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0" r:id="rId26"/>
    <p:sldId id="282" r:id="rId27"/>
    <p:sldId id="27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baseline="0" dirty="0" smtClean="0"/>
              <a:t> 2.0 shared virtual memory will improve </a:t>
            </a:r>
            <a:r>
              <a:rPr lang="en-US" baseline="0" smtClean="0"/>
              <a:t>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Host-DEVICE Interactions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&amp;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0000FF"/>
                </a:solidFill>
              </a:rPr>
              <a:t>MPI</a:t>
            </a:r>
            <a:r>
              <a:rPr lang="en-US" dirty="0" smtClean="0"/>
              <a:t>, it is possible to use multiple devices</a:t>
            </a:r>
          </a:p>
          <a:p>
            <a:r>
              <a:rPr lang="en-US" dirty="0" smtClean="0"/>
              <a:t>Typically, each MPI process gets a single device</a:t>
            </a:r>
          </a:p>
          <a:p>
            <a:r>
              <a:rPr lang="en-US" dirty="0" smtClean="0"/>
              <a:t>This allows any number of OpenCL devices</a:t>
            </a:r>
          </a:p>
          <a:p>
            <a:r>
              <a:rPr lang="en-US" dirty="0" smtClean="0"/>
              <a:t>However, moving memory between them can be very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you can split your problem up into regions, then the edges may need to be synchronized across devices</a:t>
            </a:r>
          </a:p>
          <a:p>
            <a:r>
              <a:rPr lang="en-US" dirty="0" smtClean="0"/>
              <a:t>OpenCL allows for copying rectangular regions of a 3D buffer with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dirty="0" smtClean="0"/>
              <a:t>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W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riteBufferRect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 smtClean="0"/>
              <a:t>This is good approach to get something working; however, in practice this method is usually quite slow</a:t>
            </a:r>
          </a:p>
          <a:p>
            <a:r>
              <a:rPr lang="en-US" dirty="0" smtClean="0"/>
              <a:t>A much better alternative is to write kernels that will pack/unpack buffer regions into contiguous chunks that can be read directly, although this is much more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the fewer transfers you can do between host and device, the better</a:t>
            </a:r>
          </a:p>
          <a:p>
            <a:r>
              <a:rPr lang="en-US" dirty="0" smtClean="0"/>
              <a:t>But some are unavoidable</a:t>
            </a:r>
          </a:p>
          <a:p>
            <a:r>
              <a:rPr lang="en-US" dirty="0" smtClean="0"/>
              <a:t>It is possible to speed up these transfers, by using </a:t>
            </a:r>
            <a:r>
              <a:rPr lang="en-US" b="1" i="1" u="sng" dirty="0" smtClean="0">
                <a:solidFill>
                  <a:srgbClr val="0000FF"/>
                </a:solidFill>
              </a:rPr>
              <a:t>pinned memor</a:t>
            </a:r>
            <a:r>
              <a:rPr lang="en-US" b="1" i="1" u="sng" dirty="0">
                <a:solidFill>
                  <a:srgbClr val="0000FF"/>
                </a:solidFill>
              </a:rPr>
              <a:t>y</a:t>
            </a:r>
            <a:r>
              <a:rPr lang="en-US" dirty="0" smtClean="0"/>
              <a:t> (also called </a:t>
            </a:r>
            <a:r>
              <a:rPr lang="en-US" b="1" dirty="0" smtClean="0"/>
              <a:t>page-locked </a:t>
            </a:r>
            <a:r>
              <a:rPr lang="en-US" dirty="0" smtClean="0"/>
              <a:t>memory)</a:t>
            </a:r>
          </a:p>
          <a:p>
            <a:r>
              <a:rPr lang="en-US" dirty="0" smtClean="0"/>
              <a:t>If supported, can enable much faster host &lt;-&gt; device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command might manage ~6GB/s</a:t>
            </a:r>
          </a:p>
          <a:p>
            <a:r>
              <a:rPr lang="en-US" dirty="0" smtClean="0"/>
              <a:t>But PCI-E Gen 3.0 can sustain transfer rates of up to 16GB/s</a:t>
            </a:r>
          </a:p>
          <a:p>
            <a:r>
              <a:rPr lang="en-US" dirty="0" smtClean="0"/>
              <a:t>So, where has our bandwidth gone?</a:t>
            </a:r>
          </a:p>
          <a:p>
            <a:r>
              <a:rPr lang="en-US" dirty="0" smtClean="0"/>
              <a:t>The operating system</a:t>
            </a:r>
          </a:p>
          <a:p>
            <a:r>
              <a:rPr lang="en-US" dirty="0" smtClean="0"/>
              <a:t>Why? Let's consider when memory is actually allocated…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</a:t>
            </a:r>
            <a:r>
              <a:rPr lang="en-US" dirty="0" smtClean="0"/>
              <a:t>get back from </a:t>
            </a:r>
            <a:r>
              <a:rPr lang="en-US" dirty="0" err="1" smtClean="0"/>
              <a:t>malloc</a:t>
            </a:r>
            <a:r>
              <a:rPr lang="en-US" dirty="0" smtClean="0"/>
              <a:t>, </a:t>
            </a:r>
            <a:r>
              <a:rPr lang="en-US" dirty="0"/>
              <a:t>when accessed, will trigger a page fault in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The kernel will then allocate us some memory, and allow us to write to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Consider a laptop which has 16GB of RAM.</a:t>
            </a:r>
          </a:p>
          <a:p>
            <a:endParaRPr lang="en-US" dirty="0"/>
          </a:p>
          <a:p>
            <a:r>
              <a:rPr lang="en-US" dirty="0" smtClean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A non-NULL pointer was returned</a:t>
            </a:r>
          </a:p>
          <a:p>
            <a:r>
              <a:rPr lang="en-US" dirty="0" smtClean="0"/>
              <a:t>Both OS X and Linux will </a:t>
            </a:r>
            <a:r>
              <a:rPr lang="en-US" i="1" dirty="0" smtClean="0"/>
              <a:t>oversubscribe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When will this memory actually get allocated?</a:t>
            </a:r>
            <a:endParaRPr lang="en-US" dirty="0"/>
          </a:p>
          <a:p>
            <a:r>
              <a:rPr lang="en-US" dirty="0" smtClean="0"/>
              <a:t>Checking the return value of </a:t>
            </a:r>
            <a:r>
              <a:rPr lang="en-US" dirty="0" err="1" smtClean="0"/>
              <a:t>malloc</a:t>
            </a:r>
            <a:r>
              <a:rPr lang="en-US" dirty="0" smtClean="0"/>
              <a:t>/</a:t>
            </a:r>
            <a:r>
              <a:rPr lang="en-US" dirty="0" err="1" smtClean="0"/>
              <a:t>calloc</a:t>
            </a:r>
            <a:r>
              <a:rPr lang="en-US" dirty="0" smtClean="0"/>
              <a:t> is useless – </a:t>
            </a:r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i="1" dirty="0" smtClean="0"/>
              <a:t>never*</a:t>
            </a:r>
            <a:r>
              <a:rPr lang="en-US" dirty="0" smtClean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64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 256GB 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malloc</a:t>
            </a: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This might not be true for an embedded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 smtClean="0"/>
              <a:t>This program does not actually allocate any memory</a:t>
            </a:r>
          </a:p>
          <a:p>
            <a:r>
              <a:rPr lang="en-US" dirty="0" smtClean="0"/>
              <a:t>We call </a:t>
            </a:r>
            <a:r>
              <a:rPr lang="en-US" dirty="0" err="1" smtClean="0"/>
              <a:t>malloc</a:t>
            </a:r>
            <a:r>
              <a:rPr lang="en-US" dirty="0" smtClean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 smtClean="0"/>
              <a:t>So what happens here?</a:t>
            </a:r>
          </a:p>
          <a:p>
            <a:r>
              <a:rPr lang="en-US" dirty="0" smtClean="0"/>
              <a:t>The pointer we got back, when accessed, will trigger a page fault in the kernel.</a:t>
            </a:r>
          </a:p>
          <a:p>
            <a:r>
              <a:rPr lang="en-US" dirty="0" smtClean="0"/>
              <a:t>The kernel will then allocate us some memory, and allow us to write to it.</a:t>
            </a:r>
          </a:p>
          <a:p>
            <a:r>
              <a:rPr lang="en-US" dirty="0" smtClean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 may have any number of OpenCL </a:t>
            </a:r>
            <a:r>
              <a:rPr lang="en-US" b="1" i="1" dirty="0" smtClean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 smtClean="0"/>
              <a:t>Each with their own </a:t>
            </a:r>
            <a:r>
              <a:rPr lang="en-US" b="1" i="1" dirty="0" smtClean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 smtClean="0"/>
              <a:t>Some devices may even be aliases across platforms (CPU, usually)</a:t>
            </a:r>
          </a:p>
          <a:p>
            <a:r>
              <a:rPr lang="en-US" dirty="0" smtClean="0"/>
              <a:t>How can you reliably pick your devices?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Allocations </a:t>
            </a:r>
            <a:r>
              <a:rPr lang="en-US" dirty="0" smtClean="0"/>
              <a:t>may not even be contiguous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Therefore, </a:t>
            </a:r>
            <a:r>
              <a:rPr lang="en-US" dirty="0" err="1" smtClean="0"/>
              <a:t>enqueueRead</a:t>
            </a:r>
            <a:r>
              <a:rPr lang="en-US" dirty="0" smtClean="0"/>
              <a:t>/</a:t>
            </a:r>
            <a:r>
              <a:rPr lang="en-US" dirty="0" err="1" smtClean="0"/>
              <a:t>enqueueWrite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/>
              <a:t> incur an additional host memory to host memory copy, </a:t>
            </a:r>
            <a:r>
              <a:rPr lang="en-US" u="sng" dirty="0" smtClean="0">
                <a:solidFill>
                  <a:srgbClr val="FF0000"/>
                </a:solidFill>
              </a:rPr>
              <a:t>wasting bandwidth and costing performance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 smtClean="0"/>
              <a:t>EnqueueWrite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Allocate contiguous portion of DRAM</a:t>
            </a:r>
          </a:p>
          <a:p>
            <a:pPr lvl="1"/>
            <a:r>
              <a:rPr lang="en-US" dirty="0" smtClean="0"/>
              <a:t>Copy host data into this contiguous memory</a:t>
            </a:r>
          </a:p>
          <a:p>
            <a:pPr lvl="1"/>
            <a:r>
              <a:rPr lang="en-US" dirty="0" smtClean="0"/>
              <a:t>Signal the DMA engines to start the transfer</a:t>
            </a:r>
          </a:p>
          <a:p>
            <a:r>
              <a:rPr lang="en-US" b="1" dirty="0" err="1" smtClean="0"/>
              <a:t>EnqueueRead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Allocate contiguous portion of DRAM</a:t>
            </a:r>
          </a:p>
          <a:p>
            <a:pPr lvl="1"/>
            <a:r>
              <a:rPr lang="en-US" dirty="0" smtClean="0"/>
              <a:t>Signal DMA engine to start transfer</a:t>
            </a:r>
          </a:p>
          <a:p>
            <a:pPr lvl="1"/>
            <a:r>
              <a:rPr lang="en-US" dirty="0" smtClean="0"/>
              <a:t>Wait for interrupt to signal that the transfer has finished</a:t>
            </a:r>
          </a:p>
          <a:p>
            <a:pPr lvl="1"/>
            <a:r>
              <a:rPr lang="en-US" dirty="0" smtClean="0"/>
              <a:t>Copy 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dirty="0" smtClean="0"/>
              <a:t>Pinned memory side-steps this issue by giving the host process </a:t>
            </a:r>
            <a:r>
              <a:rPr lang="en-US" b="1" i="1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access to the portions of host memory that the DMA engines read and write to.</a:t>
            </a:r>
          </a:p>
          <a:p>
            <a:r>
              <a:rPr lang="en-US" dirty="0" smtClean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 smtClean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Using Pinned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</a:t>
            </a:r>
            <a:r>
              <a:rPr lang="en-US" dirty="0" smtClean="0"/>
              <a:t>official support </a:t>
            </a:r>
            <a:r>
              <a:rPr lang="en-US" dirty="0"/>
              <a:t>for </a:t>
            </a:r>
            <a:r>
              <a:rPr lang="en-US" dirty="0" smtClean="0"/>
              <a:t>allocating pinned </a:t>
            </a:r>
            <a:r>
              <a:rPr lang="en-US" dirty="0"/>
              <a:t>memory </a:t>
            </a:r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But some vendors (e.g. NVIDIA) do support pinned </a:t>
            </a:r>
            <a:r>
              <a:rPr lang="en-US" dirty="0"/>
              <a:t>memory </a:t>
            </a:r>
            <a:r>
              <a:rPr lang="en-US" dirty="0" smtClean="0"/>
              <a:t>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create an additional OpenCL buffer, and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never use this buffer on the device, but instead use  </a:t>
            </a:r>
            <a:r>
              <a:rPr lang="en-US" b="1" dirty="0" err="1" smtClean="0"/>
              <a:t>enqueueMapBuffer</a:t>
            </a:r>
            <a:r>
              <a:rPr lang="en-US" dirty="0" smtClean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 can now use this host pointer in place of regular </a:t>
            </a:r>
            <a:r>
              <a:rPr lang="en-US" b="1" dirty="0" err="1" smtClean="0"/>
              <a:t>malloc</a:t>
            </a:r>
            <a:r>
              <a:rPr lang="en-US" dirty="0" smtClean="0"/>
              <a:t>/</a:t>
            </a:r>
            <a:r>
              <a:rPr lang="en-US" b="1" dirty="0" smtClean="0"/>
              <a:t>new</a:t>
            </a:r>
            <a:r>
              <a:rPr lang="en-US" dirty="0" smtClean="0"/>
              <a:t> allocations, and as arguments to </a:t>
            </a:r>
            <a:r>
              <a:rPr lang="en-US" b="1" dirty="0" err="1" smtClean="0"/>
              <a:t>enqueueRead</a:t>
            </a:r>
            <a:r>
              <a:rPr lang="en-US" dirty="0" smtClean="0"/>
              <a:t>/</a:t>
            </a:r>
            <a:r>
              <a:rPr lang="en-US" b="1" dirty="0" smtClean="0"/>
              <a:t>Write</a:t>
            </a:r>
            <a:r>
              <a:rPr lang="en-US" dirty="0" smtClean="0"/>
              <a:t> calls (to </a:t>
            </a:r>
            <a:r>
              <a:rPr lang="en-US" i="1" dirty="0" smtClean="0"/>
              <a:t>different</a:t>
            </a:r>
            <a:r>
              <a:rPr lang="en-US" dirty="0" smtClean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To release this host pointer, we call </a:t>
            </a:r>
            <a:r>
              <a:rPr lang="en-US" b="1" dirty="0" err="1"/>
              <a:t>e</a:t>
            </a:r>
            <a:r>
              <a:rPr lang="en-US" b="1" dirty="0" err="1" smtClean="0"/>
              <a:t>nqueueUnmapMemObject</a:t>
            </a:r>
            <a:r>
              <a:rPr lang="en-US" dirty="0" smtClean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additional device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944" y="624771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 smtClean="0">
                <a:cs typeface="Courier New"/>
              </a:rPr>
              <a:t>Can be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 smtClean="0">
                <a:cs typeface="Courier New"/>
              </a:rPr>
              <a:t>,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 smtClean="0">
                <a:cs typeface="Courier New"/>
              </a:rPr>
              <a:t> or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 smtClean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Allocating pinned memory is </a:t>
            </a:r>
            <a:r>
              <a:rPr lang="en-US" b="1" dirty="0" smtClean="0">
                <a:solidFill>
                  <a:srgbClr val="FF0000"/>
                </a:solidFill>
              </a:rPr>
              <a:t>much</a:t>
            </a:r>
            <a:r>
              <a:rPr lang="en-US" dirty="0" smtClean="0">
                <a:solidFill>
                  <a:srgbClr val="FF0000"/>
                </a:solidFill>
              </a:rPr>
              <a:t> more expensive </a:t>
            </a:r>
            <a:r>
              <a:rPr lang="en-US" dirty="0" smtClean="0">
                <a:solidFill>
                  <a:srgbClr val="FF0000"/>
                </a:solidFill>
              </a:rPr>
              <a:t>than </a:t>
            </a:r>
            <a:r>
              <a:rPr lang="en-US" dirty="0" smtClean="0">
                <a:solidFill>
                  <a:srgbClr val="FF0000"/>
                </a:solidFill>
              </a:rPr>
              <a:t>regular </a:t>
            </a:r>
            <a:r>
              <a:rPr lang="en-US" dirty="0" smtClean="0">
                <a:solidFill>
                  <a:srgbClr val="FF0000"/>
                </a:solidFill>
              </a:rPr>
              <a:t>memory </a:t>
            </a:r>
            <a:r>
              <a:rPr lang="en-US" dirty="0" smtClean="0"/>
              <a:t>(</a:t>
            </a:r>
            <a:r>
              <a:rPr lang="en-US" dirty="0"/>
              <a:t>about 100x slower</a:t>
            </a:r>
            <a:r>
              <a:rPr lang="en-US" dirty="0" smtClean="0"/>
              <a:t>), </a:t>
            </a:r>
            <a:r>
              <a:rPr lang="en-US" dirty="0" smtClean="0"/>
              <a:t>so frequent allocations will be bad for performance.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008000"/>
                </a:solidFill>
              </a:rPr>
              <a:t>frequent reads and writes will be </a:t>
            </a:r>
            <a:r>
              <a:rPr lang="en-US" b="1" i="1" dirty="0" smtClean="0">
                <a:solidFill>
                  <a:srgbClr val="008000"/>
                </a:solidFill>
              </a:rPr>
              <a:t>much</a:t>
            </a:r>
            <a:r>
              <a:rPr lang="en-US" dirty="0" smtClean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 smtClean="0"/>
              <a:t>Not all platforms support pinned memory. But, the above method will still work, and should not be any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OpenCL platforms provide devices that have (physically) unified memory with the host</a:t>
            </a:r>
          </a:p>
          <a:p>
            <a:pPr lvl="1"/>
            <a:r>
              <a:rPr lang="en-US" dirty="0" smtClean="0"/>
              <a:t>Mobile/integrated GPUs</a:t>
            </a:r>
          </a:p>
          <a:p>
            <a:pPr lvl="1"/>
            <a:r>
              <a:rPr lang="en-US" dirty="0" smtClean="0"/>
              <a:t>CPU devices</a:t>
            </a:r>
          </a:p>
          <a:p>
            <a:r>
              <a:rPr lang="en-US" dirty="0" smtClean="0"/>
              <a:t>We can detect these devices by querying the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On these devices, it is wasteful to copy data between the host and device</a:t>
            </a:r>
          </a:p>
          <a:p>
            <a:r>
              <a:rPr lang="en-US" dirty="0" smtClean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 smtClean="0"/>
              <a:t>Zero-copy transfers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 smtClean="0"/>
          </a:p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 smtClean="0"/>
              <a:t>We supply the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buffer </a:t>
            </a:r>
            <a:r>
              <a:rPr lang="en-US" b="1" dirty="0" smtClean="0"/>
              <a:t>must</a:t>
            </a:r>
            <a:r>
              <a:rPr lang="en-US" dirty="0" smtClean="0"/>
              <a:t> be unmapped before we can use it on the device again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::Buffer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CL_MEM_READ_WRITE | CL_MEM_ALLOC_HOST_PTR,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map buffer into host address space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float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(float*)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queue.enqueueMapBuffer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  // device buffer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CL_TRUE,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// blocking map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CL_MAP_WRITE, // read data*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0, 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// offset of region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// amount of data to be mapped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42,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queue.enqueueUnmapMemObject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use buffer on device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Exercise:</a:t>
            </a:r>
            <a:br>
              <a:rPr lang="en-GB" dirty="0" smtClean="0"/>
            </a:br>
            <a:r>
              <a:rPr lang="en-GB" dirty="0" smtClean="0"/>
              <a:t>Fast host-device data transfers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Start with the </a:t>
            </a:r>
            <a:r>
              <a:rPr lang="en-GB" dirty="0" err="1" smtClean="0">
                <a:latin typeface="Courier New"/>
                <a:cs typeface="Courier New"/>
              </a:rPr>
              <a:t>HostDevTransfer</a:t>
            </a:r>
            <a:r>
              <a:rPr lang="en-GB" smtClean="0"/>
              <a:t> example</a:t>
            </a:r>
            <a:endParaRPr lang="en-GB" dirty="0" smtClean="0"/>
          </a:p>
          <a:p>
            <a:r>
              <a:rPr lang="en-GB" dirty="0" smtClean="0"/>
              <a:t>Improve the performance of the host-to-device data transfers by using pinned memory or zero-copy</a:t>
            </a:r>
          </a:p>
          <a:p>
            <a:r>
              <a:rPr lang="en-GB" dirty="0" smtClean="0"/>
              <a:t>Experiment with different sized buffers</a:t>
            </a:r>
          </a:p>
          <a:p>
            <a:r>
              <a:rPr lang="en-GB" dirty="0" smtClean="0"/>
              <a:t>Experiment with different devices</a:t>
            </a:r>
          </a:p>
          <a:p>
            <a:r>
              <a:rPr lang="en-GB" dirty="0" smtClean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results (Zoo </a:t>
            </a:r>
            <a:r>
              <a:rPr lang="en-GB" dirty="0"/>
              <a:t>machine </a:t>
            </a:r>
            <a:r>
              <a:rPr lang="en-GB" dirty="0" err="1" smtClean="0"/>
              <a:t>yawai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$ </a:t>
            </a:r>
            <a:r>
              <a:rPr lang="en-GB" b="1" dirty="0"/>
              <a:t>./transfer --</a:t>
            </a:r>
            <a:r>
              <a:rPr lang="en-GB" b="1" dirty="0" smtClean="0"/>
              <a:t>list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Devices:</a:t>
            </a:r>
          </a:p>
          <a:p>
            <a:pPr marL="0" indent="0">
              <a:buNone/>
            </a:pPr>
            <a:r>
              <a:rPr lang="nb-NO" dirty="0"/>
              <a:t>0: Tesla K40c</a:t>
            </a:r>
          </a:p>
          <a:p>
            <a:pPr marL="0" indent="0">
              <a:buNone/>
            </a:pPr>
            <a:r>
              <a:rPr lang="nb-NO" dirty="0"/>
              <a:t>1: Tesla K20c</a:t>
            </a:r>
          </a:p>
          <a:p>
            <a:pPr marL="0" indent="0">
              <a:buNone/>
            </a:pPr>
            <a:r>
              <a:rPr lang="de-DE" dirty="0"/>
              <a:t>2: </a:t>
            </a:r>
            <a:r>
              <a:rPr lang="de-DE" dirty="0" smtClean="0"/>
              <a:t>Intel</a:t>
            </a:r>
            <a:r>
              <a:rPr lang="de-DE" dirty="0"/>
              <a:t>(R) Core(TM) i5-3550 CPU @ </a:t>
            </a:r>
            <a:r>
              <a:rPr lang="de-DE" dirty="0" smtClean="0"/>
              <a:t>3.30GHz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 smtClean="0"/>
              <a:t>Using </a:t>
            </a:r>
            <a:r>
              <a:rPr lang="en-GB" b="1" dirty="0"/>
              <a:t>OpenCL device: Tesla </a:t>
            </a:r>
            <a:r>
              <a:rPr lang="en-GB" b="1" dirty="0" smtClean="0"/>
              <a:t>K40c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Type          Total   Transfer       Bandwidth</a:t>
            </a:r>
          </a:p>
          <a:p>
            <a:pPr marL="0" indent="0">
              <a:buNone/>
            </a:pPr>
            <a:r>
              <a:rPr lang="en-US" dirty="0"/>
              <a:t>----------------------------------------------</a:t>
            </a:r>
          </a:p>
          <a:p>
            <a:pPr marL="0" indent="0">
              <a:buNone/>
            </a:pPr>
            <a:r>
              <a:rPr lang="de-DE" dirty="0"/>
              <a:t>Baseline      5.28s      1.77s       4.86 GB/s</a:t>
            </a:r>
          </a:p>
          <a:p>
            <a:pPr marL="0" indent="0">
              <a:buNone/>
            </a:pPr>
            <a:r>
              <a:rPr lang="de-DE" dirty="0" err="1"/>
              <a:t>Pinned</a:t>
            </a:r>
            <a:r>
              <a:rPr lang="de-DE" dirty="0"/>
              <a:t>        4.86s      1.30s       6.61 GB/s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 smtClean="0"/>
              <a:t>Using </a:t>
            </a:r>
            <a:r>
              <a:rPr lang="en-GB" b="1" dirty="0"/>
              <a:t>OpenCL device: Tesla </a:t>
            </a:r>
            <a:r>
              <a:rPr lang="en-GB" b="1" dirty="0" smtClean="0"/>
              <a:t>K20c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Type          Total   Transfer       Bandwidth</a:t>
            </a:r>
          </a:p>
          <a:p>
            <a:pPr marL="0" indent="0">
              <a:buNone/>
            </a:pPr>
            <a:r>
              <a:rPr lang="en-US" dirty="0"/>
              <a:t>----------------------------------------------</a:t>
            </a:r>
          </a:p>
          <a:p>
            <a:pPr marL="0" indent="0">
              <a:buNone/>
            </a:pPr>
            <a:r>
              <a:rPr lang="de-DE" dirty="0"/>
              <a:t>Baseline      6.21s      2.61s       3.29 GB/s</a:t>
            </a:r>
          </a:p>
          <a:p>
            <a:pPr marL="0" indent="0">
              <a:buNone/>
            </a:pPr>
            <a:r>
              <a:rPr lang="de-DE" dirty="0" err="1"/>
              <a:t>Pinned</a:t>
            </a:r>
            <a:r>
              <a:rPr lang="de-DE" dirty="0"/>
              <a:t>        6.18s      2.56s       3.36 GB/</a:t>
            </a:r>
            <a:r>
              <a:rPr lang="de-DE" dirty="0" smtClean="0"/>
              <a:t>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b="1" dirty="0"/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 smtClean="0"/>
              <a:t>Device </a:t>
            </a:r>
            <a:r>
              <a:rPr lang="en-GB" b="1" dirty="0"/>
              <a:t>has host-unified </a:t>
            </a:r>
            <a:r>
              <a:rPr lang="en-GB" b="1" dirty="0" smtClean="0"/>
              <a:t>memory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Type          Total   Transfer       Bandwidth</a:t>
            </a:r>
          </a:p>
          <a:p>
            <a:pPr marL="0" indent="0">
              <a:buNone/>
            </a:pPr>
            <a:r>
              <a:rPr lang="en-US" dirty="0"/>
              <a:t>----------------------------------------------</a:t>
            </a:r>
          </a:p>
          <a:p>
            <a:pPr marL="0" indent="0">
              <a:buNone/>
            </a:pPr>
            <a:r>
              <a:rPr lang="de-DE" dirty="0"/>
              <a:t>Baseline      4.06s      1.44s       5.95 GB/s</a:t>
            </a:r>
          </a:p>
          <a:p>
            <a:pPr marL="0" indent="0">
              <a:buNone/>
            </a:pPr>
            <a:r>
              <a:rPr lang="de-DE" dirty="0"/>
              <a:t>Zero-</a:t>
            </a:r>
            <a:r>
              <a:rPr lang="de-DE" dirty="0" err="1"/>
              <a:t>Copy</a:t>
            </a:r>
            <a:r>
              <a:rPr lang="de-DE" dirty="0"/>
              <a:t>     2.82s      0.00s    5156.02 GB/s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Only good if you know what machine your code will always run on</a:t>
            </a:r>
          </a:p>
          <a:p>
            <a:r>
              <a:rPr lang="en-US" dirty="0" smtClean="0"/>
              <a:t>Simplest to implement</a:t>
            </a:r>
          </a:p>
          <a:p>
            <a:r>
              <a:rPr lang="en-US" dirty="0" smtClean="0"/>
              <a:t>Often this simple approach is good enough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l::Platform::get(&amp;platforms);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devices from the first platform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latforms[0].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CL_DEVICE_TYPE_ALL, &amp;devices);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from first device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context(devices[0]);</a:t>
            </a: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Pass platform &amp; device numbers in command line or via GUI (with sane defaults)</a:t>
            </a:r>
          </a:p>
          <a:p>
            <a:r>
              <a:rPr lang="en-US" dirty="0" smtClean="0"/>
              <a:t>Much more flexible</a:t>
            </a:r>
          </a:p>
          <a:p>
            <a:r>
              <a:rPr lang="en-US" dirty="0" smtClean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l::Context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platforms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::Platform::get(&amp;platforms);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get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devices from the first platform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platforms[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plat_num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// create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context from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device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return cl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Context(devices[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dev_num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]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 remember: check ids are in range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an interactive interface for selecting the device at runtime</a:t>
            </a:r>
          </a:p>
          <a:p>
            <a:r>
              <a:rPr lang="en-US" dirty="0" smtClean="0"/>
              <a:t>Give each platform/device a unique number</a:t>
            </a:r>
          </a:p>
          <a:p>
            <a:r>
              <a:rPr lang="en-US" dirty="0" smtClean="0"/>
              <a:t>Much cleaner</a:t>
            </a:r>
          </a:p>
          <a:p>
            <a:r>
              <a:rPr lang="en-US" dirty="0" smtClean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(True)</a:t>
            </a:r>
            <a:endParaRPr lang="en-US" sz="16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across multiple devices can deliver better performance (if your problem scales well)</a:t>
            </a:r>
          </a:p>
          <a:p>
            <a:r>
              <a:rPr lang="en-US" dirty="0" smtClean="0"/>
              <a:t>But have to manually partition problem / load balance</a:t>
            </a:r>
          </a:p>
          <a:p>
            <a:r>
              <a:rPr lang="en-US" dirty="0" smtClean="0"/>
              <a:t>Remember, the cost of moving data to/from a device is much greater than normal </a:t>
            </a:r>
            <a:r>
              <a:rPr lang="en-US" dirty="0" err="1" smtClean="0"/>
              <a:t>memcpy's</a:t>
            </a:r>
            <a:r>
              <a:rPr lang="en-US" dirty="0" smtClean="0"/>
              <a:t>, so avoid where possible</a:t>
            </a:r>
          </a:p>
          <a:p>
            <a:r>
              <a:rPr lang="en-US" dirty="0" smtClean="0"/>
              <a:t>There are a couple of options for using multiple devices within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simplest method – just create a separate context and command queue for each device</a:t>
            </a:r>
          </a:p>
          <a:p>
            <a:r>
              <a:rPr lang="en-US" dirty="0" smtClean="0"/>
              <a:t>This is only useful if you don’t need to move data between devices –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 smtClean="0"/>
              <a:t> can’t work with memory objects created in different contexts</a:t>
            </a:r>
          </a:p>
          <a:p>
            <a:pPr lvl="1"/>
            <a:r>
              <a:rPr lang="en-US" dirty="0" smtClean="0"/>
              <a:t>All memory will have to be copied via host</a:t>
            </a:r>
            <a:endParaRPr lang="en-US" dirty="0"/>
          </a:p>
          <a:p>
            <a:r>
              <a:rPr lang="en-US" dirty="0" smtClean="0"/>
              <a:t>CANNOT </a:t>
            </a:r>
            <a:r>
              <a:rPr lang="en-US" dirty="0"/>
              <a:t>synchronize with events between command queues within </a:t>
            </a:r>
            <a:r>
              <a:rPr lang="en-US" dirty="0" smtClean="0"/>
              <a:t>different contexts!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Command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can support more than one  device, although only within the same platform</a:t>
            </a:r>
          </a:p>
          <a:p>
            <a:r>
              <a:rPr lang="en-US" dirty="0" smtClean="0"/>
              <a:t>This allows memory copies between devices</a:t>
            </a:r>
          </a:p>
          <a:p>
            <a:r>
              <a:rPr lang="en-US" dirty="0" smtClean="0"/>
              <a:t>However, there must be a separate command queue for each device in the context</a:t>
            </a:r>
          </a:p>
          <a:p>
            <a:r>
              <a:rPr lang="en-US" dirty="0" smtClean="0"/>
              <a:t>CAN synchronize with events between command queues within the same context!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Memory objects can be shared across multiple devices that share a context</a:t>
            </a:r>
          </a:p>
          <a:p>
            <a:r>
              <a:rPr lang="en-GB" dirty="0" smtClean="0"/>
              <a:t>The runtime will ensure that data is copied between the devices as needed</a:t>
            </a:r>
          </a:p>
          <a:p>
            <a:r>
              <a:rPr lang="en-GB" dirty="0" smtClean="0"/>
              <a:t>However, synchronization must be performed </a:t>
            </a:r>
            <a:r>
              <a:rPr lang="en-GB" b="1" dirty="0" smtClean="0">
                <a:solidFill>
                  <a:srgbClr val="008000"/>
                </a:solidFill>
              </a:rPr>
              <a:t>explicitly</a:t>
            </a:r>
            <a:r>
              <a:rPr lang="en-GB" dirty="0" smtClean="0"/>
              <a:t>, by providing event dependencies when </a:t>
            </a:r>
            <a:r>
              <a:rPr lang="en-GB" dirty="0" err="1" smtClean="0"/>
              <a:t>enqueuing</a:t>
            </a:r>
            <a:r>
              <a:rPr lang="en-GB" dirty="0" smtClean="0"/>
              <a:t> commands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 smtClean="0"/>
              <a:t>, even if they don’t access overlapping regions</a:t>
            </a:r>
          </a:p>
          <a:p>
            <a:pPr lvl="1"/>
            <a:r>
              <a:rPr lang="en-GB" dirty="0" smtClean="0"/>
              <a:t>You might be able to circumvent this with sub-buffers</a:t>
            </a:r>
          </a:p>
          <a:p>
            <a:pPr lvl="1"/>
            <a:r>
              <a:rPr lang="en-GB" dirty="0" smtClean="0"/>
              <a:t>Separate kernel objects may also need to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2215</Words>
  <Application>Microsoft Macintosh PowerPoint</Application>
  <PresentationFormat>On-screen Show (4:3)</PresentationFormat>
  <Paragraphs>311</Paragraphs>
  <Slides>28</Slides>
  <Notes>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Using Pinned Memory</vt:lpstr>
      <vt:lpstr>Caveats</vt:lpstr>
      <vt:lpstr>Zero-copy transfers</vt:lpstr>
      <vt:lpstr>Zero-copy transfers</vt:lpstr>
      <vt:lpstr>Exercise: Fast host-device data transfers</vt:lpstr>
      <vt:lpstr>Exercise results (Zoo machine yawai)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62</cp:revision>
  <dcterms:created xsi:type="dcterms:W3CDTF">2015-05-05T22:40:57Z</dcterms:created>
  <dcterms:modified xsi:type="dcterms:W3CDTF">2016-04-14T09:48:32Z</dcterms:modified>
</cp:coreProperties>
</file>