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8"/>
  </p:notesMasterIdLst>
  <p:sldIdLst>
    <p:sldId id="615" r:id="rId2"/>
    <p:sldId id="616" r:id="rId3"/>
    <p:sldId id="617" r:id="rId4"/>
    <p:sldId id="618" r:id="rId5"/>
    <p:sldId id="619" r:id="rId6"/>
    <p:sldId id="620" r:id="rId7"/>
    <p:sldId id="621" r:id="rId8"/>
    <p:sldId id="622" r:id="rId9"/>
    <p:sldId id="623"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376" r:id="rId25"/>
    <p:sldId id="694" r:id="rId26"/>
    <p:sldId id="695" r:id="rId27"/>
    <p:sldId id="696" r:id="rId28"/>
    <p:sldId id="516" r:id="rId29"/>
    <p:sldId id="517" r:id="rId30"/>
    <p:sldId id="518" r:id="rId31"/>
    <p:sldId id="539" r:id="rId32"/>
    <p:sldId id="519" r:id="rId33"/>
    <p:sldId id="520" r:id="rId34"/>
    <p:sldId id="521" r:id="rId35"/>
    <p:sldId id="522" r:id="rId36"/>
    <p:sldId id="523" r:id="rId37"/>
    <p:sldId id="524" r:id="rId38"/>
    <p:sldId id="525" r:id="rId39"/>
    <p:sldId id="526" r:id="rId40"/>
    <p:sldId id="774" r:id="rId41"/>
    <p:sldId id="527" r:id="rId42"/>
    <p:sldId id="528" r:id="rId43"/>
    <p:sldId id="529" r:id="rId44"/>
    <p:sldId id="530" r:id="rId45"/>
    <p:sldId id="531" r:id="rId46"/>
    <p:sldId id="776" r:id="rId47"/>
    <p:sldId id="385" r:id="rId48"/>
    <p:sldId id="538" r:id="rId49"/>
    <p:sldId id="390" r:id="rId50"/>
    <p:sldId id="686" r:id="rId51"/>
    <p:sldId id="687" r:id="rId52"/>
    <p:sldId id="688" r:id="rId53"/>
    <p:sldId id="689" r:id="rId54"/>
    <p:sldId id="690" r:id="rId55"/>
    <p:sldId id="775" r:id="rId56"/>
    <p:sldId id="691" r:id="rId57"/>
    <p:sldId id="692" r:id="rId58"/>
    <p:sldId id="532" r:id="rId59"/>
    <p:sldId id="395" r:id="rId60"/>
    <p:sldId id="577" r:id="rId61"/>
    <p:sldId id="578" r:id="rId62"/>
    <p:sldId id="579" r:id="rId63"/>
    <p:sldId id="580" r:id="rId64"/>
    <p:sldId id="581" r:id="rId65"/>
    <p:sldId id="582" r:id="rId66"/>
    <p:sldId id="583" r:id="rId67"/>
    <p:sldId id="584" r:id="rId68"/>
    <p:sldId id="585" r:id="rId69"/>
    <p:sldId id="586" r:id="rId70"/>
    <p:sldId id="587" r:id="rId71"/>
    <p:sldId id="588" r:id="rId72"/>
    <p:sldId id="589" r:id="rId73"/>
    <p:sldId id="590" r:id="rId74"/>
    <p:sldId id="591" r:id="rId75"/>
    <p:sldId id="592" r:id="rId76"/>
    <p:sldId id="593" r:id="rId77"/>
    <p:sldId id="594" r:id="rId78"/>
    <p:sldId id="612" r:id="rId79"/>
    <p:sldId id="614" r:id="rId80"/>
    <p:sldId id="638" r:id="rId81"/>
    <p:sldId id="639" r:id="rId82"/>
    <p:sldId id="640" r:id="rId83"/>
    <p:sldId id="641" r:id="rId84"/>
    <p:sldId id="642" r:id="rId85"/>
    <p:sldId id="643" r:id="rId86"/>
    <p:sldId id="644" r:id="rId87"/>
    <p:sldId id="645" r:id="rId88"/>
    <p:sldId id="646" r:id="rId89"/>
    <p:sldId id="647" r:id="rId90"/>
    <p:sldId id="399" r:id="rId91"/>
    <p:sldId id="648" r:id="rId92"/>
    <p:sldId id="649" r:id="rId93"/>
    <p:sldId id="650" r:id="rId94"/>
    <p:sldId id="651" r:id="rId95"/>
    <p:sldId id="652" r:id="rId96"/>
    <p:sldId id="653" r:id="rId97"/>
    <p:sldId id="654" r:id="rId98"/>
    <p:sldId id="655" r:id="rId99"/>
    <p:sldId id="661" r:id="rId100"/>
    <p:sldId id="662" r:id="rId101"/>
    <p:sldId id="414" r:id="rId102"/>
    <p:sldId id="415" r:id="rId103"/>
    <p:sldId id="453" r:id="rId104"/>
    <p:sldId id="454" r:id="rId105"/>
    <p:sldId id="663" r:id="rId106"/>
    <p:sldId id="664" r:id="rId107"/>
    <p:sldId id="665" r:id="rId108"/>
    <p:sldId id="666" r:id="rId109"/>
    <p:sldId id="667" r:id="rId110"/>
    <p:sldId id="668" r:id="rId111"/>
    <p:sldId id="669" r:id="rId112"/>
    <p:sldId id="670" r:id="rId113"/>
    <p:sldId id="671" r:id="rId114"/>
    <p:sldId id="672" r:id="rId115"/>
    <p:sldId id="673" r:id="rId116"/>
    <p:sldId id="674" r:id="rId117"/>
    <p:sldId id="778" r:id="rId118"/>
    <p:sldId id="768" r:id="rId119"/>
    <p:sldId id="777" r:id="rId120"/>
    <p:sldId id="769" r:id="rId121"/>
    <p:sldId id="770" r:id="rId122"/>
    <p:sldId id="771" r:id="rId123"/>
    <p:sldId id="772" r:id="rId124"/>
    <p:sldId id="773" r:id="rId125"/>
    <p:sldId id="676" r:id="rId126"/>
    <p:sldId id="724" r:id="rId127"/>
    <p:sldId id="725" r:id="rId128"/>
    <p:sldId id="726" r:id="rId129"/>
    <p:sldId id="727" r:id="rId130"/>
    <p:sldId id="728" r:id="rId131"/>
    <p:sldId id="729" r:id="rId132"/>
    <p:sldId id="730" r:id="rId133"/>
    <p:sldId id="731" r:id="rId134"/>
    <p:sldId id="732" r:id="rId135"/>
    <p:sldId id="733" r:id="rId136"/>
    <p:sldId id="734"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8: Advanced Topics - Host / Device Interactions" id="{9D1D4B4A-55D6-144B-815E-7DD4A1541CCF}">
          <p14:sldIdLst>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Lst>
        </p14:section>
        <p14:section name="9: Profiling" id="{C90319B1-F017-497D-9D68-0339E5382A58}">
          <p14:sldIdLst>
            <p14:sldId id="376"/>
            <p14:sldId id="694"/>
            <p14:sldId id="695"/>
            <p14:sldId id="696"/>
            <p14:sldId id="516"/>
            <p14:sldId id="517"/>
            <p14:sldId id="518"/>
            <p14:sldId id="539"/>
            <p14:sldId id="519"/>
            <p14:sldId id="520"/>
            <p14:sldId id="521"/>
            <p14:sldId id="522"/>
            <p14:sldId id="523"/>
            <p14:sldId id="524"/>
            <p14:sldId id="525"/>
            <p14:sldId id="526"/>
            <p14:sldId id="774"/>
            <p14:sldId id="527"/>
            <p14:sldId id="528"/>
            <p14:sldId id="529"/>
            <p14:sldId id="530"/>
            <p14:sldId id="531"/>
            <p14:sldId id="776"/>
          </p14:sldIdLst>
        </p14:section>
        <p14:section name="10: Debugging" id="{EDBF0292-69D5-42CB-9FB5-821C75C0D18E}">
          <p14:sldIdLst>
            <p14:sldId id="385"/>
            <p14:sldId id="538"/>
            <p14:sldId id="390"/>
            <p14:sldId id="686"/>
            <p14:sldId id="687"/>
            <p14:sldId id="688"/>
            <p14:sldId id="689"/>
            <p14:sldId id="690"/>
            <p14:sldId id="775"/>
            <p14:sldId id="691"/>
            <p14:sldId id="692"/>
            <p14:sldId id="532"/>
          </p14:sldIdLst>
        </p14:section>
        <p14:section name="11: Advanced Topics - Kernel Issues" id="{5A57F245-9768-C743-872B-82E681065552}">
          <p14:sldIdLst>
            <p14:sldId id="395"/>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612"/>
            <p14:sldId id="614"/>
          </p14:sldIdLst>
        </p14:section>
        <p14:section name="12: Advanced Topics - Optimisation" id="{A374D3E4-2ECC-E647-8B76-FD16B940C83F}">
          <p14:sldIdLst>
            <p14:sldId id="638"/>
            <p14:sldId id="639"/>
            <p14:sldId id="640"/>
            <p14:sldId id="641"/>
            <p14:sldId id="642"/>
            <p14:sldId id="643"/>
            <p14:sldId id="644"/>
            <p14:sldId id="645"/>
            <p14:sldId id="646"/>
            <p14:sldId id="647"/>
            <p14:sldId id="399"/>
            <p14:sldId id="648"/>
            <p14:sldId id="649"/>
            <p14:sldId id="650"/>
            <p14:sldId id="651"/>
            <p14:sldId id="652"/>
            <p14:sldId id="653"/>
            <p14:sldId id="654"/>
            <p14:sldId id="655"/>
            <p14:sldId id="661"/>
            <p14:sldId id="662"/>
            <p14:sldId id="414"/>
            <p14:sldId id="415"/>
            <p14:sldId id="453"/>
            <p14:sldId id="454"/>
            <p14:sldId id="663"/>
            <p14:sldId id="664"/>
            <p14:sldId id="665"/>
            <p14:sldId id="666"/>
            <p14:sldId id="667"/>
            <p14:sldId id="668"/>
            <p14:sldId id="669"/>
            <p14:sldId id="670"/>
            <p14:sldId id="671"/>
            <p14:sldId id="672"/>
            <p14:sldId id="673"/>
            <p14:sldId id="674"/>
          </p14:sldIdLst>
        </p14:section>
        <p14:section name="13: Advanced Topics - Image Types" id="{3F407965-C81B-C643-BC9B-D5C41B5EE19F}">
          <p14:sldIdLst>
            <p14:sldId id="778"/>
            <p14:sldId id="768"/>
            <p14:sldId id="777"/>
            <p14:sldId id="769"/>
            <p14:sldId id="770"/>
            <p14:sldId id="771"/>
            <p14:sldId id="772"/>
            <p14:sldId id="773"/>
          </p14:sldIdLst>
        </p14:section>
        <p14:section name="14: Advanced Topics - OpenCL/OpenGL Interop" id="{8857DEC8-8D6C-7E4B-879F-B6D2072E6065}">
          <p14:sldIdLst>
            <p14:sldId id="676"/>
            <p14:sldId id="724"/>
            <p14:sldId id="725"/>
            <p14:sldId id="726"/>
            <p14:sldId id="727"/>
            <p14:sldId id="728"/>
            <p14:sldId id="729"/>
            <p14:sldId id="730"/>
            <p14:sldId id="731"/>
            <p14:sldId id="732"/>
            <p14:sldId id="733"/>
            <p14:sldId id="73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Deakin" initials="T" lastIdx="25" clrIdx="0"/>
  <p:cmAuthor id="1" name="Simon McIntosh-Smith"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8394" autoAdjust="0"/>
  </p:normalViewPr>
  <p:slideViewPr>
    <p:cSldViewPr>
      <p:cViewPr varScale="1">
        <p:scale>
          <a:sx n="112" d="100"/>
          <a:sy n="112" d="100"/>
        </p:scale>
        <p:origin x="-456" y="-104"/>
      </p:cViewPr>
      <p:guideLst>
        <p:guide orient="horz" pos="2160"/>
        <p:guide pos="2880"/>
      </p:guideLst>
    </p:cSldViewPr>
  </p:slideViewPr>
  <p:outlineViewPr>
    <p:cViewPr>
      <p:scale>
        <a:sx n="33" d="100"/>
        <a:sy n="33" d="100"/>
      </p:scale>
      <p:origin x="0" y="187932"/>
    </p:cViewPr>
  </p:outlineViewPr>
  <p:notesTextViewPr>
    <p:cViewPr>
      <p:scale>
        <a:sx n="1" d="1"/>
        <a:sy n="1" d="1"/>
      </p:scale>
      <p:origin x="0" y="0"/>
    </p:cViewPr>
  </p:notesTextViewPr>
  <p:sorterViewPr>
    <p:cViewPr>
      <p:scale>
        <a:sx n="124" d="100"/>
        <a:sy n="124" d="100"/>
      </p:scale>
      <p:origin x="0" y="36608"/>
    </p:cViewPr>
  </p:sorterViewPr>
  <p:notesViewPr>
    <p:cSldViewPr snapToGrid="0" snapToObjects="1">
      <p:cViewPr varScale="1">
        <p:scale>
          <a:sx n="85" d="100"/>
          <a:sy n="85" d="100"/>
        </p:scale>
        <p:origin x="-386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notesMaster" Target="notesMasters/notesMaster1.xml"/><Relationship Id="rId13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commentAuthors" Target="commentAuthors.xml"/><Relationship Id="rId141" Type="http://schemas.openxmlformats.org/officeDocument/2006/relationships/presProps" Target="presProps.xml"/><Relationship Id="rId142" Type="http://schemas.openxmlformats.org/officeDocument/2006/relationships/viewProps" Target="viewProps.xml"/><Relationship Id="rId143" Type="http://schemas.openxmlformats.org/officeDocument/2006/relationships/theme" Target="theme/theme1.xml"/><Relationship Id="rId1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97E5C-85BB-4669-9209-B5E04E6ED101}" type="datetimeFigureOut">
              <a:rPr lang="en-GB" smtClean="0"/>
              <a:pPr/>
              <a:t>21/02/15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F2D69-97A9-4C41-91BD-6A22F8270148}" type="slidenum">
              <a:rPr lang="en-GB" smtClean="0"/>
              <a:pPr/>
              <a:t>‹#›</a:t>
            </a:fld>
            <a:endParaRPr lang="en-GB"/>
          </a:p>
        </p:txBody>
      </p:sp>
    </p:spTree>
    <p:extLst>
      <p:ext uri="{BB962C8B-B14F-4D97-AF65-F5344CB8AC3E}">
        <p14:creationId xmlns:p14="http://schemas.microsoft.com/office/powerpoint/2010/main" val="412201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relevant for zero copy </a:t>
            </a:r>
            <a:r>
              <a:rPr lang="en-GB" dirty="0" err="1" smtClean="0"/>
              <a:t>etc</a:t>
            </a:r>
            <a:r>
              <a:rPr lang="en-GB" baseline="0" dirty="0" smtClean="0"/>
              <a:t> in presence of shared memory</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16</a:t>
            </a:fld>
            <a:endParaRPr lang="en-GB"/>
          </a:p>
        </p:txBody>
      </p:sp>
    </p:spTree>
    <p:extLst>
      <p:ext uri="{BB962C8B-B14F-4D97-AF65-F5344CB8AC3E}">
        <p14:creationId xmlns:p14="http://schemas.microsoft.com/office/powerpoint/2010/main" val="273751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Hints</a:t>
            </a:r>
            <a:r>
              <a:rPr lang="en-GB" baseline="0" dirty="0" smtClean="0"/>
              <a:t> to compiler to make it go faster. </a:t>
            </a:r>
          </a:p>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107</a:t>
            </a:fld>
            <a:endParaRPr lang="en-GB"/>
          </a:p>
        </p:txBody>
      </p:sp>
    </p:spTree>
    <p:extLst>
      <p:ext uri="{BB962C8B-B14F-4D97-AF65-F5344CB8AC3E}">
        <p14:creationId xmlns:p14="http://schemas.microsoft.com/office/powerpoint/2010/main" val="39308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3F2D69-97A9-4C41-91BD-6A22F8270148}" type="slidenum">
              <a:rPr lang="en-GB" smtClean="0"/>
              <a:pPr/>
              <a:t>135</a:t>
            </a:fld>
            <a:endParaRPr lang="en-GB"/>
          </a:p>
        </p:txBody>
      </p:sp>
    </p:spTree>
    <p:extLst>
      <p:ext uri="{BB962C8B-B14F-4D97-AF65-F5344CB8AC3E}">
        <p14:creationId xmlns:p14="http://schemas.microsoft.com/office/powerpoint/2010/main" val="219759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25</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26</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27</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82</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99</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100</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106</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21/02/15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21/02/15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21/02/15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hort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296334"/>
            <a:ext cx="8382000" cy="703792"/>
          </a:xfrm>
        </p:spPr>
        <p:txBody>
          <a:bodyPr/>
          <a:lstStyle>
            <a:lvl1pPr>
              <a:defRPr>
                <a:latin typeface="Trebuchet MS"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98500" y="1058334"/>
            <a:ext cx="4762500" cy="5250106"/>
          </a:xfrm>
        </p:spPr>
        <p:txBody>
          <a:bodyPr/>
          <a:lstStyle>
            <a:lvl1pPr>
              <a:defRPr lang="en-US" sz="2000" b="1" dirty="0" smtClean="0">
                <a:solidFill>
                  <a:schemeClr val="tx1"/>
                </a:solidFill>
                <a:latin typeface="Trebuchet MS" pitchFamily="34" charset="0"/>
                <a:ea typeface="ＭＳ Ｐゴシック" charset="-128"/>
                <a:cs typeface="Tahoma" pitchFamily="34" charset="0"/>
              </a:defRPr>
            </a:lvl1pPr>
            <a:lvl2pPr>
              <a:defRPr lang="en-US" sz="2000" b="0" dirty="0" smtClean="0">
                <a:solidFill>
                  <a:schemeClr val="tx1"/>
                </a:solidFill>
                <a:latin typeface="Trebuchet MS" pitchFamily="34" charset="0"/>
                <a:ea typeface="ＭＳ Ｐゴシック" charset="-128"/>
                <a:cs typeface="Tahoma" pitchFamily="34" charset="0"/>
              </a:defRPr>
            </a:lvl2pPr>
            <a:lvl3pPr>
              <a:defRPr sz="1800" b="0">
                <a:latin typeface="Trebuchet MS" pitchFamily="34" charset="0"/>
                <a:cs typeface="Tahoma" pitchFamily="34" charset="0"/>
              </a:defRPr>
            </a:lvl3pPr>
            <a:lvl4pPr>
              <a:defRPr sz="1800" b="0">
                <a:latin typeface="Trebuchet MS" pitchFamily="34" charset="0"/>
                <a:cs typeface="Tahoma" pitchFamily="34" charset="0"/>
              </a:defRPr>
            </a:lvl4pPr>
            <a:lvl5pPr>
              <a:defRPr sz="1800" b="0">
                <a:latin typeface="Trebuchet MS"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bwMode="auto">
          <a:xfrm>
            <a:off x="0" y="0"/>
            <a:ext cx="508000" cy="6858000"/>
          </a:xfrm>
          <a:prstGeom prst="rect">
            <a:avLst/>
          </a:prstGeom>
          <a:gradFill flip="none" rotWithShape="1">
            <a:gsLst>
              <a:gs pos="0">
                <a:srgbClr val="FFEFD1"/>
              </a:gs>
              <a:gs pos="64999">
                <a:srgbClr val="F0EBD5"/>
              </a:gs>
              <a:gs pos="100000">
                <a:srgbClr val="D1C39F"/>
              </a:gs>
            </a:gsLst>
            <a:lin ang="10800000" scaled="1"/>
            <a:tileRect/>
          </a:gradFill>
          <a:ln w="25400" cap="flat" cmpd="sng" algn="ctr">
            <a:noFill/>
            <a:prstDash val="solid"/>
            <a:round/>
            <a:headEnd type="oval" w="med" len="med"/>
            <a:tailEnd type="none" w="med" len="med"/>
          </a:ln>
          <a:effectLst>
            <a:outerShdw blurRad="50800" dist="38100" algn="l" rotWithShape="0">
              <a:prstClr val="black">
                <a:alpha val="40000"/>
              </a:prstClr>
            </a:outerShdw>
          </a:effectLst>
          <a:scene3d>
            <a:camera prst="orthographicFront">
              <a:rot lat="0" lon="0" rev="0"/>
            </a:camera>
            <a:lightRig rig="glow" dir="t">
              <a:rot lat="0" lon="0" rev="4800000"/>
            </a:lightRig>
          </a:scene3d>
          <a:sp3d prstMaterial="matte">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9000"/>
              </a:lnSpc>
              <a:spcBef>
                <a:spcPct val="0"/>
              </a:spcBef>
              <a:spcAft>
                <a:spcPct val="0"/>
              </a:spcAft>
              <a:buClrTx/>
              <a:buSzTx/>
              <a:buFontTx/>
              <a:buNone/>
              <a:tabLst>
                <a:tab pos="158750" algn="l"/>
                <a:tab pos="1757363" algn="l"/>
                <a:tab pos="3357563" algn="l"/>
                <a:tab pos="4956175" algn="l"/>
                <a:tab pos="6553200" algn="l"/>
              </a:tabLst>
            </a:pPr>
            <a:endParaRPr kumimoji="0" lang="en-US" sz="3600" b="0" i="0" u="none" strike="noStrike" cap="none" normalizeH="0" baseline="0" smtClean="0">
              <a:ln>
                <a:noFill/>
              </a:ln>
              <a:solidFill>
                <a:srgbClr val="FFFFFF"/>
              </a:solidFill>
              <a:effectLst/>
              <a:latin typeface="Trebuchet MS" pitchFamily="34" charset="0"/>
              <a:ea typeface="ヒラギノ角ゴ ProN W3" charset="-128"/>
              <a:sym typeface="Myriad Set Text" charset="0"/>
            </a:endParaRPr>
          </a:p>
        </p:txBody>
      </p:sp>
      <p:pic>
        <p:nvPicPr>
          <p:cNvPr id="7" name="Picture 6" descr="Khronos-1500-Transparent-Aug08.png"/>
          <p:cNvPicPr>
            <a:picLocks noChangeAspect="1"/>
          </p:cNvPicPr>
          <p:nvPr userDrawn="1"/>
        </p:nvPicPr>
        <p:blipFill>
          <a:blip r:embed="rId2" cstate="print"/>
          <a:stretch>
            <a:fillRect/>
          </a:stretch>
        </p:blipFill>
        <p:spPr>
          <a:xfrm rot="16200000">
            <a:off x="-1064776" y="5250321"/>
            <a:ext cx="2644240" cy="419112"/>
          </a:xfrm>
          <a:prstGeom prst="rect">
            <a:avLst/>
          </a:prstGeom>
        </p:spPr>
      </p:pic>
    </p:spTree>
    <p:extLst>
      <p:ext uri="{BB962C8B-B14F-4D97-AF65-F5344CB8AC3E}">
        <p14:creationId xmlns:p14="http://schemas.microsoft.com/office/powerpoint/2010/main" val="24946115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21/02/15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21/02/15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21/02/15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21/02/15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21/02/15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21/02/15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21/02/15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21/02/15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21/02/15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hyperlink" Target="https://www.khronos.org/registry/cl/sdk/1.2/docs/man/xhtml/cl_khr_gl_sharing.html"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smtClean="0"/>
              <a:t>Advanced OpenCL Topics - Host-DEVICE Interactions</a:t>
            </a:r>
            <a:endParaRPr lang="en-GB" dirty="0"/>
          </a:p>
        </p:txBody>
      </p:sp>
      <p:sp>
        <p:nvSpPr>
          <p:cNvPr id="8" name="Text Placeholder 7"/>
          <p:cNvSpPr>
            <a:spLocks noGrp="1"/>
          </p:cNvSpPr>
          <p:nvPr>
            <p:ph type="body" idx="1"/>
          </p:nvPr>
        </p:nvSpPr>
        <p:spPr/>
        <p:txBody>
          <a:bodyPr/>
          <a:lstStyle/>
          <a:p>
            <a:r>
              <a:rPr lang="en-GB" dirty="0" smtClean="0">
                <a:solidFill>
                  <a:schemeClr val="tx1"/>
                </a:solidFill>
              </a:rPr>
              <a:t>Lecture </a:t>
            </a:r>
            <a:r>
              <a:rPr lang="en-GB" dirty="0">
                <a:solidFill>
                  <a:schemeClr val="tx1"/>
                </a:solidFill>
              </a:rPr>
              <a:t>8</a:t>
            </a:r>
          </a:p>
        </p:txBody>
      </p:sp>
    </p:spTree>
    <p:extLst>
      <p:ext uri="{BB962C8B-B14F-4D97-AF65-F5344CB8AC3E}">
        <p14:creationId xmlns:p14="http://schemas.microsoft.com/office/powerpoint/2010/main" val="16325846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normAutofit/>
          </a:bodyPr>
          <a:lstStyle/>
          <a:p>
            <a:r>
              <a:rPr lang="en-US" dirty="0" smtClean="0"/>
              <a:t>A non-NULL pointer was returned</a:t>
            </a:r>
          </a:p>
          <a:p>
            <a:r>
              <a:rPr lang="en-US" dirty="0" smtClean="0"/>
              <a:t>Both OS X and Linux will </a:t>
            </a:r>
            <a:r>
              <a:rPr lang="en-US" i="1" dirty="0" smtClean="0"/>
              <a:t>oversubscribe</a:t>
            </a:r>
            <a:r>
              <a:rPr lang="en-US" dirty="0" smtClean="0"/>
              <a:t> memory</a:t>
            </a:r>
          </a:p>
          <a:p>
            <a:r>
              <a:rPr lang="en-US" dirty="0" smtClean="0"/>
              <a:t>When will this memory actually get allocated?</a:t>
            </a:r>
            <a:endParaRPr lang="en-US" dirty="0"/>
          </a:p>
          <a:p>
            <a:r>
              <a:rPr lang="en-US" dirty="0" smtClean="0"/>
              <a:t>Checking the return value of </a:t>
            </a:r>
            <a:r>
              <a:rPr lang="en-US" dirty="0" err="1" smtClean="0"/>
              <a:t>malloc</a:t>
            </a:r>
            <a:r>
              <a:rPr lang="en-US" dirty="0" smtClean="0"/>
              <a:t>/</a:t>
            </a:r>
            <a:r>
              <a:rPr lang="en-US" dirty="0" err="1" smtClean="0"/>
              <a:t>calloc</a:t>
            </a:r>
            <a:r>
              <a:rPr lang="en-US" dirty="0" smtClean="0"/>
              <a:t> is useless – </a:t>
            </a:r>
            <a:r>
              <a:rPr lang="en-US" dirty="0" err="1" smtClean="0"/>
              <a:t>malloc</a:t>
            </a:r>
            <a:r>
              <a:rPr lang="en-US" dirty="0" smtClean="0"/>
              <a:t> </a:t>
            </a:r>
            <a:r>
              <a:rPr lang="en-US" i="1" dirty="0" smtClean="0"/>
              <a:t>never*</a:t>
            </a:r>
            <a:r>
              <a:rPr lang="en-US" dirty="0" smtClean="0"/>
              <a:t> returns NULL!</a:t>
            </a:r>
          </a:p>
        </p:txBody>
      </p:sp>
      <p:sp>
        <p:nvSpPr>
          <p:cNvPr id="8" name="TextBox 7"/>
          <p:cNvSpPr txBox="1"/>
          <p:nvPr/>
        </p:nvSpPr>
        <p:spPr>
          <a:xfrm>
            <a:off x="4644008" y="1556792"/>
            <a:ext cx="4392488" cy="5047535"/>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a:solidFill>
                  <a:srgbClr val="3366FF"/>
                </a:solidFill>
                <a:latin typeface="Courier New"/>
                <a:cs typeface="Courier New"/>
              </a:rPr>
              <a:t>int</a:t>
            </a:r>
            <a:endParaRPr lang="en-US" sz="1400" b="1" dirty="0">
              <a:solidFill>
                <a:srgbClr val="3366FF"/>
              </a:solidFill>
              <a:latin typeface="Courier New"/>
              <a:cs typeface="Courier New"/>
            </a:endParaRPr>
          </a:p>
          <a:p>
            <a:r>
              <a:rPr lang="en-US" sz="1400" b="1" dirty="0">
                <a:solidFill>
                  <a:srgbClr val="3366FF"/>
                </a:solidFill>
                <a:latin typeface="Courier New"/>
                <a:cs typeface="Courier New"/>
              </a:rPr>
              <a:t>main</a:t>
            </a:r>
          </a:p>
          <a:p>
            <a:r>
              <a:rPr lang="en-US" sz="1400" b="1" dirty="0">
                <a:solidFill>
                  <a:srgbClr val="3366FF"/>
                </a:solidFill>
                <a:latin typeface="Courier New"/>
                <a:cs typeface="Courier New"/>
              </a:rPr>
              <a:t>(</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argc</a:t>
            </a:r>
            <a:r>
              <a:rPr lang="en-US" sz="1400" b="1" dirty="0">
                <a:solidFill>
                  <a:srgbClr val="3366FF"/>
                </a:solidFill>
                <a:latin typeface="Courier New"/>
                <a:cs typeface="Courier New"/>
              </a:rPr>
              <a:t>, char **</a:t>
            </a:r>
            <a:r>
              <a:rPr lang="en-US" sz="1400" b="1" dirty="0" err="1">
                <a:solidFill>
                  <a:srgbClr val="3366FF"/>
                </a:solidFill>
                <a:latin typeface="Courier New"/>
                <a:cs typeface="Courier New"/>
              </a:rPr>
              <a:t>argv</a:t>
            </a:r>
            <a:r>
              <a:rPr lang="en-US" sz="1400" b="1" dirty="0">
                <a:solidFill>
                  <a:srgbClr val="3366FF"/>
                </a:solidFill>
                <a:latin typeface="Courier New"/>
                <a:cs typeface="Courier New"/>
              </a:rPr>
              <a:t>)</a:t>
            </a:r>
          </a:p>
          <a:p>
            <a:r>
              <a:rPr lang="en-US" sz="1400" b="1" dirty="0">
                <a:solidFill>
                  <a:srgbClr val="3366FF"/>
                </a:solidFill>
                <a:latin typeface="Courier New"/>
                <a:cs typeface="Courier New"/>
              </a:rPr>
              <a:t>{</a:t>
            </a:r>
          </a:p>
          <a:p>
            <a:r>
              <a:rPr lang="en-US" sz="1400" b="1" dirty="0">
                <a:solidFill>
                  <a:srgbClr val="3366FF"/>
                </a:solidFill>
                <a:latin typeface="Courier New"/>
                <a:cs typeface="Courier New"/>
              </a:rPr>
              <a:t>  //64 billion floats</a:t>
            </a:r>
          </a:p>
          <a:p>
            <a:r>
              <a:rPr lang="sk-SK" sz="1400" b="1" dirty="0">
                <a:solidFill>
                  <a:srgbClr val="3366FF"/>
                </a:solidFill>
                <a:latin typeface="Courier New"/>
                <a:cs typeface="Courier New"/>
              </a:rPr>
              <a:t>  size_t len    = 64 * 1024*1024*1024;</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//256GB allocation</a:t>
            </a:r>
          </a:p>
          <a:p>
            <a:r>
              <a:rPr lang="sk-SK" sz="1400" b="1" dirty="0">
                <a:solidFill>
                  <a:srgbClr val="3366FF"/>
                </a:solidFill>
                <a:latin typeface="Courier New"/>
                <a:cs typeface="Courier New"/>
              </a:rPr>
              <a:t>  float *buffer = </a:t>
            </a:r>
            <a:r>
              <a:rPr lang="sk-SK" sz="1400" b="1" dirty="0" smtClean="0">
                <a:solidFill>
                  <a:srgbClr val="3366FF"/>
                </a:solidFill>
                <a:latin typeface="Courier New"/>
                <a:cs typeface="Courier New"/>
              </a:rPr>
              <a:t/>
            </a:r>
            <a:br>
              <a:rPr lang="sk-SK" sz="1400" b="1" dirty="0" smtClean="0">
                <a:solidFill>
                  <a:srgbClr val="3366FF"/>
                </a:solidFill>
                <a:latin typeface="Courier New"/>
                <a:cs typeface="Courier New"/>
              </a:rPr>
            </a:br>
            <a:r>
              <a:rPr lang="sk-SK" sz="1400" b="1" dirty="0" smtClean="0">
                <a:solidFill>
                  <a:srgbClr val="3366FF"/>
                </a:solidFill>
                <a:latin typeface="Courier New"/>
                <a:cs typeface="Courier New"/>
              </a:rPr>
              <a:t>             malloc</a:t>
            </a:r>
            <a:r>
              <a:rPr lang="sk-SK" sz="1400" b="1" dirty="0">
                <a:solidFill>
                  <a:srgbClr val="3366FF"/>
                </a:solidFill>
                <a:latin typeface="Courier New"/>
                <a:cs typeface="Courier New"/>
              </a:rPr>
              <a:t>(len*sizeof(float));</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if (NULL == buffer)</a:t>
            </a:r>
          </a:p>
          <a:p>
            <a:r>
              <a:rPr lang="sk-SK" sz="1400" b="1" dirty="0">
                <a:solidFill>
                  <a:srgbClr val="3366FF"/>
                </a:solidFill>
                <a:latin typeface="Courier New"/>
                <a:cs typeface="Courier New"/>
              </a:rPr>
              <a:t>  {</a:t>
            </a:r>
          </a:p>
          <a:p>
            <a:r>
              <a:rPr lang="sk-SK" sz="1400" b="1" dirty="0">
                <a:solidFill>
                  <a:srgbClr val="3366FF"/>
                </a:solidFill>
                <a:latin typeface="Courier New"/>
                <a:cs typeface="Courier New"/>
              </a:rPr>
              <a:t>    fprintf(stderr, "malloc failed\n");</a:t>
            </a:r>
          </a:p>
          <a:p>
            <a:r>
              <a:rPr lang="is-IS" sz="1400" b="1" dirty="0">
                <a:solidFill>
                  <a:srgbClr val="3366FF"/>
                </a:solidFill>
                <a:latin typeface="Courier New"/>
                <a:cs typeface="Courier New"/>
              </a:rPr>
              <a:t>    return 1;</a:t>
            </a:r>
          </a:p>
          <a:p>
            <a:r>
              <a:rPr lang="is-IS" sz="1400" b="1" dirty="0">
                <a:solidFill>
                  <a:srgbClr val="3366FF"/>
                </a:solidFill>
                <a:latin typeface="Courier New"/>
                <a:cs typeface="Courier New"/>
              </a:rPr>
              <a:t>  }</a:t>
            </a:r>
          </a:p>
          <a:p>
            <a:endParaRPr lang="is-IS" sz="1400" b="1" dirty="0">
              <a:solidFill>
                <a:srgbClr val="3366FF"/>
              </a:solidFill>
              <a:latin typeface="Courier New"/>
              <a:cs typeface="Courier New"/>
            </a:endParaRPr>
          </a:p>
          <a:p>
            <a:r>
              <a:rPr lang="en-US" sz="1400" b="1" dirty="0">
                <a:solidFill>
                  <a:srgbClr val="3366FF"/>
                </a:solidFill>
                <a:latin typeface="Courier New"/>
                <a:cs typeface="Courier New"/>
              </a:rPr>
              <a:t>  </a:t>
            </a:r>
            <a:r>
              <a:rPr lang="en-US" sz="1400" b="1" dirty="0" err="1">
                <a:solidFill>
                  <a:srgbClr val="3366FF"/>
                </a:solidFill>
                <a:latin typeface="Courier New"/>
                <a:cs typeface="Courier New"/>
              </a:rPr>
              <a:t>printf</a:t>
            </a:r>
            <a:r>
              <a:rPr lang="en-US" sz="1400" b="1" dirty="0">
                <a:solidFill>
                  <a:srgbClr val="3366FF"/>
                </a:solidFill>
                <a:latin typeface="Courier New"/>
                <a:cs typeface="Courier New"/>
              </a:rPr>
              <a:t>("got </a:t>
            </a:r>
            <a:r>
              <a:rPr lang="en-US" sz="1400" b="1" dirty="0" err="1">
                <a:solidFill>
                  <a:srgbClr val="3366FF"/>
                </a:solidFill>
                <a:latin typeface="Courier New"/>
                <a:cs typeface="Courier New"/>
              </a:rPr>
              <a:t>ptr</a:t>
            </a:r>
            <a:r>
              <a:rPr lang="en-US" sz="1400" b="1" dirty="0">
                <a:solidFill>
                  <a:srgbClr val="3366FF"/>
                </a:solidFill>
                <a:latin typeface="Courier New"/>
                <a:cs typeface="Courier New"/>
              </a:rPr>
              <a:t> %p\n", buffer);</a:t>
            </a:r>
          </a:p>
          <a:p>
            <a:r>
              <a:rPr lang="is-IS" sz="1400" b="1" dirty="0">
                <a:solidFill>
                  <a:srgbClr val="3366FF"/>
                </a:solidFill>
                <a:latin typeface="Courier New"/>
                <a:cs typeface="Courier New"/>
              </a:rPr>
              <a:t>  return 0;</a:t>
            </a:r>
          </a:p>
          <a:p>
            <a:r>
              <a:rPr lang="is-IS" sz="1400" b="1" dirty="0">
                <a:solidFill>
                  <a:srgbClr val="3366FF"/>
                </a:solidFill>
                <a:latin typeface="Courier New"/>
                <a:cs typeface="Courier New"/>
              </a:rPr>
              <a:t>}</a:t>
            </a:r>
            <a:endParaRPr lang="en-US" sz="1400" b="1" dirty="0">
              <a:solidFill>
                <a:srgbClr val="3366FF"/>
              </a:solidFill>
              <a:latin typeface="Courier New"/>
              <a:cs typeface="Courier New"/>
            </a:endParaRPr>
          </a:p>
        </p:txBody>
      </p:sp>
      <p:sp>
        <p:nvSpPr>
          <p:cNvPr id="3" name="TextBox 2"/>
          <p:cNvSpPr txBox="1"/>
          <p:nvPr/>
        </p:nvSpPr>
        <p:spPr>
          <a:xfrm>
            <a:off x="107504" y="6488668"/>
            <a:ext cx="5270531" cy="369332"/>
          </a:xfrm>
          <a:prstGeom prst="rect">
            <a:avLst/>
          </a:prstGeom>
          <a:noFill/>
        </p:spPr>
        <p:txBody>
          <a:bodyPr wrap="none" rtlCol="0">
            <a:spAutoFit/>
          </a:bodyPr>
          <a:lstStyle/>
          <a:p>
            <a:r>
              <a:rPr lang="en-GB" dirty="0" smtClean="0"/>
              <a:t>* This might not be true for an embedded system</a:t>
            </a:r>
            <a:endParaRPr lang="en-GB" dirty="0"/>
          </a:p>
        </p:txBody>
      </p:sp>
    </p:spTree>
    <p:extLst>
      <p:ext uri="{BB962C8B-B14F-4D97-AF65-F5344CB8AC3E}">
        <p14:creationId xmlns:p14="http://schemas.microsoft.com/office/powerpoint/2010/main" val="2228300028"/>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8929041"/>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680884379"/>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04068917"/>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1697757272"/>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2016224"/>
          </a:xfrm>
        </p:spPr>
        <p:txBody>
          <a:bodyPr>
            <a:normAutofit lnSpcReduction="10000"/>
          </a:bodyPr>
          <a:lstStyle/>
          <a:p>
            <a:r>
              <a:rPr lang="en-GB" dirty="0" smtClean="0"/>
              <a:t>D2Q9 Lattice-Boltzmann</a:t>
            </a:r>
          </a:p>
          <a:p>
            <a:r>
              <a:rPr lang="en-GB" dirty="0" smtClean="0"/>
              <a:t>What is the best work-group size for a specific problem size (3000x2000) on a specific device (NVIDIA Tesla M2050)?</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74276"/>
            <a:ext cx="9144000" cy="3783724"/>
          </a:xfrm>
          <a:prstGeom prst="rect">
            <a:avLst/>
          </a:prstGeom>
        </p:spPr>
      </p:pic>
      <p:sp>
        <p:nvSpPr>
          <p:cNvPr id="5" name="TextBox 4"/>
          <p:cNvSpPr txBox="1"/>
          <p:nvPr/>
        </p:nvSpPr>
        <p:spPr>
          <a:xfrm>
            <a:off x="4031940" y="4913421"/>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4031940" y="5949280"/>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104837" y="3573016"/>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3142707"/>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3512039"/>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1730"/>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2245933776"/>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1582848"/>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Compilation hints</a:t>
            </a:r>
            <a:endParaRPr lang="en-GB" dirty="0"/>
          </a:p>
        </p:txBody>
      </p:sp>
      <p:sp>
        <p:nvSpPr>
          <p:cNvPr id="5" name="Content Placeholder 4"/>
          <p:cNvSpPr>
            <a:spLocks noGrp="1"/>
          </p:cNvSpPr>
          <p:nvPr>
            <p:ph idx="1"/>
          </p:nvPr>
        </p:nvSpPr>
        <p:spPr/>
        <p:txBody>
          <a:bodyPr>
            <a:normAutofit fontScale="77500" lnSpcReduction="20000"/>
          </a:bodyPr>
          <a:lstStyle/>
          <a:p>
            <a:pPr>
              <a:lnSpc>
                <a:spcPct val="120000"/>
              </a:lnSpc>
            </a:pPr>
            <a:r>
              <a:rPr lang="en-GB" dirty="0"/>
              <a:t>When using 2 or 3 dimensional work group sizes with a local size of 1 in some dimension, consider using </a:t>
            </a:r>
            <a:r>
              <a:rPr lang="en-GB" b="1" dirty="0" err="1" smtClean="0">
                <a:solidFill>
                  <a:srgbClr val="3366FF"/>
                </a:solidFill>
                <a:latin typeface="Courier New"/>
                <a:cs typeface="Courier New"/>
              </a:rPr>
              <a:t>get_group_id</a:t>
            </a:r>
            <a:r>
              <a:rPr lang="en-GB" b="1" dirty="0" smtClean="0">
                <a:solidFill>
                  <a:srgbClr val="3366FF"/>
                </a:solidFill>
                <a:latin typeface="Courier New"/>
                <a:cs typeface="Courier New"/>
              </a:rPr>
              <a:t>()</a:t>
            </a:r>
            <a:r>
              <a:rPr lang="en-GB" dirty="0" smtClean="0"/>
              <a:t> </a:t>
            </a:r>
            <a:r>
              <a:rPr lang="en-GB" dirty="0"/>
              <a:t>instead of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a:t>
            </a:r>
          </a:p>
          <a:p>
            <a:pPr>
              <a:lnSpc>
                <a:spcPct val="120000"/>
              </a:lnSpc>
            </a:pPr>
            <a:r>
              <a:rPr lang="en-GB" dirty="0" smtClean="0"/>
              <a:t>Can specify the </a:t>
            </a:r>
            <a:r>
              <a:rPr lang="en-GB" b="1" dirty="0" err="1" smtClean="0">
                <a:solidFill>
                  <a:srgbClr val="3366FF"/>
                </a:solidFill>
                <a:latin typeface="Courier New"/>
                <a:cs typeface="Courier New"/>
              </a:rPr>
              <a:t>reqd_work_group_size</a:t>
            </a:r>
            <a:r>
              <a:rPr lang="en-GB" dirty="0" smtClean="0">
                <a:solidFill>
                  <a:srgbClr val="3366FF"/>
                </a:solidFill>
              </a:rPr>
              <a:t> </a:t>
            </a:r>
            <a:r>
              <a:rPr lang="en-GB" dirty="0" smtClean="0"/>
              <a:t>attribute to hint to the compiler what you’re going to launch it with </a:t>
            </a:r>
          </a:p>
          <a:p>
            <a:pPr>
              <a:lnSpc>
                <a:spcPct val="120000"/>
              </a:lnSpc>
            </a:pPr>
            <a:r>
              <a:rPr lang="en-GB" dirty="0" smtClean="0"/>
              <a:t>As with C/C++, use the </a:t>
            </a:r>
            <a:r>
              <a:rPr lang="en-GB" b="1" dirty="0" err="1" smtClean="0">
                <a:solidFill>
                  <a:srgbClr val="3366FF"/>
                </a:solidFill>
                <a:latin typeface="Courier New"/>
                <a:cs typeface="Courier New"/>
              </a:rPr>
              <a:t>const</a:t>
            </a:r>
            <a:r>
              <a:rPr lang="en-GB" dirty="0" smtClean="0"/>
              <a:t>/</a:t>
            </a:r>
            <a:r>
              <a:rPr lang="en-GB" b="1" dirty="0" smtClean="0">
                <a:solidFill>
                  <a:srgbClr val="3366FF"/>
                </a:solidFill>
                <a:latin typeface="Courier New"/>
                <a:cs typeface="Courier New"/>
              </a:rPr>
              <a:t>restrict</a:t>
            </a:r>
            <a:r>
              <a:rPr lang="en-GB" dirty="0" smtClean="0">
                <a:solidFill>
                  <a:srgbClr val="3366FF"/>
                </a:solidFill>
              </a:rPr>
              <a:t> </a:t>
            </a:r>
            <a:r>
              <a:rPr lang="en-GB" dirty="0" smtClean="0"/>
              <a:t>keywords for the inputs where appropriate to make sure the compiler can optimise memory accesses (</a:t>
            </a:r>
            <a:r>
              <a:rPr lang="en-GB" b="1" dirty="0" smtClean="0">
                <a:solidFill>
                  <a:srgbClr val="3366FF"/>
                </a:solidFill>
                <a:latin typeface="Courier New"/>
                <a:cs typeface="Courier New"/>
              </a:rPr>
              <a:t>-cl-strict-aliasing</a:t>
            </a:r>
            <a:r>
              <a:rPr lang="en-GB" dirty="0" smtClean="0"/>
              <a:t> in 1.0/1.1 as well)</a:t>
            </a:r>
          </a:p>
          <a:p>
            <a:pPr>
              <a:lnSpc>
                <a:spcPct val="120000"/>
              </a:lnSpc>
            </a:pPr>
            <a:r>
              <a:rPr lang="en-GB" dirty="0" smtClean="0"/>
              <a:t>Try to use </a:t>
            </a:r>
            <a:r>
              <a:rPr lang="en-GB" b="1" u="sng" dirty="0" smtClean="0"/>
              <a:t>unsigned types</a:t>
            </a:r>
            <a:r>
              <a:rPr lang="en-GB" b="1" dirty="0" smtClean="0"/>
              <a:t> </a:t>
            </a:r>
            <a:r>
              <a:rPr lang="en-GB" dirty="0" smtClean="0"/>
              <a:t>for indexing and branching</a:t>
            </a:r>
            <a:endParaRPr lang="en-GB" dirty="0"/>
          </a:p>
        </p:txBody>
      </p:sp>
    </p:spTree>
    <p:extLst>
      <p:ext uri="{BB962C8B-B14F-4D97-AF65-F5344CB8AC3E}">
        <p14:creationId xmlns:p14="http://schemas.microsoft.com/office/powerpoint/2010/main" val="1627385280"/>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r>
              <a:rPr lang="en-GB" dirty="0" smtClean="0">
                <a:solidFill>
                  <a:srgbClr val="000000"/>
                </a:solidFill>
              </a:rPr>
              <a:t>)</a:t>
            </a:r>
          </a:p>
          <a:p>
            <a:r>
              <a:rPr lang="en-GB" dirty="0" smtClean="0">
                <a:solidFill>
                  <a:srgbClr val="000000"/>
                </a:solidFill>
              </a:rPr>
              <a:t>All the standard arithmetic operators and built-in math functions can be used on these types (and are applied component-wise)</a:t>
            </a:r>
            <a:endParaRPr lang="en-GB" dirty="0" smtClean="0">
              <a:solidFill>
                <a:srgbClr val="000000"/>
              </a:solidFill>
            </a:endParaRP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1157770176"/>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10199563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lstStyle/>
          <a:p>
            <a:r>
              <a:rPr lang="en-US" dirty="0" smtClean="0"/>
              <a:t>This program does not actually allocate any memory</a:t>
            </a:r>
          </a:p>
          <a:p>
            <a:r>
              <a:rPr lang="en-US" dirty="0" smtClean="0"/>
              <a:t>We call </a:t>
            </a:r>
            <a:r>
              <a:rPr lang="en-US" dirty="0" err="1" smtClean="0"/>
              <a:t>malloc</a:t>
            </a:r>
            <a:r>
              <a:rPr lang="en-US" dirty="0" smtClean="0"/>
              <a:t>, but we never use it!</a:t>
            </a:r>
          </a:p>
        </p:txBody>
      </p:sp>
      <p:sp>
        <p:nvSpPr>
          <p:cNvPr id="8" name="TextBox 7"/>
          <p:cNvSpPr txBox="1"/>
          <p:nvPr/>
        </p:nvSpPr>
        <p:spPr>
          <a:xfrm>
            <a:off x="4644008" y="1556792"/>
            <a:ext cx="4392488" cy="3323987"/>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smtClean="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p>
          <a:p>
            <a:r>
              <a:rPr lang="en-US" sz="1400" b="1" dirty="0" smtClean="0">
                <a:solidFill>
                  <a:srgbClr val="3366FF"/>
                </a:solidFill>
                <a:latin typeface="Courier New"/>
                <a:cs typeface="Courier New"/>
              </a:rPr>
              <a:t>main </a:t>
            </a:r>
          </a:p>
          <a:p>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argc</a:t>
            </a:r>
            <a:r>
              <a:rPr lang="en-US" sz="1400" b="1" dirty="0" smtClean="0">
                <a:solidFill>
                  <a:srgbClr val="3366FF"/>
                </a:solidFill>
                <a:latin typeface="Courier New"/>
                <a:cs typeface="Courier New"/>
              </a:rPr>
              <a:t>, char **</a:t>
            </a:r>
            <a:r>
              <a:rPr lang="en-US" sz="1400" b="1" dirty="0" err="1" smtClean="0">
                <a:solidFill>
                  <a:srgbClr val="3366FF"/>
                </a:solidFill>
                <a:latin typeface="Courier New"/>
                <a:cs typeface="Courier New"/>
              </a:rPr>
              <a:t>argv</a:t>
            </a:r>
            <a:r>
              <a:rPr lang="en-US" sz="1400" b="1" dirty="0" smtClean="0">
                <a:solidFill>
                  <a:srgbClr val="3366FF"/>
                </a:solidFill>
                <a:latin typeface="Courier New"/>
                <a:cs typeface="Courier New"/>
              </a:rPr>
              <a:t>)</a:t>
            </a:r>
          </a:p>
          <a:p>
            <a:r>
              <a:rPr lang="en-US" sz="1400" b="1" dirty="0" smtClean="0">
                <a:solidFill>
                  <a:srgbClr val="3366FF"/>
                </a:solidFill>
                <a:latin typeface="Courier New"/>
                <a:cs typeface="Courier New"/>
              </a:rPr>
              <a:t>{</a:t>
            </a:r>
          </a:p>
          <a:p>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    = 16 * 1024*1024;</a:t>
            </a:r>
          </a:p>
          <a:p>
            <a:endParaRPr lang="en-US" sz="1400" b="1" dirty="0" smtClean="0">
              <a:solidFill>
                <a:srgbClr val="3366FF"/>
              </a:solidFill>
              <a:latin typeface="Courier New"/>
              <a:cs typeface="Courier New"/>
            </a:endParaRPr>
          </a:p>
          <a:p>
            <a:r>
              <a:rPr lang="en-US" sz="1400" b="1" dirty="0" smtClean="0">
                <a:solidFill>
                  <a:srgbClr val="3366FF"/>
                </a:solidFill>
                <a:latin typeface="Courier New"/>
                <a:cs typeface="Courier New"/>
              </a:rPr>
              <a:t>  float *buffer = </a:t>
            </a:r>
            <a:br>
              <a:rPr lang="en-US" sz="1400" b="1" dirty="0" smtClean="0">
                <a:solidFill>
                  <a:srgbClr val="3366FF"/>
                </a:solidFill>
                <a:latin typeface="Courier New"/>
                <a:cs typeface="Courier New"/>
              </a:rPr>
            </a:b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malloc</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sizeof</a:t>
            </a:r>
            <a:r>
              <a:rPr lang="en-US" sz="1400" b="1" dirty="0" smtClean="0">
                <a:solidFill>
                  <a:srgbClr val="3366FF"/>
                </a:solidFill>
                <a:latin typeface="Courier New"/>
                <a:cs typeface="Courier New"/>
              </a:rPr>
              <a:t>(float));</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return 0;</a:t>
            </a:r>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a:t>
            </a:r>
          </a:p>
          <a:p>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788474596"/>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vectorisation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vectorisation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366455987"/>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nSpc>
                <a:spcPct val="110000"/>
              </a:lnSpc>
            </a:pPr>
            <a:r>
              <a:rPr lang="en-GB" dirty="0" smtClean="0"/>
              <a:t>Unfortunately, some platforms still require explicit </a:t>
            </a:r>
            <a:r>
              <a:rPr lang="en-GB" dirty="0" err="1" smtClean="0"/>
              <a:t>vectorisation</a:t>
            </a:r>
            <a:r>
              <a:rPr lang="en-GB" dirty="0" smtClean="0"/>
              <a:t>, e.g.</a:t>
            </a:r>
          </a:p>
          <a:p>
            <a:pPr lvl="1">
              <a:lnSpc>
                <a:spcPct val="110000"/>
              </a:lnSpc>
            </a:pPr>
            <a:r>
              <a:rPr lang="en-GB" dirty="0" smtClean="0"/>
              <a:t>ARM Mali GPUs</a:t>
            </a:r>
          </a:p>
          <a:p>
            <a:pPr lvl="1">
              <a:lnSpc>
                <a:spcPct val="110000"/>
              </a:lnSpc>
            </a:pPr>
            <a:r>
              <a:rPr lang="en-GB" dirty="0" smtClean="0"/>
              <a:t>Qualcomm </a:t>
            </a:r>
            <a:r>
              <a:rPr lang="en-GB" dirty="0" err="1" smtClean="0"/>
              <a:t>Adreno</a:t>
            </a:r>
            <a:r>
              <a:rPr lang="en-GB" dirty="0" smtClean="0"/>
              <a:t> GPUs</a:t>
            </a:r>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b="1" dirty="0" err="1" smtClean="0">
                <a:solidFill>
                  <a:srgbClr val="3366FF"/>
                </a:solidFill>
                <a:latin typeface="Courier New"/>
                <a:cs typeface="Courier New"/>
              </a:rPr>
              <a:t>clGetDeviceInfo</a:t>
            </a:r>
            <a:r>
              <a:rPr lang="en-GB" b="1" dirty="0" smtClean="0">
                <a:solidFill>
                  <a:srgbClr val="3366FF"/>
                </a:solidFill>
                <a:latin typeface="Courier New"/>
                <a:cs typeface="Courier New"/>
              </a:rPr>
              <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CL_DEVICE_PREFERRED_VECTOR_WIDTH_FLOAT,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p:txBody>
      </p:sp>
    </p:spTree>
    <p:extLst>
      <p:ext uri="{BB962C8B-B14F-4D97-AF65-F5344CB8AC3E}">
        <p14:creationId xmlns:p14="http://schemas.microsoft.com/office/powerpoint/2010/main" val="402943072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192457726"/>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3970387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2569940073"/>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1105179114"/>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81129560"/>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Image Types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13</a:t>
            </a:r>
            <a:endParaRPr lang="en-GB" dirty="0">
              <a:solidFill>
                <a:schemeClr val="tx1"/>
              </a:solidFill>
            </a:endParaRPr>
          </a:p>
        </p:txBody>
      </p:sp>
    </p:spTree>
    <p:extLst>
      <p:ext uri="{BB962C8B-B14F-4D97-AF65-F5344CB8AC3E}">
        <p14:creationId xmlns:p14="http://schemas.microsoft.com/office/powerpoint/2010/main" val="721908254"/>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3278190761"/>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runtime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a:t>
            </a:r>
            <a:r>
              <a:rPr lang="en-GB" b="1" dirty="0" smtClean="0">
                <a:solidFill>
                  <a:srgbClr val="3366FF"/>
                </a:solidFill>
                <a:latin typeface="Courier New"/>
                <a:cs typeface="Courier New"/>
              </a:rPr>
              <a:t>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a:t>
            </a:r>
            <a:r>
              <a:rPr lang="en-GB" dirty="0" smtClean="0"/>
              <a:t>2048x2048x2048</a:t>
            </a:r>
            <a:endParaRPr lang="en-GB" dirty="0" smtClean="0"/>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42874242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normAutofit fontScale="92500"/>
          </a:bodyPr>
          <a:lstStyle/>
          <a:p>
            <a:r>
              <a:rPr lang="en-US" dirty="0" smtClean="0"/>
              <a:t>So what happens here?</a:t>
            </a:r>
          </a:p>
          <a:p>
            <a:r>
              <a:rPr lang="en-US" dirty="0" smtClean="0"/>
              <a:t>The pointer we got back, when accessed, will trigger a page fault in the kernel.</a:t>
            </a:r>
          </a:p>
          <a:p>
            <a:r>
              <a:rPr lang="en-US" dirty="0" smtClean="0"/>
              <a:t>The kernel will then allocate us some memory, and allow us to write to it.</a:t>
            </a:r>
          </a:p>
          <a:p>
            <a:r>
              <a:rPr lang="en-US" dirty="0" smtClean="0"/>
              <a:t>But how much was allocated in this code? Only 4096 bytes (one page)</a:t>
            </a:r>
          </a:p>
        </p:txBody>
      </p:sp>
      <p:sp>
        <p:nvSpPr>
          <p:cNvPr id="8" name="TextBox 7"/>
          <p:cNvSpPr txBox="1"/>
          <p:nvPr/>
        </p:nvSpPr>
        <p:spPr>
          <a:xfrm>
            <a:off x="4644008" y="1556792"/>
            <a:ext cx="4392488" cy="3754874"/>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smtClean="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p>
          <a:p>
            <a:r>
              <a:rPr lang="en-US" sz="1400" b="1" dirty="0" smtClean="0">
                <a:solidFill>
                  <a:srgbClr val="3366FF"/>
                </a:solidFill>
                <a:latin typeface="Courier New"/>
                <a:cs typeface="Courier New"/>
              </a:rPr>
              <a:t>main </a:t>
            </a:r>
          </a:p>
          <a:p>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argc</a:t>
            </a:r>
            <a:r>
              <a:rPr lang="en-US" sz="1400" b="1" dirty="0" smtClean="0">
                <a:solidFill>
                  <a:srgbClr val="3366FF"/>
                </a:solidFill>
                <a:latin typeface="Courier New"/>
                <a:cs typeface="Courier New"/>
              </a:rPr>
              <a:t>, char **</a:t>
            </a:r>
            <a:r>
              <a:rPr lang="en-US" sz="1400" b="1" dirty="0" err="1" smtClean="0">
                <a:solidFill>
                  <a:srgbClr val="3366FF"/>
                </a:solidFill>
                <a:latin typeface="Courier New"/>
                <a:cs typeface="Courier New"/>
              </a:rPr>
              <a:t>argv</a:t>
            </a:r>
            <a:r>
              <a:rPr lang="en-US" sz="1400" b="1" dirty="0" smtClean="0">
                <a:solidFill>
                  <a:srgbClr val="3366FF"/>
                </a:solidFill>
                <a:latin typeface="Courier New"/>
                <a:cs typeface="Courier New"/>
              </a:rPr>
              <a:t>)</a:t>
            </a:r>
          </a:p>
          <a:p>
            <a:r>
              <a:rPr lang="en-US" sz="1400" b="1" dirty="0" smtClean="0">
                <a:solidFill>
                  <a:srgbClr val="3366FF"/>
                </a:solidFill>
                <a:latin typeface="Courier New"/>
                <a:cs typeface="Courier New"/>
              </a:rPr>
              <a:t>{</a:t>
            </a:r>
          </a:p>
          <a:p>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    = 16 * 1024*1024;</a:t>
            </a:r>
          </a:p>
          <a:p>
            <a:endParaRPr lang="en-US" sz="1400" b="1" dirty="0" smtClean="0">
              <a:solidFill>
                <a:srgbClr val="3366FF"/>
              </a:solidFill>
              <a:latin typeface="Courier New"/>
              <a:cs typeface="Courier New"/>
            </a:endParaRPr>
          </a:p>
          <a:p>
            <a:r>
              <a:rPr lang="en-US" sz="1400" b="1" dirty="0" smtClean="0">
                <a:solidFill>
                  <a:srgbClr val="3366FF"/>
                </a:solidFill>
                <a:latin typeface="Courier New"/>
                <a:cs typeface="Courier New"/>
              </a:rPr>
              <a:t>  float *buffer = </a:t>
            </a:r>
            <a:br>
              <a:rPr lang="en-US" sz="1400" b="1" dirty="0" smtClean="0">
                <a:solidFill>
                  <a:srgbClr val="3366FF"/>
                </a:solidFill>
                <a:latin typeface="Courier New"/>
                <a:cs typeface="Courier New"/>
              </a:rPr>
            </a:b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malloc</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sizeof</a:t>
            </a:r>
            <a:r>
              <a:rPr lang="en-US" sz="1400" b="1" dirty="0" smtClean="0">
                <a:solidFill>
                  <a:srgbClr val="3366FF"/>
                </a:solidFill>
                <a:latin typeface="Courier New"/>
                <a:cs typeface="Courier New"/>
              </a:rPr>
              <a:t>(float));</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buffer[0] = 10.0f;</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return 0;</a:t>
            </a:r>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a:t>
            </a:r>
          </a:p>
          <a:p>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950543311"/>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 format(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cl::Image2D </a:t>
            </a:r>
            <a:r>
              <a:rPr lang="en-GB" b="1" dirty="0" err="1" smtClean="0">
                <a:solidFill>
                  <a:srgbClr val="3366FF"/>
                </a:solidFill>
                <a:latin typeface="Courier New"/>
                <a:cs typeface="Courier New"/>
              </a:rPr>
              <a:t>d_image</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height,           // image height</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a:t>
            </a:r>
            <a:r>
              <a:rPr lang="hr-HR" b="1" dirty="0" smtClean="0">
                <a:solidFill>
                  <a:srgbClr val="3366FF"/>
                </a:solidFill>
                <a:latin typeface="Courier New"/>
                <a:cs typeface="Courier New"/>
              </a:rPr>
              <a:t>origin[1] = origin[2] = 0</a:t>
            </a:r>
            <a:r>
              <a:rPr lang="hr-HR" b="1" dirty="0">
                <a:solidFill>
                  <a:srgbClr val="3366FF"/>
                </a:solidFill>
                <a:latin typeface="Courier New"/>
                <a:cs typeface="Courier New"/>
              </a:rPr>
              <a:t>;</a:t>
            </a:r>
          </a:p>
          <a:p>
            <a:pPr marL="0" indent="0">
              <a:buNone/>
            </a:pPr>
            <a:r>
              <a:rPr lang="hr-HR" b="1" dirty="0" smtClean="0">
                <a:solidFill>
                  <a:srgbClr val="3366FF"/>
                </a:solidFill>
                <a:latin typeface="Courier New"/>
                <a:cs typeface="Courier New"/>
              </a:rPr>
              <a:t>cl::size_t&lt;3&gt; region;</a:t>
            </a:r>
          </a:p>
          <a:p>
            <a:pPr marL="0" indent="0">
              <a:buNone/>
            </a:pPr>
            <a:r>
              <a:rPr lang="hr-HR" b="1" dirty="0" smtClean="0">
                <a:solidFill>
                  <a:srgbClr val="3366FF"/>
                </a:solidFill>
                <a:latin typeface="Courier New"/>
                <a:cs typeface="Courier New"/>
              </a:rPr>
              <a:t>    region[0] = width;</a:t>
            </a:r>
          </a:p>
          <a:p>
            <a:pPr marL="0" indent="0">
              <a:buNone/>
            </a:pPr>
            <a:r>
              <a:rPr lang="hr-HR" b="1" dirty="0" smtClean="0">
                <a:solidFill>
                  <a:srgbClr val="3366FF"/>
                </a:solidFill>
                <a:latin typeface="Courier New"/>
                <a:cs typeface="Courier New"/>
              </a:rPr>
              <a:t>    region[1] = height;</a:t>
            </a:r>
          </a:p>
          <a:p>
            <a:pPr marL="0" indent="0">
              <a:buNone/>
            </a:pPr>
            <a:r>
              <a:rPr lang="hr-HR" b="1" dirty="0" smtClean="0">
                <a:solidFill>
                  <a:srgbClr val="3366FF"/>
                </a:solidFill>
                <a:latin typeface="Courier New"/>
                <a:cs typeface="Courier New"/>
              </a:rPr>
              <a:t>    region[2] = 1;</a:t>
            </a:r>
            <a:endParaRPr lang="en-GB" b="1" dirty="0" smtClean="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queue.enqueueWriteImage</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d_image</a:t>
            </a:r>
            <a:r>
              <a:rPr lang="en-GB" b="1" dirty="0" smtClean="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h_image</a:t>
            </a:r>
            <a:r>
              <a:rPr lang="en-GB" b="1" dirty="0" smtClean="0">
                <a:solidFill>
                  <a:srgbClr val="3366FF"/>
                </a:solidFill>
                <a:latin typeface="Courier New"/>
                <a:cs typeface="Courier New"/>
              </a:rPr>
              <a:t>,      // host data</a:t>
            </a:r>
          </a:p>
          <a:p>
            <a:pPr marL="0" indent="0">
              <a:buNone/>
            </a:pPr>
            <a:r>
              <a:rPr lang="en-GB" b="1" dirty="0" smtClean="0">
                <a:solidFill>
                  <a:srgbClr val="3366FF"/>
                </a:solidFill>
                <a:latin typeface="Courier New"/>
                <a:cs typeface="Courier New"/>
              </a:rPr>
              <a:t>);</a:t>
            </a:r>
          </a:p>
        </p:txBody>
      </p:sp>
      <p:sp>
        <p:nvSpPr>
          <p:cNvPr id="4" name="Text Placeholder 3"/>
          <p:cNvSpPr>
            <a:spLocks noGrp="1"/>
          </p:cNvSpPr>
          <p:nvPr>
            <p:ph type="body" sz="half" idx="2"/>
          </p:nvPr>
        </p:nvSpPr>
        <p:spPr>
          <a:xfrm>
            <a:off x="251520" y="1412776"/>
            <a:ext cx="3240360" cy="4691063"/>
          </a:xfrm>
        </p:spPr>
        <p:txBody>
          <a:bodyPr>
            <a:normAutofit/>
          </a:bodyPr>
          <a:lstStyle/>
          <a:p>
            <a:pPr marL="285750" indent="-285750">
              <a:buFont typeface="Arial"/>
              <a:buChar char="•"/>
            </a:pPr>
            <a:r>
              <a:rPr lang="en-GB" dirty="0"/>
              <a:t>Image objects are </a:t>
            </a:r>
            <a:r>
              <a:rPr lang="en-GB" dirty="0" smtClean="0"/>
              <a:t>created using the </a:t>
            </a:r>
            <a:r>
              <a:rPr lang="en-GB" b="1" dirty="0" smtClean="0">
                <a:solidFill>
                  <a:srgbClr val="3366FF"/>
                </a:solidFill>
                <a:latin typeface="Courier New"/>
                <a:cs typeface="Courier New"/>
              </a:rPr>
              <a:t>Image2D </a:t>
            </a:r>
            <a:r>
              <a:rPr lang="en-GB" dirty="0" smtClean="0"/>
              <a:t>and </a:t>
            </a:r>
            <a:r>
              <a:rPr lang="en-GB" b="1" dirty="0" smtClean="0">
                <a:solidFill>
                  <a:srgbClr val="3366FF"/>
                </a:solidFill>
                <a:latin typeface="Courier New"/>
                <a:cs typeface="Courier New"/>
              </a:rPr>
              <a:t>Image3D </a:t>
            </a:r>
            <a:r>
              <a:rPr lang="en-GB" dirty="0" smtClean="0"/>
              <a:t>types*</a:t>
            </a:r>
          </a:p>
          <a:p>
            <a:pPr marL="285750" indent="-285750">
              <a:buFont typeface="Arial"/>
              <a:buChar char="•"/>
            </a:pPr>
            <a:r>
              <a:rPr lang="en-GB" dirty="0" smtClean="0"/>
              <a:t>These functions take a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 </a:t>
            </a:r>
            <a:r>
              <a:rPr lang="en-GB" dirty="0" smtClean="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a:t>
            </a:r>
            <a:r>
              <a:rPr lang="en-GB" b="1" dirty="0" err="1" smtClean="0">
                <a:solidFill>
                  <a:srgbClr val="3366FF"/>
                </a:solidFill>
                <a:latin typeface="Courier New"/>
                <a:cs typeface="Courier New"/>
              </a:rPr>
              <a:t>nqueueWriteImage</a:t>
            </a:r>
            <a:r>
              <a:rPr lang="en-GB" dirty="0" smtClean="0"/>
              <a:t> </a:t>
            </a:r>
            <a:r>
              <a:rPr lang="en-GB" dirty="0"/>
              <a:t>and </a:t>
            </a:r>
            <a:r>
              <a:rPr lang="en-GB" b="1" dirty="0" err="1">
                <a:solidFill>
                  <a:srgbClr val="3366FF"/>
                </a:solidFill>
                <a:latin typeface="Courier New"/>
                <a:cs typeface="Courier New"/>
              </a:rPr>
              <a:t>e</a:t>
            </a:r>
            <a:r>
              <a:rPr lang="en-GB" b="1" dirty="0" err="1" smtClean="0">
                <a:solidFill>
                  <a:srgbClr val="3366FF"/>
                </a:solidFill>
                <a:latin typeface="Courier New"/>
                <a:cs typeface="Courier New"/>
              </a:rPr>
              <a:t>nqueueReadImage</a:t>
            </a:r>
            <a:r>
              <a:rPr lang="en-GB" dirty="0" smtClean="0"/>
              <a:t> functions, or </a:t>
            </a:r>
            <a:r>
              <a:rPr lang="en-GB" b="1" dirty="0" err="1" smtClean="0">
                <a:solidFill>
                  <a:srgbClr val="3366FF"/>
                </a:solidFill>
                <a:latin typeface="Courier New"/>
                <a:cs typeface="Courier New"/>
              </a:rPr>
              <a:t>enqueueMapImage</a:t>
            </a:r>
            <a:r>
              <a:rPr lang="en-GB" dirty="0" smtClean="0"/>
              <a:t> </a:t>
            </a:r>
          </a:p>
          <a:p>
            <a:pPr marL="285750" indent="-285750">
              <a:buFont typeface="Arial"/>
              <a:buChar char="•"/>
            </a:pPr>
            <a:r>
              <a:rPr lang="en-GB" dirty="0" smtClean="0"/>
              <a:t>Data can be copied to/from regular buffers with </a:t>
            </a:r>
            <a:r>
              <a:rPr lang="en-GB" b="1" dirty="0" err="1" smtClean="0">
                <a:solidFill>
                  <a:srgbClr val="3366FF"/>
                </a:solidFill>
                <a:latin typeface="Courier New"/>
                <a:cs typeface="Courier New"/>
              </a:rPr>
              <a:t>enqueueCopyImageToBuffer</a:t>
            </a:r>
            <a:r>
              <a:rPr lang="en-GB" dirty="0" smtClean="0"/>
              <a:t> and </a:t>
            </a:r>
            <a:r>
              <a:rPr lang="en-GB" b="1" dirty="0" err="1" smtClean="0">
                <a:solidFill>
                  <a:srgbClr val="3366FF"/>
                </a:solidFill>
                <a:latin typeface="Courier New"/>
                <a:cs typeface="Courier New"/>
              </a:rPr>
              <a:t>enqueueCopyBufferToImage</a:t>
            </a:r>
            <a:endParaRPr lang="en-GB" b="1" dirty="0" smtClean="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3071665736"/>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3670775035"/>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smtClean="0"/>
              <a:t>Image objects are declared with special built-in types</a:t>
            </a:r>
          </a:p>
          <a:p>
            <a:pPr marL="285750" indent="-285750">
              <a:buFont typeface="Arial"/>
              <a:buChar char="•"/>
            </a:pPr>
            <a:r>
              <a:rPr lang="en-GB" dirty="0" smtClean="0"/>
              <a:t>In OpenCL 1.X, image objects can be either </a:t>
            </a:r>
            <a:r>
              <a:rPr lang="en-GB" b="1" dirty="0" err="1" smtClean="0">
                <a:solidFill>
                  <a:srgbClr val="3366FF"/>
                </a:solidFill>
                <a:latin typeface="Courier New"/>
                <a:cs typeface="Courier New"/>
              </a:rPr>
              <a:t>read_only</a:t>
            </a:r>
            <a:r>
              <a:rPr lang="en-GB" dirty="0" smtClean="0">
                <a:solidFill>
                  <a:srgbClr val="3366FF"/>
                </a:solidFill>
              </a:rPr>
              <a:t> </a:t>
            </a:r>
            <a:r>
              <a:rPr lang="en-GB" dirty="0" smtClean="0"/>
              <a:t>or </a:t>
            </a:r>
            <a:r>
              <a:rPr lang="en-GB" b="1" dirty="0" err="1" smtClean="0">
                <a:solidFill>
                  <a:srgbClr val="3366FF"/>
                </a:solidFill>
                <a:latin typeface="Courier New"/>
                <a:cs typeface="Courier New"/>
              </a:rPr>
              <a:t>write_only</a:t>
            </a:r>
            <a:r>
              <a:rPr lang="en-GB" dirty="0" smtClean="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smtClean="0">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with </a:t>
            </a:r>
            <a:r>
              <a:rPr lang="en-GB" b="1" dirty="0" err="1" smtClean="0">
                <a:solidFill>
                  <a:srgbClr val="3366FF"/>
                </a:solidFill>
                <a:latin typeface="Courier New"/>
                <a:cs typeface="Courier New"/>
              </a:rPr>
              <a:t>write_image</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i</a:t>
            </a:r>
            <a:r>
              <a:rPr lang="en-GB" b="1" dirty="0" err="1" smtClean="0">
                <a:solidFill>
                  <a:srgbClr val="3366FF"/>
                </a:solidFill>
                <a:latin typeface="Courier New"/>
                <a:cs typeface="Courier New"/>
              </a:rPr>
              <a:t>,</a:t>
            </a:r>
            <a:r>
              <a:rPr lang="en-GB" b="1" dirty="0" err="1" smtClean="0">
                <a:solidFill>
                  <a:srgbClr val="3366FF"/>
                </a:solidFill>
                <a:latin typeface="Courier New"/>
                <a:cs typeface="Courier New"/>
              </a:rPr>
              <a:t>ui,f</a:t>
            </a:r>
            <a:r>
              <a:rPr lang="en-GB" b="1" dirty="0" smtClean="0">
                <a:solidFill>
                  <a:srgbClr val="3366FF"/>
                </a:solidFill>
                <a:latin typeface="Courier New"/>
                <a:cs typeface="Courier New"/>
              </a:rPr>
              <a:t>}</a:t>
            </a:r>
            <a:endParaRPr lang="en-GB" dirty="0" smtClean="0"/>
          </a:p>
          <a:p>
            <a:pPr marL="285750" indent="-285750">
              <a:buFont typeface="Arial"/>
              <a:buChar char="•"/>
            </a:pPr>
            <a:r>
              <a:rPr lang="en-GB" dirty="0" smtClean="0"/>
              <a:t>These functions operate on 4-element vectors, regardless of the image channel order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b="1" dirty="0" smtClean="0"/>
              <a:t>NOTE:</a:t>
            </a:r>
            <a:r>
              <a:rPr lang="en-GB" sz="1200" dirty="0" smtClean="0"/>
              <a:t> </a:t>
            </a:r>
            <a:r>
              <a:rPr lang="en-GB" sz="1200" dirty="0" smtClean="0"/>
              <a:t>The </a:t>
            </a:r>
            <a:r>
              <a:rPr lang="en-GB" sz="1200" b="1" dirty="0" err="1" smtClean="0">
                <a:solidFill>
                  <a:srgbClr val="3366FF"/>
                </a:solidFill>
                <a:latin typeface="Courier New"/>
                <a:cs typeface="Courier New"/>
              </a:rPr>
              <a:t>read_image</a:t>
            </a:r>
            <a:r>
              <a:rPr lang="en-GB" sz="1200" b="1" dirty="0" smtClean="0">
                <a:solidFill>
                  <a:srgbClr val="3366FF"/>
                </a:solidFill>
                <a:latin typeface="Courier New"/>
                <a:cs typeface="Courier New"/>
              </a:rPr>
              <a:t>*</a:t>
            </a:r>
            <a:r>
              <a:rPr lang="en-GB" sz="1200" dirty="0" smtClean="0"/>
              <a:t> </a:t>
            </a:r>
            <a:r>
              <a:rPr lang="en-GB" sz="1200" dirty="0" smtClean="0"/>
              <a:t>functions that don’t use a sampler are only available from </a:t>
            </a:r>
            <a:r>
              <a:rPr lang="en-GB" sz="1200" dirty="0" smtClean="0"/>
              <a:t>OpenCL </a:t>
            </a:r>
            <a:r>
              <a:rPr lang="en-GB" sz="1200" dirty="0" smtClean="0"/>
              <a:t>1.2 </a:t>
            </a:r>
            <a:r>
              <a:rPr lang="en-GB" sz="1200" dirty="0" smtClean="0"/>
              <a:t>onwards</a:t>
            </a:r>
            <a:endParaRPr lang="en-GB" sz="1200" dirty="0">
              <a:latin typeface="Trebuchet MS"/>
              <a:cs typeface="Trebuchet MS"/>
            </a:endParaRPr>
          </a:p>
        </p:txBody>
      </p:sp>
    </p:spTree>
    <p:extLst>
      <p:ext uri="{BB962C8B-B14F-4D97-AF65-F5344CB8AC3E}">
        <p14:creationId xmlns:p14="http://schemas.microsoft.com/office/powerpoint/2010/main" val="2706854022"/>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a:t>
            </a:r>
            <a:r>
              <a:rPr lang="en-GB" dirty="0" smtClean="0"/>
              <a:t>can optionally </a:t>
            </a:r>
            <a:r>
              <a:rPr lang="en-GB" dirty="0"/>
              <a:t>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smtClean="0">
                <a:solidFill>
                  <a:srgbClr val="3366FF"/>
                </a:solidFill>
                <a:latin typeface="Courier New"/>
                <a:cs typeface="Courier New"/>
              </a:rPr>
              <a:t>cl::Sampler</a:t>
            </a:r>
            <a:r>
              <a:rPr lang="en-GB" dirty="0"/>
              <a:t>) and passed as an argument (</a:t>
            </a:r>
            <a:r>
              <a:rPr lang="en-GB" b="1" dirty="0" err="1">
                <a:solidFill>
                  <a:srgbClr val="3366FF"/>
                </a:solidFill>
                <a:latin typeface="Courier New"/>
                <a:cs typeface="Courier New"/>
              </a:rPr>
              <a:t>sampler_t</a:t>
            </a:r>
            <a:r>
              <a:rPr lang="en-GB" dirty="0"/>
              <a:t>), or declared inside the OpenCL source file as a </a:t>
            </a:r>
            <a:r>
              <a:rPr lang="en-GB" dirty="0" smtClean="0"/>
              <a:t>constant value</a:t>
            </a:r>
          </a:p>
          <a:p>
            <a:pPr marL="285750" indent="-285750">
              <a:buFont typeface="Arial"/>
              <a:buChar char="•"/>
            </a:pPr>
            <a:r>
              <a:rPr lang="en-GB" dirty="0" smtClean="0"/>
              <a:t>Samplers control whether to use normalized coordinates for addressing pixels, how to deal with out-of-range coordinates (</a:t>
            </a:r>
            <a:r>
              <a:rPr lang="en-GB" b="1" dirty="0" smtClean="0">
                <a:solidFill>
                  <a:srgbClr val="3366FF"/>
                </a:solidFill>
                <a:latin typeface="Courier New"/>
                <a:cs typeface="Courier New"/>
              </a:rPr>
              <a:t>CLAMP</a:t>
            </a:r>
            <a:r>
              <a:rPr lang="en-GB" dirty="0" smtClean="0"/>
              <a:t>, </a:t>
            </a:r>
            <a:r>
              <a:rPr lang="en-GB" b="1" dirty="0" smtClean="0">
                <a:solidFill>
                  <a:srgbClr val="3366FF"/>
                </a:solidFill>
                <a:latin typeface="Courier New"/>
                <a:cs typeface="Courier New"/>
              </a:rPr>
              <a:t>CLAMP_TO_EDGE</a:t>
            </a:r>
            <a:r>
              <a:rPr lang="en-GB" dirty="0" smtClean="0"/>
              <a:t>, </a:t>
            </a:r>
            <a:r>
              <a:rPr lang="en-GB" b="1" dirty="0" smtClean="0">
                <a:solidFill>
                  <a:srgbClr val="3366FF"/>
                </a:solidFill>
                <a:latin typeface="Courier New"/>
                <a:cs typeface="Courier New"/>
              </a:rPr>
              <a:t>REPEAT</a:t>
            </a:r>
            <a:r>
              <a:rPr lang="en-GB" dirty="0" smtClean="0"/>
              <a:t>, </a:t>
            </a:r>
            <a:r>
              <a:rPr lang="en-GB" b="1" dirty="0" smtClean="0">
                <a:solidFill>
                  <a:srgbClr val="3366FF"/>
                </a:solidFill>
                <a:latin typeface="Courier New"/>
                <a:cs typeface="Courier New"/>
              </a:rPr>
              <a:t>MIRRORED_REPEAT</a:t>
            </a:r>
            <a:r>
              <a:rPr lang="en-GB" dirty="0" smtClean="0">
                <a:solidFill>
                  <a:srgbClr val="3366FF"/>
                </a:solidFill>
              </a:rPr>
              <a:t> </a:t>
            </a:r>
            <a:r>
              <a:rPr lang="en-GB" dirty="0" smtClean="0"/>
              <a:t>or </a:t>
            </a:r>
            <a:r>
              <a:rPr lang="en-GB" b="1" dirty="0" smtClean="0">
                <a:solidFill>
                  <a:srgbClr val="3366FF"/>
                </a:solidFill>
                <a:latin typeface="Courier New"/>
                <a:cs typeface="Courier New"/>
              </a:rPr>
              <a:t>NONE</a:t>
            </a:r>
            <a:r>
              <a:rPr lang="en-GB" dirty="0" smtClean="0"/>
              <a:t>) and how to filter pixels values (</a:t>
            </a:r>
            <a:r>
              <a:rPr lang="en-GB" b="1" dirty="0" smtClean="0">
                <a:solidFill>
                  <a:srgbClr val="3366FF"/>
                </a:solidFill>
                <a:latin typeface="Courier New"/>
                <a:cs typeface="Courier New"/>
              </a:rPr>
              <a:t>NEAREST</a:t>
            </a:r>
            <a:r>
              <a:rPr lang="en-GB" dirty="0" smtClean="0">
                <a:solidFill>
                  <a:srgbClr val="3366FF"/>
                </a:solidFill>
              </a:rPr>
              <a:t> </a:t>
            </a:r>
            <a:r>
              <a:rPr lang="en-GB" dirty="0" smtClean="0"/>
              <a:t>or </a:t>
            </a:r>
            <a:r>
              <a:rPr lang="en-GB" b="1" dirty="0" smtClean="0">
                <a:solidFill>
                  <a:srgbClr val="3366FF"/>
                </a:solidFill>
                <a:latin typeface="Courier New"/>
                <a:cs typeface="Courier New"/>
              </a:rPr>
              <a:t>LINEAR</a:t>
            </a:r>
            <a:r>
              <a:rPr lang="en-GB" dirty="0" smtClean="0"/>
              <a:t>)</a:t>
            </a:r>
            <a:endParaRPr lang="en-GB" dirty="0"/>
          </a:p>
          <a:p>
            <a:endParaRPr lang="en-GB" dirty="0"/>
          </a:p>
        </p:txBody>
      </p:sp>
    </p:spTree>
    <p:extLst>
      <p:ext uri="{BB962C8B-B14F-4D97-AF65-F5344CB8AC3E}">
        <p14:creationId xmlns:p14="http://schemas.microsoft.com/office/powerpoint/2010/main" val="2680041131"/>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13</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Start with the </a:t>
            </a:r>
            <a:r>
              <a:rPr lang="en-GB" dirty="0" smtClean="0">
                <a:latin typeface="Courier New"/>
                <a:cs typeface="Courier New"/>
              </a:rPr>
              <a:t>Bilateral</a:t>
            </a:r>
            <a:r>
              <a:rPr lang="en-GB" dirty="0" smtClean="0"/>
              <a:t> project</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smtClean="0">
                <a:latin typeface="Courier New"/>
                <a:cs typeface="Courier New"/>
              </a:rPr>
              <a:t>CL_RGBA</a:t>
            </a:r>
            <a:r>
              <a:rPr lang="en-GB" dirty="0" smtClean="0"/>
              <a:t> and either </a:t>
            </a:r>
            <a:r>
              <a:rPr lang="en-GB" dirty="0" smtClean="0">
                <a:latin typeface="Courier New"/>
                <a:cs typeface="Courier New"/>
              </a:rPr>
              <a:t>CL_UNSIGNED_INT8</a:t>
            </a:r>
            <a:r>
              <a:rPr lang="en-GB" dirty="0" smtClean="0"/>
              <a:t> or </a:t>
            </a:r>
            <a:r>
              <a:rPr lang="en-GB" dirty="0" smtClean="0">
                <a:latin typeface="Courier New"/>
                <a:cs typeface="Courier New"/>
              </a:rPr>
              <a:t>CL_UNORM_INT8</a:t>
            </a:r>
            <a:r>
              <a:rPr lang="en-GB" dirty="0" smtClean="0"/>
              <a:t> </a:t>
            </a:r>
            <a:endParaRPr lang="en-GB" dirty="0"/>
          </a:p>
          <a:p>
            <a:r>
              <a:rPr lang="en-GB" dirty="0" smtClean="0"/>
              <a:t>Use a sampler to automatically perform </a:t>
            </a:r>
            <a:r>
              <a:rPr lang="en-GB" dirty="0" err="1" smtClean="0"/>
              <a:t>nomalization</a:t>
            </a:r>
            <a:r>
              <a:rPr lang="en-GB" dirty="0" smtClean="0"/>
              <a:t> and bounds checking</a:t>
            </a:r>
          </a:p>
          <a:p>
            <a:r>
              <a:rPr lang="en-GB" dirty="0" smtClean="0"/>
              <a:t>Compare the performance to the buffer version for different devices</a:t>
            </a:r>
          </a:p>
        </p:txBody>
      </p:sp>
    </p:spTree>
    <p:extLst>
      <p:ext uri="{BB962C8B-B14F-4D97-AF65-F5344CB8AC3E}">
        <p14:creationId xmlns:p14="http://schemas.microsoft.com/office/powerpoint/2010/main" val="391150088"/>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Advanced OpenCL Topics - OPENCL / OpenGL </a:t>
            </a:r>
            <a:r>
              <a:rPr lang="en-GB" dirty="0" err="1" smtClean="0"/>
              <a:t>interop</a:t>
            </a:r>
            <a:r>
              <a:rPr lang="en-GB" smtClean="0"/>
              <a:t>.</a:t>
            </a:r>
            <a:r>
              <a:rPr lang="en-GB" dirty="0"/>
              <a:t/>
            </a:r>
            <a:br>
              <a:rPr lang="en-GB" dirty="0"/>
            </a:b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14</a:t>
            </a:r>
            <a:endParaRPr lang="en-GB" dirty="0">
              <a:solidFill>
                <a:schemeClr val="tx1"/>
              </a:solidFill>
            </a:endParaRPr>
          </a:p>
        </p:txBody>
      </p:sp>
    </p:spTree>
    <p:extLst>
      <p:ext uri="{BB962C8B-B14F-4D97-AF65-F5344CB8AC3E}">
        <p14:creationId xmlns:p14="http://schemas.microsoft.com/office/powerpoint/2010/main" val="3033816495"/>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&amp; OpenCL</a:t>
            </a:r>
            <a:endParaRPr lang="en-US" dirty="0"/>
          </a:p>
        </p:txBody>
      </p:sp>
      <p:sp>
        <p:nvSpPr>
          <p:cNvPr id="3" name="Content Placeholder 2"/>
          <p:cNvSpPr>
            <a:spLocks noGrp="1"/>
          </p:cNvSpPr>
          <p:nvPr>
            <p:ph idx="1"/>
          </p:nvPr>
        </p:nvSpPr>
        <p:spPr/>
        <p:txBody>
          <a:bodyPr>
            <a:normAutofit lnSpcReduction="10000"/>
          </a:bodyPr>
          <a:lstStyle/>
          <a:p>
            <a:r>
              <a:rPr lang="en-US" dirty="0" err="1" smtClean="0"/>
              <a:t>Khronos</a:t>
            </a:r>
            <a:r>
              <a:rPr lang="en-US" dirty="0" smtClean="0"/>
              <a:t> have specified a method of interoperation between CL and GL</a:t>
            </a:r>
          </a:p>
          <a:p>
            <a:r>
              <a:rPr lang="en-US" dirty="0" smtClean="0"/>
              <a:t>This is an </a:t>
            </a:r>
            <a:r>
              <a:rPr lang="en-US" dirty="0" smtClean="0">
                <a:hlinkClick r:id="rId2"/>
              </a:rPr>
              <a:t>optional extension</a:t>
            </a:r>
            <a:endParaRPr lang="en-US" dirty="0" smtClean="0"/>
          </a:p>
          <a:p>
            <a:r>
              <a:rPr lang="en-US" dirty="0" smtClean="0"/>
              <a:t>Some details are platform specific, because of OpenGL</a:t>
            </a:r>
          </a:p>
          <a:p>
            <a:r>
              <a:rPr lang="en-US" dirty="0" smtClean="0"/>
              <a:t>It can be used to combine compute and visualization, without any data movement overheads (although it requires extra synchronization)</a:t>
            </a:r>
            <a:endParaRPr lang="en-US" dirty="0"/>
          </a:p>
        </p:txBody>
      </p:sp>
      <p:pic>
        <p:nvPicPr>
          <p:cNvPr id="4" name="Picture 3"/>
          <p:cNvPicPr>
            <a:picLocks noChangeAspect="1"/>
          </p:cNvPicPr>
          <p:nvPr/>
        </p:nvPicPr>
        <p:blipFill>
          <a:blip r:embed="rId3"/>
          <a:stretch>
            <a:fillRect/>
          </a:stretch>
        </p:blipFill>
        <p:spPr>
          <a:xfrm>
            <a:off x="883196" y="404664"/>
            <a:ext cx="952500" cy="952500"/>
          </a:xfrm>
          <a:prstGeom prst="rect">
            <a:avLst/>
          </a:prstGeom>
        </p:spPr>
      </p:pic>
      <p:pic>
        <p:nvPicPr>
          <p:cNvPr id="5" name="Picture 4"/>
          <p:cNvPicPr>
            <a:picLocks noChangeAspect="1"/>
          </p:cNvPicPr>
          <p:nvPr/>
        </p:nvPicPr>
        <p:blipFill>
          <a:blip r:embed="rId4"/>
          <a:stretch>
            <a:fillRect/>
          </a:stretch>
        </p:blipFill>
        <p:spPr>
          <a:xfrm>
            <a:off x="7118796" y="404664"/>
            <a:ext cx="1917700" cy="952500"/>
          </a:xfrm>
          <a:prstGeom prst="rect">
            <a:avLst/>
          </a:prstGeom>
        </p:spPr>
      </p:pic>
    </p:spTree>
    <p:extLst>
      <p:ext uri="{BB962C8B-B14F-4D97-AF65-F5344CB8AC3E}">
        <p14:creationId xmlns:p14="http://schemas.microsoft.com/office/powerpoint/2010/main" val="1039911898"/>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CL/GL </a:t>
            </a:r>
            <a:r>
              <a:rPr lang="en-GB" dirty="0" err="1" smtClean="0"/>
              <a:t>Interop</a:t>
            </a:r>
            <a:r>
              <a:rPr lang="en-GB" dirty="0" smtClean="0"/>
              <a:t> Overview</a:t>
            </a:r>
            <a:endParaRPr lang="en-GB" dirty="0"/>
          </a:p>
        </p:txBody>
      </p:sp>
      <p:sp>
        <p:nvSpPr>
          <p:cNvPr id="3" name="Content Placeholder 2"/>
          <p:cNvSpPr>
            <a:spLocks noGrp="1"/>
          </p:cNvSpPr>
          <p:nvPr>
            <p:ph idx="1"/>
          </p:nvPr>
        </p:nvSpPr>
        <p:spPr/>
        <p:txBody>
          <a:bodyPr/>
          <a:lstStyle/>
          <a:p>
            <a:r>
              <a:rPr lang="en-GB" dirty="0" smtClean="0"/>
              <a:t>Create an OpenCL context with OpenGL sharing enabled</a:t>
            </a:r>
          </a:p>
          <a:p>
            <a:r>
              <a:rPr lang="en-GB" dirty="0" smtClean="0"/>
              <a:t>Create OpenCL image/buffer objects from OpenGL texture/buffer objects</a:t>
            </a:r>
          </a:p>
          <a:p>
            <a:r>
              <a:rPr lang="en-GB" dirty="0" smtClean="0"/>
              <a:t>Acquire ownership of the object in OpenCL before using it, and release ownership when finished</a:t>
            </a:r>
          </a:p>
          <a:p>
            <a:r>
              <a:rPr lang="en-GB" dirty="0" smtClean="0"/>
              <a:t>Render textures/buffers from GL as usual</a:t>
            </a:r>
            <a:endParaRPr lang="en-GB" dirty="0"/>
          </a:p>
        </p:txBody>
      </p:sp>
    </p:spTree>
    <p:extLst>
      <p:ext uri="{BB962C8B-B14F-4D97-AF65-F5344CB8AC3E}">
        <p14:creationId xmlns:p14="http://schemas.microsoft.com/office/powerpoint/2010/main" val="688602560"/>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Setup</a:t>
            </a:r>
            <a:endParaRPr lang="en-US" dirty="0"/>
          </a:p>
        </p:txBody>
      </p:sp>
      <p:sp>
        <p:nvSpPr>
          <p:cNvPr id="3" name="Content Placeholder 2"/>
          <p:cNvSpPr>
            <a:spLocks noGrp="1"/>
          </p:cNvSpPr>
          <p:nvPr>
            <p:ph idx="1"/>
          </p:nvPr>
        </p:nvSpPr>
        <p:spPr/>
        <p:txBody>
          <a:bodyPr>
            <a:normAutofit/>
          </a:bodyPr>
          <a:lstStyle/>
          <a:p>
            <a:r>
              <a:rPr lang="en-US" dirty="0" smtClean="0"/>
              <a:t>This is platform specific, </a:t>
            </a:r>
            <a:r>
              <a:rPr lang="en-US" dirty="0"/>
              <a:t>a</a:t>
            </a:r>
            <a:r>
              <a:rPr lang="en-US" dirty="0" smtClean="0"/>
              <a:t>lthough libraries like SDL, </a:t>
            </a:r>
            <a:r>
              <a:rPr lang="en-US" dirty="0" err="1" smtClean="0"/>
              <a:t>glfw</a:t>
            </a:r>
            <a:r>
              <a:rPr lang="en-US" dirty="0" smtClean="0"/>
              <a:t>, and glut can make this much simpler</a:t>
            </a:r>
          </a:p>
          <a:p>
            <a:r>
              <a:rPr lang="en-US" dirty="0" smtClean="0"/>
              <a:t>OpenGL initialization needs nothing special</a:t>
            </a:r>
          </a:p>
          <a:p>
            <a:pPr lvl="1"/>
            <a:r>
              <a:rPr lang="en-US" dirty="0" smtClean="0"/>
              <a:t>Create a rendering context</a:t>
            </a:r>
          </a:p>
          <a:p>
            <a:pPr lvl="1"/>
            <a:r>
              <a:rPr lang="en-US" dirty="0" smtClean="0"/>
              <a:t>Create texture/buffer objects</a:t>
            </a:r>
          </a:p>
        </p:txBody>
      </p:sp>
      <p:pic>
        <p:nvPicPr>
          <p:cNvPr id="5" name="Picture 4"/>
          <p:cNvPicPr>
            <a:picLocks noChangeAspect="1"/>
          </p:cNvPicPr>
          <p:nvPr/>
        </p:nvPicPr>
        <p:blipFill>
          <a:blip r:embed="rId2"/>
          <a:stretch>
            <a:fillRect/>
          </a:stretch>
        </p:blipFill>
        <p:spPr>
          <a:xfrm>
            <a:off x="7118796" y="404664"/>
            <a:ext cx="1917700" cy="952500"/>
          </a:xfrm>
          <a:prstGeom prst="rect">
            <a:avLst/>
          </a:prstGeom>
        </p:spPr>
      </p:pic>
    </p:spTree>
    <p:extLst>
      <p:ext uri="{BB962C8B-B14F-4D97-AF65-F5344CB8AC3E}">
        <p14:creationId xmlns:p14="http://schemas.microsoft.com/office/powerpoint/2010/main" val="1548411209"/>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SDL and OpenGL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t>The first snippet sets up SDL, creates a window, and initializes an OpenGL context for that window.</a:t>
            </a:r>
          </a:p>
        </p:txBody>
      </p:sp>
      <p:sp>
        <p:nvSpPr>
          <p:cNvPr id="6" name="Content Placeholder 3"/>
          <p:cNvSpPr>
            <a:spLocks noGrp="1"/>
          </p:cNvSpPr>
          <p:nvPr>
            <p:ph idx="1"/>
          </p:nvPr>
        </p:nvSpPr>
        <p:spPr>
          <a:xfrm>
            <a:off x="3575050" y="273050"/>
            <a:ext cx="5111750" cy="5853113"/>
          </a:xfrm>
        </p:spPr>
        <p:txBody>
          <a:bodyPr>
            <a:normAutofit/>
          </a:bodyPr>
          <a:lstStyle/>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SDL_Init</a:t>
            </a:r>
            <a:r>
              <a:rPr lang="en-US" sz="1200" b="1" dirty="0">
                <a:solidFill>
                  <a:srgbClr val="3366FF"/>
                </a:solidFill>
                <a:latin typeface="Courier New"/>
                <a:cs typeface="Courier New"/>
              </a:rPr>
              <a:t>(SDL_INIT_VIDEO);</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(SDL_GL_CONTEXT_MAJOR_VERSION, 2);</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(SDL_GL_CONTEXT_MINOR_VERSION, 1);</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(SDL_GL_DOUBLEBUFFER, 1);</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mainWindow</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SDL_CreateWindow</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a:t>
            </a:r>
            <a:r>
              <a:rPr lang="en-US" sz="1200" b="1" dirty="0" err="1">
                <a:solidFill>
                  <a:srgbClr val="3366FF"/>
                </a:solidFill>
                <a:latin typeface="Courier New"/>
                <a:cs typeface="Courier New"/>
              </a:rPr>
              <a:t>clgl</a:t>
            </a:r>
            <a:r>
              <a:rPr lang="en-US" sz="1200" b="1" dirty="0">
                <a:solidFill>
                  <a:srgbClr val="3366FF"/>
                </a:solidFill>
                <a:latin typeface="Courier New"/>
                <a:cs typeface="Courier New"/>
              </a:rPr>
              <a:t>-example", -1, -1,</a:t>
            </a:r>
          </a:p>
          <a:p>
            <a:pPr marL="0" indent="0">
              <a:buNone/>
            </a:pPr>
            <a:r>
              <a:rPr lang="en-US" sz="1200" b="1" dirty="0" smtClean="0">
                <a:solidFill>
                  <a:srgbClr val="3366FF"/>
                </a:solidFill>
                <a:latin typeface="Courier New"/>
                <a:cs typeface="Courier New"/>
              </a:rPr>
              <a:t>  </a:t>
            </a:r>
            <a:r>
              <a:rPr lang="en-US" sz="1200" b="1" dirty="0" err="1">
                <a:solidFill>
                  <a:srgbClr val="3366FF"/>
                </a:solidFill>
                <a:latin typeface="Courier New"/>
                <a:cs typeface="Courier New"/>
              </a:rPr>
              <a:t>windowWidth</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windowHeight</a:t>
            </a:r>
            <a:r>
              <a:rPr lang="en-US" sz="1200" b="1" dirty="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SDL_WINDOW_OPENGL </a:t>
            </a:r>
            <a:r>
              <a:rPr lang="en-US" sz="1200" b="1" dirty="0">
                <a:solidFill>
                  <a:srgbClr val="3366FF"/>
                </a:solidFill>
                <a:latin typeface="Courier New"/>
                <a:cs typeface="Courier New"/>
              </a:rPr>
              <a:t>| SDL_WINDOW_SHOWN</a:t>
            </a: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glContext</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SDL_GL_CreateContext</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mainWindow</a:t>
            </a: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2594620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3" name="Content Placeholder 2"/>
          <p:cNvSpPr>
            <a:spLocks noGrp="1"/>
          </p:cNvSpPr>
          <p:nvPr>
            <p:ph idx="1"/>
          </p:nvPr>
        </p:nvSpPr>
        <p:spPr>
          <a:xfrm>
            <a:off x="457200" y="1600200"/>
            <a:ext cx="8229600" cy="4853136"/>
          </a:xfrm>
        </p:spPr>
        <p:txBody>
          <a:bodyPr>
            <a:normAutofit lnSpcReduction="10000"/>
          </a:bodyPr>
          <a:lstStyle/>
          <a:p>
            <a:pPr>
              <a:lnSpc>
                <a:spcPct val="110000"/>
              </a:lnSpc>
            </a:pPr>
            <a:r>
              <a:rPr lang="en-US" dirty="0" smtClean="0"/>
              <a:t>4KB pages will be allocated at a time, and can also be swapped to disk dynamically</a:t>
            </a:r>
          </a:p>
          <a:p>
            <a:pPr>
              <a:lnSpc>
                <a:spcPct val="110000"/>
              </a:lnSpc>
            </a:pPr>
            <a:r>
              <a:rPr lang="en-US" dirty="0" smtClean="0"/>
              <a:t>In fact, an allocation may not even be contiguous</a:t>
            </a:r>
          </a:p>
          <a:p>
            <a:pPr>
              <a:lnSpc>
                <a:spcPct val="110000"/>
              </a:lnSpc>
            </a:pPr>
            <a:r>
              <a:rPr lang="en-US" dirty="0" smtClean="0"/>
              <a:t>So, </a:t>
            </a:r>
            <a:r>
              <a:rPr lang="en-US" dirty="0" err="1" smtClean="0"/>
              <a:t>enqueueRead</a:t>
            </a:r>
            <a:r>
              <a:rPr lang="en-US" dirty="0" smtClean="0"/>
              <a:t>/</a:t>
            </a:r>
            <a:r>
              <a:rPr lang="en-US" dirty="0" err="1" smtClean="0"/>
              <a:t>enqueueWrite</a:t>
            </a:r>
            <a:r>
              <a:rPr lang="en-US" dirty="0" smtClean="0"/>
              <a:t> </a:t>
            </a:r>
            <a:r>
              <a:rPr lang="en-US" b="1" i="1" dirty="0" smtClean="0"/>
              <a:t>must</a:t>
            </a:r>
            <a:r>
              <a:rPr lang="en-US" dirty="0" smtClean="0"/>
              <a:t> incur an additional host memory to host memory copy, wasting bandwidth and costing performance</a:t>
            </a:r>
            <a:endParaRPr lang="en-US" dirty="0"/>
          </a:p>
        </p:txBody>
      </p:sp>
    </p:spTree>
    <p:extLst>
      <p:ext uri="{BB962C8B-B14F-4D97-AF65-F5344CB8AC3E}">
        <p14:creationId xmlns:p14="http://schemas.microsoft.com/office/powerpoint/2010/main" val="3074142714"/>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SDL and OpenGL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solidFill>
                  <a:schemeClr val="bg1">
                    <a:lumMod val="75000"/>
                  </a:schemeClr>
                </a:solidFill>
              </a:rPr>
              <a:t>The first snippet sets up SDL, creates a window, and initializes an OpenGL context for that window.</a:t>
            </a:r>
          </a:p>
          <a:p>
            <a:pPr marL="285750" indent="-285750">
              <a:buFont typeface="Arial"/>
              <a:buChar char="•"/>
            </a:pPr>
            <a:endParaRPr lang="en-US" dirty="0" smtClean="0"/>
          </a:p>
          <a:p>
            <a:pPr marL="285750" indent="-285750">
              <a:buFont typeface="Arial"/>
              <a:buChar char="•"/>
            </a:pPr>
            <a:r>
              <a:rPr lang="en-US" dirty="0" smtClean="0"/>
              <a:t>Now we create the OpenGL texture that we will share with OpenCL</a:t>
            </a:r>
          </a:p>
          <a:p>
            <a:pPr marL="285750" indent="-285750">
              <a:buFont typeface="Arial"/>
              <a:buChar char="•"/>
            </a:pPr>
            <a:r>
              <a:rPr lang="en-US" dirty="0" smtClean="0"/>
              <a:t>This example uses OpenGL 2.1, so we need to specify these texture parameters (otherwise we can only use powers of 2 for dimensions)</a:t>
            </a:r>
          </a:p>
          <a:p>
            <a:pPr marL="285750" indent="-285750">
              <a:buFont typeface="Arial"/>
              <a:buChar char="•"/>
            </a:pPr>
            <a:r>
              <a:rPr lang="en-US" dirty="0" smtClean="0"/>
              <a:t>Now we can initialize OpenCL</a:t>
            </a:r>
            <a:endParaRPr lang="en-US" dirty="0"/>
          </a:p>
        </p:txBody>
      </p:sp>
      <p:sp>
        <p:nvSpPr>
          <p:cNvPr id="6" name="Content Placeholder 3"/>
          <p:cNvSpPr>
            <a:spLocks noGrp="1"/>
          </p:cNvSpPr>
          <p:nvPr>
            <p:ph idx="1"/>
          </p:nvPr>
        </p:nvSpPr>
        <p:spPr>
          <a:xfrm>
            <a:off x="3575050" y="273050"/>
            <a:ext cx="5111750" cy="5853113"/>
          </a:xfrm>
        </p:spPr>
        <p:txBody>
          <a:bodyPr>
            <a:normAutofit lnSpcReduction="10000"/>
          </a:bodyPr>
          <a:lstStyle/>
          <a:p>
            <a:pPr marL="0" indent="0">
              <a:buNone/>
            </a:pPr>
            <a:r>
              <a:rPr lang="en-US" sz="1200" b="1" dirty="0" err="1" smtClean="0">
                <a:solidFill>
                  <a:srgbClr val="3366FF"/>
                </a:solidFill>
                <a:latin typeface="Courier New"/>
                <a:cs typeface="Courier New"/>
              </a:rPr>
              <a:t>glGenTextures</a:t>
            </a:r>
            <a:r>
              <a:rPr lang="en-US" sz="1200" b="1" dirty="0">
                <a:solidFill>
                  <a:srgbClr val="3366FF"/>
                </a:solidFill>
                <a:latin typeface="Courier New"/>
                <a:cs typeface="Courier New"/>
              </a:rPr>
              <a:t>(1, &amp;</a:t>
            </a:r>
            <a:r>
              <a:rPr lang="en-US" sz="1200" b="1" dirty="0" err="1">
                <a:solidFill>
                  <a:srgbClr val="3366FF"/>
                </a:solidFill>
                <a:latin typeface="Courier New"/>
                <a:cs typeface="Courier New"/>
              </a:rPr>
              <a:t>texTarget</a:t>
            </a: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glBindTexture</a:t>
            </a:r>
            <a:r>
              <a:rPr lang="en-US" sz="1200" b="1" dirty="0">
                <a:solidFill>
                  <a:srgbClr val="3366FF"/>
                </a:solidFill>
                <a:latin typeface="Courier New"/>
                <a:cs typeface="Courier New"/>
              </a:rPr>
              <a:t>(GL_TEXTURE_2D, </a:t>
            </a:r>
            <a:r>
              <a:rPr lang="en-US" sz="1200" b="1" dirty="0" err="1">
                <a:solidFill>
                  <a:srgbClr val="3366FF"/>
                </a:solidFill>
                <a:latin typeface="Courier New"/>
                <a:cs typeface="Courier New"/>
              </a:rPr>
              <a:t>texTarget</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glTexImage2D(</a:t>
            </a:r>
          </a:p>
          <a:p>
            <a:pPr marL="0" indent="0">
              <a:buNone/>
            </a:pPr>
            <a:r>
              <a:rPr lang="en-US" sz="1200" b="1" dirty="0">
                <a:solidFill>
                  <a:srgbClr val="3366FF"/>
                </a:solidFill>
                <a:latin typeface="Courier New"/>
                <a:cs typeface="Courier New"/>
              </a:rPr>
              <a:t>  GL_TEXTURE_2D, 0, </a:t>
            </a:r>
          </a:p>
          <a:p>
            <a:pPr marL="0" indent="0">
              <a:buNone/>
            </a:pPr>
            <a:r>
              <a:rPr lang="en-US" sz="1200" b="1" dirty="0">
                <a:solidFill>
                  <a:srgbClr val="3366FF"/>
                </a:solidFill>
                <a:latin typeface="Courier New"/>
                <a:cs typeface="Courier New"/>
              </a:rPr>
              <a:t>  GL_RGBA, </a:t>
            </a:r>
            <a:r>
              <a:rPr lang="en-US" sz="1200" b="1" dirty="0" err="1">
                <a:solidFill>
                  <a:srgbClr val="3366FF"/>
                </a:solidFill>
                <a:latin typeface="Courier New"/>
                <a:cs typeface="Courier New"/>
              </a:rPr>
              <a:t>windowWidth</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windowHeight</a:t>
            </a:r>
            <a:r>
              <a:rPr lang="en-US" sz="1200" b="1" dirty="0">
                <a:solidFill>
                  <a:srgbClr val="3366FF"/>
                </a:solidFill>
                <a:latin typeface="Courier New"/>
                <a:cs typeface="Courier New"/>
              </a:rPr>
              <a:t>, 0,</a:t>
            </a:r>
          </a:p>
          <a:p>
            <a:pPr marL="0" indent="0">
              <a:buNone/>
            </a:pPr>
            <a:r>
              <a:rPr lang="en-US" sz="1200" b="1" dirty="0">
                <a:solidFill>
                  <a:srgbClr val="3366FF"/>
                </a:solidFill>
                <a:latin typeface="Courier New"/>
                <a:cs typeface="Courier New"/>
              </a:rPr>
              <a:t>  GL_RGBA, GL_FLOAT, NULL</a:t>
            </a:r>
          </a:p>
          <a:p>
            <a:pPr marL="0" indent="0">
              <a:buNone/>
            </a:pP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GL_TEXTURE_WRAP_S,</a:t>
            </a:r>
          </a:p>
          <a:p>
            <a:pPr marL="0" indent="0">
              <a:buNone/>
            </a:pPr>
            <a:r>
              <a:rPr lang="en-US" sz="1200" b="1" dirty="0">
                <a:solidFill>
                  <a:srgbClr val="3366FF"/>
                </a:solidFill>
                <a:latin typeface="Courier New"/>
                <a:cs typeface="Courier New"/>
              </a:rPr>
              <a:t>  GL_CLAMP_TO_EDGE</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GL_TEXTURE_WRAP_T,</a:t>
            </a:r>
          </a:p>
          <a:p>
            <a:pPr marL="0" indent="0">
              <a:buNone/>
            </a:pPr>
            <a:r>
              <a:rPr lang="en-US" sz="1200" b="1" dirty="0">
                <a:solidFill>
                  <a:srgbClr val="3366FF"/>
                </a:solidFill>
                <a:latin typeface="Courier New"/>
                <a:cs typeface="Courier New"/>
              </a:rPr>
              <a:t>  GL_CLAMP_TO_EDGE</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GL_TEXTURE_MIN_FILTER,</a:t>
            </a:r>
          </a:p>
          <a:p>
            <a:pPr marL="0" indent="0">
              <a:buNone/>
            </a:pPr>
            <a:r>
              <a:rPr lang="en-US" sz="1200" b="1" dirty="0">
                <a:solidFill>
                  <a:srgbClr val="3366FF"/>
                </a:solidFill>
                <a:latin typeface="Courier New"/>
                <a:cs typeface="Courier New"/>
              </a:rPr>
              <a:t>  GL_NEAREST</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GL_TEXTURE_MAG_FILTER,</a:t>
            </a:r>
          </a:p>
          <a:p>
            <a:pPr marL="0" indent="0">
              <a:buNone/>
            </a:pPr>
            <a:r>
              <a:rPr lang="en-US" sz="1200" b="1" dirty="0">
                <a:solidFill>
                  <a:srgbClr val="3366FF"/>
                </a:solidFill>
                <a:latin typeface="Courier New"/>
                <a:cs typeface="Courier New"/>
              </a:rPr>
              <a:t>  GL_NEAREST</a:t>
            </a:r>
          </a:p>
          <a:p>
            <a:pPr marL="0" indent="0">
              <a:buNone/>
            </a:pP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7306284"/>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OpenCL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t>All of the OpenCL setup is the same as normal, with the exception of context creation</a:t>
            </a:r>
          </a:p>
          <a:p>
            <a:pPr marL="285750" indent="-285750">
              <a:buFont typeface="Arial"/>
              <a:buChar char="•"/>
            </a:pPr>
            <a:r>
              <a:rPr lang="en-US" dirty="0"/>
              <a:t>You should check that the platform supports the CL/GL sharing extension (not all do!)</a:t>
            </a:r>
          </a:p>
          <a:p>
            <a:pPr marL="742950" lvl="1" indent="-285750">
              <a:buFont typeface="Arial"/>
              <a:buChar char="•"/>
            </a:pPr>
            <a:r>
              <a:rPr lang="en-US" dirty="0" err="1"/>
              <a:t>cl_khr_gl_sharing</a:t>
            </a:r>
            <a:endParaRPr lang="en-US" dirty="0"/>
          </a:p>
          <a:p>
            <a:pPr marL="742950" lvl="1" indent="-285750">
              <a:buFont typeface="Arial"/>
              <a:buChar char="•"/>
            </a:pPr>
            <a:r>
              <a:rPr lang="en-US" dirty="0" err="1" smtClean="0"/>
              <a:t>cl_APPLE_gl_sharing</a:t>
            </a:r>
            <a:endParaRPr lang="en-US" dirty="0" smtClean="0"/>
          </a:p>
          <a:p>
            <a:pPr marL="285750" indent="-285750">
              <a:buFont typeface="Arial"/>
              <a:buChar char="•"/>
            </a:pPr>
            <a:r>
              <a:rPr lang="en-US" dirty="0" smtClean="0"/>
              <a:t>Pass context properties to </a:t>
            </a:r>
            <a:r>
              <a:rPr lang="en-US" b="1" dirty="0" smtClean="0">
                <a:solidFill>
                  <a:srgbClr val="3366FF"/>
                </a:solidFill>
                <a:latin typeface="Courier New"/>
                <a:cs typeface="Courier New"/>
              </a:rPr>
              <a:t>cl::Context </a:t>
            </a:r>
            <a:r>
              <a:rPr lang="en-US" dirty="0" smtClean="0"/>
              <a:t>to enable GL sharing (depends on platform)</a:t>
            </a:r>
          </a:p>
          <a:p>
            <a:pPr marL="285750" indent="-285750">
              <a:buFont typeface="Arial"/>
              <a:buChar char="•"/>
            </a:pPr>
            <a:r>
              <a:rPr lang="en-US" dirty="0" smtClean="0"/>
              <a:t>Queue creation, kernel compilation, etc. is the same as before</a:t>
            </a:r>
          </a:p>
          <a:p>
            <a:pPr marL="285750" indent="-285750">
              <a:buFont typeface="Arial"/>
              <a:buChar char="•"/>
            </a:pPr>
            <a:endParaRPr lang="en-US" dirty="0"/>
          </a:p>
        </p:txBody>
      </p:sp>
      <p:sp>
        <p:nvSpPr>
          <p:cNvPr id="6" name="Content Placeholder 3"/>
          <p:cNvSpPr>
            <a:spLocks noGrp="1"/>
          </p:cNvSpPr>
          <p:nvPr>
            <p:ph idx="1"/>
          </p:nvPr>
        </p:nvSpPr>
        <p:spPr>
          <a:xfrm>
            <a:off x="3347864" y="273050"/>
            <a:ext cx="5796136" cy="5853113"/>
          </a:xfrm>
        </p:spPr>
        <p:txBody>
          <a:bodyPr>
            <a:normAutofit fontScale="92500"/>
          </a:bodyPr>
          <a:lstStyle/>
          <a:p>
            <a:pPr marL="0" indent="0">
              <a:buNone/>
            </a:pPr>
            <a:r>
              <a:rPr lang="en-US" sz="1200" b="1" dirty="0" smtClean="0">
                <a:solidFill>
                  <a:srgbClr val="3366FF"/>
                </a:solidFill>
                <a:latin typeface="Courier New"/>
                <a:cs typeface="Courier New"/>
              </a:rPr>
              <a:t>// Apple</a:t>
            </a:r>
          </a:p>
          <a:p>
            <a:pPr marL="0" indent="0">
              <a:buNone/>
            </a:pPr>
            <a:r>
              <a:rPr lang="en-US" sz="1200" b="1" dirty="0" err="1" smtClean="0">
                <a:solidFill>
                  <a:srgbClr val="3366FF"/>
                </a:solidFill>
                <a:latin typeface="Courier New"/>
                <a:cs typeface="Courier New"/>
              </a:rPr>
              <a:t>cl_context_properties</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properties[] = { </a:t>
            </a:r>
          </a:p>
          <a:p>
            <a:pPr marL="0" indent="0">
              <a:buNone/>
            </a:pPr>
            <a:r>
              <a:rPr lang="en-US" sz="1200" b="1" dirty="0">
                <a:solidFill>
                  <a:srgbClr val="3366FF"/>
                </a:solidFill>
                <a:latin typeface="Courier New"/>
                <a:cs typeface="Courier New"/>
              </a:rPr>
              <a:t>  CL_CONTEXT_PROPERTY_USE_CGL_SHAREGROUP_APPLE, </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cl_context_properties</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CGLGetShareGroup</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CGLGetCurrentContext</a:t>
            </a:r>
            <a:r>
              <a:rPr lang="en-US" sz="1200" b="1" dirty="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0</a:t>
            </a:r>
          </a:p>
          <a:p>
            <a:pPr marL="0" indent="0">
              <a:buNone/>
            </a:pP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Linux</a:t>
            </a:r>
          </a:p>
          <a:p>
            <a:pPr marL="0" indent="0">
              <a:buNone/>
            </a:pP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 properties[] =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CL_GL_CONTEXT_KHR, (</a:t>
            </a:r>
            <a:r>
              <a:rPr lang="en-US" sz="1200" b="1" dirty="0" err="1" smtClean="0">
                <a:solidFill>
                  <a:srgbClr val="3366FF"/>
                </a:solidFill>
                <a:latin typeface="Courier New"/>
                <a:cs typeface="Courier New"/>
              </a:rPr>
              <a:t>cl_context_properties</a:t>
            </a:r>
            <a:r>
              <a:rPr lang="en-US" sz="1200" b="1" dirty="0" smtClean="0">
                <a:solidFill>
                  <a:srgbClr val="3366FF"/>
                </a:solidFill>
                <a:latin typeface="Courier New"/>
                <a:cs typeface="Courier New"/>
              </a:rPr>
              <a:t>)</a:t>
            </a:r>
            <a:r>
              <a:rPr lang="en-US" sz="1200" b="1" dirty="0" err="1" smtClean="0">
                <a:solidFill>
                  <a:srgbClr val="3366FF"/>
                </a:solidFill>
                <a:latin typeface="Courier New"/>
                <a:cs typeface="Courier New"/>
              </a:rPr>
              <a:t>glXGetCurrentContext</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CL_GLX_DISPLAY_KHR,(</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glXGetCurrentDisplay</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CL_CONTEXT_PLATFORM,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)platform,</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0</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Windows</a:t>
            </a:r>
          </a:p>
          <a:p>
            <a:pPr marL="0" indent="0">
              <a:buNone/>
            </a:pP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 properties[] =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CL_GL_CONTEXT_KHR,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wglGetCurrentContext</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CL_WGL_HDC_KHR,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wglGetCurrentDC</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CL_CONTEXT_PLATFORM,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)platform,</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0</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Create context with properties</a:t>
            </a:r>
          </a:p>
          <a:p>
            <a:pPr marL="0" indent="0">
              <a:buNone/>
            </a:pPr>
            <a:r>
              <a:rPr lang="en-US" sz="1200" b="1" dirty="0" smtClean="0">
                <a:solidFill>
                  <a:srgbClr val="3366FF"/>
                </a:solidFill>
                <a:latin typeface="Courier New"/>
                <a:cs typeface="Courier New"/>
              </a:rPr>
              <a:t>cl::Context context(device, properties);</a:t>
            </a:r>
          </a:p>
        </p:txBody>
      </p:sp>
    </p:spTree>
    <p:extLst>
      <p:ext uri="{BB962C8B-B14F-4D97-AF65-F5344CB8AC3E}">
        <p14:creationId xmlns:p14="http://schemas.microsoft.com/office/powerpoint/2010/main" val="1941908345"/>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CL/GL objects</a:t>
            </a:r>
            <a:endParaRPr lang="en-GB" dirty="0"/>
          </a:p>
        </p:txBody>
      </p:sp>
      <p:sp>
        <p:nvSpPr>
          <p:cNvPr id="3" name="Content Placeholder 2"/>
          <p:cNvSpPr>
            <a:spLocks noGrp="1"/>
          </p:cNvSpPr>
          <p:nvPr>
            <p:ph idx="1"/>
          </p:nvPr>
        </p:nvSpPr>
        <p:spPr/>
        <p:txBody>
          <a:bodyPr>
            <a:normAutofit fontScale="92500"/>
          </a:bodyPr>
          <a:lstStyle/>
          <a:p>
            <a:r>
              <a:rPr lang="en-GB" dirty="0" smtClean="0"/>
              <a:t>OpenGL textures can be shared as OpenCL image objects</a:t>
            </a:r>
          </a:p>
          <a:p>
            <a:pPr lvl="1"/>
            <a:r>
              <a:rPr lang="en-GB" dirty="0" smtClean="0"/>
              <a:t>There are some limitations about which GL texture formats are supported</a:t>
            </a:r>
          </a:p>
          <a:p>
            <a:r>
              <a:rPr lang="en-GB" dirty="0" smtClean="0"/>
              <a:t>OpenGL buffer-objects (PBO / VBO) can be shared as OpenCL buffer objects</a:t>
            </a:r>
          </a:p>
          <a:p>
            <a:r>
              <a:rPr lang="en-GB" dirty="0" smtClean="0"/>
              <a:t>If the device doesn’t support CL/GL sharing, a GL buffer can be mapped to a host pointer and wrapped by an OpenCL buffer</a:t>
            </a:r>
            <a:endParaRPr lang="en-GB" dirty="0"/>
          </a:p>
        </p:txBody>
      </p:sp>
    </p:spTree>
    <p:extLst>
      <p:ext uri="{BB962C8B-B14F-4D97-AF65-F5344CB8AC3E}">
        <p14:creationId xmlns:p14="http://schemas.microsoft.com/office/powerpoint/2010/main" val="2927214451"/>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OpenCL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solidFill>
                  <a:schemeClr val="bg1">
                    <a:lumMod val="75000"/>
                  </a:schemeClr>
                </a:solidFill>
              </a:rPr>
              <a:t>All of the OpenCL setup is the same as normal, with the exception of context creation</a:t>
            </a:r>
          </a:p>
          <a:p>
            <a:pPr marL="285750" indent="-285750">
              <a:buFont typeface="Arial"/>
              <a:buChar char="•"/>
            </a:pPr>
            <a:r>
              <a:rPr lang="en-US" dirty="0">
                <a:solidFill>
                  <a:schemeClr val="bg1">
                    <a:lumMod val="75000"/>
                  </a:schemeClr>
                </a:solidFill>
              </a:rPr>
              <a:t>You should check that the platform supports the CL/GL sharing extension (not all do!)</a:t>
            </a:r>
          </a:p>
          <a:p>
            <a:pPr marL="742950" lvl="1" indent="-285750">
              <a:buFont typeface="Arial"/>
              <a:buChar char="•"/>
            </a:pPr>
            <a:r>
              <a:rPr lang="en-US" dirty="0" err="1">
                <a:solidFill>
                  <a:schemeClr val="bg1">
                    <a:lumMod val="75000"/>
                  </a:schemeClr>
                </a:solidFill>
              </a:rPr>
              <a:t>cl_khr_gl_sharing</a:t>
            </a:r>
            <a:endParaRPr lang="en-US" dirty="0">
              <a:solidFill>
                <a:schemeClr val="bg1">
                  <a:lumMod val="75000"/>
                </a:schemeClr>
              </a:solidFill>
            </a:endParaRPr>
          </a:p>
          <a:p>
            <a:pPr marL="742950" lvl="1" indent="-285750">
              <a:buFont typeface="Arial"/>
              <a:buChar char="•"/>
            </a:pPr>
            <a:r>
              <a:rPr lang="en-US" dirty="0" err="1">
                <a:solidFill>
                  <a:schemeClr val="bg1">
                    <a:lumMod val="75000"/>
                  </a:schemeClr>
                </a:solidFill>
              </a:rPr>
              <a:t>cl_APPLE_gl_sharing</a:t>
            </a:r>
            <a:endParaRPr lang="en-US" dirty="0">
              <a:solidFill>
                <a:schemeClr val="bg1">
                  <a:lumMod val="75000"/>
                </a:schemeClr>
              </a:solidFill>
            </a:endParaRPr>
          </a:p>
          <a:p>
            <a:pPr marL="285750" indent="-285750">
              <a:buFont typeface="Arial"/>
              <a:buChar char="•"/>
            </a:pPr>
            <a:r>
              <a:rPr lang="en-US" dirty="0">
                <a:solidFill>
                  <a:schemeClr val="bg1">
                    <a:lumMod val="75000"/>
                  </a:schemeClr>
                </a:solidFill>
              </a:rPr>
              <a:t>Queue creation, kernel compilation, etc. is the same as </a:t>
            </a:r>
            <a:r>
              <a:rPr lang="en-US" dirty="0" smtClean="0">
                <a:solidFill>
                  <a:schemeClr val="bg1">
                    <a:lumMod val="75000"/>
                  </a:schemeClr>
                </a:solidFill>
              </a:rPr>
              <a:t>before</a:t>
            </a:r>
            <a:endParaRPr lang="en-US" dirty="0">
              <a:solidFill>
                <a:schemeClr val="bg1">
                  <a:lumMod val="75000"/>
                </a:schemeClr>
              </a:solidFill>
            </a:endParaRPr>
          </a:p>
          <a:p>
            <a:pPr marL="285750" indent="-285750">
              <a:buFont typeface="Arial"/>
              <a:buChar char="•"/>
            </a:pPr>
            <a:endParaRPr lang="en-US" dirty="0"/>
          </a:p>
          <a:p>
            <a:pPr marL="285750" indent="-285750">
              <a:buFont typeface="Arial"/>
              <a:buChar char="•"/>
            </a:pPr>
            <a:r>
              <a:rPr lang="en-US" dirty="0" smtClean="0"/>
              <a:t>Finally, we can create our shared object between OpenCL and OpenGL</a:t>
            </a:r>
            <a:endParaRPr lang="en-US" dirty="0"/>
          </a:p>
          <a:p>
            <a:pPr marL="285750" indent="-285750">
              <a:buFont typeface="Arial"/>
              <a:buChar char="•"/>
            </a:pPr>
            <a:r>
              <a:rPr lang="en-US" dirty="0" smtClean="0"/>
              <a:t>This is a </a:t>
            </a:r>
            <a:r>
              <a:rPr lang="en-US" b="1" dirty="0" smtClean="0">
                <a:solidFill>
                  <a:srgbClr val="3366FF"/>
                </a:solidFill>
                <a:latin typeface="Courier New"/>
                <a:cs typeface="Courier New"/>
              </a:rPr>
              <a:t>cl::</a:t>
            </a:r>
            <a:r>
              <a:rPr lang="en-US" b="1" dirty="0" err="1" smtClean="0">
                <a:solidFill>
                  <a:srgbClr val="3366FF"/>
                </a:solidFill>
                <a:latin typeface="Courier New"/>
                <a:cs typeface="Courier New"/>
              </a:rPr>
              <a:t>ImageGL</a:t>
            </a:r>
            <a:r>
              <a:rPr lang="en-US" dirty="0" smtClean="0">
                <a:latin typeface="Trebuchet MS"/>
                <a:cs typeface="Trebuchet MS"/>
              </a:rPr>
              <a:t>* or </a:t>
            </a:r>
            <a:r>
              <a:rPr lang="en-US" b="1" dirty="0" smtClean="0">
                <a:solidFill>
                  <a:srgbClr val="3366FF"/>
                </a:solidFill>
                <a:latin typeface="Courier New"/>
                <a:cs typeface="Courier New"/>
              </a:rPr>
              <a:t>cl::</a:t>
            </a:r>
            <a:r>
              <a:rPr lang="en-US" b="1" dirty="0" err="1" smtClean="0">
                <a:solidFill>
                  <a:srgbClr val="3366FF"/>
                </a:solidFill>
                <a:latin typeface="Courier New"/>
                <a:cs typeface="Courier New"/>
              </a:rPr>
              <a:t>BufferGL</a:t>
            </a:r>
            <a:r>
              <a:rPr lang="en-US" b="1" dirty="0" smtClean="0">
                <a:solidFill>
                  <a:srgbClr val="3366FF"/>
                </a:solidFill>
                <a:latin typeface="Courier New"/>
                <a:cs typeface="Courier New"/>
              </a:rPr>
              <a:t> </a:t>
            </a:r>
            <a:r>
              <a:rPr lang="en-US" dirty="0" smtClean="0"/>
              <a:t>object, which is used in the same fashion as other memory objects</a:t>
            </a:r>
          </a:p>
          <a:p>
            <a:pPr marL="285750" indent="-285750">
              <a:buFont typeface="Arial"/>
              <a:buChar char="•"/>
            </a:pPr>
            <a:endParaRPr lang="en-US" dirty="0" smtClean="0"/>
          </a:p>
        </p:txBody>
      </p:sp>
      <p:sp>
        <p:nvSpPr>
          <p:cNvPr id="6" name="Content Placeholder 3"/>
          <p:cNvSpPr>
            <a:spLocks noGrp="1"/>
          </p:cNvSpPr>
          <p:nvPr>
            <p:ph idx="1"/>
          </p:nvPr>
        </p:nvSpPr>
        <p:spPr>
          <a:xfrm>
            <a:off x="3575050" y="908720"/>
            <a:ext cx="5111750" cy="5217443"/>
          </a:xfrm>
        </p:spPr>
        <p:txBody>
          <a:bodyPr>
            <a:normAutofit/>
          </a:bodyPr>
          <a:lstStyle/>
          <a:p>
            <a:pPr marL="0" indent="0">
              <a:buNone/>
            </a:pPr>
            <a:r>
              <a:rPr lang="en-US" sz="1200" b="1" dirty="0" smtClean="0">
                <a:solidFill>
                  <a:srgbClr val="3366FF"/>
                </a:solidFill>
                <a:latin typeface="Courier New"/>
                <a:cs typeface="Courier New"/>
              </a:rPr>
              <a:t>// Create an OpenCL image from an OpenGL texture</a:t>
            </a:r>
          </a:p>
          <a:p>
            <a:pPr marL="0" indent="0">
              <a:buNone/>
            </a:pPr>
            <a:r>
              <a:rPr lang="en-US" sz="1200" b="1" dirty="0" smtClean="0">
                <a:solidFill>
                  <a:srgbClr val="3366FF"/>
                </a:solidFill>
                <a:latin typeface="Courier New"/>
                <a:cs typeface="Courier New"/>
              </a:rPr>
              <a:t>cl::</a:t>
            </a:r>
            <a:r>
              <a:rPr lang="en-US" sz="1200" b="1" dirty="0" err="1" smtClean="0">
                <a:solidFill>
                  <a:srgbClr val="3366FF"/>
                </a:solidFill>
                <a:latin typeface="Courier New"/>
                <a:cs typeface="Courier New"/>
              </a:rPr>
              <a:t>ImageGL</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texTargetCL</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context</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CL_MEM_WRITE_ONLY, </a:t>
            </a:r>
          </a:p>
          <a:p>
            <a:pPr marL="0" indent="0">
              <a:buNone/>
            </a:pPr>
            <a:r>
              <a:rPr lang="en-US" sz="1200" b="1" dirty="0" smtClean="0">
                <a:solidFill>
                  <a:srgbClr val="3366FF"/>
                </a:solidFill>
                <a:latin typeface="Courier New"/>
                <a:cs typeface="Courier New"/>
              </a:rPr>
              <a:t>  GL_TEXTURE_2D</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0</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texTargetGL</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p>
          <a:p>
            <a:pPr marL="0" indent="0">
              <a:buNone/>
            </a:pPr>
            <a:endParaRPr lang="en-US" sz="1200" dirty="0">
              <a:latin typeface="Menlo"/>
            </a:endParaRPr>
          </a:p>
          <a:p>
            <a:pPr marL="0" indent="0">
              <a:buNone/>
            </a:pPr>
            <a:r>
              <a:rPr lang="en-US" sz="1200" b="1" dirty="0">
                <a:solidFill>
                  <a:srgbClr val="3366FF"/>
                </a:solidFill>
                <a:latin typeface="Courier New"/>
                <a:cs typeface="Courier New"/>
              </a:rPr>
              <a:t>// Create an OpenCL image from an OpenGL </a:t>
            </a:r>
            <a:r>
              <a:rPr lang="en-US" sz="1200" b="1" dirty="0" smtClean="0">
                <a:solidFill>
                  <a:srgbClr val="3366FF"/>
                </a:solidFill>
                <a:latin typeface="Courier New"/>
                <a:cs typeface="Courier New"/>
              </a:rPr>
              <a:t>buffer</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cl::</a:t>
            </a:r>
            <a:r>
              <a:rPr lang="en-US" sz="1200" b="1" dirty="0" err="1" smtClean="0">
                <a:solidFill>
                  <a:srgbClr val="3366FF"/>
                </a:solidFill>
                <a:latin typeface="Courier New"/>
                <a:cs typeface="Courier New"/>
              </a:rPr>
              <a:t>BufferGL</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bufTargetCL</a:t>
            </a: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context,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CL_MEM_WRITE_ONLY, </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bufTargetGL</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Create an OpenCL buffer from a mapped PBO</a:t>
            </a:r>
          </a:p>
          <a:p>
            <a:pPr marL="0" indent="0">
              <a:buNone/>
            </a:pPr>
            <a:r>
              <a:rPr lang="en-US" sz="1200" b="1" dirty="0" smtClean="0">
                <a:solidFill>
                  <a:srgbClr val="3366FF"/>
                </a:solidFill>
                <a:latin typeface="Courier New"/>
                <a:cs typeface="Courier New"/>
              </a:rPr>
              <a:t>cl::Buffer </a:t>
            </a:r>
            <a:r>
              <a:rPr lang="en-US" sz="1200" b="1" dirty="0" err="1" smtClean="0">
                <a:solidFill>
                  <a:srgbClr val="3366FF"/>
                </a:solidFill>
                <a:latin typeface="Courier New"/>
                <a:cs typeface="Courier New"/>
              </a:rPr>
              <a:t>bufTargetCL</a:t>
            </a: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context,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CL_MEM_WRITE_ONLY | CL_MEM_USE_HOST_PTR</a:t>
            </a:r>
            <a:r>
              <a:rPr lang="en-US" sz="1200" b="1" dirty="0">
                <a:solidFill>
                  <a:srgbClr val="3366FF"/>
                </a:solidFill>
                <a:latin typeface="Courier New"/>
                <a:cs typeface="Courier New"/>
              </a:rPr>
              <a:t>, </a:t>
            </a:r>
          </a:p>
          <a:p>
            <a:pPr marL="0" indent="0">
              <a:buNone/>
            </a:pPr>
            <a:r>
              <a:rPr lang="en-US" sz="1200" b="1" dirty="0" smtClean="0">
                <a:solidFill>
                  <a:srgbClr val="3366FF"/>
                </a:solidFill>
                <a:latin typeface="Courier New"/>
                <a:cs typeface="Courier New"/>
              </a:rPr>
              <a:t>  width</a:t>
            </a:r>
            <a:r>
              <a:rPr lang="en-US" sz="1200" b="1" dirty="0">
                <a:solidFill>
                  <a:srgbClr val="3366FF"/>
                </a:solidFill>
                <a:latin typeface="Courier New"/>
                <a:cs typeface="Courier New"/>
              </a:rPr>
              <a:t>*height*</a:t>
            </a:r>
            <a:r>
              <a:rPr lang="en-US" sz="1200" b="1" dirty="0" err="1">
                <a:solidFill>
                  <a:srgbClr val="3366FF"/>
                </a:solidFill>
                <a:latin typeface="Courier New"/>
                <a:cs typeface="Courier New"/>
              </a:rPr>
              <a:t>sizeof</a:t>
            </a:r>
            <a:r>
              <a:rPr lang="en-US" sz="1200" b="1" dirty="0">
                <a:solidFill>
                  <a:srgbClr val="3366FF"/>
                </a:solidFill>
                <a:latin typeface="Courier New"/>
                <a:cs typeface="Courier New"/>
              </a:rPr>
              <a:t>(cl_uchar4)</a:t>
            </a: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ptr</a:t>
            </a:r>
            <a:r>
              <a:rPr lang="en-US" sz="1200" b="1" dirty="0" smtClean="0">
                <a:solidFill>
                  <a:srgbClr val="3366FF"/>
                </a:solidFill>
                <a:latin typeface="Courier New"/>
                <a:cs typeface="Courier New"/>
              </a:rPr>
              <a:t>,   // mapped GL buffer</a:t>
            </a: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a:t>
            </a:r>
            <a:endParaRPr lang="en-US" sz="1200" b="1" dirty="0" smtClean="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*Prior to OpenCL 1.2, </a:t>
            </a:r>
            <a:r>
              <a:rPr lang="en-GB" sz="1200" dirty="0" smtClean="0"/>
              <a:t>there are separate </a:t>
            </a:r>
            <a:r>
              <a:rPr lang="en-GB" sz="1200" b="1" dirty="0" smtClean="0">
                <a:solidFill>
                  <a:srgbClr val="3366FF"/>
                </a:solidFill>
                <a:latin typeface="Courier New"/>
                <a:cs typeface="Courier New"/>
              </a:rPr>
              <a:t>cl::Image2DGL</a:t>
            </a:r>
            <a:r>
              <a:rPr lang="en-GB" sz="1200" dirty="0" smtClean="0">
                <a:cs typeface="Trebuchet MS"/>
              </a:rPr>
              <a:t> and </a:t>
            </a:r>
            <a:r>
              <a:rPr lang="en-GB" sz="1200" b="1" dirty="0" smtClean="0">
                <a:solidFill>
                  <a:srgbClr val="3366FF"/>
                </a:solidFill>
                <a:latin typeface="Courier New"/>
                <a:cs typeface="Courier New"/>
              </a:rPr>
              <a:t>cl::Image3DGL</a:t>
            </a:r>
            <a:r>
              <a:rPr lang="en-GB" sz="1200" dirty="0" smtClean="0">
                <a:latin typeface="Trebuchet MS"/>
                <a:cs typeface="Trebuchet MS"/>
              </a:rPr>
              <a:t> types</a:t>
            </a:r>
            <a:endParaRPr lang="en-GB" sz="1200" dirty="0">
              <a:latin typeface="Trebuchet MS"/>
              <a:cs typeface="Trebuchet MS"/>
            </a:endParaRPr>
          </a:p>
        </p:txBody>
      </p:sp>
    </p:spTree>
    <p:extLst>
      <p:ext uri="{BB962C8B-B14F-4D97-AF65-F5344CB8AC3E}">
        <p14:creationId xmlns:p14="http://schemas.microsoft.com/office/powerpoint/2010/main" val="1129234188"/>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Shared Objects</a:t>
            </a:r>
            <a:endParaRPr lang="en-US" dirty="0"/>
          </a:p>
        </p:txBody>
      </p:sp>
      <p:sp>
        <p:nvSpPr>
          <p:cNvPr id="4" name="Text Placeholder 3"/>
          <p:cNvSpPr>
            <a:spLocks noGrp="1"/>
          </p:cNvSpPr>
          <p:nvPr>
            <p:ph type="body" sz="half" idx="2"/>
          </p:nvPr>
        </p:nvSpPr>
        <p:spPr>
          <a:xfrm>
            <a:off x="323528" y="1435100"/>
            <a:ext cx="3384376" cy="4691063"/>
          </a:xfrm>
        </p:spPr>
        <p:txBody>
          <a:bodyPr>
            <a:normAutofit/>
          </a:bodyPr>
          <a:lstStyle/>
          <a:p>
            <a:pPr marL="285750" indent="-285750">
              <a:buFont typeface="Arial"/>
              <a:buChar char="•"/>
            </a:pPr>
            <a:r>
              <a:rPr lang="en-US" dirty="0"/>
              <a:t>First, a call to </a:t>
            </a:r>
            <a:r>
              <a:rPr lang="en-US" b="1" dirty="0" err="1">
                <a:solidFill>
                  <a:srgbClr val="3366FF"/>
                </a:solidFill>
                <a:latin typeface="Courier New"/>
                <a:cs typeface="Courier New"/>
              </a:rPr>
              <a:t>glFlush</a:t>
            </a:r>
            <a:r>
              <a:rPr lang="en-US" b="1" dirty="0">
                <a:solidFill>
                  <a:srgbClr val="3366FF"/>
                </a:solidFill>
                <a:latin typeface="Courier New"/>
                <a:cs typeface="Courier New"/>
              </a:rPr>
              <a:t>()</a:t>
            </a:r>
            <a:r>
              <a:rPr lang="en-US" dirty="0"/>
              <a:t> must be </a:t>
            </a:r>
            <a:r>
              <a:rPr lang="en-US" dirty="0" smtClean="0"/>
              <a:t>made to ensure </a:t>
            </a:r>
            <a:r>
              <a:rPr lang="en-US" dirty="0" smtClean="0"/>
              <a:t>all </a:t>
            </a:r>
            <a:r>
              <a:rPr lang="en-US" dirty="0" smtClean="0"/>
              <a:t>GL commands have been submitted to the device</a:t>
            </a:r>
            <a:endParaRPr lang="en-US" dirty="0"/>
          </a:p>
          <a:p>
            <a:pPr marL="285750" indent="-285750">
              <a:buFont typeface="Arial"/>
              <a:buChar char="•"/>
            </a:pPr>
            <a:r>
              <a:rPr lang="en-US" dirty="0" smtClean="0"/>
              <a:t>Acquire ownership of shared objects using </a:t>
            </a:r>
            <a:r>
              <a:rPr lang="en-US" b="1" dirty="0" err="1">
                <a:solidFill>
                  <a:srgbClr val="3366FF"/>
                </a:solidFill>
                <a:latin typeface="Courier New"/>
                <a:cs typeface="Courier New"/>
              </a:rPr>
              <a:t>e</a:t>
            </a:r>
            <a:r>
              <a:rPr lang="en-US" b="1" dirty="0" err="1" smtClean="0">
                <a:solidFill>
                  <a:srgbClr val="3366FF"/>
                </a:solidFill>
                <a:latin typeface="Courier New"/>
                <a:cs typeface="Courier New"/>
              </a:rPr>
              <a:t>nqueueAcquireGLObjects</a:t>
            </a:r>
            <a:r>
              <a:rPr lang="en-US" b="1" dirty="0">
                <a:solidFill>
                  <a:srgbClr val="3366FF"/>
                </a:solidFill>
                <a:latin typeface="Courier New"/>
                <a:cs typeface="Courier New"/>
              </a:rPr>
              <a:t>()</a:t>
            </a:r>
            <a:r>
              <a:rPr lang="en-US" dirty="0"/>
              <a:t> to tell the runtime we </a:t>
            </a:r>
            <a:r>
              <a:rPr lang="en-US" dirty="0" smtClean="0"/>
              <a:t>want to use them from OpenCL</a:t>
            </a:r>
            <a:endParaRPr lang="en-US" dirty="0"/>
          </a:p>
          <a:p>
            <a:pPr marL="285750" indent="-285750">
              <a:buFont typeface="Arial"/>
              <a:buChar char="•"/>
            </a:pPr>
            <a:r>
              <a:rPr lang="en-US" dirty="0" smtClean="0"/>
              <a:t>Operate on the objects using regular OpenCL </a:t>
            </a:r>
            <a:r>
              <a:rPr lang="en-US" dirty="0" err="1" smtClean="0"/>
              <a:t>enqueue</a:t>
            </a:r>
            <a:r>
              <a:rPr lang="en-US" dirty="0" smtClean="0"/>
              <a:t> commands</a:t>
            </a:r>
          </a:p>
          <a:p>
            <a:pPr marL="285750" indent="-285750">
              <a:buFont typeface="Arial"/>
              <a:buChar char="•"/>
            </a:pPr>
            <a:r>
              <a:rPr lang="en-US" dirty="0" smtClean="0"/>
              <a:t>Release ownership of shared objects using </a:t>
            </a:r>
            <a:r>
              <a:rPr lang="en-US" b="1" dirty="0" err="1">
                <a:solidFill>
                  <a:srgbClr val="3366FF"/>
                </a:solidFill>
                <a:latin typeface="Courier New"/>
                <a:cs typeface="Courier New"/>
              </a:rPr>
              <a:t>e</a:t>
            </a:r>
            <a:r>
              <a:rPr lang="en-US" b="1" dirty="0" err="1" smtClean="0">
                <a:solidFill>
                  <a:srgbClr val="3366FF"/>
                </a:solidFill>
                <a:latin typeface="Courier New"/>
                <a:cs typeface="Courier New"/>
              </a:rPr>
              <a:t>nqueueReleaseGLObjects</a:t>
            </a:r>
            <a:r>
              <a:rPr lang="en-US" b="1" dirty="0">
                <a:solidFill>
                  <a:srgbClr val="3366FF"/>
                </a:solidFill>
                <a:latin typeface="Courier New"/>
                <a:cs typeface="Courier New"/>
              </a:rPr>
              <a:t>()</a:t>
            </a:r>
          </a:p>
          <a:p>
            <a:pPr marL="285750" indent="-285750">
              <a:buFont typeface="Arial"/>
              <a:buChar char="•"/>
            </a:pPr>
            <a:r>
              <a:rPr lang="en-US" dirty="0" smtClean="0"/>
              <a:t>Then render these objects using regular OpenGL commands</a:t>
            </a:r>
          </a:p>
          <a:p>
            <a:endParaRPr lang="en-US" dirty="0"/>
          </a:p>
        </p:txBody>
      </p:sp>
      <p:sp>
        <p:nvSpPr>
          <p:cNvPr id="6" name="Content Placeholder 3"/>
          <p:cNvSpPr>
            <a:spLocks noGrp="1"/>
          </p:cNvSpPr>
          <p:nvPr>
            <p:ph idx="1"/>
          </p:nvPr>
        </p:nvSpPr>
        <p:spPr>
          <a:xfrm>
            <a:off x="3779912" y="1484784"/>
            <a:ext cx="4906888" cy="4641379"/>
          </a:xfrm>
        </p:spPr>
        <p:txBody>
          <a:bodyPr>
            <a:normAutofit/>
          </a:bodyPr>
          <a:lstStyle/>
          <a:p>
            <a:pPr marL="0" indent="0">
              <a:buNone/>
            </a:pPr>
            <a:r>
              <a:rPr lang="en-US" sz="1200" b="1" dirty="0" err="1" smtClean="0">
                <a:solidFill>
                  <a:srgbClr val="3366FF"/>
                </a:solidFill>
                <a:latin typeface="Courier New"/>
                <a:cs typeface="Courier New"/>
              </a:rPr>
              <a:t>std</a:t>
            </a:r>
            <a:r>
              <a:rPr lang="en-US" sz="1200" b="1" dirty="0" smtClean="0">
                <a:solidFill>
                  <a:srgbClr val="3366FF"/>
                </a:solidFill>
                <a:latin typeface="Courier New"/>
                <a:cs typeface="Courier New"/>
              </a:rPr>
              <a:t>::vector&lt;cl::Memory&gt; objects;</a:t>
            </a:r>
          </a:p>
          <a:p>
            <a:pPr marL="0" indent="0">
              <a:buNone/>
            </a:pPr>
            <a:r>
              <a:rPr lang="en-US" sz="1200" b="1" dirty="0" err="1" smtClean="0">
                <a:solidFill>
                  <a:srgbClr val="3366FF"/>
                </a:solidFill>
                <a:latin typeface="Courier New"/>
                <a:cs typeface="Courier New"/>
              </a:rPr>
              <a:t>objects.push_back</a:t>
            </a:r>
            <a:r>
              <a:rPr lang="en-US" sz="1200" b="1" dirty="0" smtClean="0">
                <a:solidFill>
                  <a:srgbClr val="3366FF"/>
                </a:solidFill>
                <a:latin typeface="Courier New"/>
                <a:cs typeface="Courier New"/>
              </a:rPr>
              <a:t>(</a:t>
            </a:r>
            <a:r>
              <a:rPr lang="en-US" sz="1200" b="1" dirty="0" err="1">
                <a:solidFill>
                  <a:srgbClr val="3366FF"/>
                </a:solidFill>
                <a:latin typeface="Courier New"/>
                <a:cs typeface="Courier New"/>
              </a:rPr>
              <a:t>texTargetCL</a:t>
            </a:r>
            <a:r>
              <a:rPr lang="en-US" sz="1200" b="1" dirty="0" smtClean="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Flush GL pipeline and acquire shared objects</a:t>
            </a:r>
          </a:p>
          <a:p>
            <a:pPr marL="0" indent="0">
              <a:buNone/>
            </a:pPr>
            <a:r>
              <a:rPr lang="en-US" sz="1200" b="1" dirty="0" err="1" smtClean="0">
                <a:solidFill>
                  <a:srgbClr val="3366FF"/>
                </a:solidFill>
                <a:latin typeface="Courier New"/>
                <a:cs typeface="Courier New"/>
              </a:rPr>
              <a:t>glFlush</a:t>
            </a:r>
            <a:r>
              <a:rPr lang="en-US" sz="1200" b="1" dirty="0">
                <a:solidFill>
                  <a:srgbClr val="3366FF"/>
                </a:solidFill>
                <a:latin typeface="Courier New"/>
                <a:cs typeface="Courier New"/>
              </a:rPr>
              <a:t>();</a:t>
            </a:r>
          </a:p>
          <a:p>
            <a:pPr marL="0" indent="0">
              <a:buNone/>
            </a:pPr>
            <a:r>
              <a:rPr lang="en-US" sz="1200" b="1" dirty="0" err="1" smtClean="0">
                <a:solidFill>
                  <a:srgbClr val="3366FF"/>
                </a:solidFill>
                <a:latin typeface="Courier New"/>
                <a:cs typeface="Courier New"/>
              </a:rPr>
              <a:t>queue.enqueueAcquireGLObjects</a:t>
            </a:r>
            <a:r>
              <a:rPr lang="en-US" sz="1200" b="1" dirty="0" smtClean="0">
                <a:solidFill>
                  <a:srgbClr val="3366FF"/>
                </a:solidFill>
                <a:latin typeface="Courier New"/>
                <a:cs typeface="Courier New"/>
              </a:rPr>
              <a:t>(&amp;objects);</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Perform OpenCL operations on objects</a:t>
            </a:r>
          </a:p>
          <a:p>
            <a:pPr marL="0" indent="0">
              <a:buNone/>
            </a:pPr>
            <a:r>
              <a:rPr lang="en-US" sz="1200" b="1" dirty="0" smtClean="0">
                <a:solidFill>
                  <a:srgbClr val="3366FF"/>
                </a:solidFill>
                <a:latin typeface="Courier New"/>
                <a:cs typeface="Courier New"/>
              </a:rPr>
              <a:t>// e.g.</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enqueueReadBuffer</a:t>
            </a:r>
            <a:r>
              <a:rPr lang="en-US" sz="1200" b="1" dirty="0" smtClean="0">
                <a:solidFill>
                  <a:srgbClr val="3366FF"/>
                </a:solidFill>
                <a:latin typeface="Courier New"/>
                <a:cs typeface="Courier New"/>
              </a:rPr>
              <a:t>/Image</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enqueueWriteBuffer</a:t>
            </a:r>
            <a:r>
              <a:rPr lang="en-US" sz="1200" b="1" dirty="0" smtClean="0">
                <a:solidFill>
                  <a:srgbClr val="3366FF"/>
                </a:solidFill>
                <a:latin typeface="Courier New"/>
                <a:cs typeface="Courier New"/>
              </a:rPr>
              <a:t>/Image</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enqueueNDRangeKernel</a:t>
            </a: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 Release </a:t>
            </a:r>
            <a:r>
              <a:rPr lang="en-US" sz="1200" b="1" dirty="0" smtClean="0">
                <a:solidFill>
                  <a:srgbClr val="3366FF"/>
                </a:solidFill>
                <a:latin typeface="Courier New"/>
                <a:cs typeface="Courier New"/>
              </a:rPr>
              <a:t>shared objects</a:t>
            </a: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queue.enqueueReleaseGLObjects</a:t>
            </a:r>
            <a:r>
              <a:rPr lang="en-US" sz="1200" b="1" dirty="0" smtClean="0">
                <a:solidFill>
                  <a:srgbClr val="3366FF"/>
                </a:solidFill>
                <a:latin typeface="Courier New"/>
                <a:cs typeface="Courier New"/>
              </a:rPr>
              <a:t>(&amp;objects)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Clear CL queue before using objects from OpenGL</a:t>
            </a: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queue.finish</a:t>
            </a: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p:txBody>
      </p:sp>
    </p:spTree>
    <p:extLst>
      <p:ext uri="{BB962C8B-B14F-4D97-AF65-F5344CB8AC3E}">
        <p14:creationId xmlns:p14="http://schemas.microsoft.com/office/powerpoint/2010/main" val="652961611"/>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cl_khr_gl_event</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This extension potentially improves performance by removing some of the requirements for explicit synchronization</a:t>
            </a:r>
            <a:endParaRPr lang="en-GB" dirty="0"/>
          </a:p>
          <a:p>
            <a:pPr>
              <a:lnSpc>
                <a:spcPct val="110000"/>
              </a:lnSpc>
            </a:pPr>
            <a:r>
              <a:rPr lang="en-GB" dirty="0"/>
              <a:t>P</a:t>
            </a:r>
            <a:r>
              <a:rPr lang="en-GB" dirty="0" smtClean="0"/>
              <a:t>rovides guarantees that all pending OpenGL operations are complete upon calling </a:t>
            </a:r>
            <a:r>
              <a:rPr lang="en-GB" b="1" dirty="0" err="1">
                <a:solidFill>
                  <a:srgbClr val="3366FF"/>
                </a:solidFill>
                <a:latin typeface="Courier New"/>
                <a:cs typeface="Courier New"/>
              </a:rPr>
              <a:t>e</a:t>
            </a:r>
            <a:r>
              <a:rPr lang="en-GB" b="1" dirty="0" err="1" smtClean="0">
                <a:solidFill>
                  <a:srgbClr val="3366FF"/>
                </a:solidFill>
                <a:latin typeface="Courier New"/>
                <a:cs typeface="Courier New"/>
              </a:rPr>
              <a:t>nqueueAcquireGLObjects</a:t>
            </a:r>
            <a:endParaRPr lang="en-GB" b="1" dirty="0" smtClean="0">
              <a:solidFill>
                <a:srgbClr val="3366FF"/>
              </a:solidFill>
              <a:latin typeface="Courier New"/>
              <a:cs typeface="Courier New"/>
            </a:endParaRPr>
          </a:p>
          <a:p>
            <a:pPr>
              <a:lnSpc>
                <a:spcPct val="110000"/>
              </a:lnSpc>
            </a:pPr>
            <a:r>
              <a:rPr lang="en-GB" dirty="0" smtClean="0"/>
              <a:t>Provides guarantees that all pending OpenCL operations are complete upon calling </a:t>
            </a:r>
            <a:r>
              <a:rPr lang="en-GB" b="1" dirty="0" err="1" smtClean="0">
                <a:solidFill>
                  <a:srgbClr val="3366FF"/>
                </a:solidFill>
                <a:latin typeface="Courier New"/>
                <a:cs typeface="Courier New"/>
              </a:rPr>
              <a:t>enqueueReleaseGLObjects</a:t>
            </a:r>
            <a:endParaRPr lang="en-GB" dirty="0" smtClean="0"/>
          </a:p>
          <a:p>
            <a:pPr>
              <a:lnSpc>
                <a:spcPct val="110000"/>
              </a:lnSpc>
            </a:pPr>
            <a:r>
              <a:rPr lang="en-GB" dirty="0" smtClean="0"/>
              <a:t>A </a:t>
            </a:r>
            <a:r>
              <a:rPr lang="en-GB" b="1" dirty="0" err="1" smtClean="0">
                <a:solidFill>
                  <a:srgbClr val="3366FF"/>
                </a:solidFill>
                <a:latin typeface="Courier New"/>
                <a:cs typeface="Courier New"/>
              </a:rPr>
              <a:t>GL_ARB_cl_event</a:t>
            </a:r>
            <a:r>
              <a:rPr lang="en-GB" dirty="0" smtClean="0"/>
              <a:t> extension in OpenGL allows us to link </a:t>
            </a:r>
            <a:r>
              <a:rPr lang="en-GB" b="1" dirty="0" smtClean="0">
                <a:solidFill>
                  <a:srgbClr val="3366FF"/>
                </a:solidFill>
                <a:latin typeface="Courier New"/>
                <a:cs typeface="Courier New"/>
              </a:rPr>
              <a:t>cl::Event </a:t>
            </a:r>
            <a:r>
              <a:rPr lang="en-GB" dirty="0" smtClean="0"/>
              <a:t>objects to GL sync objects, giving us more control over the synchronization process</a:t>
            </a:r>
            <a:endParaRPr lang="en-GB" dirty="0"/>
          </a:p>
        </p:txBody>
      </p:sp>
    </p:spTree>
    <p:extLst>
      <p:ext uri="{BB962C8B-B14F-4D97-AF65-F5344CB8AC3E}">
        <p14:creationId xmlns:p14="http://schemas.microsoft.com/office/powerpoint/2010/main" val="1262439163"/>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14: CL/GL </a:t>
            </a:r>
            <a:r>
              <a:rPr lang="en-GB" dirty="0" err="1" smtClean="0"/>
              <a:t>Interop</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Use the code in </a:t>
            </a:r>
            <a:r>
              <a:rPr lang="en-GB" dirty="0" err="1" smtClean="0">
                <a:latin typeface="Courier New"/>
                <a:cs typeface="Courier New"/>
              </a:rPr>
              <a:t>NBody</a:t>
            </a:r>
            <a:r>
              <a:rPr lang="en-GB" dirty="0" smtClean="0">
                <a:latin typeface="Courier New"/>
                <a:cs typeface="Courier New"/>
              </a:rPr>
              <a:t>-GL</a:t>
            </a:r>
          </a:p>
          <a:p>
            <a:pPr lvl="1">
              <a:lnSpc>
                <a:spcPct val="110000"/>
              </a:lnSpc>
            </a:pPr>
            <a:r>
              <a:rPr lang="en-GB" dirty="0" smtClean="0">
                <a:latin typeface="Trebuchet MS"/>
                <a:cs typeface="Trebuchet MS"/>
              </a:rPr>
              <a:t>This creates a window and initializes OpenGL</a:t>
            </a:r>
          </a:p>
          <a:p>
            <a:pPr lvl="1">
              <a:lnSpc>
                <a:spcPct val="110000"/>
              </a:lnSpc>
            </a:pPr>
            <a:r>
              <a:rPr lang="en-GB" dirty="0" smtClean="0">
                <a:latin typeface="Trebuchet MS"/>
                <a:cs typeface="Trebuchet MS"/>
              </a:rPr>
              <a:t>OpenCL is initialized *normally*</a:t>
            </a:r>
          </a:p>
          <a:p>
            <a:pPr lvl="1">
              <a:lnSpc>
                <a:spcPct val="110000"/>
              </a:lnSpc>
            </a:pPr>
            <a:r>
              <a:rPr lang="en-GB" dirty="0" smtClean="0">
                <a:latin typeface="Trebuchet MS"/>
                <a:cs typeface="Trebuchet MS"/>
              </a:rPr>
              <a:t>There is an OpenCL </a:t>
            </a:r>
            <a:r>
              <a:rPr lang="en-GB" dirty="0" smtClean="0">
                <a:latin typeface="Trebuchet MS"/>
                <a:cs typeface="Trebuchet MS"/>
              </a:rPr>
              <a:t>image that </a:t>
            </a:r>
            <a:r>
              <a:rPr lang="en-GB" dirty="0" smtClean="0">
                <a:latin typeface="Trebuchet MS"/>
                <a:cs typeface="Trebuchet MS"/>
              </a:rPr>
              <a:t>is filled with pixel data, but this isn’t shared with OpenGL</a:t>
            </a:r>
          </a:p>
          <a:p>
            <a:pPr>
              <a:lnSpc>
                <a:spcPct val="110000"/>
              </a:lnSpc>
            </a:pPr>
            <a:r>
              <a:rPr lang="en-GB" dirty="0" smtClean="0">
                <a:latin typeface="Trebuchet MS"/>
                <a:cs typeface="Trebuchet MS"/>
              </a:rPr>
              <a:t>Your task is to modify the OpenCL code to share the GL context with CL</a:t>
            </a:r>
          </a:p>
          <a:p>
            <a:pPr lvl="1">
              <a:lnSpc>
                <a:spcPct val="110000"/>
              </a:lnSpc>
            </a:pPr>
            <a:r>
              <a:rPr lang="en-GB" dirty="0" smtClean="0">
                <a:latin typeface="Trebuchet MS"/>
                <a:cs typeface="Trebuchet MS"/>
              </a:rPr>
              <a:t>Create context with properties for sharing</a:t>
            </a:r>
          </a:p>
          <a:p>
            <a:pPr lvl="1">
              <a:lnSpc>
                <a:spcPct val="110000"/>
              </a:lnSpc>
            </a:pPr>
            <a:r>
              <a:rPr lang="en-GB" dirty="0" smtClean="0">
                <a:latin typeface="Trebuchet MS"/>
                <a:cs typeface="Trebuchet MS"/>
              </a:rPr>
              <a:t>Change the CL image creation to use the GL texture</a:t>
            </a:r>
          </a:p>
          <a:p>
            <a:pPr lvl="1">
              <a:lnSpc>
                <a:spcPct val="110000"/>
              </a:lnSpc>
            </a:pPr>
            <a:r>
              <a:rPr lang="en-GB" dirty="0" smtClean="0">
                <a:latin typeface="Trebuchet MS"/>
                <a:cs typeface="Trebuchet MS"/>
              </a:rPr>
              <a:t>Add the necessary synchronization commands to handover object ownership</a:t>
            </a:r>
          </a:p>
          <a:p>
            <a:pPr>
              <a:lnSpc>
                <a:spcPct val="110000"/>
              </a:lnSpc>
            </a:pPr>
            <a:r>
              <a:rPr lang="en-GB" dirty="0" smtClean="0">
                <a:latin typeface="Trebuchet MS"/>
                <a:cs typeface="Trebuchet MS"/>
              </a:rPr>
              <a:t>Make it look nice!</a:t>
            </a:r>
          </a:p>
          <a:p>
            <a:pPr>
              <a:lnSpc>
                <a:spcPct val="110000"/>
              </a:lnSpc>
            </a:pPr>
            <a:r>
              <a:rPr lang="en-GB" dirty="0" smtClean="0">
                <a:latin typeface="Trebuchet MS"/>
                <a:cs typeface="Trebuchet MS"/>
              </a:rPr>
              <a:t>There is an alternative solution using buffer sharing</a:t>
            </a:r>
          </a:p>
        </p:txBody>
      </p:sp>
    </p:spTree>
    <p:extLst>
      <p:ext uri="{BB962C8B-B14F-4D97-AF65-F5344CB8AC3E}">
        <p14:creationId xmlns:p14="http://schemas.microsoft.com/office/powerpoint/2010/main" val="42342257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r>
              <a:rPr lang="en-US" b="1" dirty="0" err="1" smtClean="0"/>
              <a:t>EnqueueWrite</a:t>
            </a:r>
            <a:r>
              <a:rPr lang="en-US" dirty="0" smtClean="0"/>
              <a:t>:</a:t>
            </a:r>
          </a:p>
          <a:p>
            <a:pPr lvl="1"/>
            <a:r>
              <a:rPr lang="en-US" dirty="0"/>
              <a:t>Allocate contiguous portion of DRAM</a:t>
            </a:r>
          </a:p>
          <a:p>
            <a:pPr lvl="1"/>
            <a:r>
              <a:rPr lang="en-US" dirty="0" smtClean="0"/>
              <a:t>Copy host data into this contiguous memory</a:t>
            </a:r>
          </a:p>
          <a:p>
            <a:pPr lvl="1"/>
            <a:r>
              <a:rPr lang="en-US" dirty="0" smtClean="0"/>
              <a:t>Signal the DMA engines to start the transfer</a:t>
            </a:r>
          </a:p>
          <a:p>
            <a:r>
              <a:rPr lang="en-US" b="1" dirty="0" err="1" smtClean="0"/>
              <a:t>EnqueueRead</a:t>
            </a:r>
            <a:r>
              <a:rPr lang="en-US" dirty="0" smtClean="0"/>
              <a:t>:</a:t>
            </a:r>
          </a:p>
          <a:p>
            <a:pPr lvl="1"/>
            <a:r>
              <a:rPr lang="en-US" dirty="0" smtClean="0"/>
              <a:t>Allocate contiguous portion of DRAM</a:t>
            </a:r>
          </a:p>
          <a:p>
            <a:pPr lvl="1"/>
            <a:r>
              <a:rPr lang="en-US" dirty="0" smtClean="0"/>
              <a:t>Signal DMA engine to start transfer</a:t>
            </a:r>
          </a:p>
          <a:p>
            <a:pPr lvl="1"/>
            <a:r>
              <a:rPr lang="en-US" dirty="0" smtClean="0"/>
              <a:t>Wait for interrupt to signal that the transfer has finished</a:t>
            </a:r>
          </a:p>
          <a:p>
            <a:pPr lvl="1"/>
            <a:r>
              <a:rPr lang="en-US" dirty="0" smtClean="0"/>
              <a:t>Copy transferred data from the contiguous memory into memory in the host code’s address space</a:t>
            </a:r>
          </a:p>
        </p:txBody>
      </p:sp>
    </p:spTree>
    <p:extLst>
      <p:ext uri="{BB962C8B-B14F-4D97-AF65-F5344CB8AC3E}">
        <p14:creationId xmlns:p14="http://schemas.microsoft.com/office/powerpoint/2010/main" val="4055404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r>
              <a:rPr lang="en-US" dirty="0" smtClean="0"/>
              <a:t>Pinned memory side-steps this issue by giving the host process </a:t>
            </a:r>
            <a:r>
              <a:rPr lang="en-US" i="1" dirty="0" smtClean="0"/>
              <a:t>direct</a:t>
            </a:r>
            <a:r>
              <a:rPr lang="en-US" dirty="0" smtClean="0"/>
              <a:t> access to the portions of host memory that the DMA engines read and write to.</a:t>
            </a:r>
          </a:p>
          <a:p>
            <a:r>
              <a:rPr lang="en-US" dirty="0" smtClean="0"/>
              <a:t>This results in much less time spent waiting for transfers!</a:t>
            </a:r>
          </a:p>
          <a:p>
            <a:endParaRPr lang="en-US" dirty="0"/>
          </a:p>
          <a:p>
            <a:r>
              <a:rPr lang="en-US" dirty="0" smtClean="0"/>
              <a:t>Disclaimer: Not all drivers support it, and it makes allocations much more expensive (so it would be slow to continually allocate and free pinned memory)</a:t>
            </a:r>
          </a:p>
        </p:txBody>
      </p:sp>
    </p:spTree>
    <p:extLst>
      <p:ext uri="{BB962C8B-B14F-4D97-AF65-F5344CB8AC3E}">
        <p14:creationId xmlns:p14="http://schemas.microsoft.com/office/powerpoint/2010/main" val="30822675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US" dirty="0" smtClean="0"/>
              <a:t>Using Pinned Memory</a:t>
            </a:r>
            <a:endParaRPr lang="en-US" dirty="0"/>
          </a:p>
        </p:txBody>
      </p:sp>
      <p:sp>
        <p:nvSpPr>
          <p:cNvPr id="4" name="Text Placeholder 3"/>
          <p:cNvSpPr>
            <a:spLocks noGrp="1"/>
          </p:cNvSpPr>
          <p:nvPr>
            <p:ph type="body" sz="half" idx="4294967295"/>
          </p:nvPr>
        </p:nvSpPr>
        <p:spPr>
          <a:xfrm>
            <a:off x="0" y="980728"/>
            <a:ext cx="3779912" cy="5616624"/>
          </a:xfrm>
        </p:spPr>
        <p:txBody>
          <a:bodyPr>
            <a:normAutofit fontScale="62500" lnSpcReduction="20000"/>
          </a:bodyPr>
          <a:lstStyle/>
          <a:p>
            <a:pPr marL="285750" indent="-285750">
              <a:lnSpc>
                <a:spcPct val="110000"/>
              </a:lnSpc>
              <a:buFont typeface="Arial"/>
              <a:buChar char="•"/>
            </a:pPr>
            <a:r>
              <a:rPr lang="en-US" dirty="0"/>
              <a:t>OpenCL has no </a:t>
            </a:r>
            <a:r>
              <a:rPr lang="en-US" dirty="0" smtClean="0"/>
              <a:t>official support </a:t>
            </a:r>
            <a:r>
              <a:rPr lang="en-US" dirty="0"/>
              <a:t>for pinned memory </a:t>
            </a:r>
            <a:endParaRPr lang="en-US" dirty="0" smtClean="0"/>
          </a:p>
          <a:p>
            <a:pPr marL="285750" indent="-285750">
              <a:lnSpc>
                <a:spcPct val="110000"/>
              </a:lnSpc>
              <a:buFont typeface="Arial"/>
              <a:buChar char="•"/>
            </a:pPr>
            <a:r>
              <a:rPr lang="en-US" dirty="0" smtClean="0"/>
              <a:t>But e.g. NVIDIA supports pinned </a:t>
            </a:r>
            <a:r>
              <a:rPr lang="en-US" dirty="0"/>
              <a:t>memory </a:t>
            </a:r>
            <a:r>
              <a:rPr lang="en-US" dirty="0" smtClean="0"/>
              <a:t>allocations (</a:t>
            </a:r>
            <a:r>
              <a:rPr lang="en-US" b="1" dirty="0" smtClean="0">
                <a:solidFill>
                  <a:srgbClr val="3366FF"/>
                </a:solidFill>
                <a:latin typeface="Courier New"/>
                <a:cs typeface="Courier New"/>
              </a:rPr>
              <a:t>CL_MEM_ALLOC_HOST_PTR</a:t>
            </a:r>
            <a:r>
              <a:rPr lang="en-US" dirty="0" smtClean="0">
                <a:solidFill>
                  <a:srgbClr val="3366FF"/>
                </a:solidFill>
              </a:rPr>
              <a:t> </a:t>
            </a:r>
            <a:r>
              <a:rPr lang="en-US" dirty="0" smtClean="0"/>
              <a:t>flag)</a:t>
            </a:r>
          </a:p>
          <a:p>
            <a:pPr marL="285750" indent="-285750">
              <a:lnSpc>
                <a:spcPct val="110000"/>
              </a:lnSpc>
              <a:buFont typeface="Arial"/>
              <a:buChar char="•"/>
            </a:pPr>
            <a:r>
              <a:rPr lang="en-US" dirty="0"/>
              <a:t>When you allocate </a:t>
            </a:r>
            <a:r>
              <a:rPr lang="en-US" dirty="0" smtClean="0"/>
              <a:t>a </a:t>
            </a:r>
            <a:r>
              <a:rPr lang="en-US" dirty="0" err="1" smtClean="0"/>
              <a:t>cl_mem</a:t>
            </a:r>
            <a:r>
              <a:rPr lang="en-US" dirty="0" smtClean="0"/>
              <a:t> object, </a:t>
            </a:r>
            <a:r>
              <a:rPr lang="en-US" dirty="0"/>
              <a:t>you also allocate page-locked host </a:t>
            </a:r>
            <a:r>
              <a:rPr lang="en-US" dirty="0" smtClean="0"/>
              <a:t>memory of the same size</a:t>
            </a:r>
          </a:p>
          <a:p>
            <a:pPr marL="285750" indent="-285750">
              <a:lnSpc>
                <a:spcPct val="110000"/>
              </a:lnSpc>
              <a:buFont typeface="Arial"/>
              <a:buChar char="•"/>
            </a:pPr>
            <a:r>
              <a:rPr lang="en-US" dirty="0" smtClean="0"/>
              <a:t>But this does not return the host pointer </a:t>
            </a:r>
          </a:p>
          <a:p>
            <a:pPr marL="285750" indent="-285750">
              <a:lnSpc>
                <a:spcPct val="110000"/>
              </a:lnSpc>
              <a:buFont typeface="Arial"/>
              <a:buChar char="•"/>
            </a:pPr>
            <a:r>
              <a:rPr lang="en-US" dirty="0" smtClean="0"/>
              <a:t>Reading and writing data is handled by </a:t>
            </a:r>
            <a:r>
              <a:rPr lang="en-US" b="1" dirty="0" err="1" smtClean="0"/>
              <a:t>enqueueMapBuffer</a:t>
            </a:r>
            <a:r>
              <a:rPr lang="en-US" dirty="0" smtClean="0"/>
              <a:t>, which </a:t>
            </a:r>
            <a:r>
              <a:rPr lang="en-US" i="1" dirty="0" smtClean="0"/>
              <a:t>does</a:t>
            </a:r>
            <a:r>
              <a:rPr lang="en-US" dirty="0" smtClean="0"/>
              <a:t> return the host pointer</a:t>
            </a:r>
          </a:p>
          <a:p>
            <a:pPr marL="285750" indent="-285750">
              <a:lnSpc>
                <a:spcPct val="110000"/>
              </a:lnSpc>
              <a:buFont typeface="Arial"/>
              <a:buChar char="•"/>
            </a:pPr>
            <a:r>
              <a:rPr lang="en-US" dirty="0" smtClean="0"/>
              <a:t>Eventually call </a:t>
            </a:r>
            <a:r>
              <a:rPr lang="en-US" dirty="0" err="1" smtClean="0"/>
              <a:t>clEnqueueUnmapMemObject</a:t>
            </a:r>
            <a:r>
              <a:rPr lang="en-US" dirty="0" smtClean="0"/>
              <a:t> when you're done</a:t>
            </a:r>
          </a:p>
        </p:txBody>
      </p:sp>
      <p:sp>
        <p:nvSpPr>
          <p:cNvPr id="6" name="Content Placeholder 3"/>
          <p:cNvSpPr>
            <a:spLocks noGrp="1"/>
          </p:cNvSpPr>
          <p:nvPr>
            <p:ph idx="4294967295"/>
          </p:nvPr>
        </p:nvSpPr>
        <p:spPr>
          <a:xfrm>
            <a:off x="4032250" y="836613"/>
            <a:ext cx="5111750" cy="5853112"/>
          </a:xfrm>
        </p:spPr>
        <p:txBody>
          <a:bodyPr>
            <a:normAutofit/>
          </a:bodyPr>
          <a:lstStyle/>
          <a:p>
            <a:pPr marL="0" indent="0">
              <a:buNone/>
            </a:pPr>
            <a:r>
              <a:rPr lang="en-US" sz="1400" b="1" dirty="0" smtClean="0">
                <a:solidFill>
                  <a:srgbClr val="3366FF"/>
                </a:solidFill>
                <a:latin typeface="Courier New"/>
                <a:cs typeface="Courier New"/>
              </a:rPr>
              <a:t>// create </a:t>
            </a:r>
            <a:r>
              <a:rPr lang="en-US" sz="1400" b="1" dirty="0">
                <a:solidFill>
                  <a:srgbClr val="3366FF"/>
                </a:solidFill>
                <a:latin typeface="Courier New"/>
                <a:cs typeface="Courier New"/>
              </a:rPr>
              <a:t>device buffer</a:t>
            </a:r>
          </a:p>
          <a:p>
            <a:pPr marL="0" indent="0">
              <a:buNone/>
            </a:pPr>
            <a:r>
              <a:rPr lang="en-US" sz="1400" b="1" dirty="0" smtClean="0">
                <a:solidFill>
                  <a:srgbClr val="3366FF"/>
                </a:solidFill>
                <a:latin typeface="Courier New"/>
                <a:cs typeface="Courier New"/>
              </a:rPr>
              <a:t>cl</a:t>
            </a:r>
            <a:r>
              <a:rPr lang="en-US" sz="1400" b="1" dirty="0">
                <a:solidFill>
                  <a:srgbClr val="3366FF"/>
                </a:solidFill>
                <a:latin typeface="Courier New"/>
                <a:cs typeface="Courier New"/>
              </a:rPr>
              <a:t>::Buffer </a:t>
            </a:r>
            <a:r>
              <a:rPr lang="en-US" sz="1400" b="1" dirty="0" err="1">
                <a:solidFill>
                  <a:srgbClr val="3366FF"/>
                </a:solidFill>
                <a:latin typeface="Courier New"/>
                <a:cs typeface="Courier New"/>
              </a:rPr>
              <a:t>d_buffer</a:t>
            </a:r>
            <a:r>
              <a:rPr lang="en-US" sz="1400" b="1" dirty="0" smtClean="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context</a:t>
            </a:r>
            <a:r>
              <a:rPr lang="en-US" sz="1400" b="1" dirty="0">
                <a:solidFill>
                  <a:srgbClr val="3366FF"/>
                </a:solidFill>
                <a:latin typeface="Courier New"/>
                <a:cs typeface="Courier New"/>
              </a:rPr>
              <a:t>,                      </a:t>
            </a:r>
          </a:p>
          <a:p>
            <a:pPr marL="0" indent="0">
              <a:buNone/>
            </a:pPr>
            <a:r>
              <a:rPr lang="en-US" sz="1400" b="1" dirty="0" smtClean="0">
                <a:solidFill>
                  <a:srgbClr val="3366FF"/>
                </a:solidFill>
                <a:latin typeface="Courier New"/>
                <a:cs typeface="Courier New"/>
              </a:rPr>
              <a:t>  CL_MEM_READ_WRITE </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CL_MEM_ALLOC_HOST_PTR,</a:t>
            </a: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bufferSize</a:t>
            </a:r>
            <a:r>
              <a:rPr lang="en-US" sz="1400" b="1" dirty="0">
                <a:solidFill>
                  <a:srgbClr val="3366FF"/>
                </a:solidFill>
                <a:latin typeface="Courier New"/>
                <a:cs typeface="Courier New"/>
              </a:rPr>
              <a:t>);</a:t>
            </a:r>
          </a:p>
          <a:p>
            <a:pPr marL="0" indent="0">
              <a:buNone/>
            </a:pPr>
            <a:endParaRPr lang="en-US" sz="1400" b="1" dirty="0" smtClean="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map buffer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h_ptr</a:t>
            </a:r>
            <a:r>
              <a:rPr lang="en-US" sz="1400" b="1" dirty="0" smtClean="0">
                <a:solidFill>
                  <a:srgbClr val="3366FF"/>
                </a:solidFill>
                <a:latin typeface="Courier New"/>
                <a:cs typeface="Courier New"/>
              </a:rPr>
              <a:t> = </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r>
              <a:rPr lang="en-US" sz="1400" b="1" dirty="0">
                <a:solidFill>
                  <a:srgbClr val="3366FF"/>
                </a:solidFill>
                <a:latin typeface="Courier New"/>
                <a:cs typeface="Courier New"/>
              </a:rPr>
              <a:t>float *) </a:t>
            </a:r>
            <a:r>
              <a:rPr lang="en-US" sz="1400" b="1" dirty="0" err="1" smtClean="0">
                <a:solidFill>
                  <a:srgbClr val="3366FF"/>
                </a:solidFill>
                <a:latin typeface="Courier New"/>
                <a:cs typeface="Courier New"/>
              </a:rPr>
              <a:t>queue.enqueueMapBuffer</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d_buffer</a:t>
            </a:r>
            <a:r>
              <a:rPr lang="en-US" sz="1400" b="1" dirty="0" smtClean="0">
                <a:solidFill>
                  <a:srgbClr val="3366FF"/>
                </a:solidFill>
                <a:latin typeface="Courier New"/>
                <a:cs typeface="Courier New"/>
              </a:rPr>
              <a:t>,    // device buffer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CL_TRUE, </a:t>
            </a:r>
            <a:r>
              <a:rPr lang="en-US" sz="1400" b="1" dirty="0" smtClean="0">
                <a:solidFill>
                  <a:srgbClr val="3366FF"/>
                </a:solidFill>
                <a:latin typeface="Courier New"/>
                <a:cs typeface="Courier New"/>
              </a:rPr>
              <a:t>    // blocking map</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CL_MAP_READ, // read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a:t>
            </a:r>
            <a:r>
              <a:rPr lang="en-US" sz="1400" b="1" dirty="0" smtClean="0">
                <a:solidFill>
                  <a:srgbClr val="3366FF"/>
                </a:solidFill>
                <a:latin typeface="Courier New"/>
                <a:cs typeface="Courier New"/>
              </a:rPr>
              <a:t>          // offset of region</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smtClean="0">
                <a:solidFill>
                  <a:srgbClr val="3366FF"/>
                </a:solidFill>
                <a:latin typeface="Courier New"/>
                <a:cs typeface="Courier New"/>
              </a:rPr>
              <a:t>bufferSize</a:t>
            </a:r>
            <a:r>
              <a:rPr lang="en-US" sz="1400" b="1" dirty="0" smtClean="0">
                <a:solidFill>
                  <a:srgbClr val="3366FF"/>
                </a:solidFill>
                <a:latin typeface="Courier New"/>
                <a:cs typeface="Courier New"/>
              </a:rPr>
              <a:t>,  // amount of data to be mapped</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p>
          <a:p>
            <a:pPr marL="0" indent="0">
              <a:buNone/>
            </a:pPr>
            <a:endParaRPr lang="en-US" sz="1400" b="1" dirty="0" smtClean="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use buffer</a:t>
            </a:r>
          </a:p>
          <a:p>
            <a:pPr marL="0" indent="0">
              <a:buNone/>
            </a:pP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unmap</a:t>
            </a:r>
            <a:r>
              <a:rPr lang="en-US" sz="1400" b="1" dirty="0" smtClean="0">
                <a:solidFill>
                  <a:srgbClr val="3366FF"/>
                </a:solidFill>
                <a:latin typeface="Courier New"/>
                <a:cs typeface="Courier New"/>
              </a:rPr>
              <a:t> buffer</a:t>
            </a:r>
          </a:p>
          <a:p>
            <a:pPr marL="0" indent="0">
              <a:buNone/>
            </a:pPr>
            <a:r>
              <a:rPr lang="en-US" sz="1400" b="1" dirty="0" err="1" smtClean="0">
                <a:solidFill>
                  <a:srgbClr val="3366FF"/>
                </a:solidFill>
                <a:latin typeface="Courier New"/>
                <a:cs typeface="Courier New"/>
              </a:rPr>
              <a:t>queue.enqueueUnmapMemObject</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d_buffer</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h_ptr</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
        <p:nvSpPr>
          <p:cNvPr id="3" name="TextBox 2"/>
          <p:cNvSpPr txBox="1"/>
          <p:nvPr/>
        </p:nvSpPr>
        <p:spPr>
          <a:xfrm>
            <a:off x="4067944" y="6093296"/>
            <a:ext cx="5076056" cy="461665"/>
          </a:xfrm>
          <a:prstGeom prst="rect">
            <a:avLst/>
          </a:prstGeom>
          <a:noFill/>
        </p:spPr>
        <p:txBody>
          <a:bodyPr wrap="square" rtlCol="0">
            <a:spAutoFit/>
          </a:bodyPr>
          <a:lstStyle/>
          <a:p>
            <a:r>
              <a:rPr lang="en-US" sz="1200" b="1" dirty="0" smtClean="0">
                <a:solidFill>
                  <a:srgbClr val="3366FF"/>
                </a:solidFill>
                <a:latin typeface="Courier New"/>
                <a:cs typeface="Courier New"/>
              </a:rPr>
              <a:t>*</a:t>
            </a:r>
            <a:r>
              <a:rPr lang="en-US" sz="1200" b="1" dirty="0" smtClean="0">
                <a:cs typeface="Courier New"/>
              </a:rPr>
              <a:t>Can be </a:t>
            </a:r>
            <a:r>
              <a:rPr lang="en-US" sz="1200" b="1" dirty="0" smtClean="0">
                <a:solidFill>
                  <a:srgbClr val="3366FF"/>
                </a:solidFill>
                <a:latin typeface="Courier New"/>
                <a:cs typeface="Courier New"/>
              </a:rPr>
              <a:t>CL_MAP_READ</a:t>
            </a:r>
            <a:r>
              <a:rPr lang="en-US" sz="1200" b="1" dirty="0" smtClean="0">
                <a:cs typeface="Courier New"/>
              </a:rPr>
              <a:t>, </a:t>
            </a:r>
            <a:r>
              <a:rPr lang="en-US" sz="1200" b="1" dirty="0" smtClean="0">
                <a:solidFill>
                  <a:srgbClr val="3366FF"/>
                </a:solidFill>
                <a:latin typeface="Courier New"/>
                <a:cs typeface="Courier New"/>
              </a:rPr>
              <a:t>CL_MAP_WRITE</a:t>
            </a:r>
            <a:r>
              <a:rPr lang="en-US" sz="1200" b="1" dirty="0" smtClean="0">
                <a:cs typeface="Courier New"/>
              </a:rPr>
              <a:t> or </a:t>
            </a:r>
            <a:r>
              <a:rPr lang="en-US" sz="1200" b="1" dirty="0" smtClean="0">
                <a:solidFill>
                  <a:srgbClr val="3366FF"/>
                </a:solidFill>
                <a:latin typeface="Courier New"/>
                <a:cs typeface="Courier New"/>
              </a:rPr>
              <a:t>CL_MAP_WRITE_INVALIDATE_REGION</a:t>
            </a:r>
            <a:r>
              <a:rPr lang="en-US" sz="1200" b="1" dirty="0" smtClean="0">
                <a:cs typeface="Courier New"/>
              </a:rPr>
              <a:t> (OpenCL 1.2).</a:t>
            </a:r>
            <a:endParaRPr lang="en-GB" sz="1200" dirty="0"/>
          </a:p>
        </p:txBody>
      </p:sp>
    </p:spTree>
    <p:extLst>
      <p:ext uri="{BB962C8B-B14F-4D97-AF65-F5344CB8AC3E}">
        <p14:creationId xmlns:p14="http://schemas.microsoft.com/office/powerpoint/2010/main" val="9853207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normAutofit fontScale="92500"/>
          </a:bodyPr>
          <a:lstStyle/>
          <a:p>
            <a:r>
              <a:rPr lang="en-US" dirty="0" smtClean="0"/>
              <a:t>Again, allocating pinned memory is much more expensive (about 100x slower) than regular memory, so frequent allocations will be bad for performance.</a:t>
            </a:r>
          </a:p>
          <a:p>
            <a:r>
              <a:rPr lang="en-US" dirty="0" smtClean="0"/>
              <a:t>However, frequent reads and writes will be much faster!</a:t>
            </a:r>
          </a:p>
          <a:p>
            <a:r>
              <a:rPr lang="en-US" dirty="0" smtClean="0"/>
              <a:t>Not all platforms support pinned memory. But, the above method will still work, and at least will not be any slower than regular use</a:t>
            </a:r>
            <a:endParaRPr lang="en-US" dirty="0"/>
          </a:p>
        </p:txBody>
      </p:sp>
    </p:spTree>
    <p:extLst>
      <p:ext uri="{BB962C8B-B14F-4D97-AF65-F5344CB8AC3E}">
        <p14:creationId xmlns:p14="http://schemas.microsoft.com/office/powerpoint/2010/main" val="14228112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Devices</a:t>
            </a:r>
            <a:endParaRPr lang="en-US" dirty="0"/>
          </a:p>
        </p:txBody>
      </p:sp>
      <p:sp>
        <p:nvSpPr>
          <p:cNvPr id="3" name="Content Placeholder 2"/>
          <p:cNvSpPr>
            <a:spLocks noGrp="1"/>
          </p:cNvSpPr>
          <p:nvPr>
            <p:ph idx="1"/>
          </p:nvPr>
        </p:nvSpPr>
        <p:spPr/>
        <p:txBody>
          <a:bodyPr/>
          <a:lstStyle/>
          <a:p>
            <a:r>
              <a:rPr lang="en-US" dirty="0" smtClean="0"/>
              <a:t>Running across multiple devices can deliver better performance (if your problem scales well)</a:t>
            </a:r>
          </a:p>
          <a:p>
            <a:r>
              <a:rPr lang="en-US" dirty="0" smtClean="0"/>
              <a:t>Remember, the cost of moving data to/from a device are much greater than normal memcpys, so avoid where possible</a:t>
            </a:r>
          </a:p>
          <a:p>
            <a:r>
              <a:rPr lang="en-US" dirty="0" smtClean="0"/>
              <a:t>There are several options for using multiple devices</a:t>
            </a:r>
            <a:endParaRPr lang="en-US" dirty="0"/>
          </a:p>
        </p:txBody>
      </p:sp>
    </p:spTree>
    <p:extLst>
      <p:ext uri="{BB962C8B-B14F-4D97-AF65-F5344CB8AC3E}">
        <p14:creationId xmlns:p14="http://schemas.microsoft.com/office/powerpoint/2010/main" val="12503272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Contexts</a:t>
            </a:r>
            <a:endParaRPr lang="en-US" dirty="0"/>
          </a:p>
        </p:txBody>
      </p:sp>
      <p:sp>
        <p:nvSpPr>
          <p:cNvPr id="3" name="Content Placeholder 2"/>
          <p:cNvSpPr>
            <a:spLocks noGrp="1"/>
          </p:cNvSpPr>
          <p:nvPr>
            <p:ph idx="1"/>
          </p:nvPr>
        </p:nvSpPr>
        <p:spPr/>
        <p:txBody>
          <a:bodyPr/>
          <a:lstStyle/>
          <a:p>
            <a:r>
              <a:rPr lang="en-US" dirty="0" smtClean="0"/>
              <a:t>The simplest method – just call </a:t>
            </a:r>
            <a:r>
              <a:rPr lang="en-US" b="1" dirty="0" smtClean="0">
                <a:solidFill>
                  <a:srgbClr val="3366FF"/>
                </a:solidFill>
                <a:latin typeface="Courier New"/>
                <a:cs typeface="Courier New"/>
              </a:rPr>
              <a:t>clCreateContext</a:t>
            </a:r>
            <a:r>
              <a:rPr lang="en-US" dirty="0" smtClean="0">
                <a:solidFill>
                  <a:srgbClr val="3366FF"/>
                </a:solidFill>
              </a:rPr>
              <a:t> </a:t>
            </a:r>
            <a:r>
              <a:rPr lang="en-US" dirty="0" smtClean="0"/>
              <a:t>multiple times, with a different device id.</a:t>
            </a:r>
          </a:p>
          <a:p>
            <a:r>
              <a:rPr lang="en-US" dirty="0" smtClean="0"/>
              <a:t>This is only useful if you don’t need to move data between devices – </a:t>
            </a:r>
            <a:r>
              <a:rPr lang="en-US" b="1" dirty="0" smtClean="0">
                <a:solidFill>
                  <a:srgbClr val="3366FF"/>
                </a:solidFill>
                <a:latin typeface="Courier New"/>
                <a:cs typeface="Courier New"/>
              </a:rPr>
              <a:t>clEnqueueCopyBuffer</a:t>
            </a:r>
            <a:r>
              <a:rPr lang="en-US" dirty="0" smtClean="0"/>
              <a:t> can’t work with memory objects created in different contexts</a:t>
            </a:r>
            <a:endParaRPr lang="en-US" dirty="0"/>
          </a:p>
        </p:txBody>
      </p:sp>
    </p:spTree>
    <p:extLst>
      <p:ext uri="{BB962C8B-B14F-4D97-AF65-F5344CB8AC3E}">
        <p14:creationId xmlns:p14="http://schemas.microsoft.com/office/powerpoint/2010/main" val="2021098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discovery</a:t>
            </a:r>
            <a:endParaRPr lang="en-US" dirty="0"/>
          </a:p>
        </p:txBody>
      </p:sp>
      <p:sp>
        <p:nvSpPr>
          <p:cNvPr id="3" name="Content Placeholder 2"/>
          <p:cNvSpPr>
            <a:spLocks noGrp="1"/>
          </p:cNvSpPr>
          <p:nvPr>
            <p:ph idx="1"/>
          </p:nvPr>
        </p:nvSpPr>
        <p:spPr/>
        <p:txBody>
          <a:bodyPr/>
          <a:lstStyle/>
          <a:p>
            <a:r>
              <a:rPr lang="en-US" dirty="0" smtClean="0"/>
              <a:t>A machine may have any number of OpenCL </a:t>
            </a:r>
            <a:r>
              <a:rPr lang="en-US" i="1" dirty="0" smtClean="0"/>
              <a:t>platforms</a:t>
            </a:r>
          </a:p>
          <a:p>
            <a:r>
              <a:rPr lang="en-US" dirty="0" smtClean="0"/>
              <a:t>Each with their own </a:t>
            </a:r>
            <a:r>
              <a:rPr lang="en-US" i="1" dirty="0" smtClean="0"/>
              <a:t>devices</a:t>
            </a:r>
          </a:p>
          <a:p>
            <a:r>
              <a:rPr lang="en-US" dirty="0" smtClean="0"/>
              <a:t>Some devices may even be aliases across platforms (CPU, usually)</a:t>
            </a:r>
          </a:p>
          <a:p>
            <a:r>
              <a:rPr lang="en-US" dirty="0" smtClean="0"/>
              <a:t>How can you reliably pick your devices?</a:t>
            </a:r>
            <a:endParaRPr lang="en-US" dirty="0"/>
          </a:p>
        </p:txBody>
      </p:sp>
    </p:spTree>
    <p:extLst>
      <p:ext uri="{BB962C8B-B14F-4D97-AF65-F5344CB8AC3E}">
        <p14:creationId xmlns:p14="http://schemas.microsoft.com/office/powerpoint/2010/main" val="27417916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Command Queues</a:t>
            </a:r>
            <a:endParaRPr lang="en-US" dirty="0"/>
          </a:p>
        </p:txBody>
      </p:sp>
      <p:sp>
        <p:nvSpPr>
          <p:cNvPr id="3" name="Content Placeholder 2"/>
          <p:cNvSpPr>
            <a:spLocks noGrp="1"/>
          </p:cNvSpPr>
          <p:nvPr>
            <p:ph idx="1"/>
          </p:nvPr>
        </p:nvSpPr>
        <p:spPr/>
        <p:txBody>
          <a:bodyPr/>
          <a:lstStyle/>
          <a:p>
            <a:r>
              <a:rPr lang="en-US" b="1" dirty="0" smtClean="0">
                <a:solidFill>
                  <a:srgbClr val="3366FF"/>
                </a:solidFill>
                <a:latin typeface="Courier New"/>
                <a:cs typeface="Courier New"/>
              </a:rPr>
              <a:t>clCreateContext</a:t>
            </a:r>
            <a:r>
              <a:rPr lang="en-US" dirty="0" smtClean="0"/>
              <a:t> can support more than one  device, although only within the same platform.</a:t>
            </a:r>
          </a:p>
          <a:p>
            <a:r>
              <a:rPr lang="en-US" dirty="0" smtClean="0"/>
              <a:t>This allows copies between devices.</a:t>
            </a:r>
          </a:p>
          <a:p>
            <a:r>
              <a:rPr lang="en-US" dirty="0" smtClean="0"/>
              <a:t>However, there must be a separate command queue for each device in the context.</a:t>
            </a:r>
            <a:endParaRPr lang="en-US" dirty="0"/>
          </a:p>
        </p:txBody>
      </p:sp>
    </p:spTree>
    <p:extLst>
      <p:ext uri="{BB962C8B-B14F-4D97-AF65-F5344CB8AC3E}">
        <p14:creationId xmlns:p14="http://schemas.microsoft.com/office/powerpoint/2010/main" val="27457356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&amp; MPI</a:t>
            </a:r>
            <a:endParaRPr lang="en-US" dirty="0"/>
          </a:p>
        </p:txBody>
      </p:sp>
      <p:sp>
        <p:nvSpPr>
          <p:cNvPr id="3" name="Content Placeholder 2"/>
          <p:cNvSpPr>
            <a:spLocks noGrp="1"/>
          </p:cNvSpPr>
          <p:nvPr>
            <p:ph idx="1"/>
          </p:nvPr>
        </p:nvSpPr>
        <p:spPr/>
        <p:txBody>
          <a:bodyPr/>
          <a:lstStyle/>
          <a:p>
            <a:r>
              <a:rPr lang="en-US" dirty="0" smtClean="0"/>
              <a:t>Using MPI, it is possible to use multiple devices.</a:t>
            </a:r>
          </a:p>
          <a:p>
            <a:r>
              <a:rPr lang="en-US" dirty="0" smtClean="0"/>
              <a:t>Typically, each MPI process gets a single device.</a:t>
            </a:r>
          </a:p>
          <a:p>
            <a:r>
              <a:rPr lang="en-US" dirty="0" smtClean="0"/>
              <a:t>This allows any number of OpenCL devices.</a:t>
            </a:r>
          </a:p>
          <a:p>
            <a:r>
              <a:rPr lang="en-US" dirty="0" smtClean="0"/>
              <a:t>However, moving memory between them can be very expensive.</a:t>
            </a:r>
            <a:endParaRPr lang="en-US" dirty="0"/>
          </a:p>
        </p:txBody>
      </p:sp>
    </p:spTree>
    <p:extLst>
      <p:ext uri="{BB962C8B-B14F-4D97-AF65-F5344CB8AC3E}">
        <p14:creationId xmlns:p14="http://schemas.microsoft.com/office/powerpoint/2010/main" val="9170178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Halo Exchange</a:t>
            </a:r>
            <a:endParaRPr lang="en-US"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r>
              <a:rPr lang="en-US" dirty="0" smtClean="0"/>
              <a:t>If you can split your problem up into regions, then the edges must be synchronized across devices</a:t>
            </a:r>
          </a:p>
          <a:p>
            <a:r>
              <a:rPr lang="en-US" dirty="0" smtClean="0"/>
              <a:t>OpenCL allows for copying rectangular regions of a 3D buffer with </a:t>
            </a:r>
            <a:r>
              <a:rPr lang="en-US" b="1" dirty="0" smtClean="0">
                <a:solidFill>
                  <a:srgbClr val="3366FF"/>
                </a:solidFill>
                <a:latin typeface="Courier New"/>
                <a:cs typeface="Courier New"/>
              </a:rPr>
              <a:t>clEnqueueReadBufferRect</a:t>
            </a:r>
            <a:r>
              <a:rPr lang="en-US" dirty="0" smtClean="0"/>
              <a:t>/</a:t>
            </a:r>
            <a:r>
              <a:rPr lang="en-US" b="1" dirty="0" smtClean="0">
                <a:solidFill>
                  <a:srgbClr val="3366FF"/>
                </a:solidFill>
                <a:latin typeface="Courier New"/>
                <a:cs typeface="Courier New"/>
              </a:rPr>
              <a:t>writeBufferRect</a:t>
            </a:r>
          </a:p>
          <a:p>
            <a:r>
              <a:rPr lang="en-US" dirty="0" smtClean="0"/>
              <a:t>This is good approach to get something working; however, in practice this method is usually quite slow</a:t>
            </a:r>
          </a:p>
          <a:p>
            <a:r>
              <a:rPr lang="en-US" dirty="0" smtClean="0"/>
              <a:t>A much better alternative is to write kernels that will pack/unpack buffer regions into contiguous chunks that can be read directly, although this is much more complicated</a:t>
            </a:r>
            <a:endParaRPr lang="en-US" dirty="0"/>
          </a:p>
        </p:txBody>
      </p:sp>
    </p:spTree>
    <p:extLst>
      <p:ext uri="{BB962C8B-B14F-4D97-AF65-F5344CB8AC3E}">
        <p14:creationId xmlns:p14="http://schemas.microsoft.com/office/powerpoint/2010/main" val="28743766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Exercise </a:t>
            </a:r>
            <a:r>
              <a:rPr lang="en-GB" dirty="0"/>
              <a:t>9</a:t>
            </a:r>
            <a:r>
              <a:rPr lang="en-GB" dirty="0" smtClean="0"/>
              <a:t>:</a:t>
            </a:r>
            <a:br>
              <a:rPr lang="en-GB" dirty="0" smtClean="0"/>
            </a:br>
            <a:r>
              <a:rPr lang="en-GB" dirty="0" smtClean="0"/>
              <a:t>Fast host-device data transfers</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r>
              <a:rPr lang="en-GB" dirty="0" smtClean="0"/>
              <a:t>Start with the </a:t>
            </a:r>
            <a:r>
              <a:rPr lang="en-GB" dirty="0" err="1" smtClean="0">
                <a:latin typeface="Courier New"/>
                <a:cs typeface="Courier New"/>
              </a:rPr>
              <a:t>HostDevTransfer</a:t>
            </a:r>
            <a:r>
              <a:rPr lang="en-GB" dirty="0" smtClean="0"/>
              <a:t> project</a:t>
            </a:r>
          </a:p>
          <a:p>
            <a:r>
              <a:rPr lang="en-GB" dirty="0" smtClean="0"/>
              <a:t>Improve the performance of the host-to-device data transfers by using mapped memory</a:t>
            </a:r>
          </a:p>
          <a:p>
            <a:r>
              <a:rPr lang="en-GB" dirty="0" smtClean="0"/>
              <a:t>Experiment with different sized buffers</a:t>
            </a:r>
          </a:p>
          <a:p>
            <a:r>
              <a:rPr lang="en-GB" dirty="0" smtClean="0"/>
              <a:t>Experiment with different devices</a:t>
            </a:r>
          </a:p>
          <a:p>
            <a:r>
              <a:rPr lang="en-GB" dirty="0" smtClean="0"/>
              <a:t>An example solution will be provided</a:t>
            </a:r>
          </a:p>
        </p:txBody>
      </p:sp>
    </p:spTree>
    <p:extLst>
      <p:ext uri="{BB962C8B-B14F-4D97-AF65-F5344CB8AC3E}">
        <p14:creationId xmlns:p14="http://schemas.microsoft.com/office/powerpoint/2010/main" val="34097525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OpenCL Code</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a:t>
            </a:r>
            <a:r>
              <a:rPr lang="en-GB" dirty="0">
                <a:solidFill>
                  <a:schemeClr val="tx1"/>
                </a:solidFill>
              </a:rPr>
              <a:t>9</a:t>
            </a:r>
          </a:p>
        </p:txBody>
      </p:sp>
    </p:spTree>
    <p:extLst>
      <p:ext uri="{BB962C8B-B14F-4D97-AF65-F5344CB8AC3E}">
        <p14:creationId xmlns:p14="http://schemas.microsoft.com/office/powerpoint/2010/main" val="39161117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It’s hard to tell whether code will run fast just by looking at it, especially with low level </a:t>
            </a:r>
            <a:r>
              <a:rPr lang="en-GB" dirty="0" err="1" smtClean="0"/>
              <a:t>OpenCL</a:t>
            </a:r>
            <a:r>
              <a:rPr lang="en-GB" dirty="0" smtClean="0"/>
              <a:t>/CUDA</a:t>
            </a:r>
          </a:p>
          <a:p>
            <a:r>
              <a:rPr lang="en-GB" dirty="0" smtClean="0"/>
              <a:t>Bad performance is a bug</a:t>
            </a:r>
          </a:p>
          <a:p>
            <a:r>
              <a:rPr lang="en-GB" dirty="0" smtClean="0"/>
              <a:t>Problems might not be in kernels:</a:t>
            </a:r>
          </a:p>
          <a:p>
            <a:pPr lvl="1"/>
            <a:r>
              <a:rPr lang="en-GB" dirty="0" err="1" smtClean="0"/>
              <a:t>Enqueueing</a:t>
            </a:r>
            <a:r>
              <a:rPr lang="en-GB" dirty="0" smtClean="0"/>
              <a:t>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 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1482771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(CL_PROFILING_COMMAND_START, &amp;start)</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(CL_PROFILING_COMMAND_END, &amp;end)</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403268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85000" lnSpcReduction="1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2254009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fontScale="925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91923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3534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coding</a:t>
            </a:r>
            <a:endParaRPr lang="en-US" dirty="0"/>
          </a:p>
        </p:txBody>
      </p:sp>
      <p:sp>
        <p:nvSpPr>
          <p:cNvPr id="3" name="Content Placeholder 2"/>
          <p:cNvSpPr>
            <a:spLocks noGrp="1"/>
          </p:cNvSpPr>
          <p:nvPr>
            <p:ph sz="half" idx="1"/>
          </p:nvPr>
        </p:nvSpPr>
        <p:spPr>
          <a:xfrm>
            <a:off x="107504" y="1556792"/>
            <a:ext cx="4038600" cy="4525963"/>
          </a:xfrm>
        </p:spPr>
        <p:txBody>
          <a:bodyPr>
            <a:normAutofit/>
          </a:bodyPr>
          <a:lstStyle/>
          <a:p>
            <a:r>
              <a:rPr lang="en-US" dirty="0" smtClean="0"/>
              <a:t>Only good if you know what machine your code will always run on</a:t>
            </a:r>
          </a:p>
          <a:p>
            <a:r>
              <a:rPr lang="en-US" dirty="0" smtClean="0"/>
              <a:t>Simplest to implement</a:t>
            </a:r>
          </a:p>
          <a:p>
            <a:r>
              <a:rPr lang="en-US" dirty="0" smtClean="0"/>
              <a:t>Often this simple approach is good enough</a:t>
            </a:r>
            <a:endParaRPr lang="en-US" dirty="0"/>
          </a:p>
        </p:txBody>
      </p:sp>
      <p:sp>
        <p:nvSpPr>
          <p:cNvPr id="4" name="Content Placeholder 3"/>
          <p:cNvSpPr>
            <a:spLocks noGrp="1"/>
          </p:cNvSpPr>
          <p:nvPr>
            <p:ph sz="half" idx="2"/>
          </p:nvPr>
        </p:nvSpPr>
        <p:spPr>
          <a:xfrm>
            <a:off x="4355976" y="1600200"/>
            <a:ext cx="4788024" cy="4525963"/>
          </a:xfrm>
        </p:spPr>
        <p:txBody>
          <a:bodyPr>
            <a:noAutofit/>
          </a:bodyPr>
          <a:lstStyle/>
          <a:p>
            <a:pPr marL="0" indent="0">
              <a:buNone/>
            </a:pPr>
            <a:r>
              <a:rPr lang="en-US" sz="1600" b="1" dirty="0" smtClean="0">
                <a:solidFill>
                  <a:srgbClr val="3366FF"/>
                </a:solidFill>
                <a:latin typeface="Courier New"/>
                <a:cs typeface="Courier New"/>
              </a:rPr>
              <a:t>//get platforms</a:t>
            </a:r>
            <a:endParaRPr lang="en-US" sz="1600" b="1" dirty="0">
              <a:solidFill>
                <a:srgbClr val="3366FF"/>
              </a:solidFill>
              <a:latin typeface="Courier New"/>
              <a:cs typeface="Courier New"/>
            </a:endParaRPr>
          </a:p>
          <a:p>
            <a:pPr marL="0" indent="0">
              <a:buNone/>
            </a:pPr>
            <a:r>
              <a:rPr lang="en-US" sz="1600" b="1" dirty="0" err="1" smtClean="0">
                <a:solidFill>
                  <a:srgbClr val="3366FF"/>
                </a:solidFill>
                <a:latin typeface="Courier New"/>
                <a:cs typeface="Courier New"/>
              </a:rPr>
              <a:t>cl_platform_id</a:t>
            </a:r>
            <a:r>
              <a:rPr lang="en-US" sz="1600" b="1" dirty="0" smtClean="0">
                <a:solidFill>
                  <a:srgbClr val="3366FF"/>
                </a:solidFill>
                <a:latin typeface="Courier New"/>
                <a:cs typeface="Courier New"/>
              </a:rPr>
              <a:t> </a:t>
            </a:r>
            <a:r>
              <a:rPr lang="en-US" sz="1600" b="1" dirty="0">
                <a:solidFill>
                  <a:srgbClr val="3366FF"/>
                </a:solidFill>
                <a:latin typeface="Courier New"/>
                <a:cs typeface="Courier New"/>
              </a:rPr>
              <a:t>platforms[2];</a:t>
            </a:r>
          </a:p>
          <a:p>
            <a:pPr marL="0" indent="0">
              <a:buNone/>
            </a:pPr>
            <a:r>
              <a:rPr lang="en-US" sz="1600" b="1" dirty="0" err="1" smtClean="0">
                <a:solidFill>
                  <a:srgbClr val="3366FF"/>
                </a:solidFill>
                <a:latin typeface="Courier New"/>
                <a:cs typeface="Courier New"/>
              </a:rPr>
              <a:t>clGetPlatformIDs</a:t>
            </a:r>
            <a:r>
              <a:rPr lang="en-US" sz="1600" b="1" dirty="0">
                <a:solidFill>
                  <a:srgbClr val="3366FF"/>
                </a:solidFill>
                <a:latin typeface="Courier New"/>
                <a:cs typeface="Courier New"/>
              </a:rPr>
              <a:t>(1</a:t>
            </a:r>
            <a:r>
              <a:rPr lang="en-US" sz="1600" b="1" dirty="0" smtClean="0">
                <a:solidFill>
                  <a:srgbClr val="3366FF"/>
                </a:solidFill>
                <a:latin typeface="Courier New"/>
                <a:cs typeface="Courier New"/>
              </a:rPr>
              <a:t>,platforms,NULL</a:t>
            </a:r>
            <a:r>
              <a:rPr lang="en-US" sz="1600" b="1" dirty="0">
                <a:solidFill>
                  <a:srgbClr val="3366FF"/>
                </a:solidFill>
                <a:latin typeface="Courier New"/>
                <a:cs typeface="Courier New"/>
              </a:rPr>
              <a:t>);</a:t>
            </a:r>
          </a:p>
          <a:p>
            <a:pPr marL="0" indent="0">
              <a:buNone/>
            </a:pPr>
            <a:endParaRPr lang="en-US" sz="1600" b="1" dirty="0" smtClean="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//get devices from the first platform</a:t>
            </a:r>
            <a:endParaRPr lang="en-US" sz="1600" b="1" dirty="0">
              <a:solidFill>
                <a:srgbClr val="3366FF"/>
              </a:solidFill>
              <a:latin typeface="Courier New"/>
              <a:cs typeface="Courier New"/>
            </a:endParaRPr>
          </a:p>
          <a:p>
            <a:pPr marL="0" indent="0">
              <a:buNone/>
            </a:pPr>
            <a:r>
              <a:rPr lang="en-US" sz="1600" b="1" dirty="0" err="1" smtClean="0">
                <a:solidFill>
                  <a:srgbClr val="3366FF"/>
                </a:solidFill>
                <a:latin typeface="Courier New"/>
                <a:cs typeface="Courier New"/>
              </a:rPr>
              <a:t>cl_device_id</a:t>
            </a:r>
            <a:r>
              <a:rPr lang="en-US" sz="1600" b="1" dirty="0" smtClean="0">
                <a:solidFill>
                  <a:srgbClr val="3366FF"/>
                </a:solidFill>
                <a:latin typeface="Courier New"/>
                <a:cs typeface="Courier New"/>
              </a:rPr>
              <a:t> </a:t>
            </a:r>
            <a:r>
              <a:rPr lang="en-US" sz="1600" b="1" dirty="0">
                <a:solidFill>
                  <a:srgbClr val="3366FF"/>
                </a:solidFill>
                <a:latin typeface="Courier New"/>
                <a:cs typeface="Courier New"/>
              </a:rPr>
              <a:t>devices[3];</a:t>
            </a:r>
          </a:p>
          <a:p>
            <a:pPr marL="0" indent="0">
              <a:buNone/>
            </a:pPr>
            <a:r>
              <a:rPr lang="en-US" sz="1600" b="1" dirty="0" err="1" smtClean="0">
                <a:solidFill>
                  <a:srgbClr val="3366FF"/>
                </a:solidFill>
                <a:latin typeface="Courier New"/>
                <a:cs typeface="Courier New"/>
              </a:rPr>
              <a:t>clGetDeviceIDs</a:t>
            </a:r>
            <a:r>
              <a:rPr lang="en-US" sz="1600" b="1" dirty="0">
                <a:solidFill>
                  <a:srgbClr val="3366FF"/>
                </a:solidFill>
                <a:latin typeface="Courier New"/>
                <a:cs typeface="Courier New"/>
              </a:rPr>
              <a:t>(platforms[0], </a:t>
            </a:r>
            <a:r>
              <a:rPr lang="en-US" sz="1600" b="1" dirty="0" smtClean="0">
                <a:solidFill>
                  <a:srgbClr val="3366FF"/>
                </a:solidFill>
                <a:latin typeface="Courier New"/>
                <a:cs typeface="Courier New"/>
              </a:rPr>
              <a:t/>
            </a:r>
            <a:br>
              <a:rPr lang="en-US" sz="1600" b="1" dirty="0" smtClean="0">
                <a:solidFill>
                  <a:srgbClr val="3366FF"/>
                </a:solidFill>
                <a:latin typeface="Courier New"/>
                <a:cs typeface="Courier New"/>
              </a:rPr>
            </a:br>
            <a:r>
              <a:rPr lang="en-US" sz="1600" b="1" dirty="0" smtClean="0">
                <a:solidFill>
                  <a:srgbClr val="3366FF"/>
                </a:solidFill>
                <a:latin typeface="Courier New"/>
                <a:cs typeface="Courier New"/>
              </a:rPr>
              <a:t>  CL_DEVICE_TYPE_ALL,3,devices,NULL</a:t>
            </a:r>
            <a:r>
              <a:rPr lang="en-US" sz="1600" b="1" dirty="0">
                <a:solidFill>
                  <a:srgbClr val="3366FF"/>
                </a:solidFill>
                <a:latin typeface="Courier New"/>
                <a:cs typeface="Courier New"/>
              </a:rPr>
              <a:t>);</a:t>
            </a:r>
          </a:p>
          <a:p>
            <a:pPr marL="0" indent="0">
              <a:buNone/>
            </a:pPr>
            <a:endParaRPr lang="en-US" sz="1600" b="1" dirty="0" smtClean="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//create context from the last device</a:t>
            </a:r>
            <a:endParaRPr lang="en-US" sz="1600" b="1" dirty="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return clCreateContext</a:t>
            </a:r>
            <a:r>
              <a:rPr lang="en-US" sz="1600" b="1" dirty="0">
                <a:solidFill>
                  <a:srgbClr val="3366FF"/>
                </a:solidFill>
                <a:latin typeface="Courier New"/>
                <a:cs typeface="Courier New"/>
              </a:rPr>
              <a:t>(NULL, 1, </a:t>
            </a:r>
            <a:br>
              <a:rPr lang="en-US" sz="1600" b="1" dirty="0">
                <a:solidFill>
                  <a:srgbClr val="3366FF"/>
                </a:solidFill>
                <a:latin typeface="Courier New"/>
                <a:cs typeface="Courier New"/>
              </a:rPr>
            </a:br>
            <a:r>
              <a:rPr lang="en-US" sz="1600" b="1" dirty="0" smtClean="0">
                <a:solidFill>
                  <a:srgbClr val="3366FF"/>
                </a:solidFill>
                <a:latin typeface="Courier New"/>
                <a:cs typeface="Courier New"/>
              </a:rPr>
              <a:t>  &amp;</a:t>
            </a:r>
            <a:r>
              <a:rPr lang="en-US" sz="1600" b="1" dirty="0">
                <a:solidFill>
                  <a:srgbClr val="3366FF"/>
                </a:solidFill>
                <a:latin typeface="Courier New"/>
                <a:cs typeface="Courier New"/>
              </a:rPr>
              <a:t>devices[2], NULL, NULL, NULL</a:t>
            </a:r>
            <a:r>
              <a:rPr lang="en-US" sz="1600" b="1" dirty="0" smtClean="0">
                <a:solidFill>
                  <a:srgbClr val="3366FF"/>
                </a:solidFill>
                <a:latin typeface="Courier New"/>
                <a:cs typeface="Courier New"/>
              </a:rPr>
              <a:t>)</a:t>
            </a:r>
            <a:r>
              <a:rPr lang="en-US" sz="1600" b="1" dirty="0">
                <a:solidFill>
                  <a:srgbClr val="3366FF"/>
                </a:solidFill>
                <a:latin typeface="Courier New"/>
                <a:cs typeface="Courier New"/>
              </a:rPr>
              <a:t>;</a:t>
            </a:r>
            <a:endParaRPr lang="en-US" sz="1600" b="1" dirty="0" smtClean="0">
              <a:solidFill>
                <a:srgbClr val="3366FF"/>
              </a:solidFill>
              <a:latin typeface="Courier New"/>
              <a:cs typeface="Courier New"/>
            </a:endParaRPr>
          </a:p>
        </p:txBody>
      </p:sp>
    </p:spTree>
    <p:extLst>
      <p:ext uri="{BB962C8B-B14F-4D97-AF65-F5344CB8AC3E}">
        <p14:creationId xmlns:p14="http://schemas.microsoft.com/office/powerpoint/2010/main" val="3415690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lnSpcReduction="10000"/>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2056754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91565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226378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1267969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547782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85000" lnSpcReduction="1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139309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2826295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48602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7950978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775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38703457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sz="half" idx="1"/>
          </p:nvPr>
        </p:nvSpPr>
        <p:spPr>
          <a:xfrm>
            <a:off x="107504" y="1556792"/>
            <a:ext cx="4038600" cy="4525963"/>
          </a:xfrm>
        </p:spPr>
        <p:txBody>
          <a:bodyPr>
            <a:normAutofit/>
          </a:bodyPr>
          <a:lstStyle/>
          <a:p>
            <a:r>
              <a:rPr lang="en-US" dirty="0" smtClean="0"/>
              <a:t>Pass platform &amp; device numbers in command line (with sane defaults)</a:t>
            </a:r>
          </a:p>
          <a:p>
            <a:r>
              <a:rPr lang="en-US" dirty="0" smtClean="0"/>
              <a:t>Much more flexible</a:t>
            </a:r>
          </a:p>
          <a:p>
            <a:r>
              <a:rPr lang="en-US" dirty="0" smtClean="0"/>
              <a:t>Needs more code..</a:t>
            </a:r>
          </a:p>
          <a:p>
            <a:r>
              <a:rPr lang="en-US" dirty="0" smtClean="0"/>
              <a:t>Also beware – </a:t>
            </a:r>
            <a:r>
              <a:rPr lang="en-US" b="1" dirty="0" err="1" smtClean="0">
                <a:solidFill>
                  <a:srgbClr val="3366FF"/>
                </a:solidFill>
                <a:latin typeface="Courier New"/>
                <a:cs typeface="Courier New"/>
              </a:rPr>
              <a:t>cl_uint</a:t>
            </a:r>
            <a:r>
              <a:rPr lang="en-US" dirty="0" smtClean="0"/>
              <a:t> is used for device cardinality</a:t>
            </a:r>
            <a:endParaRPr lang="en-US" dirty="0"/>
          </a:p>
        </p:txBody>
      </p:sp>
      <p:sp>
        <p:nvSpPr>
          <p:cNvPr id="4" name="Content Placeholder 3"/>
          <p:cNvSpPr>
            <a:spLocks noGrp="1"/>
          </p:cNvSpPr>
          <p:nvPr>
            <p:ph sz="half" idx="2"/>
          </p:nvPr>
        </p:nvSpPr>
        <p:spPr>
          <a:xfrm>
            <a:off x="4283968" y="1600200"/>
            <a:ext cx="4860032" cy="4525963"/>
          </a:xfrm>
        </p:spPr>
        <p:txBody>
          <a:bodyPr>
            <a:noAutofit/>
          </a:bodyPr>
          <a:lstStyle/>
          <a:p>
            <a:pPr marL="0" indent="0">
              <a:buNone/>
            </a:pPr>
            <a:r>
              <a:rPr lang="en-US" sz="1200" b="1" dirty="0" err="1">
                <a:solidFill>
                  <a:srgbClr val="3366FF"/>
                </a:solidFill>
                <a:latin typeface="Courier New"/>
                <a:cs typeface="Courier New"/>
              </a:rPr>
              <a:t>cl_context</a:t>
            </a: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getDevice</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a:t>
            </a:r>
            <a:r>
              <a:rPr lang="en-US" sz="1200" b="1" dirty="0" err="1">
                <a:solidFill>
                  <a:srgbClr val="3366FF"/>
                </a:solidFill>
                <a:latin typeface="Courier New"/>
                <a:cs typeface="Courier New"/>
              </a:rPr>
              <a:t>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dev_num</a:t>
            </a:r>
            <a:r>
              <a:rPr lang="en-US" sz="1200" b="1" dirty="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//get number of platforms, devices</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cl_uint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clGetPlatformIDs</a:t>
            </a:r>
            <a:r>
              <a:rPr lang="en-US" sz="1200" b="1" dirty="0">
                <a:solidFill>
                  <a:srgbClr val="3366FF"/>
                </a:solidFill>
                <a:latin typeface="Courier New"/>
                <a:cs typeface="Courier New"/>
              </a:rPr>
              <a:t>(0, NULL, &amp;</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cl_platform_id</a:t>
            </a:r>
            <a:r>
              <a:rPr lang="en-US" sz="1200" b="1" dirty="0">
                <a:solidFill>
                  <a:srgbClr val="3366FF"/>
                </a:solidFill>
                <a:latin typeface="Courier New"/>
                <a:cs typeface="Courier New"/>
              </a:rPr>
              <a:t> platforms[</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clGetPlatformIDs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 platforms, NULL);</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cl_uint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clGetDeviceIDs</a:t>
            </a:r>
            <a:r>
              <a:rPr lang="en-US" sz="1200" b="1" dirty="0">
                <a:solidFill>
                  <a:srgbClr val="3366FF"/>
                </a:solidFill>
                <a:latin typeface="Courier New"/>
                <a:cs typeface="Courier New"/>
              </a:rPr>
              <a:t>(platforms[</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CL_DEVICE_TYPE_ALL, 0, NULL, &amp;</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cl_device_id</a:t>
            </a:r>
            <a:r>
              <a:rPr lang="en-US" sz="1200" b="1" dirty="0">
                <a:solidFill>
                  <a:srgbClr val="3366FF"/>
                </a:solidFill>
                <a:latin typeface="Courier New"/>
                <a:cs typeface="Courier New"/>
              </a:rPr>
              <a:t> devices[</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clGetDeviceIDs</a:t>
            </a:r>
            <a:r>
              <a:rPr lang="en-US" sz="1200" b="1" dirty="0">
                <a:solidFill>
                  <a:srgbClr val="3366FF"/>
                </a:solidFill>
                <a:latin typeface="Courier New"/>
                <a:cs typeface="Courier New"/>
              </a:rPr>
              <a:t>(platforms[</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CL_DEVICE_TYPE_ALL</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devices</a:t>
            </a:r>
            <a:r>
              <a:rPr lang="en-US" sz="1200" b="1" dirty="0" err="1" smtClean="0">
                <a:solidFill>
                  <a:srgbClr val="3366FF"/>
                </a:solidFill>
                <a:latin typeface="Courier New"/>
                <a:cs typeface="Courier New"/>
              </a:rPr>
              <a:t>,NULL</a:t>
            </a:r>
            <a:r>
              <a:rPr lang="en-US" sz="1200" b="1" dirty="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//remember: check ids are in range..</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return clCreateContext(NULL</a:t>
            </a:r>
            <a:r>
              <a:rPr lang="en-US" sz="1200" b="1" dirty="0" smtClean="0">
                <a:solidFill>
                  <a:srgbClr val="3366FF"/>
                </a:solidFill>
                <a:latin typeface="Courier New"/>
                <a:cs typeface="Courier New"/>
              </a:rPr>
              <a:t>,1,&amp;</a:t>
            </a:r>
            <a:r>
              <a:rPr lang="en-US" sz="1200" b="1" dirty="0">
                <a:solidFill>
                  <a:srgbClr val="3366FF"/>
                </a:solidFill>
                <a:latin typeface="Courier New"/>
                <a:cs typeface="Courier New"/>
              </a:rPr>
              <a:t>devices[</a:t>
            </a:r>
            <a:r>
              <a:rPr lang="en-US" sz="1200" b="1" dirty="0" err="1">
                <a:solidFill>
                  <a:srgbClr val="3366FF"/>
                </a:solidFill>
                <a:latin typeface="Courier New"/>
                <a:cs typeface="Courier New"/>
              </a:rPr>
              <a:t>dev_num</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NULL, NULL, NULL);</a:t>
            </a:r>
          </a:p>
          <a:p>
            <a:pPr marL="0" indent="0">
              <a:buNone/>
            </a:pP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405946579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218840167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10758175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6297166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3120312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2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224996472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169697384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253434045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264372140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178966544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5479446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sz="half" idx="1"/>
          </p:nvPr>
        </p:nvSpPr>
        <p:spPr/>
        <p:txBody>
          <a:bodyPr/>
          <a:lstStyle/>
          <a:p>
            <a:r>
              <a:rPr lang="en-US" dirty="0" smtClean="0"/>
              <a:t>Give each platform/device a unique number</a:t>
            </a:r>
          </a:p>
          <a:p>
            <a:r>
              <a:rPr lang="en-US" dirty="0" smtClean="0"/>
              <a:t>Pass a single argument</a:t>
            </a:r>
          </a:p>
          <a:p>
            <a:r>
              <a:rPr lang="en-US" dirty="0" smtClean="0"/>
              <a:t>Much cleaner</a:t>
            </a:r>
          </a:p>
          <a:p>
            <a:r>
              <a:rPr lang="en-US" dirty="0" smtClean="0"/>
              <a:t>But requires quite a bit more code</a:t>
            </a:r>
          </a:p>
          <a:p>
            <a:pPr marL="0" indent="0">
              <a:buNone/>
            </a:pP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0" indent="0">
              <a:buNone/>
            </a:pPr>
            <a:endParaRPr lang="en-US" sz="1600" b="1" dirty="0" smtClean="0">
              <a:solidFill>
                <a:srgbClr val="3366FF"/>
              </a:solidFill>
              <a:latin typeface="Courier New"/>
              <a:cs typeface="Courier New"/>
            </a:endParaRPr>
          </a:p>
          <a:p>
            <a:pPr marL="0" indent="0">
              <a:buNone/>
            </a:pPr>
            <a:endParaRPr lang="en-US" sz="1600" b="1" dirty="0" smtClean="0">
              <a:solidFill>
                <a:srgbClr val="3366FF"/>
              </a:solidFill>
              <a:latin typeface="Courier New"/>
              <a:cs typeface="Courier New"/>
            </a:endParaRPr>
          </a:p>
          <a:p>
            <a:pPr marL="0" indent="0">
              <a:buNone/>
            </a:pPr>
            <a:endParaRPr lang="en-US" sz="1600" b="1" dirty="0">
              <a:solidFill>
                <a:srgbClr val="3366FF"/>
              </a:solidFill>
              <a:latin typeface="Courier New"/>
              <a:cs typeface="Courier New"/>
            </a:endParaRPr>
          </a:p>
          <a:p>
            <a:pPr marL="0" indent="0">
              <a:buNone/>
            </a:pPr>
            <a:endParaRPr lang="en-US" sz="1600" b="1" dirty="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 alternatively, in python, this</a:t>
            </a:r>
          </a:p>
          <a:p>
            <a:pPr marL="0" indent="0">
              <a:buNone/>
            </a:pPr>
            <a:r>
              <a:rPr lang="en-US" sz="1600" b="1" dirty="0" smtClean="0">
                <a:solidFill>
                  <a:srgbClr val="3366FF"/>
                </a:solidFill>
                <a:latin typeface="Courier New"/>
                <a:cs typeface="Courier New"/>
              </a:rPr>
              <a:t># triggers interactive device</a:t>
            </a:r>
          </a:p>
          <a:p>
            <a:pPr marL="0" indent="0">
              <a:buNone/>
            </a:pPr>
            <a:r>
              <a:rPr lang="en-US" sz="1600" b="1" dirty="0" smtClean="0">
                <a:solidFill>
                  <a:srgbClr val="3366FF"/>
                </a:solidFill>
                <a:latin typeface="Courier New"/>
                <a:cs typeface="Courier New"/>
              </a:rPr>
              <a:t># selection (no C required!)</a:t>
            </a:r>
          </a:p>
          <a:p>
            <a:pPr marL="0" indent="0">
              <a:buNone/>
            </a:pPr>
            <a:r>
              <a:rPr lang="en-US" sz="1600" b="1" dirty="0" err="1" smtClean="0">
                <a:solidFill>
                  <a:srgbClr val="3366FF"/>
                </a:solidFill>
                <a:latin typeface="Courier New"/>
                <a:cs typeface="Courier New"/>
              </a:rPr>
              <a:t>pyopencl.create_some_context</a:t>
            </a:r>
            <a:r>
              <a:rPr lang="en-US" sz="1600" b="1" dirty="0" smtClean="0">
                <a:solidFill>
                  <a:srgbClr val="3366FF"/>
                </a:solidFill>
                <a:latin typeface="Courier New"/>
                <a:cs typeface="Courier New"/>
              </a:rPr>
              <a:t>(True)</a:t>
            </a:r>
            <a:endParaRPr lang="en-US" sz="1600" b="1" dirty="0">
              <a:solidFill>
                <a:srgbClr val="3366FF"/>
              </a:solidFill>
              <a:latin typeface="Courier New"/>
              <a:cs typeface="Courier New"/>
            </a:endParaRPr>
          </a:p>
        </p:txBody>
      </p:sp>
    </p:spTree>
    <p:extLst>
      <p:ext uri="{BB962C8B-B14F-4D97-AF65-F5344CB8AC3E}">
        <p14:creationId xmlns:p14="http://schemas.microsoft.com/office/powerpoint/2010/main" val="27158258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2339255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230964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775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921901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575006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329520670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64236479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303461299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2593677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lnSpcReduction="100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188511740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Topics in OpenCL – Kernel Issues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endParaRPr lang="en-GB" dirty="0">
              <a:solidFill>
                <a:schemeClr val="tx1"/>
              </a:solidFill>
            </a:endParaRPr>
          </a:p>
        </p:txBody>
      </p:sp>
    </p:spTree>
    <p:extLst>
      <p:ext uri="{BB962C8B-B14F-4D97-AF65-F5344CB8AC3E}">
        <p14:creationId xmlns:p14="http://schemas.microsoft.com/office/powerpoint/2010/main" val="3441237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Pinned Memory</a:t>
            </a:r>
            <a:endParaRPr lang="en-US" dirty="0"/>
          </a:p>
        </p:txBody>
      </p:sp>
      <p:sp>
        <p:nvSpPr>
          <p:cNvPr id="3" name="Content Placeholder 2"/>
          <p:cNvSpPr>
            <a:spLocks noGrp="1"/>
          </p:cNvSpPr>
          <p:nvPr>
            <p:ph idx="1"/>
          </p:nvPr>
        </p:nvSpPr>
        <p:spPr/>
        <p:txBody>
          <a:bodyPr/>
          <a:lstStyle/>
          <a:p>
            <a:r>
              <a:rPr lang="en-US" dirty="0" smtClean="0"/>
              <a:t>In general, the fewer transfers you can do between host and device, the better</a:t>
            </a:r>
          </a:p>
          <a:p>
            <a:r>
              <a:rPr lang="en-US" dirty="0" smtClean="0"/>
              <a:t>But some are unavoidable</a:t>
            </a:r>
          </a:p>
          <a:p>
            <a:r>
              <a:rPr lang="en-US" dirty="0" smtClean="0"/>
              <a:t>It is possible to speed up these transfers, by using </a:t>
            </a:r>
            <a:r>
              <a:rPr lang="en-US" b="1" i="1" u="sng" dirty="0" smtClean="0">
                <a:solidFill>
                  <a:srgbClr val="0000FF"/>
                </a:solidFill>
              </a:rPr>
              <a:t>pinned memor</a:t>
            </a:r>
            <a:r>
              <a:rPr lang="en-US" b="1" i="1" u="sng" dirty="0">
                <a:solidFill>
                  <a:srgbClr val="0000FF"/>
                </a:solidFill>
              </a:rPr>
              <a:t>y</a:t>
            </a:r>
            <a:r>
              <a:rPr lang="en-US" dirty="0" smtClean="0"/>
              <a:t> (also called </a:t>
            </a:r>
            <a:r>
              <a:rPr lang="en-US" b="1" dirty="0" smtClean="0"/>
              <a:t>page-locked </a:t>
            </a:r>
            <a:r>
              <a:rPr lang="en-US" dirty="0" smtClean="0"/>
              <a:t>memory)</a:t>
            </a:r>
          </a:p>
          <a:p>
            <a:r>
              <a:rPr lang="en-US" dirty="0" smtClean="0"/>
              <a:t>If supported, can enable much faster host &lt;-&gt; device communications</a:t>
            </a:r>
            <a:endParaRPr lang="en-US" dirty="0"/>
          </a:p>
        </p:txBody>
      </p:sp>
    </p:spTree>
    <p:extLst>
      <p:ext uri="{BB962C8B-B14F-4D97-AF65-F5344CB8AC3E}">
        <p14:creationId xmlns:p14="http://schemas.microsoft.com/office/powerpoint/2010/main" val="18462909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Shipping OpenCL Kernels</a:t>
            </a:r>
            <a:endParaRPr lang="en-GB" dirty="0"/>
          </a:p>
        </p:txBody>
      </p:sp>
      <p:sp>
        <p:nvSpPr>
          <p:cNvPr id="3" name="Content Placeholder 2"/>
          <p:cNvSpPr>
            <a:spLocks noGrp="1"/>
          </p:cNvSpPr>
          <p:nvPr>
            <p:ph idx="1"/>
          </p:nvPr>
        </p:nvSpPr>
        <p:spPr/>
        <p:txBody>
          <a:bodyPr/>
          <a:lstStyle/>
          <a:p>
            <a:r>
              <a:rPr lang="en-GB" dirty="0" smtClean="0"/>
              <a:t>OpenCL applications rely on just-in-time (JIT) compilation in order to achieve portability</a:t>
            </a:r>
          </a:p>
          <a:p>
            <a:r>
              <a:rPr lang="en-GB" dirty="0"/>
              <a:t>Shipping source code with applications can be an issue for commercial users of OpenCL</a:t>
            </a:r>
          </a:p>
          <a:p>
            <a:r>
              <a:rPr lang="en-GB" dirty="0" smtClean="0"/>
              <a:t>There are a few ways to try and hide your OpenCL kernels from end users</a:t>
            </a:r>
          </a:p>
        </p:txBody>
      </p:sp>
    </p:spTree>
    <p:extLst>
      <p:ext uri="{BB962C8B-B14F-4D97-AF65-F5344CB8AC3E}">
        <p14:creationId xmlns:p14="http://schemas.microsoft.com/office/powerpoint/2010/main" val="415778356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OpenCL Source</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One approach is to encrypt the OpenCL source, and decrypt it at runtime just before passing it to the OpenCL driver</a:t>
            </a:r>
          </a:p>
          <a:p>
            <a:pPr>
              <a:lnSpc>
                <a:spcPct val="110000"/>
              </a:lnSpc>
            </a:pPr>
            <a:r>
              <a:rPr lang="en-GB" dirty="0"/>
              <a:t>This could </a:t>
            </a:r>
            <a:r>
              <a:rPr lang="en-GB" dirty="0" smtClean="0"/>
              <a:t>achieved with a </a:t>
            </a:r>
            <a:r>
              <a:rPr lang="en-GB" dirty="0"/>
              <a:t>standard encryption </a:t>
            </a:r>
            <a:r>
              <a:rPr lang="en-GB" dirty="0" smtClean="0"/>
              <a:t>library, or by applying a simple transformation such as Base64 encoding</a:t>
            </a:r>
          </a:p>
          <a:p>
            <a:pPr>
              <a:lnSpc>
                <a:spcPct val="110000"/>
              </a:lnSpc>
            </a:pPr>
            <a:r>
              <a:rPr lang="en-GB" dirty="0" smtClean="0"/>
              <a:t>This prevents the source from being easily read, but it can still be retrieved by intercepting the call to </a:t>
            </a:r>
            <a:r>
              <a:rPr lang="en-GB" b="1" dirty="0" err="1" smtClean="0">
                <a:solidFill>
                  <a:srgbClr val="3366FF"/>
                </a:solidFill>
                <a:latin typeface="Courier New"/>
                <a:cs typeface="Courier New"/>
              </a:rPr>
              <a:t>clCreateProgramWithSource</a:t>
            </a:r>
            <a:r>
              <a:rPr lang="en-GB" b="1" dirty="0" smtClean="0">
                <a:solidFill>
                  <a:srgbClr val="3366FF"/>
                </a:solidFill>
                <a:latin typeface="Courier New"/>
                <a:cs typeface="Courier New"/>
              </a:rPr>
              <a:t>()</a:t>
            </a:r>
            <a:r>
              <a:rPr lang="en-GB" dirty="0"/>
              <a:t> </a:t>
            </a:r>
            <a:endParaRPr lang="en-GB" dirty="0" smtClean="0"/>
          </a:p>
          <a:p>
            <a:pPr>
              <a:lnSpc>
                <a:spcPct val="110000"/>
              </a:lnSpc>
            </a:pPr>
            <a:r>
              <a:rPr lang="en-GB" dirty="0" smtClean="0"/>
              <a:t>Obfuscation could also be used to make it more difficult to extract useful information from the plain OpenCL kernel source</a:t>
            </a:r>
          </a:p>
        </p:txBody>
      </p:sp>
      <p:pic>
        <p:nvPicPr>
          <p:cNvPr id="4" name="Picture 3"/>
          <p:cNvPicPr>
            <a:picLocks noChangeAspect="1"/>
          </p:cNvPicPr>
          <p:nvPr/>
        </p:nvPicPr>
        <p:blipFill>
          <a:blip r:embed="rId2"/>
          <a:stretch>
            <a:fillRect/>
          </a:stretch>
        </p:blipFill>
        <p:spPr>
          <a:xfrm>
            <a:off x="8099884" y="-2099"/>
            <a:ext cx="1044116" cy="696077"/>
          </a:xfrm>
          <a:prstGeom prst="rect">
            <a:avLst/>
          </a:prstGeom>
        </p:spPr>
      </p:pic>
    </p:spTree>
    <p:extLst>
      <p:ext uri="{BB962C8B-B14F-4D97-AF65-F5344CB8AC3E}">
        <p14:creationId xmlns:p14="http://schemas.microsoft.com/office/powerpoint/2010/main" val="94211461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p:txBody>
          <a:bodyPr>
            <a:normAutofit/>
          </a:bodyPr>
          <a:lstStyle/>
          <a:p>
            <a:r>
              <a:rPr lang="en-GB" dirty="0" smtClean="0"/>
              <a:t>OpenCL allows you to retrieve a binary from the runtime after it is compiled, and use this instead of loading a program from source</a:t>
            </a:r>
          </a:p>
          <a:p>
            <a:r>
              <a:rPr lang="en-GB" dirty="0" smtClean="0"/>
              <a:t>This means that we can precompile our OpenCL kernels and ship the binaries with our application (instead of the source code)</a:t>
            </a:r>
            <a:endParaRPr lang="en-GB" dirty="0"/>
          </a:p>
        </p:txBody>
      </p:sp>
    </p:spTree>
    <p:extLst>
      <p:ext uri="{BB962C8B-B14F-4D97-AF65-F5344CB8AC3E}">
        <p14:creationId xmlns:p14="http://schemas.microsoft.com/office/powerpoint/2010/main" val="95216663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a:xfrm>
            <a:off x="457200" y="1600200"/>
            <a:ext cx="8507288" cy="4525963"/>
          </a:xfrm>
        </p:spPr>
        <p:txBody>
          <a:bodyPr>
            <a:normAutofit fontScale="47500" lnSpcReduction="20000"/>
          </a:bodyPr>
          <a:lstStyle/>
          <a:p>
            <a:r>
              <a:rPr lang="en-GB" dirty="0" smtClean="0"/>
              <a:t>Retrieving the binary (single device):</a:t>
            </a:r>
          </a:p>
          <a:p>
            <a:pPr marL="400050" lvl="1" indent="0">
              <a:buNone/>
            </a:pPr>
            <a:r>
              <a:rPr lang="en-GB" b="1" dirty="0" smtClean="0">
                <a:solidFill>
                  <a:srgbClr val="3366FF"/>
                </a:solidFill>
                <a:latin typeface="Courier New"/>
                <a:cs typeface="Courier New"/>
              </a:rPr>
              <a:t>// Create and compile program</a:t>
            </a:r>
          </a:p>
          <a:p>
            <a:pPr marL="400050" lvl="1" indent="0">
              <a:buNone/>
            </a:pPr>
            <a:r>
              <a:rPr lang="en-GB" b="1" dirty="0" smtClean="0">
                <a:solidFill>
                  <a:srgbClr val="3366FF"/>
                </a:solidFill>
                <a:latin typeface="Courier New"/>
                <a:cs typeface="Courier New"/>
              </a:rPr>
              <a:t>program = </a:t>
            </a:r>
            <a:r>
              <a:rPr lang="en-GB" b="1" dirty="0" err="1" smtClean="0">
                <a:solidFill>
                  <a:srgbClr val="3366FF"/>
                </a:solidFill>
                <a:latin typeface="Courier New"/>
                <a:cs typeface="Courier New"/>
              </a:rPr>
              <a:t>clCreateProgramWithSource</a:t>
            </a:r>
            <a:r>
              <a:rPr lang="en-GB" b="1" dirty="0" smtClean="0">
                <a:solidFill>
                  <a:srgbClr val="3366FF"/>
                </a:solidFill>
                <a:latin typeface="Courier New"/>
                <a:cs typeface="Courier New"/>
              </a:rPr>
              <a:t>(context, 1, &amp;</a:t>
            </a:r>
            <a:r>
              <a:rPr lang="en-GB" b="1" dirty="0" err="1" smtClean="0">
                <a:solidFill>
                  <a:srgbClr val="3366FF"/>
                </a:solidFill>
                <a:latin typeface="Courier New"/>
                <a:cs typeface="Courier New"/>
              </a:rPr>
              <a:t>kernel_source</a:t>
            </a:r>
            <a:r>
              <a:rPr lang="en-GB" b="1" dirty="0" smtClean="0">
                <a:solidFill>
                  <a:srgbClr val="3366FF"/>
                </a:solidFill>
                <a:latin typeface="Courier New"/>
                <a:cs typeface="Courier New"/>
              </a:rPr>
              <a:t>, NULL, &amp;err);</a:t>
            </a:r>
          </a:p>
          <a:p>
            <a:pPr marL="400050" lvl="1" indent="0">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(program, 1, &amp;device</a:t>
            </a:r>
            <a:r>
              <a:rPr lang="en-GB" b="1" dirty="0">
                <a:solidFill>
                  <a:srgbClr val="3366FF"/>
                </a:solidFill>
                <a:latin typeface="Courier New"/>
                <a:cs typeface="Courier New"/>
              </a:rPr>
              <a:t>, </a:t>
            </a:r>
            <a:r>
              <a:rPr lang="en-GB" b="1" dirty="0" smtClean="0">
                <a:solidFill>
                  <a:srgbClr val="3366FF"/>
                </a:solidFill>
                <a:latin typeface="Courier New"/>
                <a:cs typeface="Courier New"/>
              </a:rPr>
              <a:t>"", NULL, NULL);</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Get compiled binary from runtime</a:t>
            </a:r>
          </a:p>
          <a:p>
            <a:pPr marL="400050" lvl="1"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size;</a:t>
            </a:r>
          </a:p>
          <a:p>
            <a:pPr marL="400050" lvl="1" indent="0">
              <a:buNone/>
            </a:pPr>
            <a:r>
              <a:rPr lang="en-GB" b="1" dirty="0" err="1" smtClean="0">
                <a:solidFill>
                  <a:srgbClr val="3366FF"/>
                </a:solidFill>
                <a:latin typeface="Courier New"/>
                <a:cs typeface="Courier New"/>
              </a:rPr>
              <a:t>clGetProgramInfo</a:t>
            </a:r>
            <a:r>
              <a:rPr lang="en-GB" b="1" dirty="0">
                <a:solidFill>
                  <a:srgbClr val="3366FF"/>
                </a:solidFill>
                <a:latin typeface="Courier New"/>
                <a:cs typeface="Courier New"/>
              </a:rPr>
              <a:t>(</a:t>
            </a:r>
            <a:r>
              <a:rPr lang="en-GB" b="1" dirty="0" smtClean="0">
                <a:solidFill>
                  <a:srgbClr val="3366FF"/>
                </a:solidFill>
                <a:latin typeface="Courier New"/>
                <a:cs typeface="Courier New"/>
              </a:rPr>
              <a:t>program, CL_PROGRAM_BINARY_SIZES, </a:t>
            </a:r>
            <a:r>
              <a:rPr lang="en-GB" b="1" dirty="0" err="1" smtClean="0">
                <a:solidFill>
                  <a:srgbClr val="3366FF"/>
                </a:solidFill>
                <a:latin typeface="Courier New"/>
                <a:cs typeface="Courier New"/>
              </a:rPr>
              <a:t>sizeof</a:t>
            </a:r>
            <a:r>
              <a:rPr lang="en-GB" b="1" dirty="0" smtClean="0">
                <a:solidFill>
                  <a:srgbClr val="3366FF"/>
                </a:solidFill>
                <a:latin typeface="Courier New"/>
                <a:cs typeface="Courier New"/>
              </a:rPr>
              <a:t>(size), &amp;size, NULL);</a:t>
            </a:r>
          </a:p>
          <a:p>
            <a:pPr marL="400050" lvl="1" indent="0">
              <a:buNone/>
            </a:pPr>
            <a:r>
              <a:rPr lang="en-GB" b="1" dirty="0" smtClean="0">
                <a:solidFill>
                  <a:srgbClr val="3366FF"/>
                </a:solidFill>
                <a:latin typeface="Courier New"/>
                <a:cs typeface="Courier New"/>
              </a:rPr>
              <a:t>unsigned char *binary = </a:t>
            </a:r>
            <a:r>
              <a:rPr lang="en-GB" b="1" dirty="0" err="1" smtClean="0">
                <a:solidFill>
                  <a:srgbClr val="3366FF"/>
                </a:solidFill>
                <a:latin typeface="Courier New"/>
                <a:cs typeface="Courier New"/>
              </a:rPr>
              <a:t>malloc</a:t>
            </a:r>
            <a:r>
              <a:rPr lang="en-GB" b="1" dirty="0" smtClean="0">
                <a:solidFill>
                  <a:srgbClr val="3366FF"/>
                </a:solidFill>
                <a:latin typeface="Courier New"/>
                <a:cs typeface="Courier New"/>
              </a:rPr>
              <a:t>(size);</a:t>
            </a:r>
          </a:p>
          <a:p>
            <a:pPr marL="400050" lvl="1" indent="0">
              <a:buNone/>
            </a:pP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(program, CL_PROGRAM_BINARIES, size, binary, NULL);</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Then write binary to file</a:t>
            </a:r>
          </a:p>
          <a:p>
            <a:pPr marL="400050" lvl="1"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r>
              <a:rPr lang="en-GB" dirty="0"/>
              <a:t>Loading the binary</a:t>
            </a:r>
          </a:p>
          <a:p>
            <a:pPr marL="400050" lvl="1" indent="0">
              <a:buNone/>
            </a:pPr>
            <a:r>
              <a:rPr lang="en-GB" b="1" dirty="0">
                <a:solidFill>
                  <a:srgbClr val="3366FF"/>
                </a:solidFill>
                <a:latin typeface="Courier New"/>
                <a:cs typeface="Courier New"/>
              </a:rPr>
              <a:t>// Load </a:t>
            </a:r>
            <a:r>
              <a:rPr lang="en-GB" b="1" dirty="0" smtClean="0">
                <a:solidFill>
                  <a:srgbClr val="3366FF"/>
                </a:solidFill>
                <a:latin typeface="Courier New"/>
                <a:cs typeface="Courier New"/>
              </a:rPr>
              <a:t>compiled program binary from file</a:t>
            </a:r>
          </a:p>
          <a:p>
            <a:pPr marL="400050" lvl="1" indent="0">
              <a:buNone/>
            </a:pPr>
            <a:r>
              <a:rPr lang="en-GB" b="1" dirty="0" smtClean="0">
                <a:solidFill>
                  <a:srgbClr val="3366FF"/>
                </a:solidFill>
                <a:latin typeface="Courier New"/>
                <a:cs typeface="Courier New"/>
              </a:rPr>
              <a:t>…</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Create program using binary</a:t>
            </a:r>
            <a:endParaRPr lang="en-GB" b="1" dirty="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program </a:t>
            </a:r>
            <a:r>
              <a:rPr lang="en-GB" b="1" dirty="0">
                <a:solidFill>
                  <a:srgbClr val="3366FF"/>
                </a:solidFill>
                <a:latin typeface="Courier New"/>
                <a:cs typeface="Courier New"/>
              </a:rPr>
              <a:t>= </a:t>
            </a:r>
            <a:r>
              <a:rPr lang="en-GB" b="1" dirty="0" err="1">
                <a:solidFill>
                  <a:srgbClr val="3366FF"/>
                </a:solidFill>
                <a:latin typeface="Courier New"/>
                <a:cs typeface="Courier New"/>
              </a:rPr>
              <a:t>clCreateProgramWithBinary</a:t>
            </a:r>
            <a:r>
              <a:rPr lang="en-GB" b="1" dirty="0" smtClean="0">
                <a:solidFill>
                  <a:srgbClr val="3366FF"/>
                </a:solidFill>
                <a:latin typeface="Courier New"/>
                <a:cs typeface="Courier New"/>
              </a:rPr>
              <a:t>(context</a:t>
            </a:r>
            <a:r>
              <a:rPr lang="en-GB" b="1" dirty="0">
                <a:solidFill>
                  <a:srgbClr val="3366FF"/>
                </a:solidFill>
                <a:latin typeface="Courier New"/>
                <a:cs typeface="Courier New"/>
              </a:rPr>
              <a:t>, 1, &amp;device</a:t>
            </a:r>
            <a:r>
              <a:rPr lang="en-GB" b="1" dirty="0" smtClean="0">
                <a:solidFill>
                  <a:srgbClr val="3366FF"/>
                </a:solidFill>
                <a:latin typeface="Courier New"/>
                <a:cs typeface="Courier New"/>
              </a:rPr>
              <a:t>,</a:t>
            </a: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&amp;size, &amp;binary, NULL, &amp;err);</a:t>
            </a:r>
          </a:p>
          <a:p>
            <a:pPr marL="400050" lvl="1" indent="0">
              <a:buNone/>
            </a:pPr>
            <a:r>
              <a:rPr lang="en-GB" b="1" dirty="0" smtClean="0">
                <a:solidFill>
                  <a:srgbClr val="3366FF"/>
                </a:solidFill>
                <a:latin typeface="Courier New"/>
                <a:cs typeface="Courier New"/>
              </a:rPr>
              <a:t>err = </a:t>
            </a: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prog</a:t>
            </a:r>
            <a:r>
              <a:rPr lang="en-GB" b="1" dirty="0" smtClean="0">
                <a:solidFill>
                  <a:srgbClr val="3366FF"/>
                </a:solidFill>
                <a:latin typeface="Courier New"/>
                <a:cs typeface="Courier New"/>
              </a:rPr>
              <a:t>, 1, &amp;device, "</a:t>
            </a:r>
            <a:r>
              <a:rPr lang="en-GB" b="1" dirty="0">
                <a:solidFill>
                  <a:srgbClr val="3366FF"/>
                </a:solidFill>
                <a:latin typeface="Courier New"/>
                <a:cs typeface="Courier New"/>
              </a:rPr>
              <a:t>"</a:t>
            </a:r>
            <a:r>
              <a:rPr lang="en-GB" b="1" dirty="0" smtClean="0">
                <a:solidFill>
                  <a:srgbClr val="3366FF"/>
                </a:solidFill>
                <a:latin typeface="Courier New"/>
                <a:cs typeface="Courier New"/>
              </a:rPr>
              <a:t>, NULL, NULL);</a:t>
            </a: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30828912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9" end="1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GB" dirty="0" smtClean="0"/>
              <a:t>These binaries are only valid on the devices for which they are compiled, so we potentially have to perform this compilation for every device we wish to target</a:t>
            </a:r>
          </a:p>
          <a:p>
            <a:pPr>
              <a:lnSpc>
                <a:spcPct val="110000"/>
              </a:lnSpc>
            </a:pPr>
            <a:r>
              <a:rPr lang="en-GB" dirty="0" smtClean="0"/>
              <a:t>A vendor might change the binary definition at any time, potentially breaking our shipped application</a:t>
            </a:r>
          </a:p>
          <a:p>
            <a:pPr>
              <a:lnSpc>
                <a:spcPct val="110000"/>
              </a:lnSpc>
            </a:pPr>
            <a:r>
              <a:rPr lang="en-GB" dirty="0" smtClean="0"/>
              <a:t>If a binary isn’t compatible with the target device, an error will be returned either during </a:t>
            </a:r>
            <a:r>
              <a:rPr lang="en-GB" b="1" dirty="0" err="1" smtClean="0">
                <a:solidFill>
                  <a:srgbClr val="3366FF"/>
                </a:solidFill>
                <a:latin typeface="Courier New"/>
                <a:cs typeface="Courier New"/>
              </a:rPr>
              <a:t>clCreateProgramWithBinary</a:t>
            </a:r>
            <a:r>
              <a:rPr lang="en-GB" b="1" dirty="0" smtClean="0">
                <a:solidFill>
                  <a:srgbClr val="3366FF"/>
                </a:solidFill>
                <a:latin typeface="Courier New"/>
                <a:cs typeface="Courier New"/>
              </a:rPr>
              <a:t>()</a:t>
            </a:r>
            <a:r>
              <a:rPr lang="en-GB" dirty="0" smtClean="0">
                <a:latin typeface="Courier New"/>
                <a:cs typeface="Courier New"/>
              </a:rPr>
              <a:t> </a:t>
            </a:r>
            <a:r>
              <a:rPr lang="en-GB" dirty="0" smtClean="0"/>
              <a:t>or </a:t>
            </a: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a:t>
            </a:r>
          </a:p>
          <a:p>
            <a:pPr>
              <a:lnSpc>
                <a:spcPct val="110000"/>
              </a:lnSpc>
            </a:pPr>
            <a:endParaRPr lang="en-GB" dirty="0"/>
          </a:p>
        </p:txBody>
      </p:sp>
    </p:spTree>
    <p:extLst>
      <p:ext uri="{BB962C8B-B14F-4D97-AF65-F5344CB8AC3E}">
        <p14:creationId xmlns:p14="http://schemas.microsoft.com/office/powerpoint/2010/main" val="239824473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Portable Binaries (SPIR)</a:t>
            </a:r>
            <a:endParaRPr lang="en-GB" dirty="0"/>
          </a:p>
        </p:txBody>
      </p:sp>
      <p:sp>
        <p:nvSpPr>
          <p:cNvPr id="3" name="Content Placeholder 2"/>
          <p:cNvSpPr>
            <a:spLocks noGrp="1"/>
          </p:cNvSpPr>
          <p:nvPr>
            <p:ph idx="1"/>
          </p:nvPr>
        </p:nvSpPr>
        <p:spPr/>
        <p:txBody>
          <a:bodyPr/>
          <a:lstStyle/>
          <a:p>
            <a:r>
              <a:rPr lang="en-GB" dirty="0" err="1" smtClean="0"/>
              <a:t>Khronos</a:t>
            </a:r>
            <a:r>
              <a:rPr lang="en-GB" dirty="0" smtClean="0"/>
              <a:t> have produced a specification for a </a:t>
            </a:r>
            <a:r>
              <a:rPr lang="en-GB" b="1" dirty="0" smtClean="0">
                <a:solidFill>
                  <a:srgbClr val="008000"/>
                </a:solidFill>
              </a:rPr>
              <a:t>S</a:t>
            </a:r>
            <a:r>
              <a:rPr lang="en-GB" dirty="0" smtClean="0"/>
              <a:t>tandard </a:t>
            </a:r>
            <a:r>
              <a:rPr lang="en-GB" b="1" dirty="0" smtClean="0">
                <a:solidFill>
                  <a:srgbClr val="008000"/>
                </a:solidFill>
              </a:rPr>
              <a:t>P</a:t>
            </a:r>
            <a:r>
              <a:rPr lang="en-GB" dirty="0" smtClean="0"/>
              <a:t>ortable </a:t>
            </a:r>
            <a:r>
              <a:rPr lang="en-GB" b="1" dirty="0" smtClean="0">
                <a:solidFill>
                  <a:srgbClr val="008000"/>
                </a:solidFill>
              </a:rPr>
              <a:t>I</a:t>
            </a:r>
            <a:r>
              <a:rPr lang="en-GB" dirty="0" smtClean="0"/>
              <a:t>ntermediate </a:t>
            </a:r>
            <a:r>
              <a:rPr lang="en-GB" b="1" dirty="0" smtClean="0">
                <a:solidFill>
                  <a:srgbClr val="008000"/>
                </a:solidFill>
              </a:rPr>
              <a:t>R</a:t>
            </a:r>
            <a:r>
              <a:rPr lang="en-GB" dirty="0" smtClean="0"/>
              <a:t>epresentation</a:t>
            </a:r>
          </a:p>
          <a:p>
            <a:r>
              <a:rPr lang="en-GB" dirty="0" smtClean="0"/>
              <a:t>This defines an LLVM-based binary format that is designed to be portable, allowing us to use the same binary across many platforms</a:t>
            </a:r>
          </a:p>
          <a:p>
            <a:r>
              <a:rPr lang="en-GB" dirty="0" smtClean="0"/>
              <a:t>Not yet supported by all vendors</a:t>
            </a:r>
            <a:endParaRPr lang="en-GB" dirty="0"/>
          </a:p>
        </p:txBody>
      </p:sp>
    </p:spTree>
    <p:extLst>
      <p:ext uri="{BB962C8B-B14F-4D97-AF65-F5344CB8AC3E}">
        <p14:creationId xmlns:p14="http://schemas.microsoft.com/office/powerpoint/2010/main" val="193641765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Stringifying</a:t>
            </a:r>
            <a:r>
              <a:rPr lang="en-GB" dirty="0"/>
              <a:t> Kernel Source</a:t>
            </a:r>
          </a:p>
        </p:txBody>
      </p:sp>
      <p:sp>
        <p:nvSpPr>
          <p:cNvPr id="3" name="Content Placeholder 2"/>
          <p:cNvSpPr>
            <a:spLocks noGrp="1"/>
          </p:cNvSpPr>
          <p:nvPr>
            <p:ph idx="1"/>
          </p:nvPr>
        </p:nvSpPr>
        <p:spPr/>
        <p:txBody>
          <a:bodyPr>
            <a:normAutofit lnSpcReduction="10000"/>
          </a:bodyPr>
          <a:lstStyle/>
          <a:p>
            <a:r>
              <a:rPr lang="en-GB" dirty="0"/>
              <a:t>We usually </a:t>
            </a:r>
            <a:r>
              <a:rPr lang="en-GB" dirty="0" smtClean="0"/>
              <a:t>load our OpenCL </a:t>
            </a:r>
            <a:r>
              <a:rPr lang="en-GB" dirty="0"/>
              <a:t>kernel source </a:t>
            </a:r>
            <a:r>
              <a:rPr lang="en-GB" dirty="0" smtClean="0"/>
              <a:t>code from </a:t>
            </a:r>
            <a:r>
              <a:rPr lang="en-GB" dirty="0"/>
              <a:t>file(s) at runtime</a:t>
            </a:r>
          </a:p>
          <a:p>
            <a:r>
              <a:rPr lang="en-GB" dirty="0" smtClean="0"/>
              <a:t>We can make things easier by using a script to convert OpenCL source files into string literals defined inside header files</a:t>
            </a:r>
          </a:p>
          <a:p>
            <a:r>
              <a:rPr lang="en-GB" dirty="0" smtClean="0"/>
              <a:t>This script then becomes part of the build process:</a:t>
            </a:r>
          </a:p>
          <a:p>
            <a:pPr marL="400050" lvl="1" indent="0">
              <a:buNone/>
            </a:pPr>
            <a:r>
              <a:rPr lang="en-GB" b="1" dirty="0" err="1" smtClean="0">
                <a:solidFill>
                  <a:srgbClr val="3366FF"/>
                </a:solidFill>
                <a:latin typeface="Courier New"/>
                <a:cs typeface="Courier New"/>
              </a:rPr>
              <a:t>foo.h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foo.cl</a:t>
            </a:r>
            <a:endParaRPr lang="en-GB" b="1" dirty="0" smtClean="0">
              <a:solidFill>
                <a:srgbClr val="3366FF"/>
              </a:solidFill>
              <a:latin typeface="Courier New"/>
              <a:cs typeface="Courier New"/>
            </a:endParaRP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stringify_ocl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foo.cl</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54087025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Stringifying</a:t>
            </a:r>
            <a:r>
              <a:rPr lang="en-GB" dirty="0" smtClean="0"/>
              <a:t> Kernel Source</a:t>
            </a:r>
            <a:endParaRPr lang="en-GB" dirty="0"/>
          </a:p>
        </p:txBody>
      </p:sp>
      <p:sp>
        <p:nvSpPr>
          <p:cNvPr id="3" name="Content Placeholder 2"/>
          <p:cNvSpPr>
            <a:spLocks noGrp="1"/>
          </p:cNvSpPr>
          <p:nvPr>
            <p:ph idx="1"/>
          </p:nvPr>
        </p:nvSpPr>
        <p:spPr/>
        <p:txBody>
          <a:bodyPr>
            <a:normAutofit fontScale="70000" lnSpcReduction="20000"/>
          </a:bodyPr>
          <a:lstStyle/>
          <a:p>
            <a:r>
              <a:rPr lang="en-US" sz="3400" dirty="0" smtClean="0">
                <a:latin typeface="Trebuchet MS"/>
                <a:cs typeface="Trebuchet MS"/>
              </a:rPr>
              <a:t>This script makes use of SED to escape special characters and wrap lines in quotation marks</a:t>
            </a:r>
          </a:p>
          <a:p>
            <a:pPr marL="0" indent="0">
              <a:buNone/>
            </a:pPr>
            <a:endParaRPr lang="en-US" b="1" dirty="0" smtClean="0">
              <a:solidFill>
                <a:srgbClr val="3366FF"/>
              </a:solidFill>
              <a:latin typeface="Courier New"/>
              <a:cs typeface="Courier New"/>
            </a:endParaRPr>
          </a:p>
          <a:p>
            <a:pPr marL="400050" lvl="1" indent="0">
              <a:buNone/>
            </a:pPr>
            <a:r>
              <a:rPr lang="en-US" b="1" dirty="0" smtClean="0">
                <a:solidFill>
                  <a:srgbClr val="3366FF"/>
                </a:solidFill>
                <a:latin typeface="Courier New"/>
                <a:cs typeface="Courier New"/>
              </a:rPr>
              <a:t>#</a:t>
            </a:r>
            <a:r>
              <a:rPr lang="en-US" b="1" dirty="0">
                <a:solidFill>
                  <a:srgbClr val="3366FF"/>
                </a:solidFill>
                <a:latin typeface="Courier New"/>
                <a:cs typeface="Courier New"/>
              </a:rPr>
              <a:t>!/bin/bash</a:t>
            </a:r>
          </a:p>
          <a:p>
            <a:pPr marL="400050" lvl="1" indent="0">
              <a:buNone/>
            </a:pPr>
            <a:endParaRPr lang="en-US" b="1" dirty="0">
              <a:solidFill>
                <a:srgbClr val="3366FF"/>
              </a:solidFill>
              <a:latin typeface="Courier New"/>
              <a:cs typeface="Courier New"/>
            </a:endParaRPr>
          </a:p>
          <a:p>
            <a:pPr marL="400050" lvl="1" indent="0">
              <a:buNone/>
            </a:pPr>
            <a:r>
              <a:rPr lang="en-US" b="1" dirty="0">
                <a:solidFill>
                  <a:srgbClr val="3366FF"/>
                </a:solidFill>
                <a:latin typeface="Courier New"/>
                <a:cs typeface="Courier New"/>
              </a:rPr>
              <a:t>IN=$1</a:t>
            </a:r>
          </a:p>
          <a:p>
            <a:pPr marL="400050" lvl="1" indent="0">
              <a:buNone/>
            </a:pPr>
            <a:r>
              <a:rPr lang="en-US" b="1" dirty="0">
                <a:solidFill>
                  <a:srgbClr val="3366FF"/>
                </a:solidFill>
                <a:latin typeface="Courier New"/>
                <a:cs typeface="Courier New"/>
              </a:rPr>
              <a:t>NAME=${</a:t>
            </a:r>
            <a:r>
              <a:rPr lang="en-US" b="1" dirty="0" err="1">
                <a:solidFill>
                  <a:srgbClr val="3366FF"/>
                </a:solidFill>
                <a:latin typeface="Courier New"/>
                <a:cs typeface="Courier New"/>
              </a:rPr>
              <a:t>IN%.cl</a:t>
            </a:r>
            <a:r>
              <a:rPr lang="en-US" b="1" dirty="0">
                <a:solidFill>
                  <a:srgbClr val="3366FF"/>
                </a:solidFill>
                <a:latin typeface="Courier New"/>
                <a:cs typeface="Courier New"/>
              </a:rPr>
              <a:t>}</a:t>
            </a:r>
          </a:p>
          <a:p>
            <a:pPr marL="400050" lvl="1" indent="0">
              <a:buNone/>
            </a:pPr>
            <a:r>
              <a:rPr lang="en-US" b="1" dirty="0">
                <a:solidFill>
                  <a:srgbClr val="3366FF"/>
                </a:solidFill>
                <a:latin typeface="Courier New"/>
                <a:cs typeface="Courier New"/>
              </a:rPr>
              <a:t>OUT=$</a:t>
            </a:r>
            <a:r>
              <a:rPr lang="en-US" b="1" dirty="0" err="1">
                <a:solidFill>
                  <a:srgbClr val="3366FF"/>
                </a:solidFill>
                <a:latin typeface="Courier New"/>
                <a:cs typeface="Courier New"/>
              </a:rPr>
              <a:t>NAME.h</a:t>
            </a:r>
            <a:endParaRPr lang="en-US" b="1" dirty="0">
              <a:solidFill>
                <a:srgbClr val="3366FF"/>
              </a:solidFill>
              <a:latin typeface="Courier New"/>
              <a:cs typeface="Courier New"/>
            </a:endParaRPr>
          </a:p>
          <a:p>
            <a:pPr marL="400050" lvl="1" indent="0">
              <a:buNone/>
            </a:pPr>
            <a:endParaRPr lang="en-US" b="1" dirty="0" smtClean="0">
              <a:solidFill>
                <a:srgbClr val="3366FF"/>
              </a:solidFill>
              <a:latin typeface="Courier New"/>
              <a:cs typeface="Courier New"/>
            </a:endParaRPr>
          </a:p>
          <a:p>
            <a:pPr marL="400050" lvl="1" indent="0">
              <a:buNone/>
            </a:pPr>
            <a:r>
              <a:rPr lang="en-US" b="1" dirty="0" smtClean="0">
                <a:solidFill>
                  <a:srgbClr val="3366FF"/>
                </a:solidFill>
                <a:latin typeface="Courier New"/>
                <a:cs typeface="Courier New"/>
              </a:rPr>
              <a:t>echo </a:t>
            </a:r>
            <a:r>
              <a:rPr lang="en-US" b="1" dirty="0">
                <a:solidFill>
                  <a:srgbClr val="3366FF"/>
                </a:solidFill>
                <a:latin typeface="Courier New"/>
                <a:cs typeface="Courier New"/>
              </a:rPr>
              <a:t>"</a:t>
            </a:r>
            <a:r>
              <a:rPr lang="en-US" b="1" dirty="0" err="1">
                <a:solidFill>
                  <a:srgbClr val="3366FF"/>
                </a:solidFill>
                <a:latin typeface="Courier New"/>
                <a:cs typeface="Courier New"/>
              </a:rPr>
              <a:t>const</a:t>
            </a:r>
            <a:r>
              <a:rPr lang="en-US" b="1" dirty="0">
                <a:solidFill>
                  <a:srgbClr val="3366FF"/>
                </a:solidFill>
                <a:latin typeface="Courier New"/>
                <a:cs typeface="Courier New"/>
              </a:rPr>
              <a:t> char *"$</a:t>
            </a:r>
            <a:r>
              <a:rPr lang="en-US" b="1" dirty="0" smtClean="0">
                <a:solidFill>
                  <a:srgbClr val="3366FF"/>
                </a:solidFill>
                <a:latin typeface="Courier New"/>
                <a:cs typeface="Courier New"/>
              </a:rPr>
              <a:t>NAME"_</a:t>
            </a:r>
            <a:r>
              <a:rPr lang="en-US" b="1" dirty="0" err="1" smtClean="0">
                <a:solidFill>
                  <a:srgbClr val="3366FF"/>
                </a:solidFill>
                <a:latin typeface="Courier New"/>
                <a:cs typeface="Courier New"/>
              </a:rPr>
              <a:t>ocl</a:t>
            </a:r>
            <a:r>
              <a:rPr lang="en-US" b="1" dirty="0" smtClean="0">
                <a:solidFill>
                  <a:srgbClr val="3366FF"/>
                </a:solidFill>
                <a:latin typeface="Courier New"/>
                <a:cs typeface="Courier New"/>
              </a:rPr>
              <a:t> </a:t>
            </a:r>
            <a:r>
              <a:rPr lang="en-US" b="1" dirty="0">
                <a:solidFill>
                  <a:srgbClr val="3366FF"/>
                </a:solidFill>
                <a:latin typeface="Courier New"/>
                <a:cs typeface="Courier New"/>
              </a:rPr>
              <a:t>=" &gt;$OUT</a:t>
            </a:r>
          </a:p>
          <a:p>
            <a:pPr marL="400050" lvl="1" indent="0">
              <a:buNone/>
            </a:pPr>
            <a:r>
              <a:rPr lang="en-US" b="1" dirty="0" err="1">
                <a:solidFill>
                  <a:srgbClr val="3366FF"/>
                </a:solidFill>
                <a:latin typeface="Courier New"/>
                <a:cs typeface="Courier New"/>
              </a:rPr>
              <a:t>sed</a:t>
            </a:r>
            <a:r>
              <a:rPr lang="en-US" b="1" dirty="0">
                <a:solidFill>
                  <a:srgbClr val="3366FF"/>
                </a:solidFill>
                <a:latin typeface="Courier New"/>
                <a:cs typeface="Courier New"/>
              </a:rPr>
              <a:t> -e 's/\\/\\\\/</a:t>
            </a:r>
            <a:r>
              <a:rPr lang="en-US" b="1" dirty="0" err="1">
                <a:solidFill>
                  <a:srgbClr val="3366FF"/>
                </a:solidFill>
                <a:latin typeface="Courier New"/>
                <a:cs typeface="Courier New"/>
              </a:rPr>
              <a:t>g;s</a:t>
            </a:r>
            <a:r>
              <a:rPr lang="en-US" b="1" dirty="0">
                <a:solidFill>
                  <a:srgbClr val="3366FF"/>
                </a:solidFill>
                <a:latin typeface="Courier New"/>
                <a:cs typeface="Courier New"/>
              </a:rPr>
              <a:t>/"/\\"/</a:t>
            </a:r>
            <a:r>
              <a:rPr lang="en-US" b="1" dirty="0" err="1">
                <a:solidFill>
                  <a:srgbClr val="3366FF"/>
                </a:solidFill>
                <a:latin typeface="Courier New"/>
                <a:cs typeface="Courier New"/>
              </a:rPr>
              <a:t>g</a:t>
            </a:r>
            <a:r>
              <a:rPr lang="en-US" b="1" dirty="0" err="1" smtClean="0">
                <a:solidFill>
                  <a:srgbClr val="3366FF"/>
                </a:solidFill>
                <a:latin typeface="Courier New"/>
                <a:cs typeface="Courier New"/>
              </a:rPr>
              <a:t>;s</a:t>
            </a:r>
            <a:r>
              <a:rPr lang="en-US" b="1" dirty="0" smtClean="0">
                <a:solidFill>
                  <a:srgbClr val="3366FF"/>
                </a:solidFill>
                <a:latin typeface="Courier New"/>
                <a:cs typeface="Courier New"/>
              </a:rPr>
              <a:t>/^/"/;s/$/\\n"/' \</a:t>
            </a:r>
          </a:p>
          <a:p>
            <a:pPr marL="400050" lvl="1" indent="0">
              <a:buNone/>
            </a:pPr>
            <a:r>
              <a:rPr lang="en-US" b="1" dirty="0">
                <a:solidFill>
                  <a:srgbClr val="3366FF"/>
                </a:solidFill>
                <a:latin typeface="Courier New"/>
                <a:cs typeface="Courier New"/>
              </a:rPr>
              <a:t> </a:t>
            </a:r>
            <a:r>
              <a:rPr lang="en-US" b="1" dirty="0" smtClean="0">
                <a:solidFill>
                  <a:srgbClr val="3366FF"/>
                </a:solidFill>
                <a:latin typeface="Courier New"/>
                <a:cs typeface="Courier New"/>
              </a:rPr>
              <a:t> $IN &gt;&gt;$OUT</a:t>
            </a:r>
          </a:p>
          <a:p>
            <a:pPr marL="400050" lvl="1" indent="0">
              <a:buNone/>
            </a:pPr>
            <a:r>
              <a:rPr lang="en-US" b="1" dirty="0" smtClean="0">
                <a:solidFill>
                  <a:srgbClr val="3366FF"/>
                </a:solidFill>
                <a:latin typeface="Courier New"/>
                <a:cs typeface="Courier New"/>
              </a:rPr>
              <a:t>echo </a:t>
            </a:r>
            <a:r>
              <a:rPr lang="en-US" b="1" dirty="0">
                <a:solidFill>
                  <a:srgbClr val="3366FF"/>
                </a:solidFill>
                <a:latin typeface="Courier New"/>
                <a:cs typeface="Courier New"/>
              </a:rPr>
              <a:t>";" &gt;&gt;$</a:t>
            </a:r>
            <a:r>
              <a:rPr lang="en-US" b="1" dirty="0" smtClean="0">
                <a:solidFill>
                  <a:srgbClr val="3366FF"/>
                </a:solidFill>
                <a:latin typeface="Courier New"/>
                <a:cs typeface="Courier New"/>
              </a:rPr>
              <a:t>OUT</a:t>
            </a:r>
          </a:p>
          <a:p>
            <a:pPr marL="0" indent="0">
              <a:buNone/>
            </a:pPr>
            <a:endParaRPr lang="en-US" b="1" dirty="0" smtClean="0">
              <a:solidFill>
                <a:srgbClr val="3366FF"/>
              </a:solidFill>
              <a:latin typeface="Courier New"/>
              <a:cs typeface="Courier New"/>
            </a:endParaRPr>
          </a:p>
        </p:txBody>
      </p:sp>
    </p:spTree>
    <p:extLst>
      <p:ext uri="{BB962C8B-B14F-4D97-AF65-F5344CB8AC3E}">
        <p14:creationId xmlns:p14="http://schemas.microsoft.com/office/powerpoint/2010/main" val="222692926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Stringifying</a:t>
            </a:r>
            <a:r>
              <a:rPr lang="en-GB" dirty="0" smtClean="0"/>
              <a:t> Kernel Source</a:t>
            </a:r>
            <a:endParaRPr lang="en-GB" dirty="0"/>
          </a:p>
        </p:txBody>
      </p:sp>
      <p:sp>
        <p:nvSpPr>
          <p:cNvPr id="3" name="Text Placeholder 2"/>
          <p:cNvSpPr>
            <a:spLocks noGrp="1"/>
          </p:cNvSpPr>
          <p:nvPr>
            <p:ph type="body" idx="1"/>
          </p:nvPr>
        </p:nvSpPr>
        <p:spPr/>
        <p:txBody>
          <a:bodyPr/>
          <a:lstStyle/>
          <a:p>
            <a:r>
              <a:rPr lang="en-GB" dirty="0" smtClean="0"/>
              <a:t>Before </a:t>
            </a:r>
            <a:r>
              <a:rPr lang="en-GB" dirty="0" err="1" smtClean="0"/>
              <a:t>stringification</a:t>
            </a:r>
            <a:r>
              <a:rPr lang="en-GB" dirty="0" smtClean="0"/>
              <a:t>:</a:t>
            </a:r>
            <a:endParaRPr lang="en-GB" dirty="0"/>
          </a:p>
        </p:txBody>
      </p:sp>
      <p:sp>
        <p:nvSpPr>
          <p:cNvPr id="4" name="Content Placeholder 3"/>
          <p:cNvSpPr>
            <a:spLocks noGrp="1"/>
          </p:cNvSpPr>
          <p:nvPr>
            <p:ph sz="half" idx="2"/>
          </p:nvPr>
        </p:nvSpPr>
        <p:spPr/>
        <p:txBody>
          <a:bodyPr>
            <a:normAutofit/>
          </a:bodyPr>
          <a:lstStyle/>
          <a:p>
            <a:pPr marL="0" indent="0">
              <a:buNone/>
            </a:pPr>
            <a:r>
              <a:rPr lang="en-GB" sz="2000" b="1" dirty="0">
                <a:solidFill>
                  <a:srgbClr val="3366FF"/>
                </a:solidFill>
                <a:latin typeface="Courier New"/>
                <a:cs typeface="Courier New"/>
              </a:rPr>
              <a:t>kernel void </a:t>
            </a:r>
            <a:r>
              <a:rPr lang="en-GB" sz="2000" b="1" dirty="0" err="1" smtClean="0">
                <a:solidFill>
                  <a:srgbClr val="3366FF"/>
                </a:solidFill>
                <a:latin typeface="Courier New"/>
                <a:cs typeface="Courier New"/>
              </a:rPr>
              <a:t>vecadd</a:t>
            </a:r>
            <a:r>
              <a:rPr lang="en-GB" sz="2000" b="1" dirty="0" smtClean="0">
                <a:solidFill>
                  <a:srgbClr val="3366FF"/>
                </a:solidFill>
                <a:latin typeface="Courier New"/>
                <a:cs typeface="Courier New"/>
              </a:rPr>
              <a:t>(</a:t>
            </a:r>
          </a:p>
          <a:p>
            <a:pPr marL="0" indent="0">
              <a:buNone/>
            </a:pP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*a</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*b</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*c)</a:t>
            </a:r>
          </a:p>
          <a:p>
            <a:pPr marL="0" indent="0">
              <a:buNone/>
            </a:pPr>
            <a:r>
              <a:rPr lang="en-GB" sz="2000" b="1" dirty="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err="1">
                <a:solidFill>
                  <a:srgbClr val="3366FF"/>
                </a:solidFill>
                <a:latin typeface="Courier New"/>
                <a:cs typeface="Courier New"/>
              </a:rPr>
              <a:t>int</a:t>
            </a:r>
            <a:r>
              <a:rPr lang="en-GB" sz="2000" b="1" dirty="0">
                <a:solidFill>
                  <a:srgbClr val="3366FF"/>
                </a:solidFill>
                <a:latin typeface="Courier New"/>
                <a:cs typeface="Courier New"/>
              </a:rPr>
              <a:t> </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a:t>
            </a:r>
            <a:r>
              <a:rPr lang="en-GB" sz="2000" b="1" dirty="0" err="1" smtClean="0">
                <a:solidFill>
                  <a:srgbClr val="3366FF"/>
                </a:solidFill>
                <a:latin typeface="Courier New"/>
                <a:cs typeface="Courier New"/>
              </a:rPr>
              <a:t>get_global_id</a:t>
            </a:r>
            <a:r>
              <a:rPr lang="en-GB" sz="2000" b="1" dirty="0">
                <a:solidFill>
                  <a:srgbClr val="3366FF"/>
                </a:solidFill>
                <a:latin typeface="Courier New"/>
                <a:cs typeface="Courier New"/>
              </a:rPr>
              <a:t>(0);</a:t>
            </a:r>
          </a:p>
          <a:p>
            <a:pPr marL="0" indent="0">
              <a:buNone/>
            </a:pPr>
            <a:r>
              <a:rPr lang="en-GB" sz="2000" b="1" dirty="0">
                <a:solidFill>
                  <a:srgbClr val="3366FF"/>
                </a:solidFill>
                <a:latin typeface="Courier New"/>
                <a:cs typeface="Courier New"/>
              </a:rPr>
              <a:t>  c[</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 a[</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 b[</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a:t>
            </a:r>
          </a:p>
          <a:p>
            <a:pPr marL="0" indent="0">
              <a:buNone/>
            </a:pPr>
            <a:r>
              <a:rPr lang="en-GB" sz="2000" b="1" dirty="0" smtClean="0">
                <a:solidFill>
                  <a:srgbClr val="3366FF"/>
                </a:solidFill>
                <a:latin typeface="Courier New"/>
                <a:cs typeface="Courier New"/>
              </a:rPr>
              <a:t>}</a:t>
            </a:r>
          </a:p>
        </p:txBody>
      </p:sp>
      <p:sp>
        <p:nvSpPr>
          <p:cNvPr id="5" name="Text Placeholder 4"/>
          <p:cNvSpPr>
            <a:spLocks noGrp="1"/>
          </p:cNvSpPr>
          <p:nvPr>
            <p:ph type="body" sz="quarter" idx="3"/>
          </p:nvPr>
        </p:nvSpPr>
        <p:spPr/>
        <p:txBody>
          <a:bodyPr/>
          <a:lstStyle/>
          <a:p>
            <a:r>
              <a:rPr lang="en-GB" dirty="0" smtClean="0"/>
              <a:t>After </a:t>
            </a:r>
            <a:r>
              <a:rPr lang="en-GB" dirty="0" err="1" smtClean="0"/>
              <a:t>stringification</a:t>
            </a:r>
            <a:r>
              <a:rPr lang="en-GB" dirty="0" smtClean="0"/>
              <a:t>:</a:t>
            </a:r>
            <a:endParaRPr lang="en-GB" dirty="0"/>
          </a:p>
        </p:txBody>
      </p:sp>
      <p:sp>
        <p:nvSpPr>
          <p:cNvPr id="6" name="Content Placeholder 5"/>
          <p:cNvSpPr>
            <a:spLocks noGrp="1"/>
          </p:cNvSpPr>
          <p:nvPr>
            <p:ph sz="quarter" idx="4"/>
          </p:nvPr>
        </p:nvSpPr>
        <p:spPr/>
        <p:txBody>
          <a:bodyPr>
            <a:normAutofit fontScale="85000" lnSpcReduction="10000"/>
          </a:bodyPr>
          <a:lstStyle/>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char *</a:t>
            </a:r>
            <a:r>
              <a:rPr lang="en-GB" b="1" dirty="0" err="1">
                <a:solidFill>
                  <a:srgbClr val="3366FF"/>
                </a:solidFill>
                <a:latin typeface="Courier New"/>
                <a:cs typeface="Courier New"/>
              </a:rPr>
              <a:t>vecadd_ocl</a:t>
            </a:r>
            <a:r>
              <a:rPr lang="en-GB" b="1" dirty="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vecadd</a:t>
            </a:r>
            <a:r>
              <a:rPr lang="en-GB" b="1" dirty="0">
                <a:solidFill>
                  <a:srgbClr val="3366FF"/>
                </a:solidFill>
                <a:latin typeface="Courier New"/>
                <a:cs typeface="Courier New"/>
              </a:rPr>
              <a:t>(\n"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*a,\n"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*b,\n"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*c)\</a:t>
            </a:r>
            <a:r>
              <a:rPr lang="en-GB" b="1" dirty="0" smtClean="0">
                <a:solidFill>
                  <a:srgbClr val="3366FF"/>
                </a:solidFill>
                <a:latin typeface="Courier New"/>
                <a:cs typeface="Courier New"/>
              </a:rPr>
              <a:t>n</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"{\n"</a:t>
            </a: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a:t>
            </a:r>
            <a:r>
              <a:rPr lang="sv-SE" b="1" dirty="0" err="1" smtClean="0">
                <a:solidFill>
                  <a:srgbClr val="3366FF"/>
                </a:solidFill>
                <a:latin typeface="Courier New"/>
                <a:cs typeface="Courier New"/>
              </a:rPr>
              <a:t>int</a:t>
            </a:r>
            <a:r>
              <a:rPr lang="sv-SE" b="1" dirty="0" smtClean="0">
                <a:solidFill>
                  <a:srgbClr val="3366FF"/>
                </a:solidFill>
                <a:latin typeface="Courier New"/>
                <a:cs typeface="Courier New"/>
              </a:rPr>
              <a:t> </a:t>
            </a:r>
            <a:r>
              <a:rPr lang="sv-SE" b="1" dirty="0">
                <a:solidFill>
                  <a:srgbClr val="3366FF"/>
                </a:solidFill>
                <a:latin typeface="Courier New"/>
                <a:cs typeface="Courier New"/>
              </a:rPr>
              <a:t>i =\</a:t>
            </a:r>
            <a:r>
              <a:rPr lang="sv-SE" b="1" dirty="0" smtClean="0">
                <a:solidFill>
                  <a:srgbClr val="3366FF"/>
                </a:solidFill>
                <a:latin typeface="Courier New"/>
                <a:cs typeface="Courier New"/>
              </a:rPr>
              <a:t>n</a:t>
            </a:r>
            <a:r>
              <a:rPr lang="en-GB" b="1" dirty="0">
                <a:solidFill>
                  <a:srgbClr val="3366FF"/>
                </a:solidFill>
                <a:latin typeface="Courier New"/>
                <a:cs typeface="Courier New"/>
              </a:rPr>
              <a:t>"</a:t>
            </a:r>
            <a:endParaRPr lang="sv-SE"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a:t>
            </a:r>
            <a:r>
              <a:rPr lang="sv-SE" b="1" dirty="0" err="1" smtClean="0">
                <a:solidFill>
                  <a:srgbClr val="3366FF"/>
                </a:solidFill>
                <a:latin typeface="Courier New"/>
                <a:cs typeface="Courier New"/>
              </a:rPr>
              <a:t>get_global_id</a:t>
            </a:r>
            <a:r>
              <a:rPr lang="sv-SE" b="1" dirty="0">
                <a:solidFill>
                  <a:srgbClr val="3366FF"/>
                </a:solidFill>
                <a:latin typeface="Courier New"/>
                <a:cs typeface="Courier New"/>
              </a:rPr>
              <a:t>(0);\</a:t>
            </a:r>
            <a:r>
              <a:rPr lang="sv-SE" b="1" dirty="0" smtClean="0">
                <a:solidFill>
                  <a:srgbClr val="3366FF"/>
                </a:solidFill>
                <a:latin typeface="Courier New"/>
                <a:cs typeface="Courier New"/>
              </a:rPr>
              <a:t>n</a:t>
            </a:r>
            <a:r>
              <a:rPr lang="en-GB" b="1" dirty="0">
                <a:solidFill>
                  <a:srgbClr val="3366FF"/>
                </a:solidFill>
                <a:latin typeface="Courier New"/>
                <a:cs typeface="Courier New"/>
              </a:rPr>
              <a:t>"</a:t>
            </a:r>
            <a:endParaRPr lang="sv-SE"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c</a:t>
            </a:r>
            <a:r>
              <a:rPr lang="sv-SE" b="1" dirty="0">
                <a:solidFill>
                  <a:srgbClr val="3366FF"/>
                </a:solidFill>
                <a:latin typeface="Courier New"/>
                <a:cs typeface="Courier New"/>
              </a:rPr>
              <a:t>[i] = a[i] + b[i];\n"</a:t>
            </a:r>
          </a:p>
          <a:p>
            <a:pPr marL="0" indent="0">
              <a:buNone/>
            </a:pPr>
            <a:r>
              <a:rPr lang="sv-SE" b="1" dirty="0">
                <a:solidFill>
                  <a:srgbClr val="3366FF"/>
                </a:solidFill>
                <a:latin typeface="Courier New"/>
                <a:cs typeface="Courier New"/>
              </a:rPr>
              <a:t>"}\n"</a:t>
            </a:r>
          </a:p>
          <a:p>
            <a:pPr marL="0" indent="0">
              <a:buNone/>
            </a:pPr>
            <a:r>
              <a:rPr lang="sv-SE" b="1" dirty="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363077870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Assembly Code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Can be useful to inspect compiler output to see if the compiler is doing what you think it’s doing</a:t>
            </a:r>
          </a:p>
          <a:p>
            <a:r>
              <a:rPr lang="en-GB" dirty="0" smtClean="0"/>
              <a:t>On NVIDIA platforms the ‘binary’ retrieved from </a:t>
            </a: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a:t>
            </a:r>
            <a:r>
              <a:rPr lang="en-GB" dirty="0" smtClean="0">
                <a:solidFill>
                  <a:srgbClr val="3366FF"/>
                </a:solidFill>
              </a:rPr>
              <a:t> </a:t>
            </a:r>
            <a:r>
              <a:rPr lang="en-GB" dirty="0" smtClean="0"/>
              <a:t>is actually PTX, their abstract assembly language</a:t>
            </a:r>
          </a:p>
          <a:p>
            <a:r>
              <a:rPr lang="en-GB" dirty="0" smtClean="0"/>
              <a:t>On AMD platforms you can add </a:t>
            </a:r>
            <a:r>
              <a:rPr lang="en-GB" b="1" dirty="0" smtClean="0">
                <a:solidFill>
                  <a:srgbClr val="3366FF"/>
                </a:solidFill>
                <a:latin typeface="Courier New"/>
                <a:cs typeface="Courier New"/>
              </a:rPr>
              <a:t>–save-temps</a:t>
            </a:r>
            <a:r>
              <a:rPr lang="en-GB" dirty="0" smtClean="0"/>
              <a:t> to the build options to generate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il</a:t>
            </a:r>
            <a:r>
              <a:rPr lang="en-GB" b="1" dirty="0" smtClean="0">
                <a:solidFill>
                  <a:srgbClr val="3366FF"/>
                </a:solidFill>
              </a:rPr>
              <a:t> </a:t>
            </a:r>
            <a:r>
              <a:rPr lang="en-GB" dirty="0" smtClean="0"/>
              <a:t>and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isa</a:t>
            </a:r>
            <a:r>
              <a:rPr lang="en-GB" dirty="0" smtClean="0"/>
              <a:t> files containing the intermediate representation and native assembly code</a:t>
            </a:r>
          </a:p>
          <a:p>
            <a:r>
              <a:rPr lang="en-GB" dirty="0" smtClean="0"/>
              <a:t>Intel provide an offline compiler which can generate LLVM/SPIR or x86 assembly</a:t>
            </a:r>
            <a:endParaRPr lang="en-GB" dirty="0"/>
          </a:p>
        </p:txBody>
      </p:sp>
    </p:spTree>
    <p:extLst>
      <p:ext uri="{BB962C8B-B14F-4D97-AF65-F5344CB8AC3E}">
        <p14:creationId xmlns:p14="http://schemas.microsoft.com/office/powerpoint/2010/main" val="2117388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Pinned Memory</a:t>
            </a:r>
            <a:endParaRPr lang="en-US" dirty="0"/>
          </a:p>
        </p:txBody>
      </p:sp>
      <p:sp>
        <p:nvSpPr>
          <p:cNvPr id="3" name="Content Placeholder 2"/>
          <p:cNvSpPr>
            <a:spLocks noGrp="1"/>
          </p:cNvSpPr>
          <p:nvPr>
            <p:ph idx="1"/>
          </p:nvPr>
        </p:nvSpPr>
        <p:spPr/>
        <p:txBody>
          <a:bodyPr/>
          <a:lstStyle/>
          <a:p>
            <a:r>
              <a:rPr lang="en-US" dirty="0" smtClean="0"/>
              <a:t>A regular </a:t>
            </a:r>
            <a:r>
              <a:rPr lang="en-US" dirty="0" err="1" smtClean="0"/>
              <a:t>enqueueRead</a:t>
            </a:r>
            <a:r>
              <a:rPr lang="en-US" dirty="0" smtClean="0"/>
              <a:t>/</a:t>
            </a:r>
            <a:r>
              <a:rPr lang="en-US" dirty="0" err="1" smtClean="0"/>
              <a:t>enqueueWrite</a:t>
            </a:r>
            <a:r>
              <a:rPr lang="en-US" dirty="0" smtClean="0"/>
              <a:t> command might manage ~6GB/s</a:t>
            </a:r>
          </a:p>
          <a:p>
            <a:r>
              <a:rPr lang="en-US" dirty="0" smtClean="0"/>
              <a:t>But PCI-E Gen 3.0 can sustain transfer rates of up to 16GB/s</a:t>
            </a:r>
          </a:p>
          <a:p>
            <a:r>
              <a:rPr lang="en-US" dirty="0" smtClean="0"/>
              <a:t>So, where has our bandwidth gone?</a:t>
            </a:r>
          </a:p>
          <a:p>
            <a:r>
              <a:rPr lang="en-US" dirty="0" smtClean="0"/>
              <a:t>The operating system</a:t>
            </a:r>
          </a:p>
          <a:p>
            <a:r>
              <a:rPr lang="en-US" dirty="0" smtClean="0"/>
              <a:t>Why? Let's consider when memory is actually allocated…</a:t>
            </a:r>
            <a:endParaRPr lang="en-US" dirty="0"/>
          </a:p>
        </p:txBody>
      </p:sp>
    </p:spTree>
    <p:extLst>
      <p:ext uri="{BB962C8B-B14F-4D97-AF65-F5344CB8AC3E}">
        <p14:creationId xmlns:p14="http://schemas.microsoft.com/office/powerpoint/2010/main" val="153426901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Kernel Introspection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We can query a program object for the names of all the kernels that it contains:</a:t>
            </a:r>
          </a:p>
          <a:p>
            <a:pPr marL="400050" lvl="1" indent="0">
              <a:buNone/>
            </a:pP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a:t>
            </a:r>
          </a:p>
          <a:p>
            <a:pPr marL="400050" lvl="1" indent="0">
              <a:buNone/>
            </a:pPr>
            <a:r>
              <a:rPr lang="en-GB" b="1" dirty="0" smtClean="0">
                <a:solidFill>
                  <a:srgbClr val="3366FF"/>
                </a:solidFill>
                <a:latin typeface="Courier New"/>
                <a:cs typeface="Courier New"/>
              </a:rPr>
              <a:t>    CL_PROGRAM_NUM_KERNELS, …);</a:t>
            </a:r>
          </a:p>
          <a:p>
            <a:pPr marL="400050" lvl="1" indent="0">
              <a:buNone/>
            </a:pPr>
            <a:r>
              <a:rPr lang="en-GB" b="1" dirty="0" err="1" smtClean="0">
                <a:solidFill>
                  <a:srgbClr val="3366FF"/>
                </a:solidFill>
                <a:latin typeface="Courier New"/>
                <a:cs typeface="Courier New"/>
              </a:rPr>
              <a:t>clGetProgramInfo</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CL_PROGRAM_KERNEL_NAMES, </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r>
              <a:rPr lang="en-GB" dirty="0" smtClean="0"/>
              <a:t>We can also query information about kernel arguments (OpenCL 1.2):</a:t>
            </a:r>
          </a:p>
          <a:p>
            <a:pPr marL="400050" lvl="1" indent="0">
              <a:buNone/>
            </a:pPr>
            <a:r>
              <a:rPr lang="en-GB" b="1" dirty="0" err="1" smtClean="0">
                <a:solidFill>
                  <a:srgbClr val="3366FF"/>
                </a:solidFill>
                <a:latin typeface="Courier New"/>
                <a:cs typeface="Courier New"/>
              </a:rPr>
              <a:t>clGetKernelInfo</a:t>
            </a:r>
            <a:r>
              <a:rPr lang="en-GB" b="1" dirty="0" smtClean="0">
                <a:solidFill>
                  <a:srgbClr val="3366FF"/>
                </a:solidFill>
                <a:latin typeface="Courier New"/>
                <a:cs typeface="Courier New"/>
              </a:rPr>
              <a:t>(…, CL_KERNEL_NUM_ARGS, …);</a:t>
            </a:r>
          </a:p>
          <a:p>
            <a:pPr marL="400050" lvl="1" indent="0">
              <a:buNone/>
            </a:pPr>
            <a:r>
              <a:rPr lang="en-GB" b="1" dirty="0" err="1" smtClean="0">
                <a:solidFill>
                  <a:srgbClr val="3366FF"/>
                </a:solidFill>
                <a:latin typeface="Courier New"/>
                <a:cs typeface="Courier New"/>
              </a:rPr>
              <a:t>clGetKernelArgInfo</a:t>
            </a:r>
            <a:r>
              <a:rPr lang="en-GB" b="1" dirty="0" smtClean="0">
                <a:solidFill>
                  <a:srgbClr val="3366FF"/>
                </a:solidFill>
                <a:latin typeface="Courier New"/>
                <a:cs typeface="Courier New"/>
              </a:rPr>
              <a:t>(…, CL_KERNEL_ARG_*, …);</a:t>
            </a:r>
          </a:p>
          <a:p>
            <a:pPr marL="0" indent="0">
              <a:buNone/>
            </a:pPr>
            <a:r>
              <a:rPr lang="en-GB" dirty="0" smtClean="0">
                <a:latin typeface="Trebuchet MS"/>
                <a:cs typeface="Trebuchet MS"/>
              </a:rPr>
              <a:t>(the program should be compiled using the</a:t>
            </a:r>
          </a:p>
          <a:p>
            <a:pPr marL="0" indent="0">
              <a:buNone/>
            </a:pPr>
            <a:r>
              <a:rPr lang="en-GB" b="1" dirty="0" smtClean="0">
                <a:solidFill>
                  <a:srgbClr val="3366FF"/>
                </a:solidFill>
                <a:latin typeface="Courier New"/>
                <a:cs typeface="Courier New"/>
              </a:rPr>
              <a:t>-cl-kernel-</a:t>
            </a:r>
            <a:r>
              <a:rPr lang="en-GB" b="1" dirty="0" err="1" smtClean="0">
                <a:solidFill>
                  <a:srgbClr val="3366FF"/>
                </a:solidFill>
                <a:latin typeface="Courier New"/>
                <a:cs typeface="Courier New"/>
              </a:rPr>
              <a:t>arg</a:t>
            </a:r>
            <a:r>
              <a:rPr lang="en-GB" b="1" dirty="0" smtClean="0">
                <a:solidFill>
                  <a:srgbClr val="3366FF"/>
                </a:solidFill>
                <a:latin typeface="Courier New"/>
                <a:cs typeface="Courier New"/>
              </a:rPr>
              <a:t>-info </a:t>
            </a:r>
            <a:r>
              <a:rPr lang="en-GB" dirty="0" smtClean="0">
                <a:solidFill>
                  <a:srgbClr val="000000"/>
                </a:solidFill>
                <a:cs typeface="Courier New"/>
              </a:rPr>
              <a:t>option)</a:t>
            </a:r>
            <a:endParaRPr lang="en-GB" dirty="0">
              <a:solidFill>
                <a:srgbClr val="3366FF"/>
              </a:solidFill>
              <a:cs typeface="Courier New"/>
            </a:endParaRPr>
          </a:p>
        </p:txBody>
      </p:sp>
    </p:spTree>
    <p:extLst>
      <p:ext uri="{BB962C8B-B14F-4D97-AF65-F5344CB8AC3E}">
        <p14:creationId xmlns:p14="http://schemas.microsoft.com/office/powerpoint/2010/main" val="108124092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Kernel Introspection</a:t>
            </a:r>
            <a:endParaRPr lang="en-GB" dirty="0"/>
          </a:p>
        </p:txBody>
      </p:sp>
      <p:sp>
        <p:nvSpPr>
          <p:cNvPr id="3" name="Content Placeholder 2"/>
          <p:cNvSpPr>
            <a:spLocks noGrp="1"/>
          </p:cNvSpPr>
          <p:nvPr>
            <p:ph idx="1"/>
          </p:nvPr>
        </p:nvSpPr>
        <p:spPr/>
        <p:txBody>
          <a:bodyPr>
            <a:normAutofit lnSpcReduction="10000"/>
          </a:bodyPr>
          <a:lstStyle/>
          <a:p>
            <a:r>
              <a:rPr lang="en-GB" dirty="0" smtClean="0"/>
              <a:t>This provides a mechanism for automatically discovering and using new kernels, without having to write any new host code</a:t>
            </a:r>
          </a:p>
          <a:p>
            <a:r>
              <a:rPr lang="en-GB" dirty="0" smtClean="0"/>
              <a:t>Can make it much easier to add new kernels to an existing application</a:t>
            </a:r>
          </a:p>
          <a:p>
            <a:r>
              <a:rPr lang="en-GB" dirty="0" smtClean="0"/>
              <a:t>Provides a means for libraries and frameworks to accept additional kernels from third parties</a:t>
            </a:r>
            <a:endParaRPr lang="en-GB" dirty="0"/>
          </a:p>
        </p:txBody>
      </p:sp>
    </p:spTree>
    <p:extLst>
      <p:ext uri="{BB962C8B-B14F-4D97-AF65-F5344CB8AC3E}">
        <p14:creationId xmlns:p14="http://schemas.microsoft.com/office/powerpoint/2010/main" val="331327704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Separate Compilation and Linking</a:t>
            </a:r>
            <a:endParaRPr lang="en-GB" dirty="0"/>
          </a:p>
        </p:txBody>
      </p:sp>
      <p:sp>
        <p:nvSpPr>
          <p:cNvPr id="3" name="Content Placeholder 2"/>
          <p:cNvSpPr>
            <a:spLocks noGrp="1"/>
          </p:cNvSpPr>
          <p:nvPr>
            <p:ph idx="1"/>
          </p:nvPr>
        </p:nvSpPr>
        <p:spPr/>
        <p:txBody>
          <a:bodyPr>
            <a:normAutofit/>
          </a:bodyPr>
          <a:lstStyle/>
          <a:p>
            <a:r>
              <a:rPr lang="en-GB" dirty="0" smtClean="0"/>
              <a:t>OpenCL 1.2 gives more control over the build process by adding two new functions:</a:t>
            </a:r>
          </a:p>
          <a:p>
            <a:pPr marL="400050" lvl="1" indent="0">
              <a:buNone/>
            </a:pPr>
            <a:r>
              <a:rPr lang="en-GB" b="1" dirty="0" err="1" smtClean="0">
                <a:solidFill>
                  <a:srgbClr val="3366FF"/>
                </a:solidFill>
                <a:latin typeface="Courier New"/>
                <a:cs typeface="Courier New"/>
              </a:rPr>
              <a:t>clCompileProgram</a:t>
            </a:r>
            <a:r>
              <a:rPr lang="en-GB" b="1" dirty="0" smtClean="0">
                <a:solidFill>
                  <a:srgbClr val="3366FF"/>
                </a:solidFill>
                <a:latin typeface="Courier New"/>
                <a:cs typeface="Courier New"/>
              </a:rPr>
              <a:t>()</a:t>
            </a:r>
          </a:p>
          <a:p>
            <a:pPr marL="400050" lvl="1" indent="0">
              <a:buNone/>
            </a:pPr>
            <a:r>
              <a:rPr lang="en-GB" b="1" dirty="0" err="1" smtClean="0">
                <a:solidFill>
                  <a:srgbClr val="3366FF"/>
                </a:solidFill>
                <a:latin typeface="Courier New"/>
                <a:cs typeface="Courier New"/>
              </a:rPr>
              <a:t>clLinkProgram</a:t>
            </a:r>
            <a:r>
              <a:rPr lang="en-GB" b="1" dirty="0" smtClean="0">
                <a:solidFill>
                  <a:srgbClr val="3366FF"/>
                </a:solidFill>
                <a:latin typeface="Courier New"/>
                <a:cs typeface="Courier New"/>
              </a:rPr>
              <a:t>()</a:t>
            </a:r>
          </a:p>
          <a:p>
            <a:r>
              <a:rPr lang="en-GB" dirty="0" smtClean="0"/>
              <a:t>This enables the creation of libraries of compiled OpenCL functions, that can be linked to multiple program objects</a:t>
            </a:r>
          </a:p>
        </p:txBody>
      </p:sp>
    </p:spTree>
    <p:extLst>
      <p:ext uri="{BB962C8B-B14F-4D97-AF65-F5344CB8AC3E}">
        <p14:creationId xmlns:p14="http://schemas.microsoft.com/office/powerpoint/2010/main" val="299796312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OpenCL compilers accept a number of flags that affect how kernels are compiled:</a:t>
            </a:r>
          </a:p>
          <a:p>
            <a:pPr marL="400050" lvl="1" indent="0">
              <a:buNone/>
            </a:pPr>
            <a:r>
              <a:rPr lang="en-GB" b="1" dirty="0">
                <a:solidFill>
                  <a:srgbClr val="3366FF"/>
                </a:solidFill>
                <a:latin typeface="Courier New"/>
                <a:cs typeface="Courier New"/>
              </a:rPr>
              <a:t>-cl-opt-disable</a:t>
            </a:r>
          </a:p>
          <a:p>
            <a:pPr marL="400050" lvl="1"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cl-single-precision-constant</a:t>
            </a:r>
          </a:p>
          <a:p>
            <a:pPr marL="400050" lvl="1"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denorms</a:t>
            </a:r>
            <a:r>
              <a:rPr lang="en-GB" b="1" dirty="0">
                <a:solidFill>
                  <a:srgbClr val="3366FF"/>
                </a:solidFill>
                <a:latin typeface="Courier New"/>
                <a:cs typeface="Courier New"/>
              </a:rPr>
              <a:t>-are-zero</a:t>
            </a:r>
          </a:p>
          <a:p>
            <a:pPr marL="400050" lvl="1" indent="0">
              <a:buNone/>
            </a:pPr>
            <a:r>
              <a:rPr lang="en-GB" b="1" dirty="0">
                <a:solidFill>
                  <a:srgbClr val="3366FF"/>
                </a:solidFill>
                <a:latin typeface="Courier New"/>
                <a:cs typeface="Courier New"/>
              </a:rPr>
              <a:t>-cl-fp32-correctly-rounded-divide-</a:t>
            </a:r>
            <a:r>
              <a:rPr lang="en-GB" b="1" dirty="0" smtClean="0">
                <a:solidFill>
                  <a:srgbClr val="3366FF"/>
                </a:solidFill>
                <a:latin typeface="Courier New"/>
                <a:cs typeface="Courier New"/>
              </a:rPr>
              <a:t>sqrt</a:t>
            </a:r>
            <a:endParaRPr lang="en-GB" b="1" dirty="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cl-mad-enable</a:t>
            </a:r>
          </a:p>
          <a:p>
            <a:pPr marL="400050" lvl="1" indent="0">
              <a:buNone/>
            </a:pPr>
            <a:r>
              <a:rPr lang="en-GB" b="1" dirty="0">
                <a:solidFill>
                  <a:srgbClr val="3366FF"/>
                </a:solidFill>
                <a:latin typeface="Courier New"/>
                <a:cs typeface="Courier New"/>
              </a:rPr>
              <a:t>-cl-no-signed-zeros</a:t>
            </a:r>
          </a:p>
          <a:p>
            <a:pPr marL="400050" lvl="1" indent="0">
              <a:buNone/>
            </a:pPr>
            <a:r>
              <a:rPr lang="en-GB" b="1" dirty="0">
                <a:solidFill>
                  <a:srgbClr val="3366FF"/>
                </a:solidFill>
                <a:latin typeface="Courier New"/>
                <a:cs typeface="Courier New"/>
              </a:rPr>
              <a:t>-cl-unsafe-math-optimizations</a:t>
            </a:r>
          </a:p>
          <a:p>
            <a:pPr marL="400050" lvl="1" indent="0">
              <a:buNone/>
            </a:pPr>
            <a:r>
              <a:rPr lang="en-GB" b="1" dirty="0">
                <a:solidFill>
                  <a:srgbClr val="3366FF"/>
                </a:solidFill>
                <a:latin typeface="Courier New"/>
                <a:cs typeface="Courier New"/>
              </a:rPr>
              <a:t>-cl-finite-math-only</a:t>
            </a:r>
          </a:p>
          <a:p>
            <a:pPr marL="400050" lvl="1" indent="0">
              <a:buNone/>
            </a:pPr>
            <a:r>
              <a:rPr lang="en-GB" b="1" dirty="0">
                <a:solidFill>
                  <a:srgbClr val="3366FF"/>
                </a:solidFill>
                <a:latin typeface="Courier New"/>
                <a:cs typeface="Courier New"/>
              </a:rPr>
              <a:t>-cl-fast-relaxed-math</a:t>
            </a:r>
            <a:endParaRPr lang="en-GB" b="1" dirty="0" smtClean="0">
              <a:solidFill>
                <a:srgbClr val="3366FF"/>
              </a:solidFill>
              <a:latin typeface="Courier New"/>
              <a:cs typeface="Courier New"/>
            </a:endParaRPr>
          </a:p>
        </p:txBody>
      </p:sp>
      <p:sp>
        <p:nvSpPr>
          <p:cNvPr id="2" name="Title 1"/>
          <p:cNvSpPr>
            <a:spLocks noGrp="1"/>
          </p:cNvSpPr>
          <p:nvPr>
            <p:ph type="title"/>
          </p:nvPr>
        </p:nvSpPr>
        <p:spPr/>
        <p:txBody>
          <a:bodyPr/>
          <a:lstStyle/>
          <a:p>
            <a:r>
              <a:rPr lang="en-GB" dirty="0" smtClean="0"/>
              <a:t>Compiler Options</a:t>
            </a:r>
            <a:endParaRPr lang="en-GB" dirty="0"/>
          </a:p>
        </p:txBody>
      </p:sp>
      <p:sp>
        <p:nvSpPr>
          <p:cNvPr id="7" name="Rounded Rectangle 6"/>
          <p:cNvSpPr/>
          <p:nvPr/>
        </p:nvSpPr>
        <p:spPr>
          <a:xfrm>
            <a:off x="827584" y="4005064"/>
            <a:ext cx="5976664" cy="1584176"/>
          </a:xfrm>
          <a:prstGeom prst="round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Curved Connector 9"/>
          <p:cNvCxnSpPr/>
          <p:nvPr/>
        </p:nvCxnSpPr>
        <p:spPr>
          <a:xfrm flipV="1">
            <a:off x="5148064" y="4797152"/>
            <a:ext cx="1800200" cy="1008112"/>
          </a:xfrm>
          <a:prstGeom prst="curvedConnector3">
            <a:avLst>
              <a:gd name="adj1" fmla="val 158117"/>
            </a:avLst>
          </a:prstGeom>
          <a:ln w="69850">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20820153">
            <a:off x="6768626" y="5071581"/>
            <a:ext cx="1212291" cy="461665"/>
          </a:xfrm>
          <a:prstGeom prst="rect">
            <a:avLst/>
          </a:prstGeom>
          <a:noFill/>
        </p:spPr>
        <p:txBody>
          <a:bodyPr wrap="none" rtlCol="0">
            <a:spAutoFit/>
          </a:bodyPr>
          <a:lstStyle/>
          <a:p>
            <a:r>
              <a:rPr lang="en-GB" sz="2400" b="1" dirty="0" smtClean="0">
                <a:solidFill>
                  <a:srgbClr val="008000"/>
                </a:solidFill>
              </a:rPr>
              <a:t>implies</a:t>
            </a:r>
            <a:endParaRPr lang="en-GB" sz="2400" b="1" dirty="0">
              <a:solidFill>
                <a:srgbClr val="008000"/>
              </a:solidFill>
            </a:endParaRPr>
          </a:p>
        </p:txBody>
      </p:sp>
    </p:spTree>
    <p:extLst>
      <p:ext uri="{BB962C8B-B14F-4D97-AF65-F5344CB8AC3E}">
        <p14:creationId xmlns:p14="http://schemas.microsoft.com/office/powerpoint/2010/main" val="264087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Compiler Flags</a:t>
            </a:r>
            <a:endParaRPr lang="en-GB"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a:lnSpc>
                <a:spcPct val="110000"/>
              </a:lnSpc>
            </a:pPr>
            <a:r>
              <a:rPr lang="en-GB" dirty="0" smtClean="0"/>
              <a:t>Vendors may expose additional flags to give further control over program compilation, but these will not be portable between different OpenCL platforms</a:t>
            </a:r>
          </a:p>
          <a:p>
            <a:pPr>
              <a:lnSpc>
                <a:spcPct val="110000"/>
              </a:lnSpc>
            </a:pPr>
            <a:r>
              <a:rPr lang="en-GB" dirty="0" smtClean="0"/>
              <a:t>For example, NVIDIA provide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nv</a:t>
            </a:r>
            <a:r>
              <a:rPr lang="en-GB" b="1" dirty="0" smtClean="0">
                <a:solidFill>
                  <a:srgbClr val="3366FF"/>
                </a:solidFill>
                <a:latin typeface="Courier New"/>
                <a:cs typeface="Courier New"/>
              </a:rPr>
              <a:t>-arch</a:t>
            </a:r>
            <a:r>
              <a:rPr lang="en-GB" dirty="0" smtClean="0"/>
              <a:t> to control which GPU architecture to target, and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nv</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maxrregcount</a:t>
            </a:r>
            <a:r>
              <a:rPr lang="en-GB" dirty="0" smtClean="0">
                <a:latin typeface="Courier New"/>
                <a:cs typeface="Courier New"/>
              </a:rPr>
              <a:t> </a:t>
            </a:r>
            <a:r>
              <a:rPr lang="en-GB" dirty="0" smtClean="0"/>
              <a:t>to limit the number of registers used</a:t>
            </a:r>
          </a:p>
          <a:p>
            <a:pPr>
              <a:lnSpc>
                <a:spcPct val="110000"/>
              </a:lnSpc>
            </a:pPr>
            <a:r>
              <a:rPr lang="en-GB" dirty="0" smtClean="0"/>
              <a:t>Some vendors support </a:t>
            </a:r>
            <a:r>
              <a:rPr lang="en-GB" b="1" dirty="0" smtClean="0">
                <a:solidFill>
                  <a:srgbClr val="3366FF"/>
                </a:solidFill>
                <a:latin typeface="Courier New"/>
                <a:cs typeface="Courier New"/>
              </a:rPr>
              <a:t>–O</a:t>
            </a:r>
            <a:r>
              <a:rPr lang="en-GB" b="1" i="1" dirty="0" smtClean="0">
                <a:solidFill>
                  <a:srgbClr val="3366FF"/>
                </a:solidFill>
                <a:latin typeface="Courier New"/>
                <a:cs typeface="Courier New"/>
              </a:rPr>
              <a:t>n</a:t>
            </a:r>
            <a:r>
              <a:rPr lang="en-GB" dirty="0" smtClean="0"/>
              <a:t> </a:t>
            </a:r>
            <a:r>
              <a:rPr lang="en-GB" dirty="0"/>
              <a:t>f</a:t>
            </a:r>
            <a:r>
              <a:rPr lang="en-GB" dirty="0" smtClean="0"/>
              <a:t>lags to control the optimization level </a:t>
            </a:r>
          </a:p>
          <a:p>
            <a:pPr>
              <a:lnSpc>
                <a:spcPct val="110000"/>
              </a:lnSpc>
            </a:pPr>
            <a:r>
              <a:rPr lang="en-GB" dirty="0" smtClean="0"/>
              <a:t>AMD allow additional build options to be dynamically added using an environment variable: </a:t>
            </a:r>
            <a:r>
              <a:rPr lang="en-GB" b="1" dirty="0">
                <a:solidFill>
                  <a:srgbClr val="3366FF"/>
                </a:solidFill>
                <a:latin typeface="Courier New"/>
                <a:cs typeface="Courier New"/>
              </a:rPr>
              <a:t>AMD_OCL_BUILD_OPTIONS_APPEND</a:t>
            </a:r>
          </a:p>
        </p:txBody>
      </p:sp>
    </p:spTree>
    <p:extLst>
      <p:ext uri="{BB962C8B-B14F-4D97-AF65-F5344CB8AC3E}">
        <p14:creationId xmlns:p14="http://schemas.microsoft.com/office/powerpoint/2010/main" val="232615678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Metaprogramming</a:t>
            </a:r>
            <a:endParaRPr lang="en-GB" dirty="0"/>
          </a:p>
        </p:txBody>
      </p:sp>
      <p:sp>
        <p:nvSpPr>
          <p:cNvPr id="3" name="Content Placeholder 2"/>
          <p:cNvSpPr>
            <a:spLocks noGrp="1"/>
          </p:cNvSpPr>
          <p:nvPr>
            <p:ph idx="1"/>
          </p:nvPr>
        </p:nvSpPr>
        <p:spPr/>
        <p:txBody>
          <a:bodyPr>
            <a:normAutofit fontScale="92500"/>
          </a:bodyPr>
          <a:lstStyle/>
          <a:p>
            <a:r>
              <a:rPr lang="en-GB" dirty="0" smtClean="0"/>
              <a:t>We can exploit JIT compilation to embed values that are only know at runtime into kernels as compile-time constants</a:t>
            </a:r>
          </a:p>
          <a:p>
            <a:r>
              <a:rPr lang="en-GB" dirty="0" smtClean="0"/>
              <a:t>In some cases this can significantly improve performance</a:t>
            </a:r>
          </a:p>
          <a:p>
            <a:r>
              <a:rPr lang="en-GB" dirty="0" smtClean="0"/>
              <a:t>OpenCL compilers support the same </a:t>
            </a:r>
            <a:r>
              <a:rPr lang="en-GB" dirty="0" err="1" smtClean="0"/>
              <a:t>preprocessor</a:t>
            </a:r>
            <a:r>
              <a:rPr lang="en-GB" dirty="0" smtClean="0"/>
              <a:t> definition flags as GCC/Clang:</a:t>
            </a:r>
            <a:endParaRPr lang="en-GB" dirty="0"/>
          </a:p>
          <a:p>
            <a:pPr marL="400050" lvl="1" indent="0">
              <a:buNone/>
            </a:pP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Dname</a:t>
            </a:r>
            <a:endParaRPr lang="en-GB" b="1" dirty="0" smtClean="0">
              <a:solidFill>
                <a:srgbClr val="3366FF"/>
              </a:solidFill>
              <a:latin typeface="Courier New"/>
              <a:cs typeface="Courier New"/>
            </a:endParaRPr>
          </a:p>
          <a:p>
            <a:pPr marL="400050" lvl="1" indent="0">
              <a:buNone/>
            </a:pPr>
            <a:r>
              <a:rPr lang="en-GB" b="1" dirty="0">
                <a:solidFill>
                  <a:srgbClr val="3366FF"/>
                </a:solidFill>
                <a:latin typeface="Courier New"/>
                <a:cs typeface="Courier New"/>
              </a:rPr>
              <a:t>–</a:t>
            </a:r>
            <a:r>
              <a:rPr lang="en-GB" b="1" dirty="0" err="1">
                <a:solidFill>
                  <a:srgbClr val="3366FF"/>
                </a:solidFill>
                <a:latin typeface="Courier New"/>
                <a:cs typeface="Courier New"/>
              </a:rPr>
              <a:t>Dname</a:t>
            </a:r>
            <a:r>
              <a:rPr lang="en-GB" b="1" dirty="0">
                <a:solidFill>
                  <a:srgbClr val="3366FF"/>
                </a:solidFill>
                <a:latin typeface="Courier New"/>
                <a:cs typeface="Courier New"/>
              </a:rPr>
              <a:t>=value</a:t>
            </a:r>
          </a:p>
          <a:p>
            <a:pPr marL="400050" lvl="1" indent="0">
              <a:buNone/>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391798984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Multiply a vector by a constant value</a:t>
            </a:r>
            <a:endParaRPr lang="en-GB" dirty="0"/>
          </a:p>
        </p:txBody>
      </p:sp>
      <p:sp>
        <p:nvSpPr>
          <p:cNvPr id="3" name="Text Placeholder 2"/>
          <p:cNvSpPr>
            <a:spLocks noGrp="1"/>
          </p:cNvSpPr>
          <p:nvPr>
            <p:ph type="body" idx="1"/>
          </p:nvPr>
        </p:nvSpPr>
        <p:spPr/>
        <p:txBody>
          <a:bodyPr>
            <a:normAutofit fontScale="92500" lnSpcReduction="20000"/>
          </a:bodyPr>
          <a:lstStyle/>
          <a:p>
            <a:r>
              <a:rPr lang="en-GB" dirty="0" smtClean="0"/>
              <a:t>Passing the value as an argument</a:t>
            </a:r>
            <a:endParaRPr lang="en-GB" dirty="0"/>
          </a:p>
        </p:txBody>
      </p:sp>
      <p:sp>
        <p:nvSpPr>
          <p:cNvPr id="4" name="Content Placeholder 3"/>
          <p:cNvSpPr>
            <a:spLocks noGrp="1"/>
          </p:cNvSpPr>
          <p:nvPr>
            <p:ph sz="half" idx="2"/>
          </p:nvPr>
        </p:nvSpPr>
        <p:spPr/>
        <p:txBody>
          <a:bodyPr>
            <a:normAutofit fontScale="55000" lnSpcReduction="20000"/>
          </a:bodyPr>
          <a:lstStyle/>
          <a:p>
            <a:pPr marL="0" indent="0">
              <a:buNone/>
            </a:pP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vecmul</a:t>
            </a:r>
            <a:r>
              <a:rPr lang="en-GB" b="1" dirty="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global </a:t>
            </a:r>
            <a:r>
              <a:rPr lang="en-GB" b="1" dirty="0">
                <a:solidFill>
                  <a:srgbClr val="3366FF"/>
                </a:solidFill>
                <a:latin typeface="Courier New"/>
                <a:cs typeface="Courier New"/>
              </a:rPr>
              <a:t>float *data,</a:t>
            </a: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float  factor)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get_global_id</a:t>
            </a:r>
            <a:r>
              <a:rPr lang="en-GB" b="1" dirty="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data</a:t>
            </a:r>
            <a:r>
              <a:rPr lang="en-GB" b="1" dirty="0">
                <a:solidFill>
                  <a:srgbClr val="3366FF"/>
                </a:solidFill>
                <a:latin typeface="Courier New"/>
                <a:cs typeface="Courier New"/>
              </a:rPr>
              <a:t>[</a:t>
            </a:r>
            <a:r>
              <a:rPr lang="en-GB" b="1" dirty="0" err="1">
                <a:solidFill>
                  <a:srgbClr val="3366FF"/>
                </a:solidFill>
                <a:latin typeface="Courier New"/>
                <a:cs typeface="Courier New"/>
              </a:rPr>
              <a:t>i</a:t>
            </a:r>
            <a:r>
              <a:rPr lang="en-GB" b="1" dirty="0">
                <a:solidFill>
                  <a:srgbClr val="3366FF"/>
                </a:solidFill>
                <a:latin typeface="Courier New"/>
                <a:cs typeface="Courier New"/>
              </a:rPr>
              <a:t>] *= </a:t>
            </a:r>
            <a:r>
              <a:rPr lang="en-GB" b="1" dirty="0" smtClean="0">
                <a:solidFill>
                  <a:srgbClr val="3366FF"/>
                </a:solidFill>
                <a:latin typeface="Courier New"/>
                <a:cs typeface="Courier New"/>
              </a:rPr>
              <a:t>factor;</a:t>
            </a:r>
            <a:r>
              <a:rPr lang="en-GB" b="1" dirty="0">
                <a:solidFill>
                  <a:srgbClr val="3366FF"/>
                </a:solidFill>
                <a:latin typeface="Courier New"/>
                <a:cs typeface="Courier New"/>
              </a:rPr>
              <a:t/>
            </a:r>
            <a:br>
              <a:rPr lang="en-GB" b="1" dirty="0">
                <a:solidFill>
                  <a:srgbClr val="3366FF"/>
                </a:solidFill>
                <a:latin typeface="Courier New"/>
                <a:cs typeface="Courier New"/>
              </a:rPr>
            </a:b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a:p>
            <a:pPr marL="0" indent="0">
              <a:buNone/>
            </a:pPr>
            <a:endParaRPr lang="en-GB" dirty="0" smtClean="0">
              <a:cs typeface="Trebuchet MS"/>
            </a:endParaRPr>
          </a:p>
          <a:p>
            <a:pPr marL="0" indent="0">
              <a:buNone/>
            </a:pPr>
            <a:endParaRPr lang="en-GB" dirty="0">
              <a:cs typeface="Trebuchet MS"/>
            </a:endParaRPr>
          </a:p>
          <a:p>
            <a:pPr marL="0" indent="0">
              <a:buNone/>
            </a:pPr>
            <a:endParaRPr lang="en-GB" dirty="0" smtClean="0">
              <a:cs typeface="Trebuchet MS"/>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program.build</a:t>
            </a: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5" name="Text Placeholder 4"/>
          <p:cNvSpPr>
            <a:spLocks noGrp="1"/>
          </p:cNvSpPr>
          <p:nvPr>
            <p:ph type="body" sz="quarter" idx="3"/>
          </p:nvPr>
        </p:nvSpPr>
        <p:spPr/>
        <p:txBody>
          <a:bodyPr>
            <a:normAutofit fontScale="92500" lnSpcReduction="20000"/>
          </a:bodyPr>
          <a:lstStyle/>
          <a:p>
            <a:r>
              <a:rPr lang="en-GB" dirty="0" smtClean="0"/>
              <a:t>Defining the value as a </a:t>
            </a:r>
            <a:r>
              <a:rPr lang="en-GB" dirty="0" err="1" smtClean="0"/>
              <a:t>preprocessor</a:t>
            </a:r>
            <a:r>
              <a:rPr lang="en-GB" dirty="0" smtClean="0"/>
              <a:t> macro</a:t>
            </a:r>
            <a:endParaRPr lang="en-GB" dirty="0"/>
          </a:p>
        </p:txBody>
      </p:sp>
      <p:sp>
        <p:nvSpPr>
          <p:cNvPr id="6" name="Content Placeholder 5"/>
          <p:cNvSpPr>
            <a:spLocks noGrp="1"/>
          </p:cNvSpPr>
          <p:nvPr>
            <p:ph sz="quarter" idx="4"/>
          </p:nvPr>
        </p:nvSpPr>
        <p:spPr/>
        <p:txBody>
          <a:bodyPr>
            <a:normAutofit fontScale="55000" lnSpcReduction="20000"/>
          </a:bodyPr>
          <a:lstStyle/>
          <a:p>
            <a:pPr marL="0" indent="0">
              <a:buNone/>
            </a:pP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vecmul</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*data</a:t>
            </a: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err="1">
                <a:solidFill>
                  <a:srgbClr val="3366FF"/>
                </a:solidFill>
                <a:latin typeface="Courier New"/>
                <a:cs typeface="Courier New"/>
              </a:rPr>
              <a:t>i</a:t>
            </a: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get_global_id</a:t>
            </a:r>
            <a:r>
              <a:rPr lang="en-GB" b="1" dirty="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data</a:t>
            </a:r>
            <a:r>
              <a:rPr lang="en-GB" b="1" dirty="0">
                <a:solidFill>
                  <a:srgbClr val="3366FF"/>
                </a:solidFill>
                <a:latin typeface="Courier New"/>
                <a:cs typeface="Courier New"/>
              </a:rPr>
              <a:t>[</a:t>
            </a:r>
            <a:r>
              <a:rPr lang="en-GB" b="1" dirty="0" err="1">
                <a:solidFill>
                  <a:srgbClr val="3366FF"/>
                </a:solidFill>
                <a:latin typeface="Courier New"/>
                <a:cs typeface="Courier New"/>
              </a:rPr>
              <a:t>i</a:t>
            </a:r>
            <a:r>
              <a:rPr lang="en-GB" b="1" dirty="0">
                <a:solidFill>
                  <a:srgbClr val="3366FF"/>
                </a:solidFill>
                <a:latin typeface="Courier New"/>
                <a:cs typeface="Courier New"/>
              </a:rPr>
              <a:t>] *= </a:t>
            </a:r>
            <a:r>
              <a:rPr lang="en-GB" b="1" dirty="0" smtClean="0">
                <a:solidFill>
                  <a:srgbClr val="3366FF"/>
                </a:solidFill>
                <a:latin typeface="Courier New"/>
                <a:cs typeface="Courier New"/>
              </a:rPr>
              <a:t>factor;</a:t>
            </a:r>
            <a:r>
              <a:rPr lang="en-GB" b="1" dirty="0">
                <a:solidFill>
                  <a:srgbClr val="3366FF"/>
                </a:solidFill>
                <a:latin typeface="Courier New"/>
                <a:cs typeface="Courier New"/>
              </a:rPr>
              <a:t/>
            </a:r>
            <a:br>
              <a:rPr lang="en-GB" b="1" dirty="0">
                <a:solidFill>
                  <a:srgbClr val="3366FF"/>
                </a:solidFill>
                <a:latin typeface="Courier New"/>
                <a:cs typeface="Courier New"/>
              </a:rPr>
            </a:br>
            <a:r>
              <a:rPr lang="en-GB" b="1" dirty="0" smtClean="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stringstream</a:t>
            </a:r>
            <a:r>
              <a:rPr lang="en-GB" b="1" dirty="0">
                <a:solidFill>
                  <a:srgbClr val="3366FF"/>
                </a:solidFill>
                <a:latin typeface="Courier New"/>
                <a:cs typeface="Courier New"/>
              </a:rPr>
              <a:t> options;      </a:t>
            </a:r>
            <a:r>
              <a:rPr lang="en-GB" b="1" dirty="0" err="1">
                <a:solidFill>
                  <a:srgbClr val="3366FF"/>
                </a:solidFill>
                <a:latin typeface="Courier New"/>
                <a:cs typeface="Courier New"/>
              </a:rPr>
              <a:t>options.setf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ios</a:t>
            </a:r>
            <a:r>
              <a:rPr lang="en-GB" b="1" dirty="0">
                <a:solidFill>
                  <a:srgbClr val="3366FF"/>
                </a:solidFill>
                <a:latin typeface="Courier New"/>
                <a:cs typeface="Courier New"/>
              </a:rPr>
              <a:t>::fixed, </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ios</a:t>
            </a:r>
            <a:r>
              <a:rPr lang="en-GB" b="1" dirty="0">
                <a:solidFill>
                  <a:srgbClr val="3366FF"/>
                </a:solidFill>
                <a:latin typeface="Courier New"/>
                <a:cs typeface="Courier New"/>
              </a:rPr>
              <a:t>::</a:t>
            </a:r>
            <a:r>
              <a:rPr lang="en-GB" b="1" dirty="0" err="1">
                <a:solidFill>
                  <a:srgbClr val="3366FF"/>
                </a:solidFill>
                <a:latin typeface="Courier New"/>
                <a:cs typeface="Courier New"/>
              </a:rPr>
              <a:t>floatfield</a:t>
            </a:r>
            <a:r>
              <a:rPr lang="en-GB" b="1" dirty="0">
                <a:solidFill>
                  <a:srgbClr val="3366FF"/>
                </a:solidFill>
                <a:latin typeface="Courier New"/>
                <a:cs typeface="Courier New"/>
              </a:rPr>
              <a:t>);      </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options </a:t>
            </a:r>
            <a:r>
              <a:rPr lang="en-GB" b="1" dirty="0">
                <a:solidFill>
                  <a:srgbClr val="3366FF"/>
                </a:solidFill>
                <a:latin typeface="Courier New"/>
                <a:cs typeface="Courier New"/>
              </a:rPr>
              <a:t>&lt;&lt;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Dfactor</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&lt;&lt; factor; </a:t>
            </a:r>
            <a:r>
              <a:rPr lang="en-GB" b="1" dirty="0" err="1" smtClean="0">
                <a:solidFill>
                  <a:srgbClr val="3366FF"/>
                </a:solidFill>
                <a:latin typeface="Courier New"/>
                <a:cs typeface="Courier New"/>
              </a:rPr>
              <a:t>program.build</a:t>
            </a:r>
            <a:r>
              <a:rPr lang="en-GB" b="1" dirty="0">
                <a:solidFill>
                  <a:srgbClr val="3366FF"/>
                </a:solidFill>
                <a:latin typeface="Courier New"/>
                <a:cs typeface="Courier New"/>
              </a:rPr>
              <a:t>(</a:t>
            </a:r>
            <a:r>
              <a:rPr lang="en-GB" b="1" dirty="0" err="1">
                <a:solidFill>
                  <a:srgbClr val="3366FF"/>
                </a:solidFill>
                <a:latin typeface="Courier New"/>
                <a:cs typeface="Courier New"/>
              </a:rPr>
              <a:t>options.str</a:t>
            </a:r>
            <a:r>
              <a:rPr lang="en-GB" b="1" dirty="0">
                <a:solidFill>
                  <a:srgbClr val="3366FF"/>
                </a:solidFill>
                <a:latin typeface="Courier New"/>
                <a:cs typeface="Courier New"/>
              </a:rPr>
              <a:t>().</a:t>
            </a:r>
            <a:r>
              <a:rPr lang="en-GB" b="1" dirty="0" err="1">
                <a:solidFill>
                  <a:srgbClr val="3366FF"/>
                </a:solidFill>
                <a:latin typeface="Courier New"/>
                <a:cs typeface="Courier New"/>
              </a:rPr>
              <a:t>c_str</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0" indent="0">
              <a:buNone/>
            </a:pPr>
            <a:endParaRPr lang="en-GB" dirty="0"/>
          </a:p>
        </p:txBody>
      </p:sp>
      <p:sp>
        <p:nvSpPr>
          <p:cNvPr id="7" name="TextBox 6"/>
          <p:cNvSpPr txBox="1"/>
          <p:nvPr/>
        </p:nvSpPr>
        <p:spPr>
          <a:xfrm>
            <a:off x="3995936" y="1988840"/>
            <a:ext cx="3096344" cy="923330"/>
          </a:xfrm>
          <a:prstGeom prst="rect">
            <a:avLst/>
          </a:prstGeom>
          <a:noFill/>
          <a:ln w="19050">
            <a:solidFill>
              <a:srgbClr val="FF0000"/>
            </a:solidFill>
          </a:ln>
        </p:spPr>
        <p:txBody>
          <a:bodyPr wrap="square" rtlCol="0">
            <a:spAutoFit/>
          </a:bodyPr>
          <a:lstStyle/>
          <a:p>
            <a:r>
              <a:rPr lang="en-GB" dirty="0" smtClean="0">
                <a:solidFill>
                  <a:srgbClr val="FF0000"/>
                </a:solidFill>
              </a:rPr>
              <a:t>Not known at application build time (e.g. passed as command-line argument)</a:t>
            </a:r>
            <a:endParaRPr lang="en-GB" dirty="0">
              <a:solidFill>
                <a:srgbClr val="FF0000"/>
              </a:solidFill>
            </a:endParaRPr>
          </a:p>
        </p:txBody>
      </p:sp>
      <p:cxnSp>
        <p:nvCxnSpPr>
          <p:cNvPr id="9" name="Straight Connector 8"/>
          <p:cNvCxnSpPr/>
          <p:nvPr/>
        </p:nvCxnSpPr>
        <p:spPr>
          <a:xfrm>
            <a:off x="2627784" y="2924944"/>
            <a:ext cx="7920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7" idx="1"/>
          </p:cNvCxnSpPr>
          <p:nvPr/>
        </p:nvCxnSpPr>
        <p:spPr>
          <a:xfrm flipV="1">
            <a:off x="3419872" y="2450505"/>
            <a:ext cx="576064" cy="47443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31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p"/>
      <p:bldP spid="7" grpId="0" animBg="1"/>
      <p:bldP spid="7"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Metaprogramming</a:t>
            </a:r>
            <a:endParaRPr lang="en-GB"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pPr>
              <a:lnSpc>
                <a:spcPct val="110000"/>
              </a:lnSpc>
            </a:pPr>
            <a:r>
              <a:rPr lang="en-GB" dirty="0" smtClean="0"/>
              <a:t>Can be used to dynamically change the precision of a kernel</a:t>
            </a:r>
          </a:p>
          <a:p>
            <a:pPr lvl="1">
              <a:lnSpc>
                <a:spcPct val="110000"/>
              </a:lnSpc>
            </a:pPr>
            <a:r>
              <a:rPr lang="en-GB" dirty="0" smtClean="0"/>
              <a:t>Use </a:t>
            </a:r>
            <a:r>
              <a:rPr lang="en-GB" b="1" dirty="0" smtClean="0">
                <a:solidFill>
                  <a:srgbClr val="3366FF"/>
                </a:solidFill>
                <a:latin typeface="Courier New"/>
                <a:cs typeface="Courier New"/>
              </a:rPr>
              <a:t>REAL</a:t>
            </a:r>
            <a:r>
              <a:rPr lang="en-GB" dirty="0" smtClean="0">
                <a:solidFill>
                  <a:srgbClr val="3366FF"/>
                </a:solidFill>
              </a:rPr>
              <a:t> </a:t>
            </a:r>
            <a:r>
              <a:rPr lang="en-GB" dirty="0" smtClean="0"/>
              <a:t>instead of </a:t>
            </a:r>
            <a:r>
              <a:rPr lang="en-GB" b="1" dirty="0" smtClean="0">
                <a:solidFill>
                  <a:srgbClr val="3366FF"/>
                </a:solidFill>
                <a:latin typeface="Courier New"/>
                <a:cs typeface="Courier New"/>
              </a:rPr>
              <a:t>float/double</a:t>
            </a:r>
            <a:r>
              <a:rPr lang="en-GB" dirty="0" smtClean="0"/>
              <a:t>, then define </a:t>
            </a:r>
            <a:r>
              <a:rPr lang="en-GB" b="1" dirty="0" smtClean="0">
                <a:solidFill>
                  <a:srgbClr val="3366FF"/>
                </a:solidFill>
                <a:latin typeface="Courier New"/>
                <a:cs typeface="Courier New"/>
              </a:rPr>
              <a:t>REAL</a:t>
            </a:r>
            <a:r>
              <a:rPr lang="en-GB" dirty="0" smtClean="0">
                <a:solidFill>
                  <a:srgbClr val="3366FF"/>
                </a:solidFill>
              </a:rPr>
              <a:t> </a:t>
            </a:r>
            <a:r>
              <a:rPr lang="en-GB" dirty="0" smtClean="0"/>
              <a:t>at runtime using OpenCL build options: </a:t>
            </a:r>
            <a:r>
              <a:rPr lang="en-GB" b="1" dirty="0" smtClean="0">
                <a:solidFill>
                  <a:srgbClr val="3366FF"/>
                </a:solidFill>
                <a:latin typeface="Courier New"/>
                <a:cs typeface="Courier New"/>
              </a:rPr>
              <a:t>–DREAL=type</a:t>
            </a:r>
            <a:endParaRPr lang="en-GB" b="1" dirty="0">
              <a:solidFill>
                <a:srgbClr val="3366FF"/>
              </a:solidFill>
              <a:latin typeface="Courier New"/>
              <a:cs typeface="Courier New"/>
            </a:endParaRPr>
          </a:p>
          <a:p>
            <a:pPr>
              <a:lnSpc>
                <a:spcPct val="110000"/>
              </a:lnSpc>
            </a:pPr>
            <a:r>
              <a:rPr lang="en-GB" dirty="0" smtClean="0">
                <a:latin typeface="Trebuchet MS"/>
                <a:cs typeface="Trebuchet MS"/>
              </a:rPr>
              <a:t>Can make runtime decisions that change the functionality of the kernel, or change the way that it is implemented to improve performance portability</a:t>
            </a:r>
          </a:p>
          <a:p>
            <a:pPr lvl="1">
              <a:lnSpc>
                <a:spcPct val="110000"/>
              </a:lnSpc>
            </a:pPr>
            <a:r>
              <a:rPr lang="en-GB" dirty="0" smtClean="0">
                <a:latin typeface="Trebuchet MS"/>
                <a:cs typeface="Trebuchet MS"/>
              </a:rPr>
              <a:t>Switching between scalar and vector types</a:t>
            </a:r>
          </a:p>
          <a:p>
            <a:pPr lvl="1">
              <a:lnSpc>
                <a:spcPct val="110000"/>
              </a:lnSpc>
            </a:pPr>
            <a:r>
              <a:rPr lang="en-GB" dirty="0" smtClean="0">
                <a:latin typeface="Trebuchet MS"/>
                <a:cs typeface="Trebuchet MS"/>
              </a:rPr>
              <a:t>Changing whether data is stored in buffers or images</a:t>
            </a:r>
          </a:p>
          <a:p>
            <a:pPr lvl="1">
              <a:lnSpc>
                <a:spcPct val="110000"/>
              </a:lnSpc>
            </a:pPr>
            <a:r>
              <a:rPr lang="en-GB" dirty="0" smtClean="0">
                <a:latin typeface="Trebuchet MS"/>
                <a:cs typeface="Trebuchet MS"/>
              </a:rPr>
              <a:t>Toggling use of local memory</a:t>
            </a:r>
          </a:p>
          <a:p>
            <a:pPr>
              <a:lnSpc>
                <a:spcPct val="110000"/>
              </a:lnSpc>
            </a:pPr>
            <a:r>
              <a:rPr lang="en-GB" dirty="0" smtClean="0">
                <a:latin typeface="Trebuchet MS"/>
                <a:cs typeface="Trebuchet MS"/>
              </a:rPr>
              <a:t>All of this requires that we are compiling our OpenCL sources at runtime – this doesn’t work if we are precompiling our kernels or using SPIR</a:t>
            </a:r>
          </a:p>
        </p:txBody>
      </p:sp>
    </p:spTree>
    <p:extLst>
      <p:ext uri="{BB962C8B-B14F-4D97-AF65-F5344CB8AC3E}">
        <p14:creationId xmlns:p14="http://schemas.microsoft.com/office/powerpoint/2010/main" val="80355704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11: optimisations</a:t>
            </a:r>
            <a:endParaRPr lang="en-GB" dirty="0"/>
          </a:p>
        </p:txBody>
      </p:sp>
      <p:sp>
        <p:nvSpPr>
          <p:cNvPr id="3" name="Content Placeholder 2"/>
          <p:cNvSpPr>
            <a:spLocks noGrp="1"/>
          </p:cNvSpPr>
          <p:nvPr>
            <p:ph idx="1"/>
          </p:nvPr>
        </p:nvSpPr>
        <p:spPr/>
        <p:txBody>
          <a:bodyPr>
            <a:normAutofit/>
          </a:bodyPr>
          <a:lstStyle/>
          <a:p>
            <a:r>
              <a:rPr lang="en-GB" dirty="0" smtClean="0"/>
              <a:t>The example is a simple N-Body code</a:t>
            </a:r>
          </a:p>
          <a:p>
            <a:pPr lvl="1"/>
            <a:r>
              <a:rPr lang="en-GB" dirty="0" smtClean="0"/>
              <a:t>At each </a:t>
            </a:r>
            <a:r>
              <a:rPr lang="en-GB" dirty="0" err="1" smtClean="0"/>
              <a:t>timestep</a:t>
            </a:r>
            <a:r>
              <a:rPr lang="en-GB" dirty="0" smtClean="0"/>
              <a:t>, each body experiences a gravitational force from every other body in the system</a:t>
            </a:r>
          </a:p>
          <a:p>
            <a:pPr lvl="1"/>
            <a:r>
              <a:rPr lang="en-GB" dirty="0" smtClean="0"/>
              <a:t>Each work-item computes the forces acting on a single body, and updates its velocity and position</a:t>
            </a:r>
          </a:p>
          <a:p>
            <a:r>
              <a:rPr lang="en-GB" dirty="0" smtClean="0"/>
              <a:t>A fully working (naïve) implementation of this code is provided as a starting point</a:t>
            </a:r>
            <a:endParaRPr lang="en-GB" dirty="0"/>
          </a:p>
        </p:txBody>
      </p:sp>
    </p:spTree>
    <p:extLst>
      <p:ext uri="{BB962C8B-B14F-4D97-AF65-F5344CB8AC3E}">
        <p14:creationId xmlns:p14="http://schemas.microsoft.com/office/powerpoint/2010/main" val="50402638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GB" dirty="0" smtClean="0"/>
              <a:t>Exercise 11: optimisations</a:t>
            </a:r>
            <a:endParaRPr lang="en-GB" dirty="0"/>
          </a:p>
        </p:txBody>
      </p:sp>
      <p:sp>
        <p:nvSpPr>
          <p:cNvPr id="3" name="Content Placeholder 2"/>
          <p:cNvSpPr>
            <a:spLocks noGrp="1"/>
          </p:cNvSpPr>
          <p:nvPr>
            <p:ph idx="1"/>
          </p:nvPr>
        </p:nvSpPr>
        <p:spPr>
          <a:xfrm>
            <a:off x="457200" y="1628800"/>
            <a:ext cx="8229600" cy="4781128"/>
          </a:xfrm>
        </p:spPr>
        <p:txBody>
          <a:bodyPr>
            <a:normAutofit fontScale="62500" lnSpcReduction="20000"/>
          </a:bodyPr>
          <a:lstStyle/>
          <a:p>
            <a:pPr>
              <a:lnSpc>
                <a:spcPct val="120000"/>
              </a:lnSpc>
            </a:pPr>
            <a:r>
              <a:rPr lang="en-GB" dirty="0" smtClean="0"/>
              <a:t>Experiment with some OpenCL compiler options to improve performance</a:t>
            </a:r>
          </a:p>
          <a:p>
            <a:pPr>
              <a:lnSpc>
                <a:spcPct val="120000"/>
              </a:lnSpc>
            </a:pPr>
            <a:r>
              <a:rPr lang="en-GB" dirty="0" smtClean="0"/>
              <a:t>Try embedding some simulation parameters into the kernel as compile-time constants using OpenCL build options</a:t>
            </a:r>
          </a:p>
          <a:p>
            <a:pPr lvl="1">
              <a:lnSpc>
                <a:spcPct val="120000"/>
              </a:lnSpc>
            </a:pPr>
            <a:r>
              <a:rPr lang="en-GB" dirty="0" smtClean="0"/>
              <a:t>This won’t help for every parameter</a:t>
            </a:r>
          </a:p>
          <a:p>
            <a:pPr lvl="1">
              <a:lnSpc>
                <a:spcPct val="120000"/>
              </a:lnSpc>
            </a:pPr>
            <a:r>
              <a:rPr lang="en-GB" dirty="0" smtClean="0"/>
              <a:t>This won’t help on every device – try it on a few!</a:t>
            </a:r>
          </a:p>
          <a:p>
            <a:pPr>
              <a:lnSpc>
                <a:spcPct val="120000"/>
              </a:lnSpc>
            </a:pPr>
            <a:r>
              <a:rPr lang="en-GB" dirty="0"/>
              <a:t>An example solution will be </a:t>
            </a:r>
            <a:r>
              <a:rPr lang="en-GB" dirty="0" smtClean="0"/>
              <a:t>provided</a:t>
            </a:r>
          </a:p>
          <a:p>
            <a:pPr marL="0" indent="0">
              <a:lnSpc>
                <a:spcPct val="120000"/>
              </a:lnSpc>
              <a:buNone/>
            </a:pPr>
            <a:endParaRPr lang="en-GB" dirty="0" smtClean="0"/>
          </a:p>
          <a:p>
            <a:pPr marL="0" indent="0">
              <a:lnSpc>
                <a:spcPct val="120000"/>
              </a:lnSpc>
              <a:buNone/>
            </a:pPr>
            <a:r>
              <a:rPr lang="en-GB" b="1" dirty="0" smtClean="0"/>
              <a:t>Extras:</a:t>
            </a:r>
          </a:p>
          <a:p>
            <a:pPr>
              <a:lnSpc>
                <a:spcPct val="120000"/>
              </a:lnSpc>
            </a:pPr>
            <a:r>
              <a:rPr lang="en-GB" dirty="0"/>
              <a:t>Add a command-line argument (e.g. </a:t>
            </a:r>
            <a:r>
              <a:rPr lang="en-GB" b="1" dirty="0">
                <a:solidFill>
                  <a:srgbClr val="3366FF"/>
                </a:solidFill>
                <a:latin typeface="Courier New"/>
                <a:cs typeface="Courier New"/>
              </a:rPr>
              <a:t>--unroll</a:t>
            </a:r>
            <a:r>
              <a:rPr lang="en-GB" dirty="0"/>
              <a:t>) to dynamically control the amount of unrolling inside the kernel (replacing the static </a:t>
            </a:r>
            <a:r>
              <a:rPr lang="en-GB" b="1" dirty="0">
                <a:solidFill>
                  <a:srgbClr val="3366FF"/>
                </a:solidFill>
                <a:latin typeface="Courier New"/>
                <a:cs typeface="Courier New"/>
              </a:rPr>
              <a:t>UNROLL_FACTOR</a:t>
            </a:r>
            <a:r>
              <a:rPr lang="en-GB" dirty="0">
                <a:solidFill>
                  <a:srgbClr val="3366FF"/>
                </a:solidFill>
              </a:rPr>
              <a:t> </a:t>
            </a:r>
            <a:r>
              <a:rPr lang="en-GB" dirty="0"/>
              <a:t>definition</a:t>
            </a:r>
            <a:r>
              <a:rPr lang="en-GB" dirty="0" smtClean="0"/>
              <a:t>)</a:t>
            </a:r>
          </a:p>
          <a:p>
            <a:pPr>
              <a:lnSpc>
                <a:spcPct val="120000"/>
              </a:lnSpc>
            </a:pPr>
            <a:r>
              <a:rPr lang="en-GB" dirty="0" smtClean="0"/>
              <a:t>Get the compiler to generate the assembly code and look through this, correlating it to your source code</a:t>
            </a:r>
            <a:endParaRPr lang="en-GB" dirty="0"/>
          </a:p>
          <a:p>
            <a:pPr marL="0" indent="0">
              <a:lnSpc>
                <a:spcPct val="120000"/>
              </a:lnSpc>
              <a:buNone/>
            </a:pPr>
            <a:endParaRPr lang="en-GB" dirty="0" smtClean="0"/>
          </a:p>
        </p:txBody>
      </p:sp>
    </p:spTree>
    <p:extLst>
      <p:ext uri="{BB962C8B-B14F-4D97-AF65-F5344CB8AC3E}">
        <p14:creationId xmlns:p14="http://schemas.microsoft.com/office/powerpoint/2010/main" val="15566097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lstStyle/>
          <a:p>
            <a:r>
              <a:rPr lang="en-US" dirty="0" smtClean="0"/>
              <a:t>Consider a laptop which has 16GB of RAM.</a:t>
            </a:r>
          </a:p>
          <a:p>
            <a:endParaRPr lang="en-US" dirty="0"/>
          </a:p>
          <a:p>
            <a:r>
              <a:rPr lang="en-US" dirty="0" smtClean="0"/>
              <a:t>What is the output of the code on the right if run on this laptop?</a:t>
            </a:r>
          </a:p>
          <a:p>
            <a:endParaRPr lang="en-US" dirty="0"/>
          </a:p>
          <a:p>
            <a:r>
              <a:rPr lang="en-US" dirty="0" smtClean="0"/>
              <a:t>Bonus Question: if compiled with </a:t>
            </a:r>
            <a:r>
              <a:rPr lang="en-US" b="1" dirty="0" smtClean="0">
                <a:solidFill>
                  <a:srgbClr val="3366FF"/>
                </a:solidFill>
                <a:latin typeface="Courier New"/>
                <a:cs typeface="Courier New"/>
              </a:rPr>
              <a:t>–m32</a:t>
            </a:r>
            <a:r>
              <a:rPr lang="en-US" dirty="0" smtClean="0"/>
              <a:t>, what will the output be?</a:t>
            </a:r>
            <a:endParaRPr lang="en-US" dirty="0"/>
          </a:p>
        </p:txBody>
      </p:sp>
      <p:sp>
        <p:nvSpPr>
          <p:cNvPr id="8" name="TextBox 7"/>
          <p:cNvSpPr txBox="1"/>
          <p:nvPr/>
        </p:nvSpPr>
        <p:spPr>
          <a:xfrm>
            <a:off x="4644008" y="1556792"/>
            <a:ext cx="4392488" cy="5047535"/>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a:solidFill>
                  <a:srgbClr val="3366FF"/>
                </a:solidFill>
                <a:latin typeface="Courier New"/>
                <a:cs typeface="Courier New"/>
              </a:rPr>
              <a:t>int</a:t>
            </a:r>
            <a:endParaRPr lang="en-US" sz="1400" b="1" dirty="0">
              <a:solidFill>
                <a:srgbClr val="3366FF"/>
              </a:solidFill>
              <a:latin typeface="Courier New"/>
              <a:cs typeface="Courier New"/>
            </a:endParaRPr>
          </a:p>
          <a:p>
            <a:r>
              <a:rPr lang="en-US" sz="1400" b="1" dirty="0">
                <a:solidFill>
                  <a:srgbClr val="3366FF"/>
                </a:solidFill>
                <a:latin typeface="Courier New"/>
                <a:cs typeface="Courier New"/>
              </a:rPr>
              <a:t>main</a:t>
            </a:r>
          </a:p>
          <a:p>
            <a:r>
              <a:rPr lang="en-US" sz="1400" b="1" dirty="0">
                <a:solidFill>
                  <a:srgbClr val="3366FF"/>
                </a:solidFill>
                <a:latin typeface="Courier New"/>
                <a:cs typeface="Courier New"/>
              </a:rPr>
              <a:t>(</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argc</a:t>
            </a:r>
            <a:r>
              <a:rPr lang="en-US" sz="1400" b="1" dirty="0">
                <a:solidFill>
                  <a:srgbClr val="3366FF"/>
                </a:solidFill>
                <a:latin typeface="Courier New"/>
                <a:cs typeface="Courier New"/>
              </a:rPr>
              <a:t>, char **</a:t>
            </a:r>
            <a:r>
              <a:rPr lang="en-US" sz="1400" b="1" dirty="0" err="1">
                <a:solidFill>
                  <a:srgbClr val="3366FF"/>
                </a:solidFill>
                <a:latin typeface="Courier New"/>
                <a:cs typeface="Courier New"/>
              </a:rPr>
              <a:t>argv</a:t>
            </a:r>
            <a:r>
              <a:rPr lang="en-US" sz="1400" b="1" dirty="0">
                <a:solidFill>
                  <a:srgbClr val="3366FF"/>
                </a:solidFill>
                <a:latin typeface="Courier New"/>
                <a:cs typeface="Courier New"/>
              </a:rPr>
              <a:t>)</a:t>
            </a:r>
          </a:p>
          <a:p>
            <a:r>
              <a:rPr lang="en-US" sz="1400" b="1" dirty="0">
                <a:solidFill>
                  <a:srgbClr val="3366FF"/>
                </a:solidFill>
                <a:latin typeface="Courier New"/>
                <a:cs typeface="Courier New"/>
              </a:rPr>
              <a:t>{</a:t>
            </a:r>
          </a:p>
          <a:p>
            <a:r>
              <a:rPr lang="en-US" sz="1400" b="1" dirty="0">
                <a:solidFill>
                  <a:srgbClr val="3366FF"/>
                </a:solidFill>
                <a:latin typeface="Courier New"/>
                <a:cs typeface="Courier New"/>
              </a:rPr>
              <a:t>  //64 billion floats</a:t>
            </a:r>
          </a:p>
          <a:p>
            <a:r>
              <a:rPr lang="sk-SK" sz="1400" b="1" dirty="0">
                <a:solidFill>
                  <a:srgbClr val="3366FF"/>
                </a:solidFill>
                <a:latin typeface="Courier New"/>
                <a:cs typeface="Courier New"/>
              </a:rPr>
              <a:t>  size_t len    = 64 * 1024*1024*1024;</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//256GB allocation</a:t>
            </a:r>
          </a:p>
          <a:p>
            <a:r>
              <a:rPr lang="sk-SK" sz="1400" b="1" dirty="0">
                <a:solidFill>
                  <a:srgbClr val="3366FF"/>
                </a:solidFill>
                <a:latin typeface="Courier New"/>
                <a:cs typeface="Courier New"/>
              </a:rPr>
              <a:t>  float *buffer = </a:t>
            </a:r>
            <a:r>
              <a:rPr lang="sk-SK" sz="1400" b="1" dirty="0" smtClean="0">
                <a:solidFill>
                  <a:srgbClr val="3366FF"/>
                </a:solidFill>
                <a:latin typeface="Courier New"/>
                <a:cs typeface="Courier New"/>
              </a:rPr>
              <a:t/>
            </a:r>
            <a:br>
              <a:rPr lang="sk-SK" sz="1400" b="1" dirty="0" smtClean="0">
                <a:solidFill>
                  <a:srgbClr val="3366FF"/>
                </a:solidFill>
                <a:latin typeface="Courier New"/>
                <a:cs typeface="Courier New"/>
              </a:rPr>
            </a:br>
            <a:r>
              <a:rPr lang="sk-SK" sz="1400" b="1" dirty="0" smtClean="0">
                <a:solidFill>
                  <a:srgbClr val="3366FF"/>
                </a:solidFill>
                <a:latin typeface="Courier New"/>
                <a:cs typeface="Courier New"/>
              </a:rPr>
              <a:t>             malloc</a:t>
            </a:r>
            <a:r>
              <a:rPr lang="sk-SK" sz="1400" b="1" dirty="0">
                <a:solidFill>
                  <a:srgbClr val="3366FF"/>
                </a:solidFill>
                <a:latin typeface="Courier New"/>
                <a:cs typeface="Courier New"/>
              </a:rPr>
              <a:t>(len*sizeof(float));</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if (NULL == buffer)</a:t>
            </a:r>
          </a:p>
          <a:p>
            <a:r>
              <a:rPr lang="sk-SK" sz="1400" b="1" dirty="0">
                <a:solidFill>
                  <a:srgbClr val="3366FF"/>
                </a:solidFill>
                <a:latin typeface="Courier New"/>
                <a:cs typeface="Courier New"/>
              </a:rPr>
              <a:t>  {</a:t>
            </a:r>
          </a:p>
          <a:p>
            <a:r>
              <a:rPr lang="sk-SK" sz="1400" b="1" dirty="0">
                <a:solidFill>
                  <a:srgbClr val="3366FF"/>
                </a:solidFill>
                <a:latin typeface="Courier New"/>
                <a:cs typeface="Courier New"/>
              </a:rPr>
              <a:t>    fprintf(stderr, "malloc failed\n");</a:t>
            </a:r>
          </a:p>
          <a:p>
            <a:r>
              <a:rPr lang="is-IS" sz="1400" b="1" dirty="0">
                <a:solidFill>
                  <a:srgbClr val="3366FF"/>
                </a:solidFill>
                <a:latin typeface="Courier New"/>
                <a:cs typeface="Courier New"/>
              </a:rPr>
              <a:t>    return 1;</a:t>
            </a:r>
          </a:p>
          <a:p>
            <a:r>
              <a:rPr lang="is-IS" sz="1400" b="1" dirty="0">
                <a:solidFill>
                  <a:srgbClr val="3366FF"/>
                </a:solidFill>
                <a:latin typeface="Courier New"/>
                <a:cs typeface="Courier New"/>
              </a:rPr>
              <a:t>  }</a:t>
            </a:r>
          </a:p>
          <a:p>
            <a:endParaRPr lang="is-IS" sz="1400" b="1" dirty="0">
              <a:solidFill>
                <a:srgbClr val="3366FF"/>
              </a:solidFill>
              <a:latin typeface="Courier New"/>
              <a:cs typeface="Courier New"/>
            </a:endParaRPr>
          </a:p>
          <a:p>
            <a:r>
              <a:rPr lang="en-US" sz="1400" b="1" dirty="0">
                <a:solidFill>
                  <a:srgbClr val="3366FF"/>
                </a:solidFill>
                <a:latin typeface="Courier New"/>
                <a:cs typeface="Courier New"/>
              </a:rPr>
              <a:t>  </a:t>
            </a:r>
            <a:r>
              <a:rPr lang="en-US" sz="1400" b="1" dirty="0" err="1">
                <a:solidFill>
                  <a:srgbClr val="3366FF"/>
                </a:solidFill>
                <a:latin typeface="Courier New"/>
                <a:cs typeface="Courier New"/>
              </a:rPr>
              <a:t>printf</a:t>
            </a:r>
            <a:r>
              <a:rPr lang="en-US" sz="1400" b="1" dirty="0">
                <a:solidFill>
                  <a:srgbClr val="3366FF"/>
                </a:solidFill>
                <a:latin typeface="Courier New"/>
                <a:cs typeface="Courier New"/>
              </a:rPr>
              <a:t>("got </a:t>
            </a:r>
            <a:r>
              <a:rPr lang="en-US" sz="1400" b="1" dirty="0" err="1">
                <a:solidFill>
                  <a:srgbClr val="3366FF"/>
                </a:solidFill>
                <a:latin typeface="Courier New"/>
                <a:cs typeface="Courier New"/>
              </a:rPr>
              <a:t>ptr</a:t>
            </a:r>
            <a:r>
              <a:rPr lang="en-US" sz="1400" b="1" dirty="0">
                <a:solidFill>
                  <a:srgbClr val="3366FF"/>
                </a:solidFill>
                <a:latin typeface="Courier New"/>
                <a:cs typeface="Courier New"/>
              </a:rPr>
              <a:t> %p\n", buffer);</a:t>
            </a:r>
          </a:p>
          <a:p>
            <a:r>
              <a:rPr lang="is-IS" sz="1400" b="1" dirty="0">
                <a:solidFill>
                  <a:srgbClr val="3366FF"/>
                </a:solidFill>
                <a:latin typeface="Courier New"/>
                <a:cs typeface="Courier New"/>
              </a:rPr>
              <a:t>  return 0;</a:t>
            </a:r>
          </a:p>
          <a:p>
            <a:r>
              <a:rPr lang="is-IS" sz="1400" b="1" dirty="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253047752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382033248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271453941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199397211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257750610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14419901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348578670"/>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r>
              <a:rPr lang="en-US" dirty="0" smtClean="0"/>
              <a:t>E.g. NVIDIA’s K40 has 128 words of memory per processor element (PE), i.e. 128 registers per core</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a:p>
            <a:r>
              <a:rPr lang="en-US" dirty="0" smtClean="0"/>
              <a:t>Probably want to aim for at least 4 work-items per PE, possibly more to achieve good performance</a:t>
            </a:r>
            <a:endParaRPr lang="en-US" dirty="0"/>
          </a:p>
        </p:txBody>
      </p:sp>
    </p:spTree>
    <p:extLst>
      <p:ext uri="{BB962C8B-B14F-4D97-AF65-F5344CB8AC3E}">
        <p14:creationId xmlns:p14="http://schemas.microsoft.com/office/powerpoint/2010/main" val="1891649152"/>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336929021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508865020"/>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a:p>
            <a:r>
              <a:rPr lang="en-US" dirty="0" smtClean="0"/>
              <a:t>Using </a:t>
            </a:r>
            <a:r>
              <a:rPr lang="en-US" b="1" dirty="0" smtClean="0"/>
              <a:t>sub buffers </a:t>
            </a:r>
            <a:r>
              <a:rPr lang="en-US" dirty="0" smtClean="0"/>
              <a:t>can help in this regard</a:t>
            </a:r>
          </a:p>
          <a:p>
            <a:pPr marL="0" indent="0">
              <a:buNone/>
            </a:pPr>
            <a:endParaRPr lang="en-US" dirty="0"/>
          </a:p>
        </p:txBody>
      </p:sp>
    </p:spTree>
    <p:extLst>
      <p:ext uri="{BB962C8B-B14F-4D97-AF65-F5344CB8AC3E}">
        <p14:creationId xmlns:p14="http://schemas.microsoft.com/office/powerpoint/2010/main" val="41405963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2204864"/>
            <a:ext cx="5688632" cy="2062103"/>
          </a:xfrm>
          <a:prstGeom prst="rect">
            <a:avLst/>
          </a:prstGeom>
          <a:noFill/>
        </p:spPr>
        <p:txBody>
          <a:bodyPr wrap="square" rtlCol="0">
            <a:spAutoFit/>
          </a:bodyPr>
          <a:lstStyle/>
          <a:p>
            <a:r>
              <a:rPr lang="en-US" sz="3200" dirty="0" smtClean="0">
                <a:solidFill>
                  <a:srgbClr val="000000"/>
                </a:solidFill>
                <a:latin typeface="Menlo"/>
                <a:ea typeface="Menlo"/>
                <a:cs typeface="Menlo"/>
              </a:rPr>
              <a:t>% </a:t>
            </a:r>
            <a:r>
              <a:rPr lang="en-US" sz="3200" dirty="0" err="1">
                <a:solidFill>
                  <a:srgbClr val="000000"/>
                </a:solidFill>
                <a:latin typeface="Menlo"/>
                <a:ea typeface="Menlo"/>
                <a:cs typeface="Menlo"/>
              </a:rPr>
              <a:t>gcc</a:t>
            </a:r>
            <a:r>
              <a:rPr lang="en-US" sz="3200" dirty="0">
                <a:solidFill>
                  <a:srgbClr val="000000"/>
                </a:solidFill>
                <a:latin typeface="Menlo"/>
                <a:ea typeface="Menlo"/>
                <a:cs typeface="Menlo"/>
              </a:rPr>
              <a:t> </a:t>
            </a:r>
            <a:r>
              <a:rPr lang="en-US" sz="3200" dirty="0" err="1">
                <a:solidFill>
                  <a:srgbClr val="000000"/>
                </a:solidFill>
                <a:latin typeface="Menlo"/>
                <a:ea typeface="Menlo"/>
                <a:cs typeface="Menlo"/>
              </a:rPr>
              <a:t>test.c</a:t>
            </a:r>
            <a:r>
              <a:rPr lang="en-US" sz="3200" dirty="0">
                <a:solidFill>
                  <a:srgbClr val="000000"/>
                </a:solidFill>
                <a:latin typeface="Menlo"/>
                <a:ea typeface="Menlo"/>
                <a:cs typeface="Menlo"/>
              </a:rPr>
              <a:t> -o test          </a:t>
            </a:r>
          </a:p>
          <a:p>
            <a:endParaRPr lang="en-US" sz="3200" dirty="0">
              <a:solidFill>
                <a:srgbClr val="000000"/>
              </a:solidFill>
              <a:latin typeface="Menlo"/>
              <a:ea typeface="Menlo"/>
              <a:cs typeface="Menlo"/>
            </a:endParaRPr>
          </a:p>
          <a:p>
            <a:r>
              <a:rPr lang="en-US" sz="3200" dirty="0" smtClean="0">
                <a:solidFill>
                  <a:srgbClr val="000000"/>
                </a:solidFill>
                <a:latin typeface="Menlo"/>
                <a:ea typeface="Menlo"/>
                <a:cs typeface="Menlo"/>
              </a:rPr>
              <a:t>% </a:t>
            </a:r>
            <a:r>
              <a:rPr lang="en-US" sz="3200" dirty="0">
                <a:solidFill>
                  <a:srgbClr val="000000"/>
                </a:solidFill>
                <a:latin typeface="Menlo"/>
                <a:ea typeface="Menlo"/>
                <a:cs typeface="Menlo"/>
              </a:rPr>
              <a:t>./test</a:t>
            </a:r>
          </a:p>
          <a:p>
            <a:r>
              <a:rPr lang="en-US" sz="3200" dirty="0">
                <a:solidFill>
                  <a:srgbClr val="000000"/>
                </a:solidFill>
                <a:latin typeface="Menlo"/>
                <a:ea typeface="Menlo"/>
                <a:cs typeface="Menlo"/>
              </a:rPr>
              <a:t>got </a:t>
            </a:r>
            <a:r>
              <a:rPr lang="en-US" sz="3200" dirty="0" err="1">
                <a:solidFill>
                  <a:srgbClr val="000000"/>
                </a:solidFill>
                <a:latin typeface="Menlo"/>
                <a:ea typeface="Menlo"/>
                <a:cs typeface="Menlo"/>
              </a:rPr>
              <a:t>ptr</a:t>
            </a:r>
            <a:r>
              <a:rPr lang="en-US" sz="3200" dirty="0">
                <a:solidFill>
                  <a:srgbClr val="000000"/>
                </a:solidFill>
                <a:latin typeface="Menlo"/>
                <a:ea typeface="Menlo"/>
                <a:cs typeface="Menlo"/>
              </a:rPr>
              <a:t> 0x7f84b0c03350</a:t>
            </a:r>
            <a:endParaRPr lang="en-US" sz="3200" dirty="0">
              <a:latin typeface="Menlo Regular"/>
              <a:cs typeface="Menlo Regular"/>
            </a:endParaRPr>
          </a:p>
        </p:txBody>
      </p:sp>
    </p:spTree>
    <p:extLst>
      <p:ext uri="{BB962C8B-B14F-4D97-AF65-F5344CB8AC3E}">
        <p14:creationId xmlns:p14="http://schemas.microsoft.com/office/powerpoint/2010/main" val="391399205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p:txBody>
          <a:bodyPr>
            <a:normAutofit fontScale="77500" lnSpcReduction="20000"/>
          </a:bodyPr>
          <a:lstStyle/>
          <a:p>
            <a:r>
              <a:rPr lang="en-GB" dirty="0"/>
              <a:t>“Structure of Arrays vs. Array of Structures” problem:</a:t>
            </a:r>
          </a:p>
          <a:p>
            <a:pPr marL="0" indent="0">
              <a:buNone/>
            </a:pPr>
            <a:r>
              <a:rPr lang="en-GB" b="1" dirty="0" smtClean="0">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 Point;</a:t>
            </a:r>
          </a:p>
          <a:p>
            <a:endParaRPr lang="en-GB" dirty="0"/>
          </a:p>
          <a:p>
            <a:r>
              <a:rPr lang="en-GB" dirty="0"/>
              <a:t>Structure of Arrays (</a:t>
            </a:r>
            <a:r>
              <a:rPr lang="en-GB" dirty="0" err="1"/>
              <a:t>SoA</a:t>
            </a:r>
            <a:r>
              <a:rPr lang="en-GB" dirty="0"/>
              <a:t>) suits memory coalescence on GPUs</a:t>
            </a:r>
          </a:p>
          <a:p>
            <a:endParaRPr lang="en-GB" dirty="0"/>
          </a:p>
          <a:p>
            <a:endParaRPr lang="en-GB" dirty="0"/>
          </a:p>
          <a:p>
            <a:endParaRPr lang="en-GB" dirty="0"/>
          </a:p>
          <a:p>
            <a:r>
              <a:rPr lang="en-GB" dirty="0"/>
              <a:t>Array of Structures (</a:t>
            </a:r>
            <a:r>
              <a:rPr lang="en-GB" dirty="0" err="1"/>
              <a:t>AoS</a:t>
            </a:r>
            <a:r>
              <a:rPr lang="en-GB" dirty="0"/>
              <a:t>) </a:t>
            </a:r>
            <a:r>
              <a:rPr lang="en-GB" dirty="0" smtClean="0"/>
              <a:t>may suit </a:t>
            </a:r>
            <a:r>
              <a:rPr lang="en-GB" dirty="0"/>
              <a:t>cache hierarchies on CPUs</a:t>
            </a:r>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1509907351"/>
              </p:ext>
            </p:extLst>
          </p:nvPr>
        </p:nvGraphicFramePr>
        <p:xfrm>
          <a:off x="928662" y="3543186"/>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4120047717"/>
              </p:ext>
            </p:extLst>
          </p:nvPr>
        </p:nvGraphicFramePr>
        <p:xfrm>
          <a:off x="928662" y="5445224"/>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588224" y="3212976"/>
            <a:ext cx="2376264" cy="923330"/>
          </a:xfrm>
          <a:prstGeom prst="rect">
            <a:avLst/>
          </a:prstGeom>
          <a:noFill/>
        </p:spPr>
        <p:txBody>
          <a:bodyPr wrap="square" rtlCol="0">
            <a:spAutoFit/>
          </a:bodyPr>
          <a:lstStyle/>
          <a:p>
            <a:r>
              <a:rPr lang="en-GB" dirty="0" smtClean="0">
                <a:solidFill>
                  <a:schemeClr val="accent1"/>
                </a:solidFill>
              </a:rPr>
              <a:t>Adjacent work-items like to access adjacent memory</a:t>
            </a:r>
            <a:endParaRPr lang="en-GB" dirty="0">
              <a:solidFill>
                <a:schemeClr val="accent1"/>
              </a:solidFill>
            </a:endParaRPr>
          </a:p>
        </p:txBody>
      </p:sp>
      <p:sp>
        <p:nvSpPr>
          <p:cNvPr id="8" name="TextBox 7"/>
          <p:cNvSpPr txBox="1"/>
          <p:nvPr/>
        </p:nvSpPr>
        <p:spPr>
          <a:xfrm>
            <a:off x="6588224" y="5169966"/>
            <a:ext cx="2325924" cy="923330"/>
          </a:xfrm>
          <a:prstGeom prst="rect">
            <a:avLst/>
          </a:prstGeom>
          <a:noFill/>
        </p:spPr>
        <p:txBody>
          <a:bodyPr wrap="square" rtlCol="0">
            <a:spAutoFit/>
          </a:bodyPr>
          <a:lstStyle/>
          <a:p>
            <a:r>
              <a:rPr lang="en-GB" dirty="0" smtClean="0">
                <a:solidFill>
                  <a:schemeClr val="accent1"/>
                </a:solidFill>
              </a:rPr>
              <a:t>Individual work-items like to access adjacent memory</a:t>
            </a:r>
            <a:endParaRPr lang="en-GB" dirty="0">
              <a:solidFill>
                <a:schemeClr val="accent1"/>
              </a:solidFill>
            </a:endParaRPr>
          </a:p>
        </p:txBody>
      </p:sp>
    </p:spTree>
    <p:extLst>
      <p:ext uri="{BB962C8B-B14F-4D97-AF65-F5344CB8AC3E}">
        <p14:creationId xmlns:p14="http://schemas.microsoft.com/office/powerpoint/2010/main" val="3664084601"/>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sz="4000" dirty="0"/>
              <a:t>Optimizations</a:t>
            </a:r>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77771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55259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813597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1345763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1195994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8106397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91391964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99650039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775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2902625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ITE_OpenC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36790</TotalTime>
  <Words>10822</Words>
  <Application>Microsoft Macintosh PowerPoint</Application>
  <PresentationFormat>On-screen Show (4:3)</PresentationFormat>
  <Paragraphs>1598</Paragraphs>
  <Slides>136</Slides>
  <Notes>11</Notes>
  <HiddenSlides>13</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KITE_OpenCL</vt:lpstr>
      <vt:lpstr>Advanced OpenCL Topics - Host-DEVICE Interactions</vt:lpstr>
      <vt:lpstr>Platform discovery</vt:lpstr>
      <vt:lpstr>Hard coding</vt:lpstr>
      <vt:lpstr>Selection</vt:lpstr>
      <vt:lpstr>Selection</vt:lpstr>
      <vt:lpstr>Pinned Memory</vt:lpstr>
      <vt:lpstr>Pinned Memory</vt:lpstr>
      <vt:lpstr>Malloc Recap</vt:lpstr>
      <vt:lpstr>PowerPoint Presentation</vt:lpstr>
      <vt:lpstr>Malloc Recap</vt:lpstr>
      <vt:lpstr>Malloc Recap</vt:lpstr>
      <vt:lpstr>Malloc Recap</vt:lpstr>
      <vt:lpstr>Malloc Recap</vt:lpstr>
      <vt:lpstr>PowerPoint Presentation</vt:lpstr>
      <vt:lpstr>PowerPoint Presentation</vt:lpstr>
      <vt:lpstr>Using Pinned Memory</vt:lpstr>
      <vt:lpstr>Caveats</vt:lpstr>
      <vt:lpstr>Multiple Devices</vt:lpstr>
      <vt:lpstr>Multiple Contexts</vt:lpstr>
      <vt:lpstr>Multiple Command Queues</vt:lpstr>
      <vt:lpstr>OpenCL &amp; MPI</vt:lpstr>
      <vt:lpstr>Halo Exchange</vt:lpstr>
      <vt:lpstr>Exercise 9: Fast host-device data transfers</vt:lpstr>
      <vt:lpstr>Profiling OpenCL Code</vt:lpstr>
      <vt:lpstr>Profiling</vt:lpstr>
      <vt:lpstr>OpenCL events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CodeXL</vt:lpstr>
      <vt:lpstr>Intel® INDE</vt:lpstr>
      <vt:lpstr>GPUVerify</vt:lpstr>
      <vt:lpstr>Oclgrind</vt:lpstr>
      <vt:lpstr>Exercise 10: Profiling and Debugging OpenCL programs</vt:lpstr>
      <vt:lpstr>Advanced Topics in OpenCL – Kernel Issues</vt:lpstr>
      <vt:lpstr>Shipping OpenCL Kernels</vt:lpstr>
      <vt:lpstr>Encrypting OpenCL Source</vt:lpstr>
      <vt:lpstr>Precompiling OpenCL Kernels</vt:lpstr>
      <vt:lpstr>Precompiling OpenCL Kernels</vt:lpstr>
      <vt:lpstr>Precompiling OpenCL Kernels</vt:lpstr>
      <vt:lpstr>Portable Binaries (SPIR)</vt:lpstr>
      <vt:lpstr>Stringifying Kernel Source</vt:lpstr>
      <vt:lpstr>Stringifying Kernel Source</vt:lpstr>
      <vt:lpstr>Stringifying Kernel Source</vt:lpstr>
      <vt:lpstr>Generating Assembly Code</vt:lpstr>
      <vt:lpstr>Kernel Introspection</vt:lpstr>
      <vt:lpstr>Kernel Introspection</vt:lpstr>
      <vt:lpstr>Separate Compilation and Linking</vt:lpstr>
      <vt:lpstr>Compiler Options</vt:lpstr>
      <vt:lpstr>Compiler Flags</vt:lpstr>
      <vt:lpstr>Metaprogramming</vt:lpstr>
      <vt:lpstr>Example: Multiply a vector by a constant value</vt:lpstr>
      <vt:lpstr>Metaprogramming</vt:lpstr>
      <vt:lpstr>Exercise 11: optimisations</vt:lpstr>
      <vt:lpstr>Exercise 11: optimisations</vt:lpstr>
      <vt:lpstr>Advanced OpenCL Topics - OPTIMISATION</vt:lpstr>
      <vt:lpstr>Fast Kernels</vt:lpstr>
      <vt:lpstr>Performance portability</vt:lpstr>
      <vt:lpstr>OpenCL Memory Hierarchy</vt:lpstr>
      <vt:lpstr>Private Memory</vt:lpstr>
      <vt:lpstr>Private Memory</vt:lpstr>
      <vt:lpstr>Occupancy</vt:lpstr>
      <vt:lpstr>Local Memory</vt:lpstr>
      <vt:lpstr>Global Memory</vt:lpstr>
      <vt:lpstr>Coalesced Access</vt:lpstr>
      <vt:lpstr>Memory layout is critical to performance</vt:lpstr>
      <vt:lpstr>Optimizations</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Tuning Knobs some general issues to think about</vt:lpstr>
      <vt:lpstr>Auto tuning</vt:lpstr>
      <vt:lpstr>Auto tuning example - Flamingo</vt:lpstr>
      <vt:lpstr>Auto tuning - Example</vt:lpstr>
      <vt:lpstr>Thread throttling</vt:lpstr>
      <vt:lpstr>Barrier example</vt:lpstr>
      <vt:lpstr>Compilation hints</vt:lpstr>
      <vt:lpstr>Vectorisation</vt:lpstr>
      <vt:lpstr>Vectorisation</vt:lpstr>
      <vt:lpstr>Vectorisation</vt:lpstr>
      <vt:lpstr>Vectorisation</vt:lpstr>
      <vt:lpstr>Branching</vt:lpstr>
      <vt:lpstr>Branching</vt:lpstr>
      <vt:lpstr>Native Math Functions</vt:lpstr>
      <vt:lpstr>Half Precision</vt:lpstr>
      <vt:lpstr>Exercise 12</vt:lpstr>
      <vt:lpstr>Advanced OpenCL Topics – Image Types</vt:lpstr>
      <vt:lpstr>Image Types</vt:lpstr>
      <vt:lpstr>Checking for Image Support</vt:lpstr>
      <vt:lpstr>Image Types – Host API</vt:lpstr>
      <vt:lpstr>Image Formats </vt:lpstr>
      <vt:lpstr>Image Types – Kernel</vt:lpstr>
      <vt:lpstr>Image Samplers</vt:lpstr>
      <vt:lpstr>Exercise 13</vt:lpstr>
      <vt:lpstr>Advanced OpenCL Topics - OPENCL / OpenGL interop. </vt:lpstr>
      <vt:lpstr>OpenGL &amp; OpenCL</vt:lpstr>
      <vt:lpstr>CL/GL Interop Overview</vt:lpstr>
      <vt:lpstr>OpenGL Setup</vt:lpstr>
      <vt:lpstr>Setting up SDL and OpenGL</vt:lpstr>
      <vt:lpstr>Setting up SDL and OpenGL</vt:lpstr>
      <vt:lpstr>Setting up OpenCL</vt:lpstr>
      <vt:lpstr>Shared CL/GL objects</vt:lpstr>
      <vt:lpstr>Setting up OpenCL</vt:lpstr>
      <vt:lpstr>Using Shared Objects</vt:lpstr>
      <vt:lpstr>cl_khr_gl_event</vt:lpstr>
      <vt:lpstr>Exercise 14: CL/GL Interop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Deakin;Simon McIntosh-Smith</dc:creator>
  <cp:lastModifiedBy>James Price</cp:lastModifiedBy>
  <cp:revision>1279</cp:revision>
  <dcterms:created xsi:type="dcterms:W3CDTF">2013-06-29T14:06:29Z</dcterms:created>
  <dcterms:modified xsi:type="dcterms:W3CDTF">2015-02-21T15:45:18Z</dcterms:modified>
</cp:coreProperties>
</file>