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6"/>
  </p:notesMasterIdLst>
  <p:sldIdLst>
    <p:sldId id="615" r:id="rId2"/>
    <p:sldId id="616" r:id="rId3"/>
    <p:sldId id="617" r:id="rId4"/>
    <p:sldId id="618" r:id="rId5"/>
    <p:sldId id="619" r:id="rId6"/>
    <p:sldId id="620" r:id="rId7"/>
    <p:sldId id="621" r:id="rId8"/>
    <p:sldId id="622" r:id="rId9"/>
    <p:sldId id="623" r:id="rId10"/>
    <p:sldId id="624" r:id="rId11"/>
    <p:sldId id="625" r:id="rId12"/>
    <p:sldId id="626" r:id="rId13"/>
    <p:sldId id="627" r:id="rId14"/>
    <p:sldId id="628" r:id="rId15"/>
    <p:sldId id="629" r:id="rId16"/>
    <p:sldId id="630" r:id="rId17"/>
    <p:sldId id="631" r:id="rId18"/>
    <p:sldId id="632" r:id="rId19"/>
    <p:sldId id="633" r:id="rId20"/>
    <p:sldId id="634" r:id="rId21"/>
    <p:sldId id="635" r:id="rId22"/>
    <p:sldId id="636" r:id="rId23"/>
    <p:sldId id="637" r:id="rId24"/>
    <p:sldId id="376" r:id="rId25"/>
    <p:sldId id="694" r:id="rId26"/>
    <p:sldId id="695" r:id="rId27"/>
    <p:sldId id="696" r:id="rId28"/>
    <p:sldId id="516" r:id="rId29"/>
    <p:sldId id="517" r:id="rId30"/>
    <p:sldId id="518" r:id="rId31"/>
    <p:sldId id="539" r:id="rId32"/>
    <p:sldId id="519" r:id="rId33"/>
    <p:sldId id="520" r:id="rId34"/>
    <p:sldId id="521" r:id="rId35"/>
    <p:sldId id="522" r:id="rId36"/>
    <p:sldId id="523" r:id="rId37"/>
    <p:sldId id="524" r:id="rId38"/>
    <p:sldId id="525" r:id="rId39"/>
    <p:sldId id="526" r:id="rId40"/>
    <p:sldId id="774" r:id="rId41"/>
    <p:sldId id="527" r:id="rId42"/>
    <p:sldId id="528" r:id="rId43"/>
    <p:sldId id="529" r:id="rId44"/>
    <p:sldId id="530" r:id="rId45"/>
    <p:sldId id="531" r:id="rId46"/>
    <p:sldId id="776" r:id="rId47"/>
    <p:sldId id="385" r:id="rId48"/>
    <p:sldId id="538" r:id="rId49"/>
    <p:sldId id="390" r:id="rId50"/>
    <p:sldId id="686" r:id="rId51"/>
    <p:sldId id="687" r:id="rId52"/>
    <p:sldId id="688" r:id="rId53"/>
    <p:sldId id="689" r:id="rId54"/>
    <p:sldId id="690" r:id="rId55"/>
    <p:sldId id="775" r:id="rId56"/>
    <p:sldId id="691" r:id="rId57"/>
    <p:sldId id="692" r:id="rId58"/>
    <p:sldId id="532" r:id="rId59"/>
    <p:sldId id="395" r:id="rId60"/>
    <p:sldId id="577" r:id="rId61"/>
    <p:sldId id="578" r:id="rId62"/>
    <p:sldId id="579" r:id="rId63"/>
    <p:sldId id="580" r:id="rId64"/>
    <p:sldId id="581" r:id="rId65"/>
    <p:sldId id="582" r:id="rId66"/>
    <p:sldId id="583" r:id="rId67"/>
    <p:sldId id="584" r:id="rId68"/>
    <p:sldId id="585" r:id="rId69"/>
    <p:sldId id="586" r:id="rId70"/>
    <p:sldId id="587" r:id="rId71"/>
    <p:sldId id="588" r:id="rId72"/>
    <p:sldId id="589" r:id="rId73"/>
    <p:sldId id="590" r:id="rId74"/>
    <p:sldId id="591" r:id="rId75"/>
    <p:sldId id="592" r:id="rId76"/>
    <p:sldId id="593" r:id="rId77"/>
    <p:sldId id="594" r:id="rId78"/>
    <p:sldId id="612" r:id="rId79"/>
    <p:sldId id="614" r:id="rId80"/>
    <p:sldId id="638" r:id="rId81"/>
    <p:sldId id="639" r:id="rId82"/>
    <p:sldId id="640" r:id="rId83"/>
    <p:sldId id="641" r:id="rId84"/>
    <p:sldId id="642" r:id="rId85"/>
    <p:sldId id="643" r:id="rId86"/>
    <p:sldId id="644" r:id="rId87"/>
    <p:sldId id="645" r:id="rId88"/>
    <p:sldId id="646" r:id="rId89"/>
    <p:sldId id="647" r:id="rId90"/>
    <p:sldId id="399" r:id="rId91"/>
    <p:sldId id="648" r:id="rId92"/>
    <p:sldId id="649" r:id="rId93"/>
    <p:sldId id="650" r:id="rId94"/>
    <p:sldId id="651" r:id="rId95"/>
    <p:sldId id="652" r:id="rId96"/>
    <p:sldId id="653" r:id="rId97"/>
    <p:sldId id="654" r:id="rId98"/>
    <p:sldId id="655" r:id="rId99"/>
    <p:sldId id="661" r:id="rId100"/>
    <p:sldId id="662" r:id="rId101"/>
    <p:sldId id="414" r:id="rId102"/>
    <p:sldId id="415" r:id="rId103"/>
    <p:sldId id="453" r:id="rId104"/>
    <p:sldId id="454" r:id="rId105"/>
    <p:sldId id="663" r:id="rId106"/>
    <p:sldId id="664" r:id="rId107"/>
    <p:sldId id="665" r:id="rId108"/>
    <p:sldId id="666" r:id="rId109"/>
    <p:sldId id="667" r:id="rId110"/>
    <p:sldId id="668" r:id="rId111"/>
    <p:sldId id="669" r:id="rId112"/>
    <p:sldId id="670" r:id="rId113"/>
    <p:sldId id="671" r:id="rId114"/>
    <p:sldId id="672" r:id="rId115"/>
    <p:sldId id="673" r:id="rId116"/>
    <p:sldId id="674" r:id="rId117"/>
    <p:sldId id="768" r:id="rId118"/>
    <p:sldId id="769" r:id="rId119"/>
    <p:sldId id="770" r:id="rId120"/>
    <p:sldId id="771" r:id="rId121"/>
    <p:sldId id="772" r:id="rId122"/>
    <p:sldId id="773" r:id="rId123"/>
    <p:sldId id="676" r:id="rId124"/>
    <p:sldId id="724" r:id="rId125"/>
    <p:sldId id="725" r:id="rId126"/>
    <p:sldId id="726" r:id="rId127"/>
    <p:sldId id="727" r:id="rId128"/>
    <p:sldId id="728" r:id="rId129"/>
    <p:sldId id="729" r:id="rId130"/>
    <p:sldId id="730" r:id="rId131"/>
    <p:sldId id="731" r:id="rId132"/>
    <p:sldId id="732" r:id="rId133"/>
    <p:sldId id="733" r:id="rId134"/>
    <p:sldId id="734"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8: Advanced Topics - Host / Device Interactions" id="{9D1D4B4A-55D6-144B-815E-7DD4A1541CCF}">
          <p14:sldIdLst>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Lst>
        </p14:section>
        <p14:section name="9: Profiling" id="{C90319B1-F017-497D-9D68-0339E5382A58}">
          <p14:sldIdLst>
            <p14:sldId id="376"/>
            <p14:sldId id="694"/>
            <p14:sldId id="695"/>
            <p14:sldId id="696"/>
            <p14:sldId id="516"/>
            <p14:sldId id="517"/>
            <p14:sldId id="518"/>
            <p14:sldId id="539"/>
            <p14:sldId id="519"/>
            <p14:sldId id="520"/>
            <p14:sldId id="521"/>
            <p14:sldId id="522"/>
            <p14:sldId id="523"/>
            <p14:sldId id="524"/>
            <p14:sldId id="525"/>
            <p14:sldId id="526"/>
            <p14:sldId id="774"/>
            <p14:sldId id="527"/>
            <p14:sldId id="528"/>
            <p14:sldId id="529"/>
            <p14:sldId id="530"/>
            <p14:sldId id="531"/>
            <p14:sldId id="776"/>
          </p14:sldIdLst>
        </p14:section>
        <p14:section name="10: Debugging" id="{EDBF0292-69D5-42CB-9FB5-821C75C0D18E}">
          <p14:sldIdLst>
            <p14:sldId id="385"/>
            <p14:sldId id="538"/>
            <p14:sldId id="390"/>
            <p14:sldId id="686"/>
            <p14:sldId id="687"/>
            <p14:sldId id="688"/>
            <p14:sldId id="689"/>
            <p14:sldId id="690"/>
            <p14:sldId id="775"/>
            <p14:sldId id="691"/>
            <p14:sldId id="692"/>
            <p14:sldId id="532"/>
          </p14:sldIdLst>
        </p14:section>
        <p14:section name="11: Advanced Topics - Kernel Issues" id="{5A57F245-9768-C743-872B-82E681065552}">
          <p14:sldIdLst>
            <p14:sldId id="395"/>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612"/>
            <p14:sldId id="614"/>
          </p14:sldIdLst>
        </p14:section>
        <p14:section name="12: Advanced Topics - Optimisation" id="{A374D3E4-2ECC-E647-8B76-FD16B940C83F}">
          <p14:sldIdLst>
            <p14:sldId id="638"/>
            <p14:sldId id="639"/>
            <p14:sldId id="640"/>
            <p14:sldId id="641"/>
            <p14:sldId id="642"/>
            <p14:sldId id="643"/>
            <p14:sldId id="644"/>
            <p14:sldId id="645"/>
            <p14:sldId id="646"/>
            <p14:sldId id="647"/>
            <p14:sldId id="399"/>
            <p14:sldId id="648"/>
            <p14:sldId id="649"/>
            <p14:sldId id="650"/>
            <p14:sldId id="651"/>
            <p14:sldId id="652"/>
            <p14:sldId id="653"/>
            <p14:sldId id="654"/>
            <p14:sldId id="655"/>
            <p14:sldId id="661"/>
            <p14:sldId id="662"/>
            <p14:sldId id="414"/>
            <p14:sldId id="415"/>
            <p14:sldId id="453"/>
            <p14:sldId id="454"/>
            <p14:sldId id="663"/>
            <p14:sldId id="664"/>
            <p14:sldId id="665"/>
            <p14:sldId id="666"/>
            <p14:sldId id="667"/>
            <p14:sldId id="668"/>
            <p14:sldId id="669"/>
            <p14:sldId id="670"/>
            <p14:sldId id="671"/>
            <p14:sldId id="672"/>
            <p14:sldId id="673"/>
            <p14:sldId id="674"/>
          </p14:sldIdLst>
        </p14:section>
        <p14:section name="13: Advanced Topics - Image Types" id="{3F407965-C81B-C643-BC9B-D5C41B5EE19F}">
          <p14:sldIdLst>
            <p14:sldId id="768"/>
            <p14:sldId id="769"/>
            <p14:sldId id="770"/>
            <p14:sldId id="771"/>
            <p14:sldId id="772"/>
            <p14:sldId id="773"/>
          </p14:sldIdLst>
        </p14:section>
        <p14:section name="14: Advanced Topics - OpenCL/OpenGL Interop" id="{8857DEC8-8D6C-7E4B-879F-B6D2072E6065}">
          <p14:sldIdLst>
            <p14:sldId id="676"/>
            <p14:sldId id="724"/>
            <p14:sldId id="725"/>
            <p14:sldId id="726"/>
            <p14:sldId id="727"/>
            <p14:sldId id="728"/>
            <p14:sldId id="729"/>
            <p14:sldId id="730"/>
            <p14:sldId id="731"/>
            <p14:sldId id="732"/>
            <p14:sldId id="733"/>
            <p14:sldId id="73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m Deakin" initials="T" lastIdx="25" clrIdx="0"/>
  <p:cmAuthor id="1" name="Simon McIntosh-Smith"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clrMode="gray"/>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27" autoAdjust="0"/>
    <p:restoredTop sz="98394" autoAdjust="0"/>
  </p:normalViewPr>
  <p:slideViewPr>
    <p:cSldViewPr>
      <p:cViewPr varScale="1">
        <p:scale>
          <a:sx n="115" d="100"/>
          <a:sy n="115" d="100"/>
        </p:scale>
        <p:origin x="-240" y="-120"/>
      </p:cViewPr>
      <p:guideLst>
        <p:guide orient="horz" pos="2160"/>
        <p:guide pos="2880"/>
      </p:guideLst>
    </p:cSldViewPr>
  </p:slideViewPr>
  <p:outlineViewPr>
    <p:cViewPr>
      <p:scale>
        <a:sx n="33" d="100"/>
        <a:sy n="33" d="100"/>
      </p:scale>
      <p:origin x="0" y="187932"/>
    </p:cViewPr>
  </p:outlineViewPr>
  <p:notesTextViewPr>
    <p:cViewPr>
      <p:scale>
        <a:sx n="1" d="1"/>
        <a:sy n="1" d="1"/>
      </p:scale>
      <p:origin x="0" y="0"/>
    </p:cViewPr>
  </p:notesTextViewPr>
  <p:sorterViewPr>
    <p:cViewPr>
      <p:scale>
        <a:sx n="124" d="100"/>
        <a:sy n="124" d="100"/>
      </p:scale>
      <p:origin x="0" y="35240"/>
    </p:cViewPr>
  </p:sorterViewPr>
  <p:gridSpacing cx="72008" cy="72008"/>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notesMaster" Target="notesMasters/notesMaster1.xml"/><Relationship Id="rId137" Type="http://schemas.openxmlformats.org/officeDocument/2006/relationships/printerSettings" Target="printerSettings/printerSettings1.bin"/><Relationship Id="rId138" Type="http://schemas.openxmlformats.org/officeDocument/2006/relationships/commentAuthors" Target="commentAuthors.xml"/><Relationship Id="rId13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viewProps" Target="viewProps.xml"/><Relationship Id="rId141" Type="http://schemas.openxmlformats.org/officeDocument/2006/relationships/theme" Target="theme/theme1.xml"/><Relationship Id="rId1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97E5C-85BB-4669-9209-B5E04E6ED101}" type="datetimeFigureOut">
              <a:rPr lang="en-GB" smtClean="0"/>
              <a:pPr/>
              <a:t>18/02/15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3F2D69-97A9-4C41-91BD-6A22F8270148}" type="slidenum">
              <a:rPr lang="en-GB" smtClean="0"/>
              <a:pPr/>
              <a:t>‹#›</a:t>
            </a:fld>
            <a:endParaRPr lang="en-GB"/>
          </a:p>
        </p:txBody>
      </p:sp>
    </p:spTree>
    <p:extLst>
      <p:ext uri="{BB962C8B-B14F-4D97-AF65-F5344CB8AC3E}">
        <p14:creationId xmlns:p14="http://schemas.microsoft.com/office/powerpoint/2010/main" val="4122011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relevant for zero copy </a:t>
            </a:r>
            <a:r>
              <a:rPr lang="en-GB" dirty="0" err="1" smtClean="0"/>
              <a:t>etc</a:t>
            </a:r>
            <a:r>
              <a:rPr lang="en-GB" baseline="0" dirty="0" smtClean="0"/>
              <a:t> in presence of shared memory</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16</a:t>
            </a:fld>
            <a:endParaRPr lang="en-GB"/>
          </a:p>
        </p:txBody>
      </p:sp>
    </p:spTree>
    <p:extLst>
      <p:ext uri="{BB962C8B-B14F-4D97-AF65-F5344CB8AC3E}">
        <p14:creationId xmlns:p14="http://schemas.microsoft.com/office/powerpoint/2010/main" val="273751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Hints</a:t>
            </a:r>
            <a:r>
              <a:rPr lang="en-GB" baseline="0" dirty="0" smtClean="0"/>
              <a:t> to compiler to make it go faster. </a:t>
            </a:r>
          </a:p>
          <a:p>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107</a:t>
            </a:fld>
            <a:endParaRPr lang="en-GB"/>
          </a:p>
        </p:txBody>
      </p:sp>
    </p:spTree>
    <p:extLst>
      <p:ext uri="{BB962C8B-B14F-4D97-AF65-F5344CB8AC3E}">
        <p14:creationId xmlns:p14="http://schemas.microsoft.com/office/powerpoint/2010/main" val="39308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Hard to tell how good performance is going to be even if you know the kernel is relatively well optimised</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25</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Simple example, most people might already know. Should work everywhere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26</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lots of tools for profiling, ecosystem is better than it was. </a:t>
            </a:r>
            <a:r>
              <a:rPr lang="en-GB" dirty="0" err="1" smtClean="0"/>
              <a:t>Nvvp</a:t>
            </a:r>
            <a:r>
              <a:rPr lang="en-GB" dirty="0" smtClean="0"/>
              <a:t> might be able to be coerced to provide profiling information, </a:t>
            </a:r>
            <a:r>
              <a:rPr lang="en-GB" dirty="0" err="1" smtClean="0"/>
              <a:t>codexl</a:t>
            </a:r>
            <a:r>
              <a:rPr lang="en-GB" dirty="0" smtClean="0"/>
              <a:t>/ds-5</a:t>
            </a:r>
            <a:r>
              <a:rPr lang="en-GB" baseline="0" dirty="0" smtClean="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27</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Quick notes about it – mention paper? </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82</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Work group sizes – maybe obvious. Mention </a:t>
            </a:r>
            <a:r>
              <a:rPr lang="en-GB" baseline="0" dirty="0" err="1" smtClean="0"/>
              <a:t>opencl</a:t>
            </a:r>
            <a:r>
              <a:rPr lang="en-GB" baseline="0" dirty="0" smtClean="0"/>
              <a:t> 2 padded work group sizes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99</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Results from our 2D lattice Boltzmann code, results from the ISC paper.</a:t>
            </a:r>
          </a:p>
          <a:p>
            <a:endParaRPr lang="en-GB" baseline="0" dirty="0" smtClean="0"/>
          </a:p>
          <a:p>
            <a:r>
              <a:rPr lang="en-GB" baseline="0" dirty="0" smtClean="0"/>
              <a:t>Top left is AMD, top right is </a:t>
            </a:r>
            <a:r>
              <a:rPr lang="en-GB" baseline="0" dirty="0" err="1" smtClean="0"/>
              <a:t>Nvidia</a:t>
            </a:r>
            <a:r>
              <a:rPr lang="en-GB" baseline="0" dirty="0" smtClean="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100</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Barriers between code for better cache use </a:t>
            </a:r>
            <a:r>
              <a:rPr lang="en-GB" dirty="0" err="1" smtClean="0"/>
              <a:t>etc</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105</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the barriers which can speed up code by making a barrier between accessing different bits of memory. </a:t>
            </a:r>
          </a:p>
          <a:p>
            <a:endParaRPr lang="en-GB" dirty="0" smtClean="0"/>
          </a:p>
          <a:p>
            <a:r>
              <a:rPr lang="en-GB" dirty="0" smtClean="0"/>
              <a:t>From the </a:t>
            </a:r>
            <a:r>
              <a:rPr lang="en-GB" dirty="0" err="1" smtClean="0"/>
              <a:t>CloverLeaf</a:t>
            </a:r>
            <a:r>
              <a:rPr lang="en-GB" dirty="0" smtClean="0"/>
              <a:t> benchmark (2D structured grid code for Hydrodynamics).</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106</a:t>
            </a:fld>
            <a:endParaRPr lang="en-GB"/>
          </a:p>
        </p:txBody>
      </p:sp>
    </p:spTree>
    <p:extLst>
      <p:ext uri="{BB962C8B-B14F-4D97-AF65-F5344CB8AC3E}">
        <p14:creationId xmlns:p14="http://schemas.microsoft.com/office/powerpoint/2010/main" val="94171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9E03964-7D59-4BF8-AE10-3A215A42C3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E5ADEB7-8139-4AC1-94DC-FE9E54B1CCD2}"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77A686-1785-49A1-B4C9-55A3C7EEADE4}"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hort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296334"/>
            <a:ext cx="8382000" cy="703792"/>
          </a:xfrm>
        </p:spPr>
        <p:txBody>
          <a:bodyPr/>
          <a:lstStyle>
            <a:lvl1pPr>
              <a:defRPr>
                <a:latin typeface="Trebuchet MS"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98500" y="1058334"/>
            <a:ext cx="4762500" cy="5250106"/>
          </a:xfrm>
        </p:spPr>
        <p:txBody>
          <a:bodyPr/>
          <a:lstStyle>
            <a:lvl1pPr>
              <a:defRPr lang="en-US" sz="2000" b="1" dirty="0" smtClean="0">
                <a:solidFill>
                  <a:schemeClr val="tx1"/>
                </a:solidFill>
                <a:latin typeface="Trebuchet MS" pitchFamily="34" charset="0"/>
                <a:ea typeface="ＭＳ Ｐゴシック" charset="-128"/>
                <a:cs typeface="Tahoma" pitchFamily="34" charset="0"/>
              </a:defRPr>
            </a:lvl1pPr>
            <a:lvl2pPr>
              <a:defRPr lang="en-US" sz="2000" b="0" dirty="0" smtClean="0">
                <a:solidFill>
                  <a:schemeClr val="tx1"/>
                </a:solidFill>
                <a:latin typeface="Trebuchet MS" pitchFamily="34" charset="0"/>
                <a:ea typeface="ＭＳ Ｐゴシック" charset="-128"/>
                <a:cs typeface="Tahoma" pitchFamily="34" charset="0"/>
              </a:defRPr>
            </a:lvl2pPr>
            <a:lvl3pPr>
              <a:defRPr sz="1800" b="0">
                <a:latin typeface="Trebuchet MS" pitchFamily="34" charset="0"/>
                <a:cs typeface="Tahoma" pitchFamily="34" charset="0"/>
              </a:defRPr>
            </a:lvl3pPr>
            <a:lvl4pPr>
              <a:defRPr sz="1800" b="0">
                <a:latin typeface="Trebuchet MS" pitchFamily="34" charset="0"/>
                <a:cs typeface="Tahoma" pitchFamily="34" charset="0"/>
              </a:defRPr>
            </a:lvl4pPr>
            <a:lvl5pPr>
              <a:defRPr sz="1800" b="0">
                <a:latin typeface="Trebuchet MS" pitchFamily="34" charset="0"/>
                <a:cs typeface="Tahoma"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bwMode="auto">
          <a:xfrm>
            <a:off x="0" y="0"/>
            <a:ext cx="508000" cy="6858000"/>
          </a:xfrm>
          <a:prstGeom prst="rect">
            <a:avLst/>
          </a:prstGeom>
          <a:gradFill flip="none" rotWithShape="1">
            <a:gsLst>
              <a:gs pos="0">
                <a:srgbClr val="FFEFD1"/>
              </a:gs>
              <a:gs pos="64999">
                <a:srgbClr val="F0EBD5"/>
              </a:gs>
              <a:gs pos="100000">
                <a:srgbClr val="D1C39F"/>
              </a:gs>
            </a:gsLst>
            <a:lin ang="10800000" scaled="1"/>
            <a:tileRect/>
          </a:gradFill>
          <a:ln w="25400" cap="flat" cmpd="sng" algn="ctr">
            <a:noFill/>
            <a:prstDash val="solid"/>
            <a:round/>
            <a:headEnd type="oval" w="med" len="med"/>
            <a:tailEnd type="none" w="med" len="med"/>
          </a:ln>
          <a:effectLst>
            <a:outerShdw blurRad="50800" dist="38100" algn="l" rotWithShape="0">
              <a:prstClr val="black">
                <a:alpha val="40000"/>
              </a:prstClr>
            </a:outerShdw>
          </a:effectLst>
          <a:scene3d>
            <a:camera prst="orthographicFront">
              <a:rot lat="0" lon="0" rev="0"/>
            </a:camera>
            <a:lightRig rig="glow" dir="t">
              <a:rot lat="0" lon="0" rev="4800000"/>
            </a:lightRig>
          </a:scene3d>
          <a:sp3d prstMaterial="matte">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9000"/>
              </a:lnSpc>
              <a:spcBef>
                <a:spcPct val="0"/>
              </a:spcBef>
              <a:spcAft>
                <a:spcPct val="0"/>
              </a:spcAft>
              <a:buClrTx/>
              <a:buSzTx/>
              <a:buFontTx/>
              <a:buNone/>
              <a:tabLst>
                <a:tab pos="158750" algn="l"/>
                <a:tab pos="1757363" algn="l"/>
                <a:tab pos="3357563" algn="l"/>
                <a:tab pos="4956175" algn="l"/>
                <a:tab pos="6553200" algn="l"/>
              </a:tabLst>
            </a:pPr>
            <a:endParaRPr kumimoji="0" lang="en-US" sz="3600" b="0" i="0" u="none" strike="noStrike" cap="none" normalizeH="0" baseline="0" smtClean="0">
              <a:ln>
                <a:noFill/>
              </a:ln>
              <a:solidFill>
                <a:srgbClr val="FFFFFF"/>
              </a:solidFill>
              <a:effectLst/>
              <a:latin typeface="Trebuchet MS" pitchFamily="34" charset="0"/>
              <a:ea typeface="ヒラギノ角ゴ ProN W3" charset="-128"/>
              <a:sym typeface="Myriad Set Text" charset="0"/>
            </a:endParaRPr>
          </a:p>
        </p:txBody>
      </p:sp>
      <p:pic>
        <p:nvPicPr>
          <p:cNvPr id="7" name="Picture 6" descr="Khronos-1500-Transparent-Aug08.png"/>
          <p:cNvPicPr>
            <a:picLocks noChangeAspect="1"/>
          </p:cNvPicPr>
          <p:nvPr userDrawn="1"/>
        </p:nvPicPr>
        <p:blipFill>
          <a:blip r:embed="rId2" cstate="print"/>
          <a:stretch>
            <a:fillRect/>
          </a:stretch>
        </p:blipFill>
        <p:spPr>
          <a:xfrm rot="16200000">
            <a:off x="-1064776" y="5250321"/>
            <a:ext cx="2644240" cy="419112"/>
          </a:xfrm>
          <a:prstGeom prst="rect">
            <a:avLst/>
          </a:prstGeom>
        </p:spPr>
      </p:pic>
    </p:spTree>
    <p:extLst>
      <p:ext uri="{BB962C8B-B14F-4D97-AF65-F5344CB8AC3E}">
        <p14:creationId xmlns:p14="http://schemas.microsoft.com/office/powerpoint/2010/main" val="24946115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65327FA-D1E5-40CA-8941-3DD0B6730F8A}"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33F153-90AC-449F-A303-26940247ABC8}" type="datetime1">
              <a:rPr lang="en-GB" smtClean="0"/>
              <a:pPr/>
              <a:t>18/02/15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E24492-3EA5-478D-9F72-7B8FF369DDEB}"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3976A03-596E-4490-AE35-AFB744E08901}" type="datetime1">
              <a:rPr lang="en-GB" smtClean="0"/>
              <a:pPr/>
              <a:t>18/02/15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C8E3CB4-829C-4F19-9E86-B2AAEC36BD90}" type="datetime1">
              <a:rPr lang="en-GB" smtClean="0"/>
              <a:pPr/>
              <a:t>18/02/15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6FE01-96D8-461F-B1B2-1F0C16D98900}" type="datetime1">
              <a:rPr lang="en-GB" smtClean="0"/>
              <a:pPr/>
              <a:t>18/02/15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B088-CFF7-44C4-9CCE-18845754E6D4}"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3A280C-4DEC-4EEC-BD59-A30886E06BA1}" type="datetime1">
              <a:rPr lang="en-GB" smtClean="0"/>
              <a:pPr/>
              <a:t>18/02/15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338BC4-165C-45BE-83FF-C9C7D8E962C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2BC38-3FAE-415B-AD1C-2D338E3D6B03}" type="datetime1">
              <a:rPr lang="en-GB" smtClean="0"/>
              <a:pPr/>
              <a:t>18/02/15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8BC4-165C-45BE-83FF-C9C7D8E962C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istymountain.co.uk/flamingo/"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sc.es/computer-sciences/performance-tools/trace-generation" TargetMode="External"/><Relationship Id="rId3" Type="http://schemas.openxmlformats.org/officeDocument/2006/relationships/hyperlink" Target="http://www.bsc.es/computer-sciences/performance-tools/parave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nvidia.com/gameworksdownload%23?dn=nsight-visual-studio-edition-4-5-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md.com/tools-and-sdks/opencl-zone/codex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vtune-amplifier-xe" TargetMode="External"/><Relationship Id="rId3" Type="http://schemas.openxmlformats.org/officeDocument/2006/relationships/hyperlink" Target="https://software.intel.com/en-us/articles/intel-vtune-amplifier-xe-getting-started-with-opencl-performance-analysis-on-intel-hd-graphic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oftware.intel.com/en-us/intel-inde" TargetMode="External"/><Relationship Id="rId3" Type="http://schemas.openxmlformats.org/officeDocument/2006/relationships/hyperlink" Target="https://software.intel.com/en-us/node/53933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multicore.doc.ic.ac.uk/tools/GPUVerify/"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rprice/Oclgrind"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Advanced OpenCL Topics - Host-DEVICE Interactions</a:t>
            </a:r>
            <a:endParaRPr lang="en-GB" dirty="0"/>
          </a:p>
        </p:txBody>
      </p:sp>
      <p:sp>
        <p:nvSpPr>
          <p:cNvPr id="8" name="Text Placeholder 7"/>
          <p:cNvSpPr>
            <a:spLocks noGrp="1"/>
          </p:cNvSpPr>
          <p:nvPr>
            <p:ph type="body" idx="1"/>
          </p:nvPr>
        </p:nvSpPr>
        <p:spPr/>
        <p:txBody>
          <a:bodyPr/>
          <a:lstStyle/>
          <a:p>
            <a:r>
              <a:rPr lang="en-GB" dirty="0" smtClean="0">
                <a:solidFill>
                  <a:schemeClr val="tx1"/>
                </a:solidFill>
              </a:rPr>
              <a:t>Lecture </a:t>
            </a:r>
            <a:r>
              <a:rPr lang="en-GB" dirty="0">
                <a:solidFill>
                  <a:schemeClr val="tx1"/>
                </a:solidFill>
              </a:rPr>
              <a:t>8</a:t>
            </a:r>
          </a:p>
        </p:txBody>
      </p:sp>
    </p:spTree>
    <p:extLst>
      <p:ext uri="{BB962C8B-B14F-4D97-AF65-F5344CB8AC3E}">
        <p14:creationId xmlns:p14="http://schemas.microsoft.com/office/powerpoint/2010/main" val="16325846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a:bodyPr>
          <a:lstStyle/>
          <a:p>
            <a:r>
              <a:rPr lang="en-US" dirty="0" smtClean="0"/>
              <a:t>A non-NULL pointer was returned</a:t>
            </a:r>
          </a:p>
          <a:p>
            <a:r>
              <a:rPr lang="en-US" dirty="0" smtClean="0"/>
              <a:t>Both OS X and Linux will </a:t>
            </a:r>
            <a:r>
              <a:rPr lang="en-US" i="1" dirty="0" smtClean="0"/>
              <a:t>oversubscribe</a:t>
            </a:r>
            <a:r>
              <a:rPr lang="en-US" dirty="0" smtClean="0"/>
              <a:t> memory</a:t>
            </a:r>
          </a:p>
          <a:p>
            <a:r>
              <a:rPr lang="en-US" dirty="0" smtClean="0"/>
              <a:t>When will this memory actually get allocated?</a:t>
            </a:r>
            <a:endParaRPr lang="en-US" dirty="0"/>
          </a:p>
          <a:p>
            <a:r>
              <a:rPr lang="en-US" dirty="0" smtClean="0"/>
              <a:t>Checking the return value of </a:t>
            </a:r>
            <a:r>
              <a:rPr lang="en-US" dirty="0" err="1" smtClean="0"/>
              <a:t>malloc</a:t>
            </a:r>
            <a:r>
              <a:rPr lang="en-US" dirty="0" smtClean="0"/>
              <a:t>/</a:t>
            </a:r>
            <a:r>
              <a:rPr lang="en-US" dirty="0" err="1" smtClean="0"/>
              <a:t>calloc</a:t>
            </a:r>
            <a:r>
              <a:rPr lang="en-US" dirty="0" smtClean="0"/>
              <a:t> is useless – </a:t>
            </a:r>
            <a:r>
              <a:rPr lang="en-US" dirty="0" err="1" smtClean="0"/>
              <a:t>malloc</a:t>
            </a:r>
            <a:r>
              <a:rPr lang="en-US" dirty="0" smtClean="0"/>
              <a:t> </a:t>
            </a:r>
            <a:r>
              <a:rPr lang="en-US" i="1" dirty="0" smtClean="0"/>
              <a:t>never*</a:t>
            </a:r>
            <a:r>
              <a:rPr lang="en-US" dirty="0" smtClean="0"/>
              <a:t> returns NULL!</a:t>
            </a:r>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107504" y="6488668"/>
            <a:ext cx="5270531" cy="369332"/>
          </a:xfrm>
          <a:prstGeom prst="rect">
            <a:avLst/>
          </a:prstGeom>
          <a:noFill/>
        </p:spPr>
        <p:txBody>
          <a:bodyPr wrap="none" rtlCol="0">
            <a:spAutoFit/>
          </a:bodyPr>
          <a:lstStyle/>
          <a:p>
            <a:r>
              <a:rPr lang="en-GB" dirty="0" smtClean="0"/>
              <a:t>* This might not be true for an embedded system</a:t>
            </a:r>
            <a:endParaRPr lang="en-GB" dirty="0"/>
          </a:p>
        </p:txBody>
      </p:sp>
    </p:spTree>
    <p:extLst>
      <p:ext uri="{BB962C8B-B14F-4D97-AF65-F5344CB8AC3E}">
        <p14:creationId xmlns:p14="http://schemas.microsoft.com/office/powerpoint/2010/main" val="2228300028"/>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Effect of work-group sizes</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78929041"/>
      </p:ext>
    </p:extLst>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Tuning Knobs</a:t>
            </a:r>
            <a:br>
              <a:rPr lang="en-GB" dirty="0" smtClean="0"/>
            </a:br>
            <a:r>
              <a:rPr lang="en-GB" dirty="0" smtClean="0"/>
              <a:t>some general issues to think about</a:t>
            </a:r>
            <a:endParaRPr lang="en-GB" dirty="0"/>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smtClean="0"/>
              <a:t>Tiling size (work-group sizes, dimensionality etc.)</a:t>
            </a:r>
          </a:p>
          <a:p>
            <a:pPr lvl="1"/>
            <a:r>
              <a:rPr lang="en-GB" dirty="0" smtClean="0"/>
              <a:t>For block-based algorithms (e.g. matrix multiplication)</a:t>
            </a:r>
          </a:p>
          <a:p>
            <a:pPr lvl="1"/>
            <a:r>
              <a:rPr lang="en-GB" dirty="0" smtClean="0"/>
              <a:t>Different devices might run faster on different block sizes</a:t>
            </a:r>
          </a:p>
          <a:p>
            <a:r>
              <a:rPr lang="en-GB" dirty="0" smtClean="0"/>
              <a:t>Data layout</a:t>
            </a:r>
          </a:p>
          <a:p>
            <a:pPr lvl="1"/>
            <a:r>
              <a:rPr lang="en-GB" dirty="0" smtClean="0"/>
              <a:t>Array of Structures or Structure of Arrays (</a:t>
            </a:r>
            <a:r>
              <a:rPr lang="en-GB" dirty="0" err="1" smtClean="0"/>
              <a:t>AoS</a:t>
            </a:r>
            <a:r>
              <a:rPr lang="en-GB" dirty="0" smtClean="0"/>
              <a:t> vs. </a:t>
            </a:r>
            <a:r>
              <a:rPr lang="en-GB" dirty="0" err="1" smtClean="0"/>
              <a:t>SoA</a:t>
            </a:r>
            <a:r>
              <a:rPr lang="en-GB" dirty="0" smtClean="0"/>
              <a:t>)</a:t>
            </a:r>
          </a:p>
          <a:p>
            <a:pPr lvl="1"/>
            <a:r>
              <a:rPr lang="en-GB" dirty="0" smtClean="0"/>
              <a:t>Column or Row major</a:t>
            </a:r>
          </a:p>
          <a:p>
            <a:r>
              <a:rPr lang="en-GB" dirty="0" smtClean="0"/>
              <a:t>Caching and prefetching</a:t>
            </a:r>
          </a:p>
          <a:p>
            <a:pPr lvl="1"/>
            <a:r>
              <a:rPr lang="en-GB" dirty="0" smtClean="0"/>
              <a:t>Use of local memory or not</a:t>
            </a:r>
          </a:p>
          <a:p>
            <a:pPr lvl="1"/>
            <a:r>
              <a:rPr lang="en-GB" dirty="0" smtClean="0"/>
              <a:t>Extra loads and stores assist hardware cache?</a:t>
            </a:r>
          </a:p>
          <a:p>
            <a:r>
              <a:rPr lang="en-GB" dirty="0" smtClean="0"/>
              <a:t>Work-item / work-group data mapping</a:t>
            </a:r>
          </a:p>
          <a:p>
            <a:pPr lvl="1"/>
            <a:r>
              <a:rPr lang="en-GB" dirty="0" smtClean="0"/>
              <a:t>Related to data layout</a:t>
            </a:r>
          </a:p>
          <a:p>
            <a:pPr lvl="1"/>
            <a:r>
              <a:rPr lang="en-GB" dirty="0" smtClean="0"/>
              <a:t>Also how you parallelize the work</a:t>
            </a:r>
          </a:p>
          <a:p>
            <a:r>
              <a:rPr lang="en-GB" dirty="0" smtClean="0"/>
              <a:t>Operation-specific tuning</a:t>
            </a:r>
          </a:p>
          <a:p>
            <a:pPr lvl="1"/>
            <a:r>
              <a:rPr lang="en-GB" dirty="0" smtClean="0"/>
              <a:t>Specific hardware differences</a:t>
            </a:r>
          </a:p>
          <a:p>
            <a:pPr lvl="1"/>
            <a:r>
              <a:rPr lang="en-GB" dirty="0" smtClean="0"/>
              <a:t>Built-in trig / special function hardware</a:t>
            </a:r>
          </a:p>
          <a:p>
            <a:pPr lvl="1"/>
            <a:r>
              <a:rPr lang="en-GB" dirty="0" smtClean="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smtClean="0">
                <a:solidFill>
                  <a:schemeClr val="accent1"/>
                </a:solidFill>
              </a:rPr>
              <a:t>From Zhang, Sinclair II and </a:t>
            </a:r>
            <a:r>
              <a:rPr lang="en-GB" sz="1600" dirty="0" err="1" smtClean="0">
                <a:solidFill>
                  <a:schemeClr val="accent1"/>
                </a:solidFill>
              </a:rPr>
              <a:t>Chien</a:t>
            </a:r>
            <a:r>
              <a:rPr lang="en-GB" sz="1600" dirty="0" smtClean="0">
                <a:solidFill>
                  <a:schemeClr val="accent1"/>
                </a:solidFill>
              </a:rPr>
              <a:t>: Improving Performance Portability in OpenCL Programs – ISC13</a:t>
            </a:r>
            <a:endParaRPr lang="en-GB" sz="1600" dirty="0">
              <a:solidFill>
                <a:schemeClr val="accent1"/>
              </a:solidFill>
            </a:endParaRPr>
          </a:p>
        </p:txBody>
      </p:sp>
    </p:spTree>
    <p:extLst>
      <p:ext uri="{BB962C8B-B14F-4D97-AF65-F5344CB8AC3E}">
        <p14:creationId xmlns:p14="http://schemas.microsoft.com/office/powerpoint/2010/main" val="680884379"/>
      </p:ext>
    </p:extLst>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 tuning</a:t>
            </a:r>
            <a:endParaRPr lang="en-GB" dirty="0"/>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smtClean="0"/>
              <a:t>Q: How do you know what the </a:t>
            </a:r>
            <a:r>
              <a:rPr lang="en-GB" b="1" i="1" dirty="0" smtClean="0">
                <a:solidFill>
                  <a:schemeClr val="accent1"/>
                </a:solidFill>
              </a:rPr>
              <a:t>best</a:t>
            </a:r>
            <a:r>
              <a:rPr lang="en-GB" dirty="0" smtClean="0"/>
              <a:t> parameter values for your program are?</a:t>
            </a:r>
          </a:p>
          <a:p>
            <a:pPr lvl="1"/>
            <a:r>
              <a:rPr lang="en-GB" dirty="0" smtClean="0"/>
              <a:t>What is the best work-group size, for example</a:t>
            </a:r>
          </a:p>
          <a:p>
            <a:endParaRPr lang="en-GB" dirty="0"/>
          </a:p>
          <a:p>
            <a:r>
              <a:rPr lang="en-GB" dirty="0" smtClean="0"/>
              <a:t>A: Try them all! (Or a well chosen subset)</a:t>
            </a:r>
          </a:p>
          <a:p>
            <a:endParaRPr lang="en-GB" dirty="0"/>
          </a:p>
          <a:p>
            <a:r>
              <a:rPr lang="en-GB" dirty="0" smtClean="0"/>
              <a:t>This is where auto tuning comes in</a:t>
            </a:r>
          </a:p>
          <a:p>
            <a:pPr lvl="1"/>
            <a:r>
              <a:rPr lang="en-GB" dirty="0" smtClean="0"/>
              <a:t>Run through different combinations of parameter values and optimize the runtime (or another measure) of your program.</a:t>
            </a:r>
            <a:endParaRPr lang="en-GB" dirty="0"/>
          </a:p>
        </p:txBody>
      </p:sp>
    </p:spTree>
    <p:extLst>
      <p:ext uri="{BB962C8B-B14F-4D97-AF65-F5344CB8AC3E}">
        <p14:creationId xmlns:p14="http://schemas.microsoft.com/office/powerpoint/2010/main" val="104068917"/>
      </p:ext>
    </p:extLst>
  </p:cSld>
  <p:clrMapOvr>
    <a:masterClrMapping/>
  </p:clrMapOvr>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smtClean="0"/>
              <a:t>Auto tuning example - Flamingo</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2"/>
              </a:rPr>
              <a:t>http://mistymountain.co.uk/flamingo</a:t>
            </a:r>
            <a:r>
              <a:rPr lang="en-GB" dirty="0" smtClean="0">
                <a:hlinkClick r:id="rId2"/>
              </a:rPr>
              <a:t>/</a:t>
            </a:r>
            <a:endParaRPr lang="en-GB" dirty="0" smtClean="0"/>
          </a:p>
          <a:p>
            <a:r>
              <a:rPr lang="en-GB" dirty="0" smtClean="0"/>
              <a:t>Python program which compiles your code with different parameter values, and calculates the “best” combination to use</a:t>
            </a:r>
          </a:p>
          <a:p>
            <a:r>
              <a:rPr lang="en-GB" dirty="0" smtClean="0"/>
              <a:t>Write a simple </a:t>
            </a:r>
            <a:r>
              <a:rPr lang="en-GB" dirty="0" err="1" smtClean="0"/>
              <a:t>config</a:t>
            </a:r>
            <a:r>
              <a:rPr lang="en-GB" dirty="0" smtClean="0"/>
              <a:t> file, and Flamingo will run your program with different values, and returns the best combination</a:t>
            </a:r>
          </a:p>
          <a:p>
            <a:r>
              <a:rPr lang="en-GB" dirty="0" smtClean="0"/>
              <a:t>Remember: scale down your problem so you don’t have to wait for “bad” values (less iterations, etc.)</a:t>
            </a:r>
            <a:endParaRPr lang="en-GB" dirty="0"/>
          </a:p>
        </p:txBody>
      </p:sp>
    </p:spTree>
    <p:extLst>
      <p:ext uri="{BB962C8B-B14F-4D97-AF65-F5344CB8AC3E}">
        <p14:creationId xmlns:p14="http://schemas.microsoft.com/office/powerpoint/2010/main" val="1697757272"/>
      </p:ext>
    </p:extLst>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Auto tuning - Example</a:t>
            </a:r>
            <a:endParaRPr lang="en-GB" dirty="0"/>
          </a:p>
        </p:txBody>
      </p:sp>
      <p:sp>
        <p:nvSpPr>
          <p:cNvPr id="3" name="Content Placeholder 2"/>
          <p:cNvSpPr>
            <a:spLocks noGrp="1"/>
          </p:cNvSpPr>
          <p:nvPr>
            <p:ph idx="1"/>
          </p:nvPr>
        </p:nvSpPr>
        <p:spPr>
          <a:xfrm>
            <a:off x="457200" y="1052736"/>
            <a:ext cx="8229600" cy="2016224"/>
          </a:xfrm>
        </p:spPr>
        <p:txBody>
          <a:bodyPr>
            <a:normAutofit lnSpcReduction="10000"/>
          </a:bodyPr>
          <a:lstStyle/>
          <a:p>
            <a:r>
              <a:rPr lang="en-GB" dirty="0" smtClean="0"/>
              <a:t>D2Q9 Lattice-Boltzmann</a:t>
            </a:r>
          </a:p>
          <a:p>
            <a:r>
              <a:rPr lang="en-GB" dirty="0" smtClean="0"/>
              <a:t>What is the best work-group size for a specific problem size (3000x2000) on a specific device (NVIDIA Tesla M2050)?</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74276"/>
            <a:ext cx="9144000" cy="3783724"/>
          </a:xfrm>
          <a:prstGeom prst="rect">
            <a:avLst/>
          </a:prstGeom>
        </p:spPr>
      </p:pic>
      <p:sp>
        <p:nvSpPr>
          <p:cNvPr id="5" name="TextBox 4"/>
          <p:cNvSpPr txBox="1"/>
          <p:nvPr/>
        </p:nvSpPr>
        <p:spPr>
          <a:xfrm>
            <a:off x="4031940" y="4913421"/>
            <a:ext cx="1080120" cy="369332"/>
          </a:xfrm>
          <a:prstGeom prst="rect">
            <a:avLst/>
          </a:prstGeom>
          <a:noFill/>
        </p:spPr>
        <p:txBody>
          <a:bodyPr wrap="square" rtlCol="0">
            <a:spAutoFit/>
          </a:bodyPr>
          <a:lstStyle/>
          <a:p>
            <a:r>
              <a:rPr lang="en-GB" dirty="0" smtClean="0">
                <a:solidFill>
                  <a:schemeClr val="accent2"/>
                </a:solidFill>
              </a:rPr>
              <a:t>X values</a:t>
            </a:r>
            <a:endParaRPr lang="en-GB" dirty="0">
              <a:solidFill>
                <a:schemeClr val="accent2"/>
              </a:solidFill>
            </a:endParaRPr>
          </a:p>
        </p:txBody>
      </p:sp>
      <p:sp>
        <p:nvSpPr>
          <p:cNvPr id="6" name="TextBox 5"/>
          <p:cNvSpPr txBox="1"/>
          <p:nvPr/>
        </p:nvSpPr>
        <p:spPr>
          <a:xfrm>
            <a:off x="4031940" y="5949280"/>
            <a:ext cx="1080120" cy="369332"/>
          </a:xfrm>
          <a:prstGeom prst="rect">
            <a:avLst/>
          </a:prstGeom>
          <a:noFill/>
        </p:spPr>
        <p:txBody>
          <a:bodyPr wrap="square" rtlCol="0">
            <a:spAutoFit/>
          </a:bodyPr>
          <a:lstStyle/>
          <a:p>
            <a:r>
              <a:rPr lang="en-GB" dirty="0" smtClean="0">
                <a:solidFill>
                  <a:schemeClr val="accent2"/>
                </a:solidFill>
              </a:rPr>
              <a:t>Y values</a:t>
            </a:r>
            <a:endParaRPr lang="en-GB" dirty="0">
              <a:solidFill>
                <a:schemeClr val="accent2"/>
              </a:solidFill>
            </a:endParaRPr>
          </a:p>
        </p:txBody>
      </p:sp>
      <p:sp>
        <p:nvSpPr>
          <p:cNvPr id="7" name="TextBox 6"/>
          <p:cNvSpPr txBox="1"/>
          <p:nvPr/>
        </p:nvSpPr>
        <p:spPr>
          <a:xfrm>
            <a:off x="3104837" y="3573016"/>
            <a:ext cx="2934326" cy="369332"/>
          </a:xfrm>
          <a:prstGeom prst="rect">
            <a:avLst/>
          </a:prstGeom>
          <a:noFill/>
        </p:spPr>
        <p:txBody>
          <a:bodyPr wrap="square" rtlCol="0">
            <a:spAutoFit/>
          </a:bodyPr>
          <a:lstStyle/>
          <a:p>
            <a:r>
              <a:rPr lang="en-GB" dirty="0" smtClean="0">
                <a:solidFill>
                  <a:schemeClr val="accent2"/>
                </a:solidFill>
              </a:rPr>
              <a:t>Runtimes – lower is better</a:t>
            </a:r>
            <a:endParaRPr lang="en-GB" dirty="0">
              <a:solidFill>
                <a:schemeClr val="accent2"/>
              </a:solidFill>
            </a:endParaRPr>
          </a:p>
        </p:txBody>
      </p:sp>
      <p:sp>
        <p:nvSpPr>
          <p:cNvPr id="8" name="TextBox 7"/>
          <p:cNvSpPr txBox="1"/>
          <p:nvPr/>
        </p:nvSpPr>
        <p:spPr>
          <a:xfrm>
            <a:off x="1835697" y="3142707"/>
            <a:ext cx="1269140" cy="369332"/>
          </a:xfrm>
          <a:prstGeom prst="rect">
            <a:avLst/>
          </a:prstGeom>
          <a:noFill/>
        </p:spPr>
        <p:txBody>
          <a:bodyPr wrap="square" rtlCol="0">
            <a:spAutoFit/>
          </a:bodyPr>
          <a:lstStyle/>
          <a:p>
            <a:r>
              <a:rPr lang="en-GB" dirty="0" smtClean="0">
                <a:solidFill>
                  <a:schemeClr val="accent1"/>
                </a:solidFill>
              </a:rPr>
              <a:t>Best: 60x1</a:t>
            </a:r>
            <a:endParaRPr lang="en-GB" dirty="0">
              <a:solidFill>
                <a:schemeClr val="accent1"/>
              </a:solidFill>
            </a:endParaRPr>
          </a:p>
        </p:txBody>
      </p:sp>
      <p:cxnSp>
        <p:nvCxnSpPr>
          <p:cNvPr id="10" name="Straight Arrow Connector 9"/>
          <p:cNvCxnSpPr>
            <a:stCxn id="8" idx="2"/>
          </p:cNvCxnSpPr>
          <p:nvPr/>
        </p:nvCxnSpPr>
        <p:spPr>
          <a:xfrm flipH="1">
            <a:off x="971601" y="3512039"/>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61730"/>
      </p:ext>
    </p:extLst>
  </p:cSld>
  <p:clrMapOvr>
    <a:masterClrMapping/>
  </p:clrMapOvr>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Thread throttling</a:t>
            </a:r>
            <a:endParaRPr lang="en-GB" dirty="0"/>
          </a:p>
        </p:txBody>
      </p:sp>
      <p:sp>
        <p:nvSpPr>
          <p:cNvPr id="5" name="Content Placeholder 4"/>
          <p:cNvSpPr>
            <a:spLocks noGrp="1"/>
          </p:cNvSpPr>
          <p:nvPr>
            <p:ph idx="1"/>
          </p:nvPr>
        </p:nvSpPr>
        <p:spPr/>
        <p:txBody>
          <a:bodyPr>
            <a:normAutofit/>
          </a:bodyPr>
          <a:lstStyle/>
          <a:p>
            <a:r>
              <a:rPr lang="en-GB" dirty="0" smtClean="0"/>
              <a:t>Barriers between memory access-heavy kernel code sections might actually speed it up by helping the caches</a:t>
            </a:r>
          </a:p>
          <a:p>
            <a:r>
              <a:rPr lang="en-GB" dirty="0" smtClean="0"/>
              <a:t>Helps temporal locality of data</a:t>
            </a:r>
          </a:p>
          <a:p>
            <a:r>
              <a:rPr lang="en-GB" dirty="0" smtClean="0"/>
              <a:t>Architecture dependent</a:t>
            </a:r>
            <a:endParaRPr lang="en-GB" dirty="0"/>
          </a:p>
        </p:txBody>
      </p:sp>
    </p:spTree>
    <p:extLst>
      <p:ext uri="{BB962C8B-B14F-4D97-AF65-F5344CB8AC3E}">
        <p14:creationId xmlns:p14="http://schemas.microsoft.com/office/powerpoint/2010/main" val="2245933776"/>
      </p:ext>
    </p:extLst>
  </p:cSld>
  <p:clrMapOvr>
    <a:masterClrMapping/>
  </p:clrMapOvr>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Barrier example</a:t>
            </a:r>
            <a:endParaRPr lang="en-GB" dirty="0"/>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left_flux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right_flux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xarea</a:t>
            </a:r>
            <a:r>
              <a:rPr lang="en-GB" sz="1400" b="1" dirty="0" smtClean="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bottom_flux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smtClean="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smtClean="0">
                <a:solidFill>
                  <a:srgbClr val="3366FF"/>
                </a:solidFill>
                <a:latin typeface="Courier New" panose="02070309020205020404" pitchFamily="49" charset="0"/>
                <a:cs typeface="Courier New" panose="02070309020205020404" pitchFamily="49" charset="0"/>
              </a:rPr>
              <a:t>top_flux</a:t>
            </a:r>
            <a:r>
              <a:rPr lang="en-GB" sz="1400" b="1" dirty="0" smtClean="0">
                <a:solidFill>
                  <a:srgbClr val="3366FF"/>
                </a:solidFill>
                <a:latin typeface="Courier New" panose="02070309020205020404" pitchFamily="49" charset="0"/>
                <a:cs typeface="Courier New" panose="02070309020205020404" pitchFamily="49" charset="0"/>
              </a:rPr>
              <a:t>    = (</a:t>
            </a:r>
            <a:r>
              <a:rPr lang="en-GB" sz="1400" b="1" dirty="0" err="1" smtClean="0">
                <a:solidFill>
                  <a:srgbClr val="3366FF"/>
                </a:solidFill>
                <a:latin typeface="Courier New" panose="02070309020205020404" pitchFamily="49" charset="0"/>
                <a:cs typeface="Courier New" panose="02070309020205020404" pitchFamily="49" charset="0"/>
              </a:rPr>
              <a:t>yarea</a:t>
            </a:r>
            <a:r>
              <a:rPr lang="en-GB" sz="1400" b="1" dirty="0" smtClean="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smtClean="0">
                <a:solidFill>
                  <a:srgbClr val="3366FF"/>
                </a:solidFill>
                <a:latin typeface="Courier New" panose="02070309020205020404" pitchFamily="49" charset="0"/>
                <a:cs typeface="Courier New" panose="02070309020205020404" pitchFamily="49" charset="0"/>
              </a:rPr>
              <a:t>    * 0.25 * </a:t>
            </a:r>
            <a:r>
              <a:rPr lang="en-GB" sz="1400" b="1" dirty="0" err="1" smtClean="0">
                <a:solidFill>
                  <a:srgbClr val="3366FF"/>
                </a:solidFill>
                <a:latin typeface="Courier New" panose="02070309020205020404" pitchFamily="49" charset="0"/>
                <a:cs typeface="Courier New" panose="02070309020205020404" pitchFamily="49" charset="0"/>
              </a:rPr>
              <a:t>dt</a:t>
            </a:r>
            <a:r>
              <a:rPr lang="en-GB" sz="1400" b="1" dirty="0" smtClean="0">
                <a:solidFill>
                  <a:srgbClr val="3366FF"/>
                </a:solidFill>
                <a:latin typeface="Courier New" panose="02070309020205020404" pitchFamily="49" charset="0"/>
                <a:cs typeface="Courier New" panose="02070309020205020404" pitchFamily="49" charset="0"/>
              </a:rPr>
              <a:t> * 0.5;</a:t>
            </a:r>
            <a:endParaRPr lang="en-GB" sz="1400" b="1" dirty="0">
              <a:solidFill>
                <a:srgbClr val="3366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1582848"/>
      </p:ext>
    </p:extLst>
  </p:cSld>
  <p:clrMapOvr>
    <a:masterClrMapping/>
  </p:clrMapOvr>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Compilation hints</a:t>
            </a:r>
            <a:endParaRPr lang="en-GB" dirty="0"/>
          </a:p>
        </p:txBody>
      </p:sp>
      <p:sp>
        <p:nvSpPr>
          <p:cNvPr id="5" name="Content Placeholder 4"/>
          <p:cNvSpPr>
            <a:spLocks noGrp="1"/>
          </p:cNvSpPr>
          <p:nvPr>
            <p:ph idx="1"/>
          </p:nvPr>
        </p:nvSpPr>
        <p:spPr/>
        <p:txBody>
          <a:bodyPr>
            <a:normAutofit fontScale="77500" lnSpcReduction="20000"/>
          </a:bodyPr>
          <a:lstStyle/>
          <a:p>
            <a:pPr>
              <a:lnSpc>
                <a:spcPct val="120000"/>
              </a:lnSpc>
            </a:pPr>
            <a:r>
              <a:rPr lang="en-GB" dirty="0"/>
              <a:t>When using 2 or 3 dimensional work group sizes with a local size of 1 in some dimension, consider using </a:t>
            </a:r>
            <a:r>
              <a:rPr lang="en-GB" b="1" dirty="0" err="1" smtClean="0">
                <a:solidFill>
                  <a:srgbClr val="3366FF"/>
                </a:solidFill>
                <a:latin typeface="Courier New"/>
                <a:cs typeface="Courier New"/>
              </a:rPr>
              <a:t>get_group_id</a:t>
            </a:r>
            <a:r>
              <a:rPr lang="en-GB" b="1" dirty="0" smtClean="0">
                <a:solidFill>
                  <a:srgbClr val="3366FF"/>
                </a:solidFill>
                <a:latin typeface="Courier New"/>
                <a:cs typeface="Courier New"/>
              </a:rPr>
              <a:t>()</a:t>
            </a:r>
            <a:r>
              <a:rPr lang="en-GB" dirty="0" smtClean="0"/>
              <a:t> </a:t>
            </a:r>
            <a:r>
              <a:rPr lang="en-GB" dirty="0"/>
              <a:t>instead of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a:t>
            </a:r>
          </a:p>
          <a:p>
            <a:pPr>
              <a:lnSpc>
                <a:spcPct val="120000"/>
              </a:lnSpc>
            </a:pPr>
            <a:r>
              <a:rPr lang="en-GB" dirty="0" smtClean="0"/>
              <a:t>Can specify the </a:t>
            </a:r>
            <a:r>
              <a:rPr lang="en-GB" b="1" dirty="0" err="1" smtClean="0">
                <a:solidFill>
                  <a:srgbClr val="3366FF"/>
                </a:solidFill>
                <a:latin typeface="Courier New"/>
                <a:cs typeface="Courier New"/>
              </a:rPr>
              <a:t>reqd_work_group_size</a:t>
            </a:r>
            <a:r>
              <a:rPr lang="en-GB" dirty="0" smtClean="0">
                <a:solidFill>
                  <a:srgbClr val="3366FF"/>
                </a:solidFill>
              </a:rPr>
              <a:t> </a:t>
            </a:r>
            <a:r>
              <a:rPr lang="en-GB" dirty="0" smtClean="0"/>
              <a:t>attribute to hint to the compiler what you’re going to launch it with </a:t>
            </a:r>
          </a:p>
          <a:p>
            <a:pPr>
              <a:lnSpc>
                <a:spcPct val="120000"/>
              </a:lnSpc>
            </a:pPr>
            <a:r>
              <a:rPr lang="en-GB" dirty="0" smtClean="0"/>
              <a:t>As with C/C++, use the </a:t>
            </a:r>
            <a:r>
              <a:rPr lang="en-GB" b="1" dirty="0" err="1" smtClean="0">
                <a:solidFill>
                  <a:srgbClr val="3366FF"/>
                </a:solidFill>
                <a:latin typeface="Courier New"/>
                <a:cs typeface="Courier New"/>
              </a:rPr>
              <a:t>const</a:t>
            </a:r>
            <a:r>
              <a:rPr lang="en-GB" dirty="0" smtClean="0"/>
              <a:t>/</a:t>
            </a:r>
            <a:r>
              <a:rPr lang="en-GB" b="1" dirty="0" smtClean="0">
                <a:solidFill>
                  <a:srgbClr val="3366FF"/>
                </a:solidFill>
                <a:latin typeface="Courier New"/>
                <a:cs typeface="Courier New"/>
              </a:rPr>
              <a:t>restrict</a:t>
            </a:r>
            <a:r>
              <a:rPr lang="en-GB" dirty="0" smtClean="0">
                <a:solidFill>
                  <a:srgbClr val="3366FF"/>
                </a:solidFill>
              </a:rPr>
              <a:t> </a:t>
            </a:r>
            <a:r>
              <a:rPr lang="en-GB" dirty="0" smtClean="0"/>
              <a:t>keywords for the inputs where appropriate to make sure the compiler can optimise memory accesses (</a:t>
            </a:r>
            <a:r>
              <a:rPr lang="en-GB" b="1" dirty="0" smtClean="0">
                <a:solidFill>
                  <a:srgbClr val="3366FF"/>
                </a:solidFill>
                <a:latin typeface="Courier New"/>
                <a:cs typeface="Courier New"/>
              </a:rPr>
              <a:t>-cl-strict-aliasing</a:t>
            </a:r>
            <a:r>
              <a:rPr lang="en-GB" dirty="0" smtClean="0"/>
              <a:t> in 1.0/1.1 as well)</a:t>
            </a:r>
          </a:p>
          <a:p>
            <a:pPr>
              <a:lnSpc>
                <a:spcPct val="120000"/>
              </a:lnSpc>
            </a:pPr>
            <a:r>
              <a:rPr lang="en-GB" dirty="0" smtClean="0"/>
              <a:t>Try to use </a:t>
            </a:r>
            <a:r>
              <a:rPr lang="en-GB" b="1" u="sng" dirty="0" smtClean="0"/>
              <a:t>unsigned types</a:t>
            </a:r>
            <a:r>
              <a:rPr lang="en-GB" b="1" dirty="0" smtClean="0"/>
              <a:t> </a:t>
            </a:r>
            <a:r>
              <a:rPr lang="en-GB" dirty="0" smtClean="0"/>
              <a:t>for indexing and branching</a:t>
            </a:r>
            <a:endParaRPr lang="en-GB" dirty="0"/>
          </a:p>
        </p:txBody>
      </p:sp>
    </p:spTree>
    <p:extLst>
      <p:ext uri="{BB962C8B-B14F-4D97-AF65-F5344CB8AC3E}">
        <p14:creationId xmlns:p14="http://schemas.microsoft.com/office/powerpoint/2010/main" val="1627385280"/>
      </p:ext>
    </p:extLst>
  </p:cSld>
  <p:clrMapOvr>
    <a:masterClrMapping/>
  </p:clrMapOvr>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OpenCL C provides a set of vector types:</a:t>
            </a:r>
          </a:p>
          <a:p>
            <a:pPr lvl="1"/>
            <a:r>
              <a:rPr lang="en-GB" b="1" dirty="0" smtClean="0">
                <a:solidFill>
                  <a:srgbClr val="3366FF"/>
                </a:solidFill>
                <a:latin typeface="Courier New"/>
                <a:cs typeface="Courier New"/>
              </a:rPr>
              <a:t>type2</a:t>
            </a:r>
            <a:r>
              <a:rPr lang="en-GB" dirty="0" smtClean="0"/>
              <a:t>, </a:t>
            </a:r>
            <a:r>
              <a:rPr lang="en-GB" b="1" dirty="0" smtClean="0">
                <a:solidFill>
                  <a:srgbClr val="3366FF"/>
                </a:solidFill>
              </a:rPr>
              <a:t>type3</a:t>
            </a:r>
            <a:r>
              <a:rPr lang="en-GB" dirty="0" smtClean="0"/>
              <a:t>, </a:t>
            </a:r>
            <a:r>
              <a:rPr lang="en-GB" b="1" dirty="0" smtClean="0">
                <a:solidFill>
                  <a:srgbClr val="3366FF"/>
                </a:solidFill>
                <a:latin typeface="Courier New"/>
                <a:cs typeface="Courier New"/>
              </a:rPr>
              <a:t>type4</a:t>
            </a:r>
            <a:r>
              <a:rPr lang="en-GB" dirty="0" smtClean="0"/>
              <a:t>, </a:t>
            </a:r>
            <a:r>
              <a:rPr lang="en-GB" b="1" dirty="0" smtClean="0">
                <a:solidFill>
                  <a:srgbClr val="3366FF"/>
                </a:solidFill>
                <a:latin typeface="Courier New"/>
                <a:cs typeface="Courier New"/>
              </a:rPr>
              <a:t>type8</a:t>
            </a:r>
            <a:r>
              <a:rPr lang="en-GB" dirty="0" smtClean="0"/>
              <a:t> and </a:t>
            </a:r>
            <a:r>
              <a:rPr lang="en-GB" b="1" dirty="0" smtClean="0">
                <a:solidFill>
                  <a:srgbClr val="3366FF"/>
                </a:solidFill>
                <a:latin typeface="Courier New"/>
                <a:cs typeface="Courier New"/>
              </a:rPr>
              <a:t>type16</a:t>
            </a:r>
          </a:p>
          <a:p>
            <a:pPr lvl="1"/>
            <a:r>
              <a:rPr lang="en-GB" dirty="0" smtClean="0"/>
              <a:t>Where </a:t>
            </a:r>
            <a:r>
              <a:rPr lang="en-GB" b="1" dirty="0" smtClean="0">
                <a:solidFill>
                  <a:srgbClr val="3366FF"/>
                </a:solidFill>
                <a:latin typeface="Courier New"/>
                <a:cs typeface="Courier New"/>
              </a:rPr>
              <a:t>type</a:t>
            </a:r>
            <a:r>
              <a:rPr lang="en-GB" b="1" dirty="0" smtClean="0">
                <a:solidFill>
                  <a:srgbClr val="3366FF"/>
                </a:solidFill>
                <a:latin typeface="Trebuchet MS"/>
                <a:cs typeface="Trebuchet MS"/>
              </a:rPr>
              <a:t> </a:t>
            </a:r>
            <a:r>
              <a:rPr lang="en-GB" dirty="0" smtClean="0"/>
              <a:t>is any primitive data type</a:t>
            </a:r>
          </a:p>
          <a:p>
            <a:r>
              <a:rPr lang="en-GB" dirty="0" smtClean="0">
                <a:solidFill>
                  <a:srgbClr val="000000"/>
                </a:solidFill>
              </a:rPr>
              <a:t>Than can be convenient for representing multi-component data:</a:t>
            </a:r>
          </a:p>
          <a:p>
            <a:pPr lvl="1"/>
            <a:r>
              <a:rPr lang="en-GB" dirty="0" smtClean="0">
                <a:solidFill>
                  <a:srgbClr val="000000"/>
                </a:solidFill>
              </a:rPr>
              <a:t>Pixels in an image (RGBA)</a:t>
            </a:r>
          </a:p>
          <a:p>
            <a:pPr lvl="1"/>
            <a:r>
              <a:rPr lang="en-GB" dirty="0" smtClean="0">
                <a:solidFill>
                  <a:srgbClr val="000000"/>
                </a:solidFill>
              </a:rPr>
              <a:t>Atoms or points (x, y, z, mass/type)</a:t>
            </a:r>
          </a:p>
          <a:p>
            <a:r>
              <a:rPr lang="en-GB" dirty="0" smtClean="0">
                <a:solidFill>
                  <a:srgbClr val="000000"/>
                </a:solidFill>
              </a:rPr>
              <a:t>There are also a set of built-in geometric functions for operating on these types (</a:t>
            </a:r>
            <a:r>
              <a:rPr lang="en-GB" b="1" dirty="0" smtClean="0">
                <a:solidFill>
                  <a:srgbClr val="3366FF"/>
                </a:solidFill>
                <a:latin typeface="Courier New"/>
                <a:cs typeface="Courier New"/>
              </a:rPr>
              <a:t>dot</a:t>
            </a:r>
            <a:r>
              <a:rPr lang="en-GB" dirty="0" smtClean="0">
                <a:solidFill>
                  <a:srgbClr val="000000"/>
                </a:solidFill>
              </a:rPr>
              <a:t>, </a:t>
            </a:r>
            <a:r>
              <a:rPr lang="en-GB" b="1" dirty="0" smtClean="0">
                <a:solidFill>
                  <a:srgbClr val="3366FF"/>
                </a:solidFill>
                <a:latin typeface="Courier New"/>
                <a:cs typeface="Courier New"/>
              </a:rPr>
              <a:t>cross</a:t>
            </a:r>
            <a:r>
              <a:rPr lang="en-GB" dirty="0" smtClean="0">
                <a:solidFill>
                  <a:srgbClr val="000000"/>
                </a:solidFill>
              </a:rPr>
              <a:t>, </a:t>
            </a:r>
            <a:r>
              <a:rPr lang="en-GB" b="1" dirty="0" smtClean="0">
                <a:solidFill>
                  <a:srgbClr val="3366FF"/>
                </a:solidFill>
                <a:latin typeface="Courier New"/>
                <a:cs typeface="Courier New"/>
              </a:rPr>
              <a:t>distance</a:t>
            </a:r>
            <a:r>
              <a:rPr lang="en-GB" dirty="0" smtClean="0">
                <a:solidFill>
                  <a:srgbClr val="000000"/>
                </a:solidFill>
              </a:rPr>
              <a:t>, </a:t>
            </a:r>
            <a:r>
              <a:rPr lang="en-GB" b="1" dirty="0" smtClean="0">
                <a:solidFill>
                  <a:srgbClr val="3366FF"/>
                </a:solidFill>
                <a:latin typeface="Courier New"/>
                <a:cs typeface="Courier New"/>
              </a:rPr>
              <a:t>length</a:t>
            </a:r>
            <a:r>
              <a:rPr lang="en-GB" dirty="0" smtClean="0">
                <a:solidFill>
                  <a:srgbClr val="000000"/>
                </a:solidFill>
              </a:rPr>
              <a:t>, </a:t>
            </a:r>
            <a:r>
              <a:rPr lang="en-GB" b="1" dirty="0" smtClean="0">
                <a:solidFill>
                  <a:srgbClr val="3366FF"/>
                </a:solidFill>
                <a:latin typeface="Courier New"/>
                <a:cs typeface="Courier New"/>
              </a:rPr>
              <a:t>normalize</a:t>
            </a:r>
            <a:r>
              <a:rPr lang="en-GB" dirty="0" smtClean="0">
                <a:solidFill>
                  <a:srgbClr val="000000"/>
                </a:solidFill>
              </a:rPr>
              <a:t>)</a:t>
            </a:r>
            <a:endParaRPr lang="en-GB" dirty="0">
              <a:solidFill>
                <a:srgbClr val="000000"/>
              </a:solidFill>
            </a:endParaRPr>
          </a:p>
        </p:txBody>
      </p:sp>
    </p:spTree>
    <p:extLst>
      <p:ext uri="{BB962C8B-B14F-4D97-AF65-F5344CB8AC3E}">
        <p14:creationId xmlns:p14="http://schemas.microsoft.com/office/powerpoint/2010/main" val="1157770176"/>
      </p:ext>
    </p:extLst>
  </p:cSld>
  <p:clrMapOvr>
    <a:masterClrMapping/>
  </p:clrMapOvr>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GB" dirty="0" smtClean="0"/>
              <a:t>In the past, several platforms required the use of these types in order to make use of their vector ALUs (e.g. AMD’s pre-GCN architectures and Intel’s initial CPU implementation)</a:t>
            </a:r>
          </a:p>
          <a:p>
            <a:pPr>
              <a:lnSpc>
                <a:spcPct val="120000"/>
              </a:lnSpc>
            </a:pPr>
            <a:r>
              <a:rPr lang="en-GB" dirty="0" smtClean="0"/>
              <a:t>This isn’t ideal: we are already exposing the data-parallelism in our code via </a:t>
            </a:r>
            <a:r>
              <a:rPr lang="en-GB" dirty="0" err="1" smtClean="0"/>
              <a:t>OpenCL’s</a:t>
            </a:r>
            <a:r>
              <a:rPr lang="en-GB" dirty="0" smtClean="0"/>
              <a:t> </a:t>
            </a:r>
            <a:r>
              <a:rPr lang="en-GB" dirty="0" err="1" smtClean="0"/>
              <a:t>NDRange</a:t>
            </a:r>
            <a:r>
              <a:rPr lang="en-GB" dirty="0" smtClean="0"/>
              <a:t> construct – we shouldn’t have to do it again!</a:t>
            </a:r>
          </a:p>
          <a:p>
            <a:pPr>
              <a:lnSpc>
                <a:spcPct val="120000"/>
              </a:lnSpc>
            </a:pPr>
            <a:r>
              <a:rPr lang="en-GB" dirty="0" smtClean="0"/>
              <a:t>These days, most OpenCL implementations target SIMD execution units by packing work-items into SIMD lanes – so we get the benefits of these vector ALUs for free (Intel calls this ‘</a:t>
            </a:r>
            <a:r>
              <a:rPr lang="en-GB" i="1" dirty="0" smtClean="0">
                <a:solidFill>
                  <a:srgbClr val="0000FF"/>
                </a:solidFill>
              </a:rPr>
              <a:t>implicit </a:t>
            </a:r>
            <a:r>
              <a:rPr lang="en-GB" i="1" dirty="0" err="1" smtClean="0">
                <a:solidFill>
                  <a:srgbClr val="0000FF"/>
                </a:solidFill>
              </a:rPr>
              <a:t>vectorisation</a:t>
            </a:r>
            <a:r>
              <a:rPr lang="en-GB" dirty="0" smtClean="0"/>
              <a:t>’)</a:t>
            </a:r>
          </a:p>
        </p:txBody>
      </p:sp>
    </p:spTree>
    <p:extLst>
      <p:ext uri="{BB962C8B-B14F-4D97-AF65-F5344CB8AC3E}">
        <p14:creationId xmlns:p14="http://schemas.microsoft.com/office/powerpoint/2010/main" val="10199563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This program does not actually allocate any memory</a:t>
            </a:r>
          </a:p>
          <a:p>
            <a:r>
              <a:rPr lang="en-US" dirty="0" smtClean="0"/>
              <a:t>We call </a:t>
            </a:r>
            <a:r>
              <a:rPr lang="en-US" dirty="0" err="1" smtClean="0"/>
              <a:t>malloc</a:t>
            </a:r>
            <a:r>
              <a:rPr lang="en-US" dirty="0" smtClean="0"/>
              <a:t>, but we never use it!</a:t>
            </a:r>
          </a:p>
        </p:txBody>
      </p:sp>
      <p:sp>
        <p:nvSpPr>
          <p:cNvPr id="8" name="TextBox 7"/>
          <p:cNvSpPr txBox="1"/>
          <p:nvPr/>
        </p:nvSpPr>
        <p:spPr>
          <a:xfrm>
            <a:off x="4644008" y="1556792"/>
            <a:ext cx="4392488" cy="3323987"/>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788474596"/>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92500" lnSpcReduction="20000"/>
          </a:bodyPr>
          <a:lstStyle/>
          <a:p>
            <a:r>
              <a:rPr lang="en-GB" dirty="0" smtClean="0"/>
              <a:t>Implicit </a:t>
            </a:r>
            <a:r>
              <a:rPr lang="en-GB" dirty="0" err="1" smtClean="0"/>
              <a:t>vectorisation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92500" lnSpcReduction="20000"/>
          </a:bodyPr>
          <a:lstStyle/>
          <a:p>
            <a:r>
              <a:rPr lang="en-GB" dirty="0" smtClean="0"/>
              <a:t>Explicit </a:t>
            </a:r>
            <a:r>
              <a:rPr lang="en-GB" dirty="0" err="1" smtClean="0"/>
              <a:t>vectorisation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366455987"/>
      </p:ext>
    </p:extLst>
  </p:cSld>
  <p:clrMapOvr>
    <a:masterClrMapping/>
  </p:clrMapOvr>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Vectorisation</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Unfortunately, some platforms still require explicit </a:t>
            </a:r>
            <a:r>
              <a:rPr lang="en-GB" dirty="0" err="1" smtClean="0"/>
              <a:t>vectorisation</a:t>
            </a:r>
            <a:r>
              <a:rPr lang="en-GB" dirty="0" smtClean="0"/>
              <a:t>, e.g.</a:t>
            </a:r>
          </a:p>
          <a:p>
            <a:pPr lvl="1">
              <a:lnSpc>
                <a:spcPct val="110000"/>
              </a:lnSpc>
            </a:pPr>
            <a:r>
              <a:rPr lang="en-GB" dirty="0" smtClean="0"/>
              <a:t>ARM Mali GPUs</a:t>
            </a:r>
          </a:p>
          <a:p>
            <a:pPr lvl="1">
              <a:lnSpc>
                <a:spcPct val="110000"/>
              </a:lnSpc>
            </a:pPr>
            <a:r>
              <a:rPr lang="en-GB" dirty="0" smtClean="0"/>
              <a:t>Qualcomm </a:t>
            </a:r>
            <a:r>
              <a:rPr lang="en-GB" dirty="0" err="1" smtClean="0"/>
              <a:t>Adreno</a:t>
            </a:r>
            <a:r>
              <a:rPr lang="en-GB" dirty="0" smtClean="0"/>
              <a:t> GPUs</a:t>
            </a:r>
          </a:p>
          <a:p>
            <a:pPr>
              <a:lnSpc>
                <a:spcPct val="110000"/>
              </a:lnSpc>
            </a:pPr>
            <a:r>
              <a:rPr lang="en-GB" dirty="0" smtClean="0"/>
              <a:t>As the architectures and compilers mature, we expect to see a continued shift towards simple, scalar work-items</a:t>
            </a:r>
          </a:p>
          <a:p>
            <a:pPr>
              <a:lnSpc>
                <a:spcPct val="110000"/>
              </a:lnSpc>
            </a:pPr>
            <a:r>
              <a:rPr lang="en-GB" dirty="0" smtClean="0"/>
              <a:t>You can query an OpenCL device to determine whether it prefers scalar or vector data types:</a:t>
            </a:r>
            <a:endParaRPr lang="en-GB" dirty="0"/>
          </a:p>
          <a:p>
            <a:pPr marL="400050" lvl="1" indent="0">
              <a:lnSpc>
                <a:spcPct val="110000"/>
              </a:lnSpc>
              <a:buNone/>
            </a:pPr>
            <a:r>
              <a:rPr lang="en-GB" b="1" dirty="0" err="1" smtClean="0">
                <a:solidFill>
                  <a:srgbClr val="3366FF"/>
                </a:solidFill>
                <a:latin typeface="Courier New"/>
                <a:cs typeface="Courier New"/>
              </a:rPr>
              <a:t>clGetDeviceInfo</a:t>
            </a:r>
            <a:r>
              <a:rPr lang="en-GB" b="1" dirty="0" smtClean="0">
                <a:solidFill>
                  <a:srgbClr val="3366FF"/>
                </a:solidFill>
                <a:latin typeface="Courier New"/>
                <a:cs typeface="Courier New"/>
              </a:rPr>
              <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CL_DEVICE_PREFERRED_VECTOR_WIDTH_FLOAT,</a:t>
            </a:r>
          </a:p>
          <a:p>
            <a:pPr marL="400050" lvl="1" indent="0">
              <a:lnSpc>
                <a:spcPct val="110000"/>
              </a:lnSpc>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p:txBody>
      </p:sp>
    </p:spTree>
    <p:extLst>
      <p:ext uri="{BB962C8B-B14F-4D97-AF65-F5344CB8AC3E}">
        <p14:creationId xmlns:p14="http://schemas.microsoft.com/office/powerpoint/2010/main" val="4029430720"/>
      </p:ext>
    </p:extLst>
  </p:cSld>
  <p:clrMapOvr>
    <a:masterClrMapping/>
  </p:clrMapOvr>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pPr>
              <a:lnSpc>
                <a:spcPct val="110000"/>
              </a:lnSpc>
            </a:pPr>
            <a:r>
              <a:rPr lang="en-GB" dirty="0" smtClean="0"/>
              <a:t>GPUs tend not to support speculative execution, which means that branch instructions have high latency</a:t>
            </a:r>
          </a:p>
          <a:p>
            <a:pPr>
              <a:lnSpc>
                <a:spcPct val="110000"/>
              </a:lnSpc>
            </a:pPr>
            <a:r>
              <a:rPr lang="en-GB" dirty="0" smtClean="0"/>
              <a:t>This latency can be hidden by switching to alternative work-items/work-groups, but avoiding branches where possible is still a good idea to improve performance</a:t>
            </a:r>
          </a:p>
          <a:p>
            <a:pPr>
              <a:lnSpc>
                <a:spcPct val="110000"/>
              </a:lnSpc>
            </a:pPr>
            <a:r>
              <a:rPr lang="en-GB" dirty="0" smtClean="0"/>
              <a:t>When different work-items executing within the same SIMD ALU array take different paths through conditional control flow, we have </a:t>
            </a:r>
            <a:r>
              <a:rPr lang="en-GB" i="1" dirty="0" smtClean="0"/>
              <a:t>divergent branches (vs. uniform branches)</a:t>
            </a:r>
          </a:p>
          <a:p>
            <a:pPr>
              <a:lnSpc>
                <a:spcPct val="110000"/>
              </a:lnSpc>
            </a:pPr>
            <a:r>
              <a:rPr lang="en-GB" dirty="0" smtClean="0"/>
              <a:t>These are even worse: work-items will stall while waiting for the others to complete</a:t>
            </a:r>
          </a:p>
          <a:p>
            <a:pPr>
              <a:lnSpc>
                <a:spcPct val="110000"/>
              </a:lnSpc>
            </a:pPr>
            <a:r>
              <a:rPr lang="en-GB" dirty="0" smtClean="0"/>
              <a:t>We can use predication, selection and masking to convert conditional control flow into straight line code and significantly improve the performance of code that has lots of conditional branches</a:t>
            </a:r>
            <a:endParaRPr lang="en-GB" dirty="0"/>
          </a:p>
        </p:txBody>
      </p:sp>
    </p:spTree>
    <p:extLst>
      <p:ext uri="{BB962C8B-B14F-4D97-AF65-F5344CB8AC3E}">
        <p14:creationId xmlns:p14="http://schemas.microsoft.com/office/powerpoint/2010/main" val="192457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Branching</a:t>
            </a:r>
            <a:endParaRPr lang="en-GB" dirty="0"/>
          </a:p>
        </p:txBody>
      </p:sp>
      <p:sp>
        <p:nvSpPr>
          <p:cNvPr id="3" name="Text Placeholder 2"/>
          <p:cNvSpPr>
            <a:spLocks noGrp="1"/>
          </p:cNvSpPr>
          <p:nvPr>
            <p:ph type="body" idx="1"/>
          </p:nvPr>
        </p:nvSpPr>
        <p:spPr/>
        <p:txBody>
          <a:bodyPr/>
          <a:lstStyle/>
          <a:p>
            <a:r>
              <a:rPr lang="en-GB" dirty="0" smtClean="0"/>
              <a:t>Conditional execution</a:t>
            </a:r>
            <a:endParaRPr lang="en-GB" dirty="0"/>
          </a:p>
        </p:txBody>
      </p:sp>
      <p:sp>
        <p:nvSpPr>
          <p:cNvPr id="4" name="Content Placeholder 3"/>
          <p:cNvSpPr>
            <a:spLocks noGrp="1"/>
          </p:cNvSpPr>
          <p:nvPr>
            <p:ph sz="half" idx="2"/>
          </p:nvPr>
        </p:nvSpPr>
        <p:spPr/>
        <p:txBody>
          <a:bodyPr>
            <a:noAutofit/>
          </a:bodyPr>
          <a:lstStyle/>
          <a:p>
            <a:pPr marL="0" indent="0">
              <a:buNone/>
            </a:pPr>
            <a:r>
              <a:rPr lang="en-GB" sz="1400" b="1" dirty="0" smtClean="0">
                <a:solidFill>
                  <a:srgbClr val="3366FF"/>
                </a:solidFill>
                <a:latin typeface="Courier New"/>
                <a:cs typeface="Courier New"/>
              </a:rPr>
              <a:t>// Only evaluate expression</a:t>
            </a:r>
          </a:p>
          <a:p>
            <a:pPr marL="0" indent="0">
              <a:buNone/>
            </a:pPr>
            <a:r>
              <a:rPr lang="en-GB" sz="1400" b="1" dirty="0" smtClean="0">
                <a:solidFill>
                  <a:srgbClr val="3366FF"/>
                </a:solidFill>
                <a:latin typeface="Courier New"/>
                <a:cs typeface="Courier New"/>
              </a:rPr>
              <a:t>// if condition is met</a:t>
            </a:r>
          </a:p>
          <a:p>
            <a:pPr marL="0" indent="0">
              <a:buNone/>
            </a:pPr>
            <a:r>
              <a:rPr lang="en-GB" sz="1400" b="1" dirty="0" smtClean="0">
                <a:solidFill>
                  <a:srgbClr val="3366FF"/>
                </a:solidFill>
                <a:latin typeface="Courier New"/>
                <a:cs typeface="Courier New"/>
              </a:rPr>
              <a:t>if </a:t>
            </a:r>
            <a:r>
              <a:rPr lang="en-GB" sz="1400" b="1" dirty="0">
                <a:solidFill>
                  <a:srgbClr val="3366FF"/>
                </a:solidFill>
                <a:latin typeface="Courier New"/>
                <a:cs typeface="Courier New"/>
              </a:rPr>
              <a:t>(a &gt; b)</a:t>
            </a:r>
          </a:p>
          <a:p>
            <a:pPr marL="0" indent="0">
              <a:buNone/>
            </a:pPr>
            <a:r>
              <a:rPr lang="en-GB" sz="1400" b="1" dirty="0">
                <a:solidFill>
                  <a:srgbClr val="3366FF"/>
                </a:solidFill>
                <a:latin typeface="Courier New"/>
                <a:cs typeface="Courier New"/>
              </a:rPr>
              <a:t>{</a:t>
            </a:r>
          </a:p>
          <a:p>
            <a:pPr marL="0" indent="0">
              <a:buNone/>
            </a:pPr>
            <a:r>
              <a:rPr lang="it-IT" sz="1400" b="1" dirty="0">
                <a:solidFill>
                  <a:srgbClr val="3366FF"/>
                </a:solidFill>
                <a:latin typeface="Courier New"/>
                <a:cs typeface="Courier New"/>
              </a:rPr>
              <a:t>  </a:t>
            </a:r>
            <a:r>
              <a:rPr lang="it-IT" sz="1400" b="1" dirty="0" err="1" smtClean="0">
                <a:solidFill>
                  <a:srgbClr val="3366FF"/>
                </a:solidFill>
                <a:latin typeface="Courier New"/>
                <a:cs typeface="Courier New"/>
              </a:rPr>
              <a:t>acc</a:t>
            </a:r>
            <a:r>
              <a:rPr lang="it-IT" sz="1400" b="1" dirty="0" smtClean="0">
                <a:solidFill>
                  <a:srgbClr val="3366FF"/>
                </a:solidFill>
                <a:latin typeface="Courier New"/>
                <a:cs typeface="Courier New"/>
              </a:rPr>
              <a:t> </a:t>
            </a:r>
            <a:r>
              <a:rPr lang="it-IT" sz="1400" b="1" dirty="0">
                <a:solidFill>
                  <a:srgbClr val="3366FF"/>
                </a:solidFill>
                <a:latin typeface="Courier New"/>
                <a:cs typeface="Courier New"/>
              </a:rPr>
              <a:t>+= (a - b*c);</a:t>
            </a:r>
          </a:p>
          <a:p>
            <a:pPr marL="0" indent="0">
              <a:buNone/>
            </a:pPr>
            <a:r>
              <a:rPr lang="it-IT" sz="1400" b="1" dirty="0" smtClean="0">
                <a:solidFill>
                  <a:srgbClr val="3366FF"/>
                </a:solidFill>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a:t>
            </a:r>
            <a:r>
              <a:rPr lang="sk-SK" sz="1400" b="1" dirty="0" smtClean="0">
                <a:solidFill>
                  <a:srgbClr val="3366FF"/>
                </a:solidFill>
                <a:latin typeface="Courier New"/>
                <a:cs typeface="Courier New"/>
              </a:rPr>
              <a:t>bra $endif</a:t>
            </a: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%f1, %a, %f0                                       </a:t>
            </a:r>
          </a:p>
          <a:p>
            <a:pPr marL="0" indent="0">
              <a:buNone/>
            </a:pPr>
            <a:r>
              <a:rPr lang="pt-BR" sz="1400" b="1" dirty="0" smtClean="0">
                <a:solidFill>
                  <a:srgbClr val="3366FF"/>
                </a:solidFill>
                <a:latin typeface="Courier New"/>
                <a:cs typeface="Courier New"/>
              </a:rPr>
              <a:t>add.f32 </a:t>
            </a:r>
            <a:r>
              <a:rPr lang="pt-BR" sz="1400" b="1" dirty="0">
                <a:solidFill>
                  <a:srgbClr val="3366FF"/>
                </a:solidFill>
                <a:latin typeface="Courier New"/>
                <a:cs typeface="Courier New"/>
              </a:rPr>
              <a:t>%</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err="1" smtClean="0">
                <a:solidFill>
                  <a:srgbClr val="3366FF"/>
                </a:solidFill>
                <a:latin typeface="Courier New"/>
                <a:cs typeface="Courier New"/>
              </a:rPr>
              <a:t>acc</a:t>
            </a:r>
            <a:r>
              <a:rPr lang="pt-BR" sz="1400" b="1" dirty="0" smtClean="0">
                <a:solidFill>
                  <a:srgbClr val="3366FF"/>
                </a:solidFill>
                <a:latin typeface="Courier New"/>
                <a:cs typeface="Courier New"/>
              </a:rPr>
              <a:t>, </a:t>
            </a:r>
            <a:r>
              <a:rPr lang="pt-BR" sz="1400" b="1" dirty="0">
                <a:solidFill>
                  <a:srgbClr val="3366FF"/>
                </a:solidFill>
                <a:latin typeface="Courier New"/>
                <a:cs typeface="Courier New"/>
              </a:rPr>
              <a:t>%f1 </a:t>
            </a:r>
            <a:endParaRPr lang="pt-BR" sz="1400" b="1" dirty="0" smtClean="0">
              <a:solidFill>
                <a:srgbClr val="3366FF"/>
              </a:solidFill>
              <a:latin typeface="Courier New"/>
              <a:cs typeface="Courier New"/>
            </a:endParaRPr>
          </a:p>
          <a:p>
            <a:pPr marL="0" indent="0">
              <a:buNone/>
            </a:pP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smtClean="0"/>
              <a:t>Selection and masking</a:t>
            </a:r>
            <a:endParaRPr lang="en-GB" dirty="0"/>
          </a:p>
        </p:txBody>
      </p:sp>
      <p:sp>
        <p:nvSpPr>
          <p:cNvPr id="6" name="Content Placeholder 5"/>
          <p:cNvSpPr>
            <a:spLocks noGrp="1"/>
          </p:cNvSpPr>
          <p:nvPr>
            <p:ph sz="quarter" idx="4"/>
          </p:nvPr>
        </p:nvSpPr>
        <p:spPr/>
        <p:txBody>
          <a:bodyPr>
            <a:normAutofit/>
          </a:bodyPr>
          <a:lstStyle/>
          <a:p>
            <a:pPr marL="0" indent="0">
              <a:buNone/>
            </a:pPr>
            <a:r>
              <a:rPr lang="en-GB" sz="1400" b="1" dirty="0" smtClean="0">
                <a:solidFill>
                  <a:srgbClr val="3366FF"/>
                </a:solidFill>
                <a:latin typeface="Courier New"/>
                <a:cs typeface="Courier New"/>
              </a:rPr>
              <a:t>// Always evaluate expression</a:t>
            </a:r>
          </a:p>
          <a:p>
            <a:pPr marL="0" indent="0">
              <a:buNone/>
            </a:pPr>
            <a:r>
              <a:rPr lang="en-GB" sz="1400" b="1" dirty="0" smtClean="0">
                <a:solidFill>
                  <a:srgbClr val="3366FF"/>
                </a:solidFill>
                <a:latin typeface="Courier New"/>
                <a:cs typeface="Courier New"/>
              </a:rPr>
              <a:t>// and mask result</a:t>
            </a:r>
          </a:p>
          <a:p>
            <a:pPr marL="0" indent="0">
              <a:buNone/>
            </a:pPr>
            <a:r>
              <a:rPr lang="en-GB" sz="1400" b="1" dirty="0" smtClean="0">
                <a:solidFill>
                  <a:srgbClr val="3366FF"/>
                </a:solidFill>
                <a:latin typeface="Courier New"/>
                <a:cs typeface="Courier New"/>
              </a:rPr>
              <a:t>temp </a:t>
            </a:r>
            <a:r>
              <a:rPr lang="en-GB" sz="1400" b="1" dirty="0">
                <a:solidFill>
                  <a:srgbClr val="3366FF"/>
                </a:solidFill>
                <a:latin typeface="Courier New"/>
                <a:cs typeface="Courier New"/>
              </a:rPr>
              <a:t>= (a - b*c);</a:t>
            </a:r>
          </a:p>
          <a:p>
            <a:pPr marL="0" indent="0">
              <a:buNone/>
            </a:pPr>
            <a:r>
              <a:rPr lang="da-DK" sz="1400" b="1" dirty="0">
                <a:solidFill>
                  <a:srgbClr val="3366FF"/>
                </a:solidFill>
                <a:latin typeface="Courier New"/>
                <a:cs typeface="Courier New"/>
              </a:rPr>
              <a:t>mask = (a &gt; b ? </a:t>
            </a:r>
            <a:r>
              <a:rPr lang="da-DK" sz="1400" b="1" dirty="0" smtClean="0">
                <a:solidFill>
                  <a:srgbClr val="3366FF"/>
                </a:solidFill>
                <a:latin typeface="Courier New"/>
                <a:cs typeface="Courier New"/>
              </a:rPr>
              <a:t>1.f </a:t>
            </a:r>
            <a:r>
              <a:rPr lang="da-DK" sz="1400" b="1" dirty="0">
                <a:solidFill>
                  <a:srgbClr val="3366FF"/>
                </a:solidFill>
                <a:latin typeface="Courier New"/>
                <a:cs typeface="Courier New"/>
              </a:rPr>
              <a:t>: </a:t>
            </a:r>
            <a:r>
              <a:rPr lang="da-DK" sz="1400" b="1" dirty="0" smtClean="0">
                <a:solidFill>
                  <a:srgbClr val="3366FF"/>
                </a:solidFill>
                <a:latin typeface="Courier New"/>
                <a:cs typeface="Courier New"/>
              </a:rPr>
              <a:t>0.f);</a:t>
            </a:r>
            <a:endParaRPr lang="da-DK" sz="1400" b="1" dirty="0">
              <a:solidFill>
                <a:srgbClr val="3366FF"/>
              </a:solidFill>
              <a:latin typeface="Courier New"/>
              <a:cs typeface="Courier New"/>
            </a:endParaRPr>
          </a:p>
          <a:p>
            <a:pPr marL="0" indent="0">
              <a:buNone/>
            </a:pPr>
            <a:r>
              <a:rPr lang="da-DK" sz="1400" b="1" dirty="0" err="1" smtClean="0">
                <a:solidFill>
                  <a:srgbClr val="3366FF"/>
                </a:solidFill>
                <a:latin typeface="Courier New"/>
                <a:cs typeface="Courier New"/>
              </a:rPr>
              <a:t>acc</a:t>
            </a:r>
            <a:r>
              <a:rPr lang="da-DK" sz="1400" b="1" dirty="0" smtClean="0">
                <a:solidFill>
                  <a:srgbClr val="3366FF"/>
                </a:solidFill>
                <a:latin typeface="Courier New"/>
                <a:cs typeface="Courier New"/>
              </a:rPr>
              <a:t> </a:t>
            </a:r>
            <a:r>
              <a:rPr lang="da-DK" sz="1400" b="1" dirty="0">
                <a:solidFill>
                  <a:srgbClr val="3366FF"/>
                </a:solidFill>
                <a:latin typeface="Courier New"/>
                <a:cs typeface="Courier New"/>
              </a:rPr>
              <a:t>+= (mask * </a:t>
            </a:r>
            <a:r>
              <a:rPr lang="da-DK" sz="1400" b="1" dirty="0" err="1">
                <a:solidFill>
                  <a:srgbClr val="3366FF"/>
                </a:solidFill>
                <a:latin typeface="Courier New"/>
                <a:cs typeface="Courier New"/>
              </a:rPr>
              <a:t>temp</a:t>
            </a:r>
            <a:r>
              <a:rPr lang="da-DK" sz="1400" b="1" dirty="0">
                <a:solidFill>
                  <a:srgbClr val="3366FF"/>
                </a:solidFill>
                <a:latin typeface="Courier New"/>
                <a:cs typeface="Courier New"/>
              </a:rPr>
              <a:t>)</a:t>
            </a:r>
            <a:r>
              <a:rPr lang="da-DK" sz="1400" b="1" dirty="0" smtClean="0">
                <a:solidFill>
                  <a:srgbClr val="3366FF"/>
                </a:solidFill>
                <a:latin typeface="Courier New"/>
                <a:cs typeface="Courier New"/>
              </a:rPr>
              <a:t>;</a:t>
            </a:r>
          </a:p>
          <a:p>
            <a:pPr marL="0" indent="0">
              <a:buNone/>
            </a:pPr>
            <a:endParaRPr lang="da-DK" sz="1400" b="1" dirty="0" smtClean="0">
              <a:solidFill>
                <a:srgbClr val="3366FF"/>
              </a:solidFill>
              <a:latin typeface="Courier New"/>
              <a:cs typeface="Courier New"/>
            </a:endParaRPr>
          </a:p>
          <a:p>
            <a:pPr marL="0" indent="0">
              <a:buNone/>
            </a:pPr>
            <a:endParaRPr lang="it-IT" sz="1400" b="1" dirty="0" smtClean="0">
              <a:latin typeface="Courier New"/>
              <a:cs typeface="Courier New"/>
            </a:endParaRPr>
          </a:p>
          <a:p>
            <a:pPr marL="0" indent="0">
              <a:buNone/>
            </a:pPr>
            <a:r>
              <a:rPr lang="it-IT" b="1" dirty="0"/>
              <a:t>Corresponding PTX</a:t>
            </a:r>
          </a:p>
          <a:p>
            <a:pPr marL="0" indent="0">
              <a:buNone/>
            </a:pPr>
            <a:endParaRPr lang="da-DK" sz="1400" b="1" dirty="0" smtClean="0">
              <a:solidFill>
                <a:srgbClr val="3366FF"/>
              </a:solidFill>
              <a:latin typeface="Courier New"/>
              <a:cs typeface="Courier New"/>
            </a:endParaRPr>
          </a:p>
          <a:p>
            <a:pPr marL="0" indent="0">
              <a:buNone/>
            </a:pPr>
            <a:r>
              <a:rPr lang="pt-BR" sz="1400" b="1" dirty="0" smtClean="0">
                <a:solidFill>
                  <a:srgbClr val="3366FF"/>
                </a:solidFill>
                <a:latin typeface="Courier New"/>
                <a:cs typeface="Courier New"/>
              </a:rPr>
              <a:t>mul.f32 </a:t>
            </a:r>
            <a:r>
              <a:rPr lang="pt-BR" sz="1400" b="1" dirty="0">
                <a:solidFill>
                  <a:srgbClr val="3366FF"/>
                </a:solidFill>
                <a:latin typeface="Courier New"/>
                <a:cs typeface="Courier New"/>
              </a:rPr>
              <a:t>%f0,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smtClean="0">
                <a:solidFill>
                  <a:srgbClr val="3366FF"/>
                </a:solidFill>
                <a:latin typeface="Courier New"/>
                <a:cs typeface="Courier New"/>
              </a:rPr>
              <a:t>sub.f32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smtClean="0">
                <a:solidFill>
                  <a:srgbClr val="3366FF"/>
                </a:solidFill>
                <a:latin typeface="Courier New"/>
                <a:cs typeface="Courier New"/>
              </a:rPr>
              <a:t>setp.gt.f32 </a:t>
            </a:r>
            <a:r>
              <a:rPr lang="pt-BR" sz="1400" b="1" dirty="0">
                <a:solidFill>
                  <a:srgbClr val="3366FF"/>
                </a:solidFill>
                <a:latin typeface="Courier New"/>
                <a:cs typeface="Courier New"/>
              </a:rPr>
              <a:t>%</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smtClean="0">
                <a:solidFill>
                  <a:srgbClr val="3366FF"/>
                </a:solidFill>
                <a:latin typeface="Courier New"/>
                <a:cs typeface="Courier New"/>
              </a:rPr>
              <a:t>selp.f32 </a:t>
            </a:r>
            <a:r>
              <a:rPr lang="sk-SK" sz="1400" b="1" dirty="0">
                <a:solidFill>
                  <a:srgbClr val="3366FF"/>
                </a:solidFill>
                <a:latin typeface="Courier New"/>
                <a:cs typeface="Courier New"/>
              </a:rPr>
              <a:t>%mask, </a:t>
            </a:r>
            <a:r>
              <a:rPr lang="sk-SK" sz="1400" b="1" dirty="0" smtClean="0">
                <a:solidFill>
                  <a:srgbClr val="3366FF"/>
                </a:solidFill>
                <a:latin typeface="Courier New"/>
                <a:cs typeface="Courier New"/>
              </a:rPr>
              <a:t>%one, %zero, </a:t>
            </a:r>
            <a:r>
              <a:rPr lang="sk-SK" sz="1400" b="1" dirty="0">
                <a:solidFill>
                  <a:srgbClr val="3366FF"/>
                </a:solidFill>
                <a:latin typeface="Courier New"/>
                <a:cs typeface="Courier New"/>
              </a:rPr>
              <a:t>%pred                         </a:t>
            </a:r>
          </a:p>
          <a:p>
            <a:pPr marL="0" indent="0">
              <a:buNone/>
            </a:pPr>
            <a:r>
              <a:rPr lang="sk-SK" sz="1400" b="1" dirty="0" smtClean="0">
                <a:solidFill>
                  <a:srgbClr val="3366FF"/>
                </a:solidFill>
                <a:latin typeface="Courier New"/>
                <a:cs typeface="Courier New"/>
              </a:rPr>
              <a:t>mad.f32 </a:t>
            </a:r>
            <a:r>
              <a:rPr lang="sk-SK" sz="1400" b="1" dirty="0">
                <a:solidFill>
                  <a:srgbClr val="3366FF"/>
                </a:solidFill>
                <a:latin typeface="Courier New"/>
                <a:cs typeface="Courier New"/>
              </a:rPr>
              <a:t>%</a:t>
            </a:r>
            <a:r>
              <a:rPr lang="sk-SK" sz="1400" b="1" dirty="0" smtClean="0">
                <a:solidFill>
                  <a:srgbClr val="3366FF"/>
                </a:solidFill>
                <a:latin typeface="Courier New"/>
                <a:cs typeface="Courier New"/>
              </a:rPr>
              <a:t>acc, </a:t>
            </a:r>
            <a:r>
              <a:rPr lang="sk-SK" sz="1400" b="1" dirty="0">
                <a:solidFill>
                  <a:srgbClr val="3366FF"/>
                </a:solidFill>
                <a:latin typeface="Courier New"/>
                <a:cs typeface="Courier New"/>
              </a:rPr>
              <a:t>%mask, %temp, %</a:t>
            </a:r>
            <a:r>
              <a:rPr lang="sk-SK" sz="1400" b="1" dirty="0" smtClean="0">
                <a:solidFill>
                  <a:srgbClr val="3366FF"/>
                </a:solidFill>
                <a:latin typeface="Courier New"/>
                <a:cs typeface="Courier New"/>
              </a:rPr>
              <a:t>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39703875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Native Math Functions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has a large library of built-in math functions (C99 + more), which have well defined precision requirements</a:t>
            </a:r>
          </a:p>
          <a:p>
            <a:pPr>
              <a:lnSpc>
                <a:spcPct val="110000"/>
              </a:lnSpc>
            </a:pPr>
            <a:r>
              <a:rPr lang="en-GB" dirty="0" smtClean="0"/>
              <a:t>Some of these functions also have native variants, which drop the precision requirements in favour of performance</a:t>
            </a:r>
          </a:p>
          <a:p>
            <a:pPr>
              <a:lnSpc>
                <a:spcPct val="110000"/>
              </a:lnSpc>
            </a:pPr>
            <a:r>
              <a:rPr lang="en-GB" dirty="0" smtClean="0"/>
              <a:t>These functions start with a </a:t>
            </a:r>
            <a:r>
              <a:rPr lang="en-GB" b="1" dirty="0" smtClean="0">
                <a:solidFill>
                  <a:srgbClr val="3366FF"/>
                </a:solidFill>
                <a:latin typeface="Courier New"/>
                <a:cs typeface="Courier New"/>
              </a:rPr>
              <a:t>native_</a:t>
            </a:r>
            <a:r>
              <a:rPr lang="en-GB" dirty="0" smtClean="0"/>
              <a:t> prefix, e.g. </a:t>
            </a:r>
            <a:r>
              <a:rPr lang="en-GB" b="1" dirty="0" err="1" smtClean="0">
                <a:solidFill>
                  <a:srgbClr val="3366FF"/>
                </a:solidFill>
                <a:latin typeface="Courier New"/>
                <a:cs typeface="Courier New"/>
              </a:rPr>
              <a:t>native_cos</a:t>
            </a:r>
            <a:r>
              <a:rPr lang="en-GB" dirty="0" smtClean="0"/>
              <a:t>, </a:t>
            </a:r>
            <a:r>
              <a:rPr lang="en-GB" b="1" dirty="0" err="1" smtClean="0">
                <a:solidFill>
                  <a:srgbClr val="3366FF"/>
                </a:solidFill>
                <a:latin typeface="Courier New"/>
                <a:cs typeface="Courier New"/>
              </a:rPr>
              <a:t>native_log</a:t>
            </a:r>
            <a:r>
              <a:rPr lang="en-GB" dirty="0" smtClean="0">
                <a:latin typeface="Trebuchet MS"/>
                <a:cs typeface="Trebuchet MS"/>
              </a:rPr>
              <a: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native_rqsrt</a:t>
            </a:r>
            <a:endParaRPr lang="en-GB" b="1" dirty="0" smtClean="0">
              <a:solidFill>
                <a:srgbClr val="3366FF"/>
              </a:solidFill>
              <a:latin typeface="Courier New"/>
              <a:cs typeface="Courier New"/>
            </a:endParaRPr>
          </a:p>
          <a:p>
            <a:pPr>
              <a:lnSpc>
                <a:spcPct val="110000"/>
              </a:lnSpc>
            </a:pPr>
            <a:r>
              <a:rPr lang="en-GB" dirty="0" smtClean="0"/>
              <a:t>If you can settle for reduced precision, then these functions can significantly improve performance</a:t>
            </a:r>
          </a:p>
          <a:p>
            <a:pPr>
              <a:lnSpc>
                <a:spcPct val="110000"/>
              </a:lnSpc>
            </a:pPr>
            <a:r>
              <a:rPr lang="en-GB" dirty="0" smtClean="0"/>
              <a:t>The geometric functions also have </a:t>
            </a:r>
            <a:r>
              <a:rPr lang="en-GB" b="1" dirty="0" smtClean="0">
                <a:solidFill>
                  <a:srgbClr val="3366FF"/>
                </a:solidFill>
                <a:latin typeface="Courier New"/>
                <a:cs typeface="Courier New"/>
              </a:rPr>
              <a:t>fast_</a:t>
            </a:r>
            <a:r>
              <a:rPr lang="en-GB" dirty="0" smtClean="0"/>
              <a:t> variants, e.g. </a:t>
            </a:r>
            <a:r>
              <a:rPr lang="en-GB" b="1" dirty="0" err="1" smtClean="0">
                <a:solidFill>
                  <a:srgbClr val="3366FF"/>
                </a:solidFill>
                <a:latin typeface="Courier New"/>
                <a:cs typeface="Courier New"/>
              </a:rPr>
              <a:t>fast_distance</a:t>
            </a:r>
            <a:r>
              <a:rPr lang="en-GB" dirty="0" smtClean="0"/>
              <a:t>, </a:t>
            </a:r>
            <a:r>
              <a:rPr lang="en-GB" b="1" dirty="0" err="1" smtClean="0">
                <a:solidFill>
                  <a:srgbClr val="3366FF"/>
                </a:solidFill>
                <a:latin typeface="Courier New"/>
                <a:cs typeface="Courier New"/>
              </a:rPr>
              <a:t>fast_length</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2569940073"/>
      </p:ext>
    </p:extLst>
  </p:cSld>
  <p:clrMapOvr>
    <a:masterClrMapping/>
  </p:clrMapOvr>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Half Precision</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OpenCL provides a half precision data type</a:t>
            </a:r>
          </a:p>
          <a:p>
            <a:pPr lvl="1"/>
            <a:r>
              <a:rPr lang="en-GB" dirty="0" smtClean="0"/>
              <a:t>This can only be used as storage (</a:t>
            </a:r>
            <a:r>
              <a:rPr lang="en-GB" b="1" dirty="0" smtClean="0">
                <a:solidFill>
                  <a:srgbClr val="3366FF"/>
                </a:solidFill>
                <a:latin typeface="Courier New"/>
                <a:cs typeface="Courier New"/>
              </a:rPr>
              <a:t>global half *</a:t>
            </a:r>
            <a:r>
              <a:rPr lang="en-GB" dirty="0" smtClean="0"/>
              <a:t>)</a:t>
            </a:r>
          </a:p>
          <a:p>
            <a:pPr lvl="1"/>
            <a:r>
              <a:rPr lang="en-GB" dirty="0" smtClean="0"/>
              <a:t>Must be accessed with </a:t>
            </a:r>
            <a:r>
              <a:rPr lang="en-GB" b="1" dirty="0" err="1" smtClean="0">
                <a:solidFill>
                  <a:srgbClr val="3366FF"/>
                </a:solidFill>
                <a:latin typeface="Courier New"/>
                <a:cs typeface="Courier New"/>
              </a:rPr>
              <a:t>vload_half</a:t>
            </a:r>
            <a:r>
              <a:rPr lang="en-GB" dirty="0"/>
              <a:t> </a:t>
            </a:r>
            <a:r>
              <a:rPr lang="en-GB" dirty="0" smtClean="0"/>
              <a:t>and </a:t>
            </a:r>
            <a:r>
              <a:rPr lang="en-GB" b="1" dirty="0" err="1" smtClean="0">
                <a:solidFill>
                  <a:srgbClr val="3366FF"/>
                </a:solidFill>
                <a:latin typeface="Courier New"/>
                <a:cs typeface="Courier New"/>
              </a:rPr>
              <a:t>vstore_half</a:t>
            </a:r>
            <a:endParaRPr lang="en-GB" b="1" dirty="0" smtClean="0">
              <a:solidFill>
                <a:srgbClr val="3366FF"/>
              </a:solidFill>
              <a:latin typeface="Courier New"/>
              <a:cs typeface="Courier New"/>
            </a:endParaRPr>
          </a:p>
          <a:p>
            <a:r>
              <a:rPr lang="en-GB" dirty="0" smtClean="0"/>
              <a:t>If the device supports </a:t>
            </a:r>
            <a:r>
              <a:rPr lang="en-GB" b="1" dirty="0" smtClean="0">
                <a:solidFill>
                  <a:srgbClr val="3366FF"/>
                </a:solidFill>
                <a:latin typeface="Courier New"/>
                <a:cs typeface="Courier New"/>
              </a:rPr>
              <a:t>cl_khr_fp16</a:t>
            </a:r>
            <a:r>
              <a:rPr lang="en-GB" dirty="0" smtClean="0"/>
              <a:t>, you can also perform arithmetic on these types, and use the built-in </a:t>
            </a:r>
            <a:r>
              <a:rPr lang="en-GB" smtClean="0"/>
              <a:t>math functions</a:t>
            </a:r>
            <a:endParaRPr lang="en-GB" dirty="0" smtClean="0"/>
          </a:p>
          <a:p>
            <a:r>
              <a:rPr lang="en-GB" dirty="0" smtClean="0"/>
              <a:t>There are also </a:t>
            </a:r>
            <a:r>
              <a:rPr lang="en-GB" b="1" dirty="0" smtClean="0">
                <a:solidFill>
                  <a:srgbClr val="3366FF"/>
                </a:solidFill>
                <a:latin typeface="Courier New"/>
                <a:cs typeface="Courier New"/>
              </a:rPr>
              <a:t>half_</a:t>
            </a:r>
            <a:r>
              <a:rPr lang="en-GB" dirty="0" smtClean="0"/>
              <a:t> variants of many of the math functions</a:t>
            </a:r>
          </a:p>
          <a:p>
            <a:pPr lvl="1"/>
            <a:r>
              <a:rPr lang="en-GB" dirty="0" smtClean="0"/>
              <a:t>Unlike the </a:t>
            </a:r>
            <a:r>
              <a:rPr lang="en-GB" b="1" dirty="0" smtClean="0">
                <a:solidFill>
                  <a:srgbClr val="3366FF"/>
                </a:solidFill>
                <a:latin typeface="Courier New"/>
                <a:cs typeface="Courier New"/>
              </a:rPr>
              <a:t>native_</a:t>
            </a:r>
            <a:r>
              <a:rPr lang="en-GB" dirty="0" smtClean="0"/>
              <a:t> functions, these </a:t>
            </a:r>
            <a:r>
              <a:rPr lang="en-GB" i="1" dirty="0" smtClean="0"/>
              <a:t>do</a:t>
            </a:r>
            <a:r>
              <a:rPr lang="en-GB" dirty="0" smtClean="0"/>
              <a:t> have well-defined precision requirements</a:t>
            </a:r>
          </a:p>
        </p:txBody>
      </p:sp>
    </p:spTree>
    <p:extLst>
      <p:ext uri="{BB962C8B-B14F-4D97-AF65-F5344CB8AC3E}">
        <p14:creationId xmlns:p14="http://schemas.microsoft.com/office/powerpoint/2010/main" val="1105179114"/>
      </p:ext>
    </p:extLst>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12</a:t>
            </a:r>
            <a:endParaRPr lang="en-GB" dirty="0"/>
          </a:p>
        </p:txBody>
      </p:sp>
      <p:sp>
        <p:nvSpPr>
          <p:cNvPr id="3" name="Content Placeholder 2"/>
          <p:cNvSpPr>
            <a:spLocks noGrp="1"/>
          </p:cNvSpPr>
          <p:nvPr>
            <p:ph idx="1"/>
          </p:nvPr>
        </p:nvSpPr>
        <p:spPr/>
        <p:txBody>
          <a:bodyPr>
            <a:normAutofit/>
          </a:bodyPr>
          <a:lstStyle/>
          <a:p>
            <a:r>
              <a:rPr lang="en-GB" dirty="0" smtClean="0"/>
              <a:t>Try some of the more advanced optimisations on the N-Body kernel code</a:t>
            </a:r>
          </a:p>
          <a:p>
            <a:r>
              <a:rPr lang="en-GB" dirty="0" smtClean="0"/>
              <a:t>In particular, you should consider:</a:t>
            </a:r>
          </a:p>
          <a:p>
            <a:pPr lvl="1"/>
            <a:r>
              <a:rPr lang="en-GB" dirty="0" smtClean="0"/>
              <a:t>Experiment with work-group sizes</a:t>
            </a:r>
          </a:p>
          <a:p>
            <a:pPr lvl="1"/>
            <a:r>
              <a:rPr lang="en-GB" dirty="0" smtClean="0"/>
              <a:t>Caching positions in local memory (blocking)</a:t>
            </a:r>
          </a:p>
          <a:p>
            <a:pPr lvl="1"/>
            <a:r>
              <a:rPr lang="en-GB" dirty="0" smtClean="0"/>
              <a:t>Experiment with native math functions</a:t>
            </a:r>
          </a:p>
          <a:p>
            <a:r>
              <a:rPr lang="en-GB" dirty="0" smtClean="0"/>
              <a:t>An example solution with all of the above applied will be provided.</a:t>
            </a:r>
          </a:p>
        </p:txBody>
      </p:sp>
    </p:spTree>
    <p:extLst>
      <p:ext uri="{BB962C8B-B14F-4D97-AF65-F5344CB8AC3E}">
        <p14:creationId xmlns:p14="http://schemas.microsoft.com/office/powerpoint/2010/main" val="4281129560"/>
      </p:ext>
    </p:extLst>
  </p:cSld>
  <p:clrMapOvr>
    <a:masterClrMapping/>
  </p:clrMapOvr>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OpenCL provides a special type of memory object for representing image data</a:t>
            </a:r>
          </a:p>
          <a:p>
            <a:pPr>
              <a:lnSpc>
                <a:spcPct val="110000"/>
              </a:lnSpc>
            </a:pPr>
            <a:r>
              <a:rPr lang="en-GB" dirty="0" smtClean="0"/>
              <a:t>This is an optional feature, but is supported on almost all OpenCL platforms</a:t>
            </a:r>
          </a:p>
          <a:p>
            <a:pPr>
              <a:lnSpc>
                <a:spcPct val="110000"/>
              </a:lnSpc>
            </a:pPr>
            <a:r>
              <a:rPr lang="en-GB" dirty="0" smtClean="0"/>
              <a:t>These are stored in global memory, but are accessed from kernels via dedicated built-in functions</a:t>
            </a:r>
          </a:p>
          <a:p>
            <a:pPr>
              <a:lnSpc>
                <a:spcPct val="110000"/>
              </a:lnSpc>
            </a:pPr>
            <a:r>
              <a:rPr lang="en-GB" dirty="0" smtClean="0"/>
              <a:t>Can yield significant performance improvements by taking advantage of native GPU support for manipulating textures</a:t>
            </a:r>
          </a:p>
          <a:p>
            <a:pPr lvl="1">
              <a:lnSpc>
                <a:spcPct val="110000"/>
              </a:lnSpc>
            </a:pPr>
            <a:r>
              <a:rPr lang="en-GB" dirty="0" smtClean="0"/>
              <a:t>Automatic handling for out-of-bounds accesses</a:t>
            </a:r>
          </a:p>
          <a:p>
            <a:pPr lvl="1">
              <a:lnSpc>
                <a:spcPct val="110000"/>
              </a:lnSpc>
            </a:pPr>
            <a:r>
              <a:rPr lang="en-GB" dirty="0" smtClean="0"/>
              <a:t>Normalizing pixel values</a:t>
            </a:r>
          </a:p>
          <a:p>
            <a:pPr lvl="1">
              <a:lnSpc>
                <a:spcPct val="110000"/>
              </a:lnSpc>
            </a:pPr>
            <a:r>
              <a:rPr lang="en-GB" dirty="0" smtClean="0"/>
              <a:t>Interpolating between pixels</a:t>
            </a:r>
          </a:p>
        </p:txBody>
      </p:sp>
    </p:spTree>
    <p:extLst>
      <p:ext uri="{BB962C8B-B14F-4D97-AF65-F5344CB8AC3E}">
        <p14:creationId xmlns:p14="http://schemas.microsoft.com/office/powerpoint/2010/main" val="3278190761"/>
      </p:ext>
    </p:extLst>
  </p:cSld>
  <p:clrMapOvr>
    <a:masterClrMapping/>
  </p:clrMapOvr>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Host API</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 format(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CL_RGBA,      // channel order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CL_UNORM_INT8 // channel data type</a:t>
            </a:r>
          </a:p>
          <a:p>
            <a:pPr marL="0" indent="0">
              <a:buNone/>
            </a:pP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cl::Image2D </a:t>
            </a:r>
            <a:r>
              <a:rPr lang="en-GB" b="1" dirty="0" err="1" smtClean="0">
                <a:solidFill>
                  <a:srgbClr val="3366FF"/>
                </a:solidFill>
                <a:latin typeface="Courier New"/>
                <a:cs typeface="Courier New"/>
              </a:rPr>
              <a:t>d_image</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CL_MEM_READ_ONLY, // memory access flags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format,           // image format (above)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width,            // image width</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height,           // image height</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hr-HR" b="1" dirty="0">
                <a:solidFill>
                  <a:srgbClr val="3366FF"/>
                </a:solidFill>
                <a:latin typeface="Courier New"/>
                <a:cs typeface="Courier New"/>
              </a:rPr>
              <a:t>cl::size_t&lt;3&gt; origin;</a:t>
            </a:r>
          </a:p>
          <a:p>
            <a:pPr marL="0" indent="0">
              <a:buNone/>
            </a:pPr>
            <a:r>
              <a:rPr lang="hr-HR" b="1" dirty="0">
                <a:solidFill>
                  <a:srgbClr val="3366FF"/>
                </a:solidFill>
                <a:latin typeface="Courier New"/>
                <a:cs typeface="Courier New"/>
              </a:rPr>
              <a:t>    origin[0] = </a:t>
            </a:r>
            <a:r>
              <a:rPr lang="hr-HR" b="1" dirty="0" smtClean="0">
                <a:solidFill>
                  <a:srgbClr val="3366FF"/>
                </a:solidFill>
                <a:latin typeface="Courier New"/>
                <a:cs typeface="Courier New"/>
              </a:rPr>
              <a:t>origin[1] = origin[2] = 0</a:t>
            </a:r>
            <a:r>
              <a:rPr lang="hr-HR" b="1" dirty="0">
                <a:solidFill>
                  <a:srgbClr val="3366FF"/>
                </a:solidFill>
                <a:latin typeface="Courier New"/>
                <a:cs typeface="Courier New"/>
              </a:rPr>
              <a:t>;</a:t>
            </a:r>
          </a:p>
          <a:p>
            <a:pPr marL="0" indent="0">
              <a:buNone/>
            </a:pPr>
            <a:r>
              <a:rPr lang="hr-HR" b="1" dirty="0" smtClean="0">
                <a:solidFill>
                  <a:srgbClr val="3366FF"/>
                </a:solidFill>
                <a:latin typeface="Courier New"/>
                <a:cs typeface="Courier New"/>
              </a:rPr>
              <a:t>cl::size_t&lt;3&gt; region;</a:t>
            </a:r>
          </a:p>
          <a:p>
            <a:pPr marL="0" indent="0">
              <a:buNone/>
            </a:pPr>
            <a:r>
              <a:rPr lang="hr-HR" b="1" dirty="0" smtClean="0">
                <a:solidFill>
                  <a:srgbClr val="3366FF"/>
                </a:solidFill>
                <a:latin typeface="Courier New"/>
                <a:cs typeface="Courier New"/>
              </a:rPr>
              <a:t>    region[0] = image-&gt;w;</a:t>
            </a:r>
          </a:p>
          <a:p>
            <a:pPr marL="0" indent="0">
              <a:buNone/>
            </a:pPr>
            <a:r>
              <a:rPr lang="hr-HR" b="1" dirty="0" smtClean="0">
                <a:solidFill>
                  <a:srgbClr val="3366FF"/>
                </a:solidFill>
                <a:latin typeface="Courier New"/>
                <a:cs typeface="Courier New"/>
              </a:rPr>
              <a:t>    region[1] = image-&gt;h;</a:t>
            </a:r>
          </a:p>
          <a:p>
            <a:pPr marL="0" indent="0">
              <a:buNone/>
            </a:pPr>
            <a:r>
              <a:rPr lang="hr-HR" b="1" dirty="0" smtClean="0">
                <a:solidFill>
                  <a:srgbClr val="3366FF"/>
                </a:solidFill>
                <a:latin typeface="Courier New"/>
                <a:cs typeface="Courier New"/>
              </a:rPr>
              <a:t>    region[2] = 1;</a:t>
            </a:r>
            <a:endParaRPr lang="en-GB" b="1" dirty="0" smtClean="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queue.enqueueWriteImage</a:t>
            </a:r>
            <a:r>
              <a:rPr lang="en-GB" b="1" dirty="0" smtClean="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d_image</a:t>
            </a:r>
            <a:r>
              <a:rPr lang="en-GB" b="1" dirty="0" smtClean="0">
                <a:solidFill>
                  <a:srgbClr val="3366FF"/>
                </a:solidFill>
                <a:latin typeface="Courier New"/>
                <a:cs typeface="Courier New"/>
              </a:rPr>
              <a:t>,      // image object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CL_TRUE,      // blocking read</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origin,       // origin of 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region,       // region to write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 image row pitch</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 image slice pitch (3D only)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h_image</a:t>
            </a:r>
            <a:r>
              <a:rPr lang="en-GB" b="1" dirty="0" smtClean="0">
                <a:solidFill>
                  <a:srgbClr val="3366FF"/>
                </a:solidFill>
                <a:latin typeface="Courier New"/>
                <a:cs typeface="Courier New"/>
              </a:rPr>
              <a:t>,      // host data</a:t>
            </a:r>
          </a:p>
          <a:p>
            <a:pPr marL="0" indent="0">
              <a:buNone/>
            </a:pPr>
            <a:r>
              <a:rPr lang="en-GB" b="1" dirty="0" smtClean="0">
                <a:solidFill>
                  <a:srgbClr val="3366FF"/>
                </a:solidFill>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a:t>
            </a:r>
            <a:r>
              <a:rPr lang="en-GB" dirty="0" smtClean="0"/>
              <a:t>created using the </a:t>
            </a:r>
            <a:r>
              <a:rPr lang="en-GB" b="1" dirty="0" smtClean="0">
                <a:solidFill>
                  <a:srgbClr val="3366FF"/>
                </a:solidFill>
                <a:latin typeface="Courier New"/>
                <a:cs typeface="Courier New"/>
              </a:rPr>
              <a:t>Image2D </a:t>
            </a:r>
            <a:r>
              <a:rPr lang="en-GB" dirty="0" smtClean="0"/>
              <a:t>and </a:t>
            </a:r>
            <a:r>
              <a:rPr lang="en-GB" b="1" dirty="0" smtClean="0">
                <a:solidFill>
                  <a:srgbClr val="3366FF"/>
                </a:solidFill>
                <a:latin typeface="Courier New"/>
                <a:cs typeface="Courier New"/>
              </a:rPr>
              <a:t>Image3D </a:t>
            </a:r>
            <a:r>
              <a:rPr lang="en-GB" dirty="0" smtClean="0"/>
              <a:t>types*</a:t>
            </a:r>
          </a:p>
          <a:p>
            <a:pPr marL="285750" indent="-285750">
              <a:buFont typeface="Arial"/>
              <a:buChar char="•"/>
            </a:pPr>
            <a:r>
              <a:rPr lang="en-GB" dirty="0" smtClean="0"/>
              <a:t>These functions take a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ImageFormat</a:t>
            </a:r>
            <a:r>
              <a:rPr lang="en-GB" b="1" dirty="0" smtClean="0">
                <a:solidFill>
                  <a:srgbClr val="3366FF"/>
                </a:solidFill>
                <a:latin typeface="Courier New"/>
                <a:cs typeface="Courier New"/>
              </a:rPr>
              <a:t> </a:t>
            </a:r>
            <a:r>
              <a:rPr lang="en-GB" dirty="0" smtClean="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nqueueWriteImage</a:t>
            </a:r>
            <a:r>
              <a:rPr lang="en-GB" dirty="0" smtClean="0"/>
              <a:t> </a:t>
            </a:r>
            <a:r>
              <a:rPr lang="en-GB" dirty="0"/>
              <a:t>and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nqueueReadImage</a:t>
            </a:r>
            <a:r>
              <a:rPr lang="en-GB" dirty="0" smtClean="0"/>
              <a:t> functions </a:t>
            </a:r>
          </a:p>
          <a:p>
            <a:pPr marL="285750" indent="-285750">
              <a:buFont typeface="Arial"/>
              <a:buChar char="•"/>
            </a:pPr>
            <a:r>
              <a:rPr lang="en-GB" dirty="0" smtClean="0"/>
              <a:t>Presence of image support can be queried with </a:t>
            </a:r>
            <a:r>
              <a:rPr lang="en-GB" b="1" dirty="0" err="1">
                <a:solidFill>
                  <a:srgbClr val="3366FF"/>
                </a:solidFill>
                <a:latin typeface="Courier New"/>
                <a:cs typeface="Courier New"/>
              </a:rPr>
              <a:t>g</a:t>
            </a:r>
            <a:r>
              <a:rPr lang="en-GB" b="1" dirty="0" err="1" smtClean="0">
                <a:solidFill>
                  <a:srgbClr val="3366FF"/>
                </a:solidFill>
                <a:latin typeface="Courier New"/>
                <a:cs typeface="Courier New"/>
              </a:rPr>
              <a:t>etDeviceInfo</a:t>
            </a:r>
            <a:r>
              <a:rPr lang="en-GB" dirty="0" smtClean="0"/>
              <a:t> and the </a:t>
            </a:r>
            <a:r>
              <a:rPr lang="en-GB" b="1" dirty="0" smtClean="0">
                <a:solidFill>
                  <a:srgbClr val="3366FF"/>
                </a:solidFill>
                <a:latin typeface="Courier New"/>
                <a:cs typeface="Courier New"/>
              </a:rPr>
              <a:t>CL_DEVICE_IMAGE_SUPPORT</a:t>
            </a:r>
            <a:r>
              <a:rPr lang="en-GB" dirty="0" smtClean="0">
                <a:solidFill>
                  <a:srgbClr val="3366FF"/>
                </a:solidFill>
              </a:rPr>
              <a:t> </a:t>
            </a:r>
            <a:r>
              <a:rPr lang="en-GB" dirty="0" smtClean="0"/>
              <a:t>parameter</a:t>
            </a:r>
          </a:p>
          <a:p>
            <a:pPr marL="285750" indent="-285750">
              <a:buFont typeface="Arial"/>
              <a:buChar char="•"/>
            </a:pPr>
            <a:r>
              <a:rPr lang="en-GB" dirty="0" smtClean="0"/>
              <a:t>A list of image formats supported by the target device can be queried with </a:t>
            </a:r>
            <a:r>
              <a:rPr lang="en-GB" b="1" dirty="0" err="1">
                <a:solidFill>
                  <a:srgbClr val="3366FF"/>
                </a:solidFill>
                <a:latin typeface="Courier New"/>
                <a:cs typeface="Courier New"/>
              </a:rPr>
              <a:t>g</a:t>
            </a:r>
            <a:r>
              <a:rPr lang="en-GB" b="1" dirty="0" err="1" smtClean="0">
                <a:solidFill>
                  <a:srgbClr val="3366FF"/>
                </a:solidFill>
                <a:latin typeface="Courier New"/>
                <a:cs typeface="Courier New"/>
              </a:rPr>
              <a:t>etSupportedImageFormats</a:t>
            </a:r>
            <a:endParaRPr lang="en-GB" b="1" dirty="0">
              <a:solidFill>
                <a:srgbClr val="3366FF"/>
              </a:solidFill>
              <a:latin typeface="Courier New"/>
              <a:cs typeface="Courier New"/>
            </a:endParaRPr>
          </a:p>
        </p:txBody>
      </p:sp>
      <p:sp>
        <p:nvSpPr>
          <p:cNvPr id="5" name="TextBox 4"/>
          <p:cNvSpPr txBox="1"/>
          <p:nvPr/>
        </p:nvSpPr>
        <p:spPr>
          <a:xfrm>
            <a:off x="467544" y="6381328"/>
            <a:ext cx="8280920" cy="276999"/>
          </a:xfrm>
          <a:prstGeom prst="rect">
            <a:avLst/>
          </a:prstGeom>
          <a:noFill/>
        </p:spPr>
        <p:txBody>
          <a:bodyPr wrap="square" rtlCol="0">
            <a:spAutoFit/>
          </a:bodyPr>
          <a:lstStyle/>
          <a:p>
            <a:r>
              <a:rPr lang="en-GB" sz="1200" dirty="0" smtClean="0"/>
              <a:t>*These are deprecated in OpenCL 1.2 onwards, and have been replaced with a single </a:t>
            </a:r>
            <a:r>
              <a:rPr lang="en-GB" sz="1200" b="1" dirty="0" smtClean="0">
                <a:solidFill>
                  <a:srgbClr val="3366FF"/>
                </a:solidFill>
                <a:latin typeface="Courier New"/>
                <a:cs typeface="Courier New"/>
              </a:rPr>
              <a:t>Image </a:t>
            </a:r>
            <a:r>
              <a:rPr lang="en-GB" sz="1200" dirty="0" smtClean="0">
                <a:latin typeface="Trebuchet MS"/>
                <a:cs typeface="Trebuchet MS"/>
              </a:rPr>
              <a:t>type</a:t>
            </a:r>
            <a:endParaRPr lang="en-GB" sz="1200" dirty="0">
              <a:latin typeface="Trebuchet MS"/>
              <a:cs typeface="Trebuchet MS"/>
            </a:endParaRPr>
          </a:p>
        </p:txBody>
      </p:sp>
    </p:spTree>
    <p:extLst>
      <p:ext uri="{BB962C8B-B14F-4D97-AF65-F5344CB8AC3E}">
        <p14:creationId xmlns:p14="http://schemas.microsoft.com/office/powerpoint/2010/main" val="3071665736"/>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Formats </a:t>
            </a:r>
            <a:endParaRPr lang="en-GB" dirty="0"/>
          </a:p>
        </p:txBody>
      </p:sp>
      <p:sp>
        <p:nvSpPr>
          <p:cNvPr id="3" name="Text Placeholder 2"/>
          <p:cNvSpPr>
            <a:spLocks noGrp="1"/>
          </p:cNvSpPr>
          <p:nvPr>
            <p:ph type="body" idx="1"/>
          </p:nvPr>
        </p:nvSpPr>
        <p:spPr/>
        <p:txBody>
          <a:bodyPr/>
          <a:lstStyle/>
          <a:p>
            <a:r>
              <a:rPr lang="en-GB" dirty="0" smtClean="0"/>
              <a:t>Data types</a:t>
            </a:r>
            <a:endParaRPr lang="en-GB" dirty="0"/>
          </a:p>
        </p:txBody>
      </p:sp>
      <p:sp>
        <p:nvSpPr>
          <p:cNvPr id="4" name="Content Placeholder 3"/>
          <p:cNvSpPr>
            <a:spLocks noGrp="1"/>
          </p:cNvSpPr>
          <p:nvPr>
            <p:ph sz="half" idx="2"/>
          </p:nvPr>
        </p:nvSpPr>
        <p:spPr/>
        <p:txBody>
          <a:bodyPr>
            <a:normAutofit fontScale="70000" lnSpcReduction="20000"/>
          </a:bodyPr>
          <a:lstStyle/>
          <a:p>
            <a:r>
              <a:rPr lang="en-GB" dirty="0" smtClean="0"/>
              <a:t>CL_SNORM_INT8</a:t>
            </a:r>
          </a:p>
          <a:p>
            <a:r>
              <a:rPr lang="en-GB" dirty="0" smtClean="0"/>
              <a:t>CL_SNORM_INT16</a:t>
            </a:r>
          </a:p>
          <a:p>
            <a:r>
              <a:rPr lang="en-GB" dirty="0" smtClean="0"/>
              <a:t>CL_UNORM_INT8</a:t>
            </a:r>
          </a:p>
          <a:p>
            <a:r>
              <a:rPr lang="en-GB" dirty="0" smtClean="0"/>
              <a:t>CL_UNORM_INT16</a:t>
            </a:r>
          </a:p>
          <a:p>
            <a:r>
              <a:rPr lang="en-GB" dirty="0" smtClean="0"/>
              <a:t>CL_UNORM_SHORT_565</a:t>
            </a:r>
          </a:p>
          <a:p>
            <a:r>
              <a:rPr lang="en-GB" dirty="0" smtClean="0"/>
              <a:t>CL_UNORM_SHORT_555</a:t>
            </a:r>
          </a:p>
          <a:p>
            <a:r>
              <a:rPr lang="en-GB" dirty="0" smtClean="0"/>
              <a:t>CL_UNORM_INT_101010</a:t>
            </a:r>
          </a:p>
          <a:p>
            <a:r>
              <a:rPr lang="en-GB" dirty="0" smtClean="0"/>
              <a:t>CL_SIGNED_INT8</a:t>
            </a:r>
          </a:p>
          <a:p>
            <a:r>
              <a:rPr lang="en-GB" dirty="0" smtClean="0"/>
              <a:t>CL_SIGNED_INT16</a:t>
            </a:r>
          </a:p>
          <a:p>
            <a:r>
              <a:rPr lang="en-GB" dirty="0" smtClean="0"/>
              <a:t>CL_SIGNED_INT32</a:t>
            </a:r>
          </a:p>
          <a:p>
            <a:r>
              <a:rPr lang="en-GB" dirty="0" smtClean="0"/>
              <a:t>CL_UNSIGNED_INT8</a:t>
            </a:r>
          </a:p>
          <a:p>
            <a:r>
              <a:rPr lang="en-GB" dirty="0" smtClean="0"/>
              <a:t>CL_UNSIGNED_INT16</a:t>
            </a:r>
          </a:p>
          <a:p>
            <a:r>
              <a:rPr lang="en-GB" dirty="0" smtClean="0"/>
              <a:t>CL_UNSIGNED_INT32</a:t>
            </a:r>
          </a:p>
          <a:p>
            <a:r>
              <a:rPr lang="en-GB" dirty="0" smtClean="0"/>
              <a:t>CL_HALF_FLOAT</a:t>
            </a:r>
          </a:p>
          <a:p>
            <a:r>
              <a:rPr lang="en-GB" dirty="0" smtClean="0"/>
              <a:t>CL_FLOAT</a:t>
            </a:r>
          </a:p>
          <a:p>
            <a:endParaRPr lang="en-GB" dirty="0" smtClean="0"/>
          </a:p>
        </p:txBody>
      </p:sp>
      <p:sp>
        <p:nvSpPr>
          <p:cNvPr id="5" name="Text Placeholder 4"/>
          <p:cNvSpPr>
            <a:spLocks noGrp="1"/>
          </p:cNvSpPr>
          <p:nvPr>
            <p:ph type="body" sz="quarter" idx="3"/>
          </p:nvPr>
        </p:nvSpPr>
        <p:spPr/>
        <p:txBody>
          <a:bodyPr/>
          <a:lstStyle/>
          <a:p>
            <a:r>
              <a:rPr lang="en-GB" dirty="0" smtClean="0"/>
              <a:t>Channel orders</a:t>
            </a:r>
            <a:endParaRPr lang="en-GB" dirty="0"/>
          </a:p>
        </p:txBody>
      </p:sp>
      <p:sp>
        <p:nvSpPr>
          <p:cNvPr id="6" name="Content Placeholder 5"/>
          <p:cNvSpPr>
            <a:spLocks noGrp="1"/>
          </p:cNvSpPr>
          <p:nvPr>
            <p:ph sz="quarter" idx="4"/>
          </p:nvPr>
        </p:nvSpPr>
        <p:spPr/>
        <p:txBody>
          <a:bodyPr>
            <a:normAutofit fontScale="77500" lnSpcReduction="20000"/>
          </a:bodyPr>
          <a:lstStyle/>
          <a:p>
            <a:r>
              <a:rPr lang="en-GB" dirty="0" smtClean="0"/>
              <a:t>CL_R</a:t>
            </a:r>
          </a:p>
          <a:p>
            <a:r>
              <a:rPr lang="en-GB" dirty="0" err="1" smtClean="0"/>
              <a:t>CL_Rx</a:t>
            </a:r>
            <a:endParaRPr lang="en-GB" dirty="0"/>
          </a:p>
          <a:p>
            <a:r>
              <a:rPr lang="en-GB" dirty="0" smtClean="0"/>
              <a:t>CL_A</a:t>
            </a:r>
          </a:p>
          <a:p>
            <a:r>
              <a:rPr lang="en-GB" dirty="0" smtClean="0"/>
              <a:t>CL_INTENSITY</a:t>
            </a:r>
          </a:p>
          <a:p>
            <a:r>
              <a:rPr lang="en-GB" dirty="0" smtClean="0"/>
              <a:t>CL_LUMINANCE</a:t>
            </a:r>
          </a:p>
          <a:p>
            <a:r>
              <a:rPr lang="en-GB" dirty="0" smtClean="0"/>
              <a:t>CL_RG</a:t>
            </a:r>
          </a:p>
          <a:p>
            <a:r>
              <a:rPr lang="en-GB" dirty="0" err="1" smtClean="0"/>
              <a:t>CL_RGx</a:t>
            </a:r>
            <a:endParaRPr lang="en-GB" dirty="0"/>
          </a:p>
          <a:p>
            <a:r>
              <a:rPr lang="en-GB" dirty="0" smtClean="0"/>
              <a:t>CL_RA</a:t>
            </a:r>
          </a:p>
          <a:p>
            <a:r>
              <a:rPr lang="en-GB" dirty="0" smtClean="0"/>
              <a:t>CL_RGB</a:t>
            </a:r>
          </a:p>
          <a:p>
            <a:r>
              <a:rPr lang="en-GB" dirty="0" err="1" smtClean="0"/>
              <a:t>CL_RGBx</a:t>
            </a:r>
            <a:endParaRPr lang="en-GB" dirty="0" smtClean="0"/>
          </a:p>
          <a:p>
            <a:r>
              <a:rPr lang="en-GB" dirty="0" smtClean="0"/>
              <a:t>CL_RGBA</a:t>
            </a:r>
          </a:p>
          <a:p>
            <a:r>
              <a:rPr lang="en-GB" dirty="0" smtClean="0"/>
              <a:t>CL_ARGB</a:t>
            </a:r>
          </a:p>
          <a:p>
            <a:r>
              <a:rPr lang="en-GB" dirty="0" smtClean="0"/>
              <a:t>CL_BGRA</a:t>
            </a:r>
            <a:endParaRPr lang="en-GB" dirty="0"/>
          </a:p>
        </p:txBody>
      </p:sp>
    </p:spTree>
    <p:extLst>
      <p:ext uri="{BB962C8B-B14F-4D97-AF65-F5344CB8AC3E}">
        <p14:creationId xmlns:p14="http://schemas.microsoft.com/office/powerpoint/2010/main" val="36707750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normAutofit fontScale="92500"/>
          </a:bodyPr>
          <a:lstStyle/>
          <a:p>
            <a:r>
              <a:rPr lang="en-US" dirty="0" smtClean="0"/>
              <a:t>So what happens here?</a:t>
            </a:r>
          </a:p>
          <a:p>
            <a:r>
              <a:rPr lang="en-US" dirty="0" smtClean="0"/>
              <a:t>The pointer we got back, when accessed, will trigger a page fault in the kernel.</a:t>
            </a:r>
          </a:p>
          <a:p>
            <a:r>
              <a:rPr lang="en-US" dirty="0" smtClean="0"/>
              <a:t>The kernel will then allocate us some memory, and allow us to write to it.</a:t>
            </a:r>
          </a:p>
          <a:p>
            <a:r>
              <a:rPr lang="en-US" dirty="0" smtClean="0"/>
              <a:t>But how much was allocated in this code? Only 4096 bytes (one page)</a:t>
            </a:r>
          </a:p>
        </p:txBody>
      </p:sp>
      <p:sp>
        <p:nvSpPr>
          <p:cNvPr id="8" name="TextBox 7"/>
          <p:cNvSpPr txBox="1"/>
          <p:nvPr/>
        </p:nvSpPr>
        <p:spPr>
          <a:xfrm>
            <a:off x="4644008" y="1556792"/>
            <a:ext cx="4392488" cy="3754874"/>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smtClean="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p>
          <a:p>
            <a:r>
              <a:rPr lang="en-US" sz="1400" b="1" dirty="0" smtClean="0">
                <a:solidFill>
                  <a:srgbClr val="3366FF"/>
                </a:solidFill>
                <a:latin typeface="Courier New"/>
                <a:cs typeface="Courier New"/>
              </a:rPr>
              <a:t>main </a:t>
            </a:r>
          </a:p>
          <a:p>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int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argc</a:t>
            </a:r>
            <a:r>
              <a:rPr lang="en-US" sz="1400" b="1" dirty="0" smtClean="0">
                <a:solidFill>
                  <a:srgbClr val="3366FF"/>
                </a:solidFill>
                <a:latin typeface="Courier New"/>
                <a:cs typeface="Courier New"/>
              </a:rPr>
              <a:t>, char **</a:t>
            </a:r>
            <a:r>
              <a:rPr lang="en-US" sz="1400" b="1" dirty="0" err="1" smtClean="0">
                <a:solidFill>
                  <a:srgbClr val="3366FF"/>
                </a:solidFill>
                <a:latin typeface="Courier New"/>
                <a:cs typeface="Courier New"/>
              </a:rPr>
              <a:t>argv</a:t>
            </a:r>
            <a:r>
              <a:rPr lang="en-US" sz="1400" b="1" dirty="0" smtClean="0">
                <a:solidFill>
                  <a:srgbClr val="3366FF"/>
                </a:solidFill>
                <a:latin typeface="Courier New"/>
                <a:cs typeface="Courier New"/>
              </a:rPr>
              <a:t>)</a:t>
            </a:r>
          </a:p>
          <a:p>
            <a:r>
              <a:rPr lang="en-US" sz="1400" b="1" dirty="0" smtClean="0">
                <a:solidFill>
                  <a:srgbClr val="3366FF"/>
                </a:solidFill>
                <a:latin typeface="Courier New"/>
                <a:cs typeface="Courier New"/>
              </a:rPr>
              <a:t>{</a:t>
            </a:r>
          </a:p>
          <a:p>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    = 16 * 1024*1024;</a:t>
            </a:r>
          </a:p>
          <a:p>
            <a:endParaRPr lang="en-US" sz="1400" b="1" dirty="0" smtClean="0">
              <a:solidFill>
                <a:srgbClr val="3366FF"/>
              </a:solidFill>
              <a:latin typeface="Courier New"/>
              <a:cs typeface="Courier New"/>
            </a:endParaRPr>
          </a:p>
          <a:p>
            <a:r>
              <a:rPr lang="en-US" sz="1400" b="1" dirty="0" smtClean="0">
                <a:solidFill>
                  <a:srgbClr val="3366FF"/>
                </a:solidFill>
                <a:latin typeface="Courier New"/>
                <a:cs typeface="Courier New"/>
              </a:rPr>
              <a:t>  float *buffer = </a:t>
            </a:r>
            <a:br>
              <a:rPr lang="en-US" sz="1400" b="1" dirty="0" smtClean="0">
                <a:solidFill>
                  <a:srgbClr val="3366FF"/>
                </a:solidFill>
                <a:latin typeface="Courier New"/>
                <a:cs typeface="Courier New"/>
              </a:rPr>
            </a:b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malloc</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len</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sizeof</a:t>
            </a:r>
            <a:r>
              <a:rPr lang="en-US" sz="1400" b="1" dirty="0" smtClean="0">
                <a:solidFill>
                  <a:srgbClr val="3366FF"/>
                </a:solidFill>
                <a:latin typeface="Courier New"/>
                <a:cs typeface="Courier New"/>
              </a:rPr>
              <a:t>(float));</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buffer[0] = 10.0f;</a:t>
            </a:r>
          </a:p>
          <a:p>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  return 0;</a:t>
            </a:r>
            <a:endParaRPr lang="en-US" sz="1400" b="1" dirty="0">
              <a:solidFill>
                <a:srgbClr val="3366FF"/>
              </a:solidFill>
              <a:latin typeface="Courier New"/>
              <a:cs typeface="Courier New"/>
            </a:endParaRPr>
          </a:p>
          <a:p>
            <a:r>
              <a:rPr lang="en-US" sz="1400" b="1" dirty="0" smtClean="0">
                <a:solidFill>
                  <a:srgbClr val="3366FF"/>
                </a:solidFill>
                <a:latin typeface="Courier New"/>
                <a:cs typeface="Courier New"/>
              </a:rPr>
              <a:t>}</a:t>
            </a:r>
          </a:p>
          <a:p>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50543311"/>
      </p:ext>
    </p:extLst>
  </p:cSld>
  <p:clrMapOvr>
    <a:masterClrMapping/>
  </p:clrMapOvr>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Types – Kernel</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void foo(</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read_only</a:t>
            </a:r>
            <a:r>
              <a:rPr lang="en-GB" b="1" dirty="0" smtClean="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write_only</a:t>
            </a:r>
            <a:r>
              <a:rPr lang="en-GB" b="1" dirty="0" smtClean="0">
                <a:solidFill>
                  <a:srgbClr val="3366FF"/>
                </a:solidFill>
                <a:latin typeface="Courier New"/>
                <a:cs typeface="Courier New"/>
              </a:rPr>
              <a:t> image2d_t output)</a:t>
            </a:r>
          </a:p>
          <a:p>
            <a:pPr marL="0" indent="0">
              <a:buNone/>
            </a:pP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x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y = </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Read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float4 </a:t>
            </a:r>
            <a:r>
              <a:rPr lang="en-GB" b="1" dirty="0" err="1" smtClean="0">
                <a:solidFill>
                  <a:srgbClr val="3366FF"/>
                </a:solidFill>
                <a:latin typeface="Courier New"/>
                <a:cs typeface="Courier New"/>
              </a:rPr>
              <a:t>color</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read_imagef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 Write a normalized pixel value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write_imagef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output,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(int2)(x, y),</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color</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p:txBody>
      </p:sp>
      <p:sp>
        <p:nvSpPr>
          <p:cNvPr id="4" name="Text Placeholder 3"/>
          <p:cNvSpPr>
            <a:spLocks noGrp="1"/>
          </p:cNvSpPr>
          <p:nvPr>
            <p:ph type="body" sz="half" idx="2"/>
          </p:nvPr>
        </p:nvSpPr>
        <p:spPr/>
        <p:txBody>
          <a:bodyPr/>
          <a:lstStyle/>
          <a:p>
            <a:pPr marL="285750" indent="-285750">
              <a:buFont typeface="Arial"/>
              <a:buChar char="•"/>
            </a:pPr>
            <a:r>
              <a:rPr lang="en-GB" dirty="0" smtClean="0"/>
              <a:t>Image objects are declared with special built-in types</a:t>
            </a:r>
          </a:p>
          <a:p>
            <a:pPr marL="285750" indent="-285750">
              <a:buFont typeface="Arial"/>
              <a:buChar char="•"/>
            </a:pPr>
            <a:r>
              <a:rPr lang="en-GB" dirty="0" smtClean="0"/>
              <a:t>In OpenCL 1.X, image objects can be either </a:t>
            </a:r>
            <a:r>
              <a:rPr lang="en-GB" b="1" dirty="0" err="1" smtClean="0">
                <a:solidFill>
                  <a:srgbClr val="3366FF"/>
                </a:solidFill>
                <a:latin typeface="Courier New"/>
                <a:cs typeface="Courier New"/>
              </a:rPr>
              <a:t>read_only</a:t>
            </a:r>
            <a:r>
              <a:rPr lang="en-GB" dirty="0" smtClean="0">
                <a:solidFill>
                  <a:srgbClr val="3366FF"/>
                </a:solidFill>
              </a:rPr>
              <a:t> </a:t>
            </a:r>
            <a:r>
              <a:rPr lang="en-GB" dirty="0" smtClean="0"/>
              <a:t>or </a:t>
            </a:r>
            <a:r>
              <a:rPr lang="en-GB" b="1" dirty="0" err="1" smtClean="0">
                <a:solidFill>
                  <a:srgbClr val="3366FF"/>
                </a:solidFill>
                <a:latin typeface="Courier New"/>
                <a:cs typeface="Courier New"/>
              </a:rPr>
              <a:t>write_only</a:t>
            </a:r>
            <a:r>
              <a:rPr lang="en-GB" dirty="0" smtClean="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smtClean="0">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with </a:t>
            </a:r>
            <a:r>
              <a:rPr lang="en-GB" b="1" dirty="0" err="1" smtClean="0">
                <a:solidFill>
                  <a:srgbClr val="3366FF"/>
                </a:solidFill>
                <a:latin typeface="Courier New"/>
                <a:cs typeface="Courier New"/>
              </a:rPr>
              <a:t>write_imagef</a:t>
            </a:r>
            <a:endParaRPr lang="en-GB" b="1" dirty="0" smtClean="0">
              <a:solidFill>
                <a:srgbClr val="3366FF"/>
              </a:solidFill>
              <a:latin typeface="Courier New"/>
              <a:cs typeface="Courier New"/>
            </a:endParaRPr>
          </a:p>
          <a:p>
            <a:pPr marL="285750" indent="-285750">
              <a:buFont typeface="Arial"/>
              <a:buChar char="•"/>
            </a:pPr>
            <a:r>
              <a:rPr lang="en-GB" dirty="0" smtClean="0"/>
              <a:t>These functions operate on 4-element vectors, regardless of the image channel order</a:t>
            </a:r>
            <a:endParaRPr lang="en-GB" dirty="0"/>
          </a:p>
        </p:txBody>
      </p:sp>
    </p:spTree>
    <p:extLst>
      <p:ext uri="{BB962C8B-B14F-4D97-AF65-F5344CB8AC3E}">
        <p14:creationId xmlns:p14="http://schemas.microsoft.com/office/powerpoint/2010/main" val="2706854022"/>
      </p:ext>
    </p:extLst>
  </p:cSld>
  <p:clrMapOvr>
    <a:masterClrMapping/>
  </p:clrMapOvr>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Samplers</a:t>
            </a:r>
            <a:endParaRPr lang="en-GB" dirty="0"/>
          </a:p>
        </p:txBody>
      </p:sp>
      <p:sp>
        <p:nvSpPr>
          <p:cNvPr id="3" name="Content Placeholder 2"/>
          <p:cNvSpPr>
            <a:spLocks noGrp="1"/>
          </p:cNvSpPr>
          <p:nvPr>
            <p:ph idx="1"/>
          </p:nvPr>
        </p:nvSpPr>
        <p:spPr/>
        <p:txBody>
          <a:bodyPr>
            <a:normAutofit fontScale="32500" lnSpcReduction="20000"/>
          </a:bodyPr>
          <a:lstStyle/>
          <a:p>
            <a:pPr marL="0" indent="0">
              <a:buNone/>
            </a:pPr>
            <a:r>
              <a:rPr lang="en-GB" b="1" dirty="0" smtClean="0">
                <a:solidFill>
                  <a:srgbClr val="3366FF"/>
                </a:solidFill>
                <a:latin typeface="Courier New"/>
                <a:cs typeface="Courier New"/>
              </a:rPr>
              <a:t>// Create a sampler object</a:t>
            </a:r>
          </a:p>
          <a:p>
            <a:pPr marL="0" indent="0">
              <a:buNone/>
            </a:pPr>
            <a:r>
              <a:rPr lang="en-GB" b="1" dirty="0" smtClean="0">
                <a:solidFill>
                  <a:srgbClr val="3366FF"/>
                </a:solidFill>
                <a:latin typeface="Courier New"/>
                <a:cs typeface="Courier New"/>
              </a:rPr>
              <a:t>cl::Sampler sampler(</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context,           // context objects</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CL_FALSE,          // normalized coordinates</a:t>
            </a:r>
          </a:p>
          <a:p>
            <a:pPr marL="0" indent="0">
              <a:buNone/>
            </a:pPr>
            <a:r>
              <a:rPr lang="en-GB" b="1" dirty="0" smtClean="0">
                <a:solidFill>
                  <a:srgbClr val="3366FF"/>
                </a:solidFill>
                <a:latin typeface="Courier New"/>
                <a:cs typeface="Courier New"/>
              </a:rPr>
              <a:t>  CL_ADDRESS_REPEAT, // addressing mode</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CL_FILTER_NEAREST, // filtering mode</a:t>
            </a:r>
          </a:p>
          <a:p>
            <a:pPr marL="0"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Pass sampler to kernel as an argument</a:t>
            </a: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panose="02070309020205020404" pitchFamily="49" charset="0"/>
                <a:cs typeface="Courier New" panose="02070309020205020404" pitchFamily="49" charset="0"/>
              </a:rPr>
              <a:t>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 sampler, …)</a:t>
            </a:r>
            <a:r>
              <a:rPr lang="en-GB" b="1" dirty="0">
                <a:solidFill>
                  <a:srgbClr val="3366FF"/>
                </a:solidFill>
                <a:latin typeface="Courier New" panose="02070309020205020404" pitchFamily="49" charset="0"/>
                <a:cs typeface="Courier New" panose="02070309020205020404" pitchFamily="49" charset="0"/>
              </a:rPr>
              <a:t>;</a:t>
            </a: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foo(</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read_only</a:t>
            </a:r>
            <a:r>
              <a:rPr lang="en-GB" b="1" dirty="0">
                <a:solidFill>
                  <a:srgbClr val="3366FF"/>
                </a:solidFill>
                <a:latin typeface="Courier New"/>
                <a:cs typeface="Courier New"/>
              </a:rPr>
              <a:t> image2d_t input,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write_only</a:t>
            </a:r>
            <a:r>
              <a:rPr lang="en-GB" b="1" dirty="0">
                <a:solidFill>
                  <a:srgbClr val="3366FF"/>
                </a:solidFill>
                <a:latin typeface="Courier New"/>
                <a:cs typeface="Courier New"/>
              </a:rPr>
              <a:t> image2d_t </a:t>
            </a:r>
            <a:r>
              <a:rPr lang="en-GB" b="1" dirty="0" smtClean="0">
                <a:solidFill>
                  <a:srgbClr val="3366FF"/>
                </a:solidFill>
                <a:latin typeface="Courier New"/>
                <a:cs typeface="Courier New"/>
              </a:rPr>
              <a:t>output,</a:t>
            </a:r>
          </a:p>
          <a:p>
            <a:pPr marL="0" indent="0">
              <a:buNone/>
            </a:pP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sampler_t</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int</a:t>
            </a:r>
            <a:r>
              <a:rPr lang="en-GB" b="1" dirty="0">
                <a:solidFill>
                  <a:srgbClr val="3366FF"/>
                </a:solidFill>
                <a:latin typeface="Courier New"/>
                <a:cs typeface="Courier New"/>
              </a:rPr>
              <a:t> x = </a:t>
            </a:r>
            <a:r>
              <a:rPr lang="en-GB" b="1" dirty="0" err="1">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err="1">
                <a:solidFill>
                  <a:srgbClr val="3366FF"/>
                </a:solidFill>
                <a:latin typeface="Courier New"/>
                <a:cs typeface="Courier New"/>
              </a:rPr>
              <a:t>int</a:t>
            </a:r>
            <a:r>
              <a:rPr lang="en-GB" b="1" dirty="0">
                <a:solidFill>
                  <a:srgbClr val="3366FF"/>
                </a:solidFill>
                <a:latin typeface="Courier New"/>
                <a:cs typeface="Courier New"/>
              </a:rPr>
              <a:t> y = </a:t>
            </a:r>
            <a:r>
              <a:rPr lang="en-GB" b="1" dirty="0" err="1">
                <a:solidFill>
                  <a:srgbClr val="3366FF"/>
                </a:solidFill>
                <a:latin typeface="Courier New"/>
                <a:cs typeface="Courier New"/>
              </a:rPr>
              <a:t>get_global_id</a:t>
            </a:r>
            <a:r>
              <a:rPr lang="en-GB" b="1" dirty="0">
                <a:solidFill>
                  <a:srgbClr val="3366FF"/>
                </a:solidFill>
                <a:latin typeface="Courier New"/>
                <a:cs typeface="Courier New"/>
              </a:rPr>
              <a:t>(1);</a:t>
            </a:r>
          </a:p>
          <a:p>
            <a:pPr marL="0" indent="0">
              <a:buNone/>
            </a:pP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 Read a normalized pixel </a:t>
            </a:r>
            <a:r>
              <a:rPr lang="en-GB" b="1" dirty="0" smtClean="0">
                <a:solidFill>
                  <a:srgbClr val="3366FF"/>
                </a:solidFill>
                <a:latin typeface="Courier New"/>
                <a:cs typeface="Courier New"/>
              </a:rPr>
              <a:t>value using a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float4 </a:t>
            </a:r>
            <a:r>
              <a:rPr lang="en-GB" b="1" dirty="0" err="1">
                <a:solidFill>
                  <a:srgbClr val="3366FF"/>
                </a:solidFill>
                <a:latin typeface="Courier New"/>
                <a:cs typeface="Courier New"/>
              </a:rPr>
              <a:t>color</a:t>
            </a:r>
            <a:r>
              <a:rPr lang="en-GB" b="1" dirty="0">
                <a:solidFill>
                  <a:srgbClr val="3366FF"/>
                </a:solidFill>
                <a:latin typeface="Courier New"/>
                <a:cs typeface="Courier New"/>
              </a:rPr>
              <a:t> = </a:t>
            </a:r>
            <a:r>
              <a:rPr lang="en-GB" b="1" dirty="0" err="1">
                <a:solidFill>
                  <a:srgbClr val="3366FF"/>
                </a:solidFill>
                <a:latin typeface="Courier New"/>
                <a:cs typeface="Courier New"/>
              </a:rPr>
              <a:t>read_imagef</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input</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sampler,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(int2)(x, y)</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t>
            </a:r>
          </a:p>
          <a:p>
            <a:pPr marL="0" indent="0">
              <a:buNone/>
            </a:pPr>
            <a:r>
              <a:rPr lang="en-GB" b="1" dirty="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 Alternatively, declare the sampler inside the kernel source</a:t>
            </a:r>
          </a:p>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a:t>
            </a:r>
            <a:r>
              <a:rPr lang="en-GB" b="1" dirty="0" err="1">
                <a:solidFill>
                  <a:srgbClr val="3366FF"/>
                </a:solidFill>
                <a:latin typeface="Courier New"/>
                <a:cs typeface="Courier New"/>
              </a:rPr>
              <a:t>sampler_t</a:t>
            </a:r>
            <a:r>
              <a:rPr lang="en-GB" b="1" dirty="0">
                <a:solidFill>
                  <a:srgbClr val="3366FF"/>
                </a:solidFill>
                <a:latin typeface="Courier New"/>
                <a:cs typeface="Courier New"/>
              </a:rPr>
              <a:t> sampler =</a:t>
            </a:r>
          </a:p>
          <a:p>
            <a:pPr marL="0" indent="0">
              <a:buNone/>
            </a:pPr>
            <a:r>
              <a:rPr lang="en-GB" b="1" dirty="0">
                <a:solidFill>
                  <a:srgbClr val="3366FF"/>
                </a:solidFill>
                <a:latin typeface="Courier New"/>
                <a:cs typeface="Courier New"/>
              </a:rPr>
              <a:t>  CLK_NORMALIZED_COORDS_FALSE |</a:t>
            </a:r>
          </a:p>
          <a:p>
            <a:pPr marL="0" indent="0">
              <a:buNone/>
            </a:pPr>
            <a:r>
              <a:rPr lang="en-GB" b="1" dirty="0">
                <a:solidFill>
                  <a:srgbClr val="3366FF"/>
                </a:solidFill>
                <a:latin typeface="Courier New"/>
                <a:cs typeface="Courier New"/>
              </a:rPr>
              <a:t>  CLK_ADDRESS_CLAMP_TO_EDGE   |</a:t>
            </a:r>
          </a:p>
          <a:p>
            <a:pPr marL="0" indent="0">
              <a:buNone/>
            </a:pPr>
            <a:r>
              <a:rPr lang="en-GB" b="1" dirty="0">
                <a:solidFill>
                  <a:srgbClr val="3366FF"/>
                </a:solidFill>
                <a:latin typeface="Courier New"/>
                <a:cs typeface="Courier New"/>
              </a:rPr>
              <a:t>  CLK_FILTER_NEAREST;</a:t>
            </a:r>
          </a:p>
        </p:txBody>
      </p:sp>
      <p:sp>
        <p:nvSpPr>
          <p:cNvPr id="4" name="Text Placeholder 3"/>
          <p:cNvSpPr>
            <a:spLocks noGrp="1"/>
          </p:cNvSpPr>
          <p:nvPr>
            <p:ph type="body" sz="half" idx="2"/>
          </p:nvPr>
        </p:nvSpPr>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a:t>
            </a:r>
            <a:r>
              <a:rPr lang="en-GB" dirty="0" smtClean="0"/>
              <a:t>can optionally </a:t>
            </a:r>
            <a:r>
              <a:rPr lang="en-GB" dirty="0"/>
              <a:t>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a:solidFill>
                  <a:srgbClr val="3366FF"/>
                </a:solidFill>
                <a:latin typeface="Courier New"/>
                <a:cs typeface="Courier New"/>
              </a:rPr>
              <a:t>clCreateSampler</a:t>
            </a:r>
            <a:r>
              <a:rPr lang="en-GB" dirty="0"/>
              <a:t>) and passed as an argument (</a:t>
            </a:r>
            <a:r>
              <a:rPr lang="en-GB" b="1" dirty="0" err="1">
                <a:solidFill>
                  <a:srgbClr val="3366FF"/>
                </a:solidFill>
                <a:latin typeface="Courier New"/>
                <a:cs typeface="Courier New"/>
              </a:rPr>
              <a:t>sampler_t</a:t>
            </a:r>
            <a:r>
              <a:rPr lang="en-GB" dirty="0"/>
              <a:t>), or declared inside the OpenCL source file as a </a:t>
            </a:r>
            <a:r>
              <a:rPr lang="en-GB" dirty="0" smtClean="0"/>
              <a:t>constant value</a:t>
            </a:r>
          </a:p>
          <a:p>
            <a:pPr marL="285750" indent="-285750">
              <a:buFont typeface="Arial"/>
              <a:buChar char="•"/>
            </a:pPr>
            <a:r>
              <a:rPr lang="en-GB" dirty="0" smtClean="0"/>
              <a:t>Samplers control whether to use normalized coordinates for addressing pixels, how to deal with out-of-range coordinates (</a:t>
            </a:r>
            <a:r>
              <a:rPr lang="en-GB" b="1" dirty="0" smtClean="0">
                <a:solidFill>
                  <a:srgbClr val="3366FF"/>
                </a:solidFill>
                <a:latin typeface="Courier New"/>
                <a:cs typeface="Courier New"/>
              </a:rPr>
              <a:t>CLAMP</a:t>
            </a:r>
            <a:r>
              <a:rPr lang="en-GB" dirty="0" smtClean="0"/>
              <a:t>, </a:t>
            </a:r>
            <a:r>
              <a:rPr lang="en-GB" b="1" dirty="0" smtClean="0">
                <a:solidFill>
                  <a:srgbClr val="3366FF"/>
                </a:solidFill>
                <a:latin typeface="Courier New"/>
                <a:cs typeface="Courier New"/>
              </a:rPr>
              <a:t>CLAMP_TO_EDGE</a:t>
            </a:r>
            <a:r>
              <a:rPr lang="en-GB" dirty="0" smtClean="0"/>
              <a:t>, </a:t>
            </a:r>
            <a:r>
              <a:rPr lang="en-GB" b="1" dirty="0" smtClean="0">
                <a:solidFill>
                  <a:srgbClr val="3366FF"/>
                </a:solidFill>
                <a:latin typeface="Courier New"/>
                <a:cs typeface="Courier New"/>
              </a:rPr>
              <a:t>REPEAT</a:t>
            </a:r>
            <a:r>
              <a:rPr lang="en-GB" dirty="0" smtClean="0"/>
              <a:t>, </a:t>
            </a:r>
            <a:r>
              <a:rPr lang="en-GB" b="1" dirty="0" smtClean="0">
                <a:solidFill>
                  <a:srgbClr val="3366FF"/>
                </a:solidFill>
                <a:latin typeface="Courier New"/>
                <a:cs typeface="Courier New"/>
              </a:rPr>
              <a:t>MIRRORED_REPEAT</a:t>
            </a:r>
            <a:r>
              <a:rPr lang="en-GB" dirty="0" smtClean="0">
                <a:solidFill>
                  <a:srgbClr val="3366FF"/>
                </a:solidFill>
              </a:rPr>
              <a:t> </a:t>
            </a:r>
            <a:r>
              <a:rPr lang="en-GB" dirty="0" smtClean="0"/>
              <a:t>or </a:t>
            </a:r>
            <a:r>
              <a:rPr lang="en-GB" b="1" dirty="0" smtClean="0">
                <a:solidFill>
                  <a:srgbClr val="3366FF"/>
                </a:solidFill>
                <a:latin typeface="Courier New"/>
                <a:cs typeface="Courier New"/>
              </a:rPr>
              <a:t>NONE</a:t>
            </a:r>
            <a:r>
              <a:rPr lang="en-GB" dirty="0" smtClean="0"/>
              <a:t>) and how to filter pixels values (</a:t>
            </a:r>
            <a:r>
              <a:rPr lang="en-GB" b="1" dirty="0" smtClean="0">
                <a:solidFill>
                  <a:srgbClr val="3366FF"/>
                </a:solidFill>
                <a:latin typeface="Courier New"/>
                <a:cs typeface="Courier New"/>
              </a:rPr>
              <a:t>NEAREST</a:t>
            </a:r>
            <a:r>
              <a:rPr lang="en-GB" dirty="0" smtClean="0">
                <a:solidFill>
                  <a:srgbClr val="3366FF"/>
                </a:solidFill>
              </a:rPr>
              <a:t> </a:t>
            </a:r>
            <a:r>
              <a:rPr lang="en-GB" dirty="0" smtClean="0"/>
              <a:t>or </a:t>
            </a:r>
            <a:r>
              <a:rPr lang="en-GB" b="1" dirty="0" smtClean="0">
                <a:solidFill>
                  <a:srgbClr val="3366FF"/>
                </a:solidFill>
                <a:latin typeface="Courier New"/>
                <a:cs typeface="Courier New"/>
              </a:rPr>
              <a:t>LINEAR</a:t>
            </a:r>
            <a:r>
              <a:rPr lang="en-GB" dirty="0" smtClean="0"/>
              <a:t>)</a:t>
            </a:r>
            <a:endParaRPr lang="en-GB" dirty="0"/>
          </a:p>
          <a:p>
            <a:endParaRPr lang="en-GB" dirty="0"/>
          </a:p>
        </p:txBody>
      </p:sp>
    </p:spTree>
    <p:extLst>
      <p:ext uri="{BB962C8B-B14F-4D97-AF65-F5344CB8AC3E}">
        <p14:creationId xmlns:p14="http://schemas.microsoft.com/office/powerpoint/2010/main" val="2680041131"/>
      </p:ext>
    </p:extLst>
  </p:cSld>
  <p:clrMapOvr>
    <a:masterClrMapping/>
  </p:clrMapOvr>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13</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Start with the </a:t>
            </a:r>
            <a:r>
              <a:rPr lang="en-GB" dirty="0" smtClean="0">
                <a:latin typeface="Courier New"/>
                <a:cs typeface="Courier New"/>
              </a:rPr>
              <a:t>Bilateral</a:t>
            </a:r>
            <a:r>
              <a:rPr lang="en-GB" dirty="0" smtClean="0"/>
              <a:t> project</a:t>
            </a:r>
            <a:endParaRPr lang="en-GB" dirty="0"/>
          </a:p>
          <a:p>
            <a:r>
              <a:rPr lang="en-GB" dirty="0" smtClean="0"/>
              <a:t>Convert the kernel and host program to use image types</a:t>
            </a:r>
          </a:p>
          <a:p>
            <a:pPr lvl="1"/>
            <a:r>
              <a:rPr lang="en-GB" dirty="0" smtClean="0"/>
              <a:t>The data is RGBA, 8-bit per channel, so you can use an image format with CL_RGBA and either CL_UNSIGNED_INT8 or CL_UNORM_INT8 </a:t>
            </a:r>
            <a:endParaRPr lang="en-GB" dirty="0"/>
          </a:p>
          <a:p>
            <a:r>
              <a:rPr lang="en-GB" dirty="0" smtClean="0"/>
              <a:t>Use a sampler to automatically perform </a:t>
            </a:r>
            <a:r>
              <a:rPr lang="en-GB" dirty="0" err="1" smtClean="0"/>
              <a:t>nomalization</a:t>
            </a:r>
            <a:r>
              <a:rPr lang="en-GB" dirty="0" smtClean="0"/>
              <a:t> and bounds checking</a:t>
            </a:r>
          </a:p>
          <a:p>
            <a:r>
              <a:rPr lang="en-GB" dirty="0" smtClean="0"/>
              <a:t>Compare the performance to the buffer version for different devices</a:t>
            </a:r>
          </a:p>
        </p:txBody>
      </p:sp>
    </p:spTree>
    <p:extLst>
      <p:ext uri="{BB962C8B-B14F-4D97-AF65-F5344CB8AC3E}">
        <p14:creationId xmlns:p14="http://schemas.microsoft.com/office/powerpoint/2010/main" val="391150088"/>
      </p:ext>
    </p:extLst>
  </p:cSld>
  <p:clrMapOvr>
    <a:masterClrMapping/>
  </p:clrMapOvr>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dirty="0" smtClean="0"/>
              <a:t>Advanced OpenCL Topics - OPENCL / OpenGL </a:t>
            </a:r>
            <a:r>
              <a:rPr lang="en-GB" dirty="0" err="1" smtClean="0"/>
              <a:t>interop</a:t>
            </a:r>
            <a:r>
              <a:rPr lang="en-GB" smtClean="0"/>
              <a:t>.</a:t>
            </a:r>
            <a:r>
              <a:rPr lang="en-GB" dirty="0"/>
              <a:t/>
            </a:r>
            <a:br>
              <a:rPr lang="en-GB" dirty="0"/>
            </a:b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13</a:t>
            </a:r>
            <a:endParaRPr lang="en-GB" dirty="0">
              <a:solidFill>
                <a:schemeClr val="tx1"/>
              </a:solidFill>
            </a:endParaRPr>
          </a:p>
        </p:txBody>
      </p:sp>
    </p:spTree>
    <p:extLst>
      <p:ext uri="{BB962C8B-B14F-4D97-AF65-F5344CB8AC3E}">
        <p14:creationId xmlns:p14="http://schemas.microsoft.com/office/powerpoint/2010/main" val="3033816495"/>
      </p:ext>
    </p:extLst>
  </p:cSld>
  <p:clrMapOvr>
    <a:masterClrMapping/>
  </p:clrMapOvr>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&amp; OpenCL</a:t>
            </a:r>
            <a:endParaRPr lang="en-US" dirty="0"/>
          </a:p>
        </p:txBody>
      </p:sp>
      <p:sp>
        <p:nvSpPr>
          <p:cNvPr id="3" name="Content Placeholder 2"/>
          <p:cNvSpPr>
            <a:spLocks noGrp="1"/>
          </p:cNvSpPr>
          <p:nvPr>
            <p:ph idx="1"/>
          </p:nvPr>
        </p:nvSpPr>
        <p:spPr/>
        <p:txBody>
          <a:bodyPr/>
          <a:lstStyle/>
          <a:p>
            <a:r>
              <a:rPr lang="en-US" dirty="0" err="1" smtClean="0"/>
              <a:t>Khronos</a:t>
            </a:r>
            <a:r>
              <a:rPr lang="en-US" dirty="0" smtClean="0"/>
              <a:t> have specified a method of interoperation between CL and GL</a:t>
            </a:r>
          </a:p>
          <a:p>
            <a:r>
              <a:rPr lang="en-US" dirty="0" smtClean="0"/>
              <a:t>Some details are platform specific, because of OpenGL</a:t>
            </a:r>
          </a:p>
          <a:p>
            <a:r>
              <a:rPr lang="en-US" dirty="0" smtClean="0"/>
              <a:t>It can be used to combine compute and visualization, without any data movement overheads (although it requires extra synchronization)</a:t>
            </a:r>
            <a:endParaRPr lang="en-US" dirty="0"/>
          </a:p>
        </p:txBody>
      </p:sp>
      <p:pic>
        <p:nvPicPr>
          <p:cNvPr id="4" name="Picture 3"/>
          <p:cNvPicPr>
            <a:picLocks noChangeAspect="1"/>
          </p:cNvPicPr>
          <p:nvPr/>
        </p:nvPicPr>
        <p:blipFill>
          <a:blip r:embed="rId2"/>
          <a:stretch>
            <a:fillRect/>
          </a:stretch>
        </p:blipFill>
        <p:spPr>
          <a:xfrm>
            <a:off x="883196" y="404664"/>
            <a:ext cx="952500" cy="952500"/>
          </a:xfrm>
          <a:prstGeom prst="rect">
            <a:avLst/>
          </a:prstGeom>
        </p:spPr>
      </p:pic>
      <p:pic>
        <p:nvPicPr>
          <p:cNvPr id="5" name="Picture 4"/>
          <p:cNvPicPr>
            <a:picLocks noChangeAspect="1"/>
          </p:cNvPicPr>
          <p:nvPr/>
        </p:nvPicPr>
        <p:blipFill>
          <a:blip r:embed="rId3"/>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039911898"/>
      </p:ext>
    </p:extLst>
  </p:cSld>
  <p:clrMapOvr>
    <a:masterClrMapping/>
  </p:clrMapOvr>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CL/GL </a:t>
            </a:r>
            <a:r>
              <a:rPr lang="en-GB" dirty="0" err="1" smtClean="0"/>
              <a:t>Interop</a:t>
            </a:r>
            <a:r>
              <a:rPr lang="en-GB" dirty="0" smtClean="0"/>
              <a:t> Overview</a:t>
            </a:r>
            <a:endParaRPr lang="en-GB" dirty="0"/>
          </a:p>
        </p:txBody>
      </p:sp>
      <p:sp>
        <p:nvSpPr>
          <p:cNvPr id="3" name="Content Placeholder 2"/>
          <p:cNvSpPr>
            <a:spLocks noGrp="1"/>
          </p:cNvSpPr>
          <p:nvPr>
            <p:ph idx="1"/>
          </p:nvPr>
        </p:nvSpPr>
        <p:spPr/>
        <p:txBody>
          <a:bodyPr/>
          <a:lstStyle/>
          <a:p>
            <a:r>
              <a:rPr lang="en-GB" dirty="0" smtClean="0"/>
              <a:t>Create an OpenCL context with OpenGL sharing enabled</a:t>
            </a:r>
          </a:p>
          <a:p>
            <a:r>
              <a:rPr lang="en-GB" dirty="0" smtClean="0"/>
              <a:t>Create OpenCL image/buffer objects from OpenGL texture/buffer objects</a:t>
            </a:r>
          </a:p>
          <a:p>
            <a:r>
              <a:rPr lang="en-GB" dirty="0" smtClean="0"/>
              <a:t>Acquire ownership of the object in OpenCL before using it, and release ownership when finished</a:t>
            </a:r>
          </a:p>
          <a:p>
            <a:r>
              <a:rPr lang="en-GB" dirty="0" smtClean="0"/>
              <a:t>Render textures/buffers from GL as usual</a:t>
            </a:r>
            <a:endParaRPr lang="en-GB" dirty="0"/>
          </a:p>
        </p:txBody>
      </p:sp>
    </p:spTree>
    <p:extLst>
      <p:ext uri="{BB962C8B-B14F-4D97-AF65-F5344CB8AC3E}">
        <p14:creationId xmlns:p14="http://schemas.microsoft.com/office/powerpoint/2010/main" val="688602560"/>
      </p:ext>
    </p:extLst>
  </p:cSld>
  <p:clrMapOvr>
    <a:masterClrMapping/>
  </p:clrMapOvr>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Setup</a:t>
            </a:r>
            <a:endParaRPr lang="en-US" dirty="0"/>
          </a:p>
        </p:txBody>
      </p:sp>
      <p:sp>
        <p:nvSpPr>
          <p:cNvPr id="3" name="Content Placeholder 2"/>
          <p:cNvSpPr>
            <a:spLocks noGrp="1"/>
          </p:cNvSpPr>
          <p:nvPr>
            <p:ph idx="1"/>
          </p:nvPr>
        </p:nvSpPr>
        <p:spPr/>
        <p:txBody>
          <a:bodyPr>
            <a:normAutofit/>
          </a:bodyPr>
          <a:lstStyle/>
          <a:p>
            <a:r>
              <a:rPr lang="en-US" dirty="0" smtClean="0"/>
              <a:t>This is platform specific, </a:t>
            </a:r>
            <a:r>
              <a:rPr lang="en-US" dirty="0"/>
              <a:t>a</a:t>
            </a:r>
            <a:r>
              <a:rPr lang="en-US" dirty="0" smtClean="0"/>
              <a:t>lthough libraries like SDL, </a:t>
            </a:r>
            <a:r>
              <a:rPr lang="en-US" dirty="0" err="1" smtClean="0"/>
              <a:t>glfw</a:t>
            </a:r>
            <a:r>
              <a:rPr lang="en-US" dirty="0" smtClean="0"/>
              <a:t>, and glut can make this much simpler</a:t>
            </a:r>
          </a:p>
          <a:p>
            <a:r>
              <a:rPr lang="en-US" dirty="0" smtClean="0"/>
              <a:t>OpenGL initialization needs nothing special</a:t>
            </a:r>
          </a:p>
          <a:p>
            <a:pPr lvl="1"/>
            <a:r>
              <a:rPr lang="en-US" dirty="0" smtClean="0"/>
              <a:t>Create a rendering context</a:t>
            </a:r>
          </a:p>
          <a:p>
            <a:pPr lvl="1"/>
            <a:r>
              <a:rPr lang="en-US" dirty="0" smtClean="0"/>
              <a:t>Create texture/buffer objects</a:t>
            </a:r>
          </a:p>
        </p:txBody>
      </p:sp>
      <p:pic>
        <p:nvPicPr>
          <p:cNvPr id="5" name="Picture 4"/>
          <p:cNvPicPr>
            <a:picLocks noChangeAspect="1"/>
          </p:cNvPicPr>
          <p:nvPr/>
        </p:nvPicPr>
        <p:blipFill>
          <a:blip r:embed="rId2"/>
          <a:stretch>
            <a:fillRect/>
          </a:stretch>
        </p:blipFill>
        <p:spPr>
          <a:xfrm>
            <a:off x="7118796" y="404664"/>
            <a:ext cx="1917700" cy="952500"/>
          </a:xfrm>
          <a:prstGeom prst="rect">
            <a:avLst/>
          </a:prstGeom>
        </p:spPr>
      </p:pic>
    </p:spTree>
    <p:extLst>
      <p:ext uri="{BB962C8B-B14F-4D97-AF65-F5344CB8AC3E}">
        <p14:creationId xmlns:p14="http://schemas.microsoft.com/office/powerpoint/2010/main" val="1548411209"/>
      </p:ext>
    </p:extLst>
  </p:cSld>
  <p:clrMapOvr>
    <a:masterClrMapping/>
  </p:clrMapOvr>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The first snippet sets up SDL, creates a window, and initializes an OpenGL context for that window.</a:t>
            </a:r>
          </a:p>
        </p:txBody>
      </p:sp>
      <p:sp>
        <p:nvSpPr>
          <p:cNvPr id="6" name="Content Placeholder 3"/>
          <p:cNvSpPr>
            <a:spLocks noGrp="1"/>
          </p:cNvSpPr>
          <p:nvPr>
            <p:ph idx="1"/>
          </p:nvPr>
        </p:nvSpPr>
        <p:spPr>
          <a:xfrm>
            <a:off x="3575050" y="273050"/>
            <a:ext cx="5111750" cy="5853113"/>
          </a:xfrm>
        </p:spPr>
        <p:txBody>
          <a:bodyPr>
            <a:normAutofit/>
          </a:bodyPr>
          <a:lstStyle/>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SDL_Init</a:t>
            </a:r>
            <a:r>
              <a:rPr lang="en-US" sz="1200" b="1" dirty="0">
                <a:solidFill>
                  <a:srgbClr val="3366FF"/>
                </a:solidFill>
                <a:latin typeface="Courier New"/>
                <a:cs typeface="Courier New"/>
              </a:rPr>
              <a:t>(SDL_INIT_VIDEO);</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(SDL_GL_CONTEXT_MAJOR_VERSION, 2);</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(SDL_GL_CONTEXT_MINOR_VERSION, 1);</a:t>
            </a:r>
          </a:p>
          <a:p>
            <a:pPr marL="0" indent="0">
              <a:buNone/>
            </a:pPr>
            <a:r>
              <a:rPr lang="en-US" sz="1200" b="1" dirty="0" err="1" smtClean="0">
                <a:solidFill>
                  <a:srgbClr val="3366FF"/>
                </a:solidFill>
                <a:latin typeface="Courier New"/>
                <a:cs typeface="Courier New"/>
              </a:rPr>
              <a:t>SDL_GL_SetAttribute</a:t>
            </a:r>
            <a:r>
              <a:rPr lang="en-US" sz="1200" b="1" dirty="0">
                <a:solidFill>
                  <a:srgbClr val="3366FF"/>
                </a:solidFill>
                <a:latin typeface="Courier New"/>
                <a:cs typeface="Courier New"/>
              </a:rPr>
              <a:t>(SDL_GL_DOUBLEBUFFER, 1);</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mainWindow</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SDL_CreateWindow</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clgl</a:t>
            </a:r>
            <a:r>
              <a:rPr lang="en-US" sz="1200" b="1" dirty="0">
                <a:solidFill>
                  <a:srgbClr val="3366FF"/>
                </a:solidFill>
                <a:latin typeface="Courier New"/>
                <a:cs typeface="Courier New"/>
              </a:rPr>
              <a:t>-example", -1, -1,</a:t>
            </a:r>
          </a:p>
          <a:p>
            <a:pPr marL="0" indent="0">
              <a:buNone/>
            </a:pPr>
            <a:r>
              <a:rPr lang="en-US" sz="1200" b="1" dirty="0" smtClean="0">
                <a:solidFill>
                  <a:srgbClr val="3366FF"/>
                </a:solidFill>
                <a:latin typeface="Courier New"/>
                <a:cs typeface="Courier New"/>
              </a:rPr>
              <a:t>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SDL_WINDOW_OPENGL </a:t>
            </a:r>
            <a:r>
              <a:rPr lang="en-US" sz="1200" b="1" dirty="0">
                <a:solidFill>
                  <a:srgbClr val="3366FF"/>
                </a:solidFill>
                <a:latin typeface="Courier New"/>
                <a:cs typeface="Courier New"/>
              </a:rPr>
              <a:t>| SDL_WINDOW_SHOWN</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glContext</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SDL_GL_CreateContext</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mainWindow</a:t>
            </a: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259462088"/>
      </p:ext>
    </p:extLst>
  </p:cSld>
  <p:clrMapOvr>
    <a:masterClrMapping/>
  </p:clrMapOvr>
  <p:timing>
    <p:tnLst>
      <p:par>
        <p:cTn xmlns:p14="http://schemas.microsoft.com/office/powerpoint/2010/mai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SDL and OpenGL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The first snippet sets up SDL, creates a window, and initializes an OpenGL context for that window.</a:t>
            </a:r>
          </a:p>
          <a:p>
            <a:pPr marL="285750" indent="-285750">
              <a:buFont typeface="Arial"/>
              <a:buChar char="•"/>
            </a:pPr>
            <a:endParaRPr lang="en-US" dirty="0" smtClean="0"/>
          </a:p>
          <a:p>
            <a:pPr marL="285750" indent="-285750">
              <a:buFont typeface="Arial"/>
              <a:buChar char="•"/>
            </a:pPr>
            <a:r>
              <a:rPr lang="en-US" dirty="0" smtClean="0"/>
              <a:t>Now we create the OpenGL texture that we will share with OpenCL</a:t>
            </a:r>
          </a:p>
          <a:p>
            <a:pPr marL="285750" indent="-285750">
              <a:buFont typeface="Arial"/>
              <a:buChar char="•"/>
            </a:pPr>
            <a:r>
              <a:rPr lang="en-US" dirty="0" smtClean="0"/>
              <a:t>This example uses OpenGL 2.1, so we need to specify these texture parameters (otherwise we can only use powers of 2 for dimensions)</a:t>
            </a:r>
          </a:p>
          <a:p>
            <a:pPr marL="285750" indent="-285750">
              <a:buFont typeface="Arial"/>
              <a:buChar char="•"/>
            </a:pPr>
            <a:r>
              <a:rPr lang="en-US" dirty="0" smtClean="0"/>
              <a:t>Now we can initialize OpenCL</a:t>
            </a:r>
            <a:endParaRPr lang="en-US" dirty="0"/>
          </a:p>
        </p:txBody>
      </p:sp>
      <p:sp>
        <p:nvSpPr>
          <p:cNvPr id="6" name="Content Placeholder 3"/>
          <p:cNvSpPr>
            <a:spLocks noGrp="1"/>
          </p:cNvSpPr>
          <p:nvPr>
            <p:ph idx="1"/>
          </p:nvPr>
        </p:nvSpPr>
        <p:spPr>
          <a:xfrm>
            <a:off x="3575050" y="273050"/>
            <a:ext cx="5111750" cy="5853113"/>
          </a:xfrm>
        </p:spPr>
        <p:txBody>
          <a:bodyPr>
            <a:normAutofit lnSpcReduction="10000"/>
          </a:bodyPr>
          <a:lstStyle/>
          <a:p>
            <a:pPr marL="0" indent="0">
              <a:buNone/>
            </a:pPr>
            <a:r>
              <a:rPr lang="en-US" sz="1200" b="1" dirty="0" err="1" smtClean="0">
                <a:solidFill>
                  <a:srgbClr val="3366FF"/>
                </a:solidFill>
                <a:latin typeface="Courier New"/>
                <a:cs typeface="Courier New"/>
              </a:rPr>
              <a:t>glGenTextures</a:t>
            </a:r>
            <a:r>
              <a:rPr lang="en-US" sz="1200" b="1" dirty="0">
                <a:solidFill>
                  <a:srgbClr val="3366FF"/>
                </a:solidFill>
                <a:latin typeface="Courier New"/>
                <a:cs typeface="Courier New"/>
              </a:rPr>
              <a:t>(1, &amp;</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glBindTexture</a:t>
            </a:r>
            <a:r>
              <a:rPr lang="en-US" sz="1200" b="1" dirty="0">
                <a:solidFill>
                  <a:srgbClr val="3366FF"/>
                </a:solidFill>
                <a:latin typeface="Courier New"/>
                <a:cs typeface="Courier New"/>
              </a:rPr>
              <a:t>(GL_TEXTURE_2D, </a:t>
            </a:r>
            <a:r>
              <a:rPr lang="en-US" sz="1200" b="1" dirty="0" err="1">
                <a:solidFill>
                  <a:srgbClr val="3366FF"/>
                </a:solidFill>
                <a:latin typeface="Courier New"/>
                <a:cs typeface="Courier New"/>
              </a:rPr>
              <a:t>texTarget</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glTexImage2D(</a:t>
            </a:r>
          </a:p>
          <a:p>
            <a:pPr marL="0" indent="0">
              <a:buNone/>
            </a:pPr>
            <a:r>
              <a:rPr lang="en-US" sz="1200" b="1" dirty="0">
                <a:solidFill>
                  <a:srgbClr val="3366FF"/>
                </a:solidFill>
                <a:latin typeface="Courier New"/>
                <a:cs typeface="Courier New"/>
              </a:rPr>
              <a:t>  GL_TEXTURE_2D, 0, </a:t>
            </a:r>
          </a:p>
          <a:p>
            <a:pPr marL="0" indent="0">
              <a:buNone/>
            </a:pPr>
            <a:r>
              <a:rPr lang="en-US" sz="1200" b="1" dirty="0">
                <a:solidFill>
                  <a:srgbClr val="3366FF"/>
                </a:solidFill>
                <a:latin typeface="Courier New"/>
                <a:cs typeface="Courier New"/>
              </a:rPr>
              <a:t>  GL_RGBA, </a:t>
            </a:r>
            <a:r>
              <a:rPr lang="en-US" sz="1200" b="1" dirty="0" err="1">
                <a:solidFill>
                  <a:srgbClr val="3366FF"/>
                </a:solidFill>
                <a:latin typeface="Courier New"/>
                <a:cs typeface="Courier New"/>
              </a:rPr>
              <a:t>windowWidth</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windowHeight</a:t>
            </a: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  GL_RGBA, GL_FLOAT, NULL</a:t>
            </a:r>
          </a:p>
          <a:p>
            <a:pPr marL="0" indent="0">
              <a:buNone/>
            </a:pP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GL_TEXTURE_WRAP_S,</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GL_TEXTURE_WRAP_T,</a:t>
            </a:r>
          </a:p>
          <a:p>
            <a:pPr marL="0" indent="0">
              <a:buNone/>
            </a:pPr>
            <a:r>
              <a:rPr lang="en-US" sz="1200" b="1" dirty="0">
                <a:solidFill>
                  <a:srgbClr val="3366FF"/>
                </a:solidFill>
                <a:latin typeface="Courier New"/>
                <a:cs typeface="Courier New"/>
              </a:rPr>
              <a:t>  GL_CLAMP_TO_EDGE</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GL_TEXTURE_MIN_FILTER,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a:p>
            <a:pPr marL="0" indent="0">
              <a:buNone/>
            </a:pPr>
            <a:r>
              <a:rPr lang="en-US" sz="1200" b="1" dirty="0" err="1">
                <a:solidFill>
                  <a:srgbClr val="3366FF"/>
                </a:solidFill>
                <a:latin typeface="Courier New"/>
                <a:cs typeface="Courier New"/>
              </a:rPr>
              <a:t>glTexParameteri</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GL_TEXTURE_2D, </a:t>
            </a:r>
          </a:p>
          <a:p>
            <a:pPr marL="0" indent="0">
              <a:buNone/>
            </a:pPr>
            <a:r>
              <a:rPr lang="en-US" sz="1200" b="1" dirty="0">
                <a:solidFill>
                  <a:srgbClr val="3366FF"/>
                </a:solidFill>
                <a:latin typeface="Courier New"/>
                <a:cs typeface="Courier New"/>
              </a:rPr>
              <a:t>  GL_TEXTURE_MAG_FILTER,</a:t>
            </a:r>
          </a:p>
          <a:p>
            <a:pPr marL="0" indent="0">
              <a:buNone/>
            </a:pPr>
            <a:r>
              <a:rPr lang="en-US" sz="1200" b="1" dirty="0">
                <a:solidFill>
                  <a:srgbClr val="3366FF"/>
                </a:solidFill>
                <a:latin typeface="Courier New"/>
                <a:cs typeface="Courier New"/>
              </a:rPr>
              <a:t>  GL_NEAREST</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7306284"/>
      </p:ext>
    </p:extLst>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t>All of the OpenCL setup is the same as normal, with the exception of context creation</a:t>
            </a:r>
          </a:p>
          <a:p>
            <a:pPr marL="285750" indent="-285750">
              <a:buFont typeface="Arial"/>
              <a:buChar char="•"/>
            </a:pPr>
            <a:r>
              <a:rPr lang="en-US" dirty="0"/>
              <a:t>You should check that the platform supports the CL/GL sharing extension (not all do!)</a:t>
            </a:r>
          </a:p>
          <a:p>
            <a:pPr marL="742950" lvl="1" indent="-285750">
              <a:buFont typeface="Arial"/>
              <a:buChar char="•"/>
            </a:pPr>
            <a:r>
              <a:rPr lang="en-US" dirty="0" err="1"/>
              <a:t>cl_khr_gl_sharing</a:t>
            </a:r>
            <a:endParaRPr lang="en-US" dirty="0"/>
          </a:p>
          <a:p>
            <a:pPr marL="742950" lvl="1" indent="-285750">
              <a:buFont typeface="Arial"/>
              <a:buChar char="•"/>
            </a:pPr>
            <a:r>
              <a:rPr lang="en-US" dirty="0" err="1" smtClean="0"/>
              <a:t>cl_APPLE_gl_sharing</a:t>
            </a:r>
            <a:endParaRPr lang="en-US" dirty="0" smtClean="0"/>
          </a:p>
          <a:p>
            <a:pPr marL="285750" indent="-285750">
              <a:buFont typeface="Arial"/>
              <a:buChar char="•"/>
            </a:pPr>
            <a:r>
              <a:rPr lang="en-US" dirty="0" smtClean="0"/>
              <a:t>Pass context properties to </a:t>
            </a:r>
            <a:r>
              <a:rPr lang="en-US" b="1" dirty="0" smtClean="0">
                <a:solidFill>
                  <a:srgbClr val="3366FF"/>
                </a:solidFill>
                <a:latin typeface="Courier New"/>
                <a:cs typeface="Courier New"/>
              </a:rPr>
              <a:t>cl::Context </a:t>
            </a:r>
            <a:r>
              <a:rPr lang="en-US" dirty="0" smtClean="0"/>
              <a:t>to enable GL sharing (depends on platform)</a:t>
            </a:r>
          </a:p>
          <a:p>
            <a:pPr marL="285750" indent="-285750">
              <a:buFont typeface="Arial"/>
              <a:buChar char="•"/>
            </a:pPr>
            <a:r>
              <a:rPr lang="en-US" dirty="0" smtClean="0"/>
              <a:t>Queue creation, kernel compilation, etc. is the same as before</a:t>
            </a:r>
          </a:p>
          <a:p>
            <a:pPr marL="285750" indent="-285750">
              <a:buFont typeface="Arial"/>
              <a:buChar char="•"/>
            </a:pPr>
            <a:endParaRPr lang="en-US" dirty="0"/>
          </a:p>
        </p:txBody>
      </p:sp>
      <p:sp>
        <p:nvSpPr>
          <p:cNvPr id="6" name="Content Placeholder 3"/>
          <p:cNvSpPr>
            <a:spLocks noGrp="1"/>
          </p:cNvSpPr>
          <p:nvPr>
            <p:ph idx="1"/>
          </p:nvPr>
        </p:nvSpPr>
        <p:spPr>
          <a:xfrm>
            <a:off x="3347864" y="273050"/>
            <a:ext cx="5796136" cy="5853113"/>
          </a:xfrm>
        </p:spPr>
        <p:txBody>
          <a:bodyPr>
            <a:normAutofit fontScale="92500"/>
          </a:bodyPr>
          <a:lstStyle/>
          <a:p>
            <a:pPr marL="0" indent="0">
              <a:buNone/>
            </a:pPr>
            <a:r>
              <a:rPr lang="en-US" sz="1200" b="1" dirty="0" smtClean="0">
                <a:solidFill>
                  <a:srgbClr val="3366FF"/>
                </a:solidFill>
                <a:latin typeface="Courier New"/>
                <a:cs typeface="Courier New"/>
              </a:rPr>
              <a:t>// Apple</a:t>
            </a:r>
          </a:p>
          <a:p>
            <a:pPr marL="0" indent="0">
              <a:buNone/>
            </a:pP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properties[] = { </a:t>
            </a:r>
          </a:p>
          <a:p>
            <a:pPr marL="0" indent="0">
              <a:buNone/>
            </a:pPr>
            <a:r>
              <a:rPr lang="en-US" sz="1200" b="1" dirty="0">
                <a:solidFill>
                  <a:srgbClr val="3366FF"/>
                </a:solidFill>
                <a:latin typeface="Courier New"/>
                <a:cs typeface="Courier New"/>
              </a:rPr>
              <a:t>  CL_CONTEXT_PROPERTY_USE_CGL_SHAREGROUP_APPLE, </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cl_context_properties</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CGLGetShareGroup</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CGLGetCurrentContext</a:t>
            </a:r>
            <a:r>
              <a:rPr lang="en-US" sz="1200" b="1" dirty="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0</a:t>
            </a:r>
          </a:p>
          <a:p>
            <a:pPr marL="0" indent="0">
              <a:buNone/>
            </a:pP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Linux</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CL_GL_CONTEXT_KHR, (</a:t>
            </a:r>
            <a:r>
              <a:rPr lang="en-US" sz="1200" b="1" dirty="0" err="1" smtClean="0">
                <a:solidFill>
                  <a:srgbClr val="3366FF"/>
                </a:solidFill>
                <a:latin typeface="Courier New"/>
                <a:cs typeface="Courier New"/>
              </a:rPr>
              <a:t>cl_context_properties</a:t>
            </a:r>
            <a:r>
              <a:rPr lang="en-US" sz="1200" b="1" dirty="0" smtClean="0">
                <a:solidFill>
                  <a:srgbClr val="3366FF"/>
                </a:solidFill>
                <a:latin typeface="Courier New"/>
                <a:cs typeface="Courier New"/>
              </a:rPr>
              <a:t>)</a:t>
            </a:r>
            <a:r>
              <a:rPr lang="en-US" sz="1200" b="1" dirty="0" err="1" smtClean="0">
                <a:solidFill>
                  <a:srgbClr val="3366FF"/>
                </a:solidFill>
                <a:latin typeface="Courier New"/>
                <a:cs typeface="Courier New"/>
              </a:rPr>
              <a:t>glXGetCurrentContext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CL_GLX_DISPLAY_KHR,(</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glXGetCurrentDisplay</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Windows</a:t>
            </a:r>
          </a:p>
          <a:p>
            <a:pPr marL="0" indent="0">
              <a:buNone/>
            </a:pP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 properties[] =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CL_GL_CONTEXT_KHR,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wglGetCurrentContext</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CL_WGL_HDC_KHR,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wglGetCurrentDC</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CL_CONTEXT_PLATFORM, (</a:t>
            </a:r>
            <a:r>
              <a:rPr lang="en-US" sz="1200" b="1" dirty="0" err="1">
                <a:solidFill>
                  <a:srgbClr val="3366FF"/>
                </a:solidFill>
                <a:latin typeface="Courier New"/>
                <a:cs typeface="Courier New"/>
              </a:rPr>
              <a:t>cl_context_properties</a:t>
            </a:r>
            <a:r>
              <a:rPr lang="en-US" sz="1200" b="1" dirty="0">
                <a:solidFill>
                  <a:srgbClr val="3366FF"/>
                </a:solidFill>
                <a:latin typeface="Courier New"/>
                <a:cs typeface="Courier New"/>
              </a:rPr>
              <a:t>)platform,</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0</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context with properties</a:t>
            </a:r>
          </a:p>
          <a:p>
            <a:pPr marL="0" indent="0">
              <a:buNone/>
            </a:pPr>
            <a:r>
              <a:rPr lang="en-US" sz="1200" b="1" dirty="0" smtClean="0">
                <a:solidFill>
                  <a:srgbClr val="3366FF"/>
                </a:solidFill>
                <a:latin typeface="Courier New"/>
                <a:cs typeface="Courier New"/>
              </a:rPr>
              <a:t>cl::Context context(device, properties);</a:t>
            </a:r>
          </a:p>
        </p:txBody>
      </p:sp>
    </p:spTree>
    <p:extLst>
      <p:ext uri="{BB962C8B-B14F-4D97-AF65-F5344CB8AC3E}">
        <p14:creationId xmlns:p14="http://schemas.microsoft.com/office/powerpoint/2010/main" val="194190834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a:lnSpc>
                <a:spcPct val="110000"/>
              </a:lnSpc>
            </a:pPr>
            <a:r>
              <a:rPr lang="en-US" dirty="0" smtClean="0"/>
              <a:t>4KB pages will be allocated at a time, and can also be swapped to disk dynamically</a:t>
            </a:r>
          </a:p>
          <a:p>
            <a:pPr>
              <a:lnSpc>
                <a:spcPct val="110000"/>
              </a:lnSpc>
            </a:pPr>
            <a:r>
              <a:rPr lang="en-US" dirty="0" smtClean="0"/>
              <a:t>In fact, an allocation may not even be contiguous</a:t>
            </a:r>
          </a:p>
          <a:p>
            <a:pPr>
              <a:lnSpc>
                <a:spcPct val="110000"/>
              </a:lnSpc>
            </a:pPr>
            <a:r>
              <a:rPr lang="en-US" dirty="0" smtClean="0"/>
              <a:t>So, </a:t>
            </a:r>
            <a:r>
              <a:rPr lang="en-US" dirty="0" err="1" smtClean="0"/>
              <a:t>enqueueRead</a:t>
            </a:r>
            <a:r>
              <a:rPr lang="en-US" dirty="0" smtClean="0"/>
              <a:t>/</a:t>
            </a:r>
            <a:r>
              <a:rPr lang="en-US" dirty="0" err="1" smtClean="0"/>
              <a:t>enqueueWrite</a:t>
            </a:r>
            <a:r>
              <a:rPr lang="en-US" dirty="0" smtClean="0"/>
              <a:t> </a:t>
            </a:r>
            <a:r>
              <a:rPr lang="en-US" b="1" i="1" dirty="0" smtClean="0"/>
              <a:t>must</a:t>
            </a:r>
            <a:r>
              <a:rPr lang="en-US" dirty="0" smtClean="0"/>
              <a:t> incur an additional host memory to host memory copy, wasting bandwidth and costing performance</a:t>
            </a:r>
            <a:endParaRPr lang="en-US" dirty="0"/>
          </a:p>
        </p:txBody>
      </p:sp>
    </p:spTree>
    <p:extLst>
      <p:ext uri="{BB962C8B-B14F-4D97-AF65-F5344CB8AC3E}">
        <p14:creationId xmlns:p14="http://schemas.microsoft.com/office/powerpoint/2010/main" val="3074142714"/>
      </p:ext>
    </p:extLst>
  </p:cSld>
  <p:clrMapOvr>
    <a:masterClrMapping/>
  </p:clrMapOvr>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CL/GL objects</a:t>
            </a:r>
            <a:endParaRPr lang="en-GB" dirty="0"/>
          </a:p>
        </p:txBody>
      </p:sp>
      <p:sp>
        <p:nvSpPr>
          <p:cNvPr id="3" name="Content Placeholder 2"/>
          <p:cNvSpPr>
            <a:spLocks noGrp="1"/>
          </p:cNvSpPr>
          <p:nvPr>
            <p:ph idx="1"/>
          </p:nvPr>
        </p:nvSpPr>
        <p:spPr/>
        <p:txBody>
          <a:bodyPr>
            <a:normAutofit fontScale="92500"/>
          </a:bodyPr>
          <a:lstStyle/>
          <a:p>
            <a:r>
              <a:rPr lang="en-GB" dirty="0" smtClean="0"/>
              <a:t>OpenGL textures can be shared as OpenCL image objects</a:t>
            </a:r>
          </a:p>
          <a:p>
            <a:pPr lvl="1"/>
            <a:r>
              <a:rPr lang="en-GB" dirty="0" smtClean="0"/>
              <a:t>There are some limitations about which GL texture formats are supported</a:t>
            </a:r>
          </a:p>
          <a:p>
            <a:r>
              <a:rPr lang="en-GB" dirty="0" smtClean="0"/>
              <a:t>OpenGL buffer-objects (PBO / VBO) can be shared as OpenCL buffer objects</a:t>
            </a:r>
          </a:p>
          <a:p>
            <a:r>
              <a:rPr lang="en-GB" dirty="0" smtClean="0"/>
              <a:t>If the device doesn’t support CL/GL sharing, a GL buffer can be mapped to a host pointer and wrapped by an OpenCL buffer</a:t>
            </a:r>
            <a:endParaRPr lang="en-GB" dirty="0"/>
          </a:p>
        </p:txBody>
      </p:sp>
    </p:spTree>
    <p:extLst>
      <p:ext uri="{BB962C8B-B14F-4D97-AF65-F5344CB8AC3E}">
        <p14:creationId xmlns:p14="http://schemas.microsoft.com/office/powerpoint/2010/main" val="2927214451"/>
      </p:ext>
    </p:extLst>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OpenCL</a:t>
            </a:r>
            <a:endParaRPr lang="en-US" dirty="0"/>
          </a:p>
        </p:txBody>
      </p:sp>
      <p:sp>
        <p:nvSpPr>
          <p:cNvPr id="4" name="Text Placeholder 3"/>
          <p:cNvSpPr>
            <a:spLocks noGrp="1"/>
          </p:cNvSpPr>
          <p:nvPr>
            <p:ph type="body" sz="half" idx="2"/>
          </p:nvPr>
        </p:nvSpPr>
        <p:spPr/>
        <p:txBody>
          <a:bodyPr/>
          <a:lstStyle/>
          <a:p>
            <a:pPr marL="285750" indent="-285750">
              <a:buFont typeface="Arial"/>
              <a:buChar char="•"/>
            </a:pPr>
            <a:r>
              <a:rPr lang="en-US" dirty="0" smtClean="0">
                <a:solidFill>
                  <a:schemeClr val="bg1">
                    <a:lumMod val="75000"/>
                  </a:schemeClr>
                </a:solidFill>
              </a:rPr>
              <a:t>All of the OpenCL setup is the same as normal, with the exception of context creation</a:t>
            </a:r>
          </a:p>
          <a:p>
            <a:pPr marL="285750" indent="-285750">
              <a:buFont typeface="Arial"/>
              <a:buChar char="•"/>
            </a:pPr>
            <a:r>
              <a:rPr lang="en-US" dirty="0">
                <a:solidFill>
                  <a:schemeClr val="bg1">
                    <a:lumMod val="75000"/>
                  </a:schemeClr>
                </a:solidFill>
              </a:rPr>
              <a:t>You should check that the platform supports the CL/GL sharing extension (not all do!)</a:t>
            </a:r>
          </a:p>
          <a:p>
            <a:pPr marL="742950" lvl="1" indent="-285750">
              <a:buFont typeface="Arial"/>
              <a:buChar char="•"/>
            </a:pPr>
            <a:r>
              <a:rPr lang="en-US" dirty="0" err="1">
                <a:solidFill>
                  <a:schemeClr val="bg1">
                    <a:lumMod val="75000"/>
                  </a:schemeClr>
                </a:solidFill>
              </a:rPr>
              <a:t>cl_khr_gl_sharing</a:t>
            </a:r>
            <a:endParaRPr lang="en-US" dirty="0">
              <a:solidFill>
                <a:schemeClr val="bg1">
                  <a:lumMod val="75000"/>
                </a:schemeClr>
              </a:solidFill>
            </a:endParaRPr>
          </a:p>
          <a:p>
            <a:pPr marL="742950" lvl="1" indent="-285750">
              <a:buFont typeface="Arial"/>
              <a:buChar char="•"/>
            </a:pPr>
            <a:r>
              <a:rPr lang="en-US" dirty="0" err="1">
                <a:solidFill>
                  <a:schemeClr val="bg1">
                    <a:lumMod val="75000"/>
                  </a:schemeClr>
                </a:solidFill>
              </a:rPr>
              <a:t>cl_APPLE_gl_sharing</a:t>
            </a:r>
            <a:endParaRPr lang="en-US" dirty="0">
              <a:solidFill>
                <a:schemeClr val="bg1">
                  <a:lumMod val="75000"/>
                </a:schemeClr>
              </a:solidFill>
            </a:endParaRPr>
          </a:p>
          <a:p>
            <a:pPr marL="285750" indent="-285750">
              <a:buFont typeface="Arial"/>
              <a:buChar char="•"/>
            </a:pPr>
            <a:r>
              <a:rPr lang="en-US" dirty="0">
                <a:solidFill>
                  <a:schemeClr val="bg1">
                    <a:lumMod val="75000"/>
                  </a:schemeClr>
                </a:solidFill>
              </a:rPr>
              <a:t>Queue creation, kernel compilation, etc. is the same as </a:t>
            </a:r>
            <a:r>
              <a:rPr lang="en-US" dirty="0" smtClean="0">
                <a:solidFill>
                  <a:schemeClr val="bg1">
                    <a:lumMod val="75000"/>
                  </a:schemeClr>
                </a:solidFill>
              </a:rPr>
              <a:t>before</a:t>
            </a:r>
            <a:endParaRPr lang="en-US" dirty="0">
              <a:solidFill>
                <a:schemeClr val="bg1">
                  <a:lumMod val="75000"/>
                </a:schemeClr>
              </a:solidFill>
            </a:endParaRPr>
          </a:p>
          <a:p>
            <a:pPr marL="285750" indent="-285750">
              <a:buFont typeface="Arial"/>
              <a:buChar char="•"/>
            </a:pPr>
            <a:endParaRPr lang="en-US" dirty="0"/>
          </a:p>
          <a:p>
            <a:pPr marL="285750" indent="-285750">
              <a:buFont typeface="Arial"/>
              <a:buChar char="•"/>
            </a:pPr>
            <a:r>
              <a:rPr lang="en-US" dirty="0" smtClean="0"/>
              <a:t>Finally, we can create our shared object between OpenCL and OpenGL</a:t>
            </a:r>
            <a:endParaRPr lang="en-US" dirty="0"/>
          </a:p>
          <a:p>
            <a:pPr marL="285750" indent="-285750">
              <a:buFont typeface="Arial"/>
              <a:buChar char="•"/>
            </a:pPr>
            <a:r>
              <a:rPr lang="en-US" dirty="0" smtClean="0"/>
              <a:t>This is a </a:t>
            </a:r>
            <a:r>
              <a:rPr lang="en-US" b="1" dirty="0" smtClean="0">
                <a:solidFill>
                  <a:srgbClr val="3366FF"/>
                </a:solidFill>
                <a:latin typeface="Courier New"/>
                <a:cs typeface="Courier New"/>
              </a:rPr>
              <a:t>cl::</a:t>
            </a:r>
            <a:r>
              <a:rPr lang="en-US" b="1" dirty="0" err="1" smtClean="0">
                <a:solidFill>
                  <a:srgbClr val="3366FF"/>
                </a:solidFill>
                <a:latin typeface="Courier New"/>
                <a:cs typeface="Courier New"/>
              </a:rPr>
              <a:t>ImageGL</a:t>
            </a:r>
            <a:r>
              <a:rPr lang="en-US" dirty="0" smtClean="0">
                <a:latin typeface="Trebuchet MS"/>
                <a:cs typeface="Trebuchet MS"/>
              </a:rPr>
              <a:t> or </a:t>
            </a:r>
            <a:r>
              <a:rPr lang="en-US" b="1" dirty="0" smtClean="0">
                <a:solidFill>
                  <a:srgbClr val="3366FF"/>
                </a:solidFill>
                <a:latin typeface="Courier New"/>
                <a:cs typeface="Courier New"/>
              </a:rPr>
              <a:t>cl::</a:t>
            </a:r>
            <a:r>
              <a:rPr lang="en-US" b="1" dirty="0" err="1" smtClean="0">
                <a:solidFill>
                  <a:srgbClr val="3366FF"/>
                </a:solidFill>
                <a:latin typeface="Courier New"/>
                <a:cs typeface="Courier New"/>
              </a:rPr>
              <a:t>BufferGL</a:t>
            </a:r>
            <a:r>
              <a:rPr lang="en-US" b="1" dirty="0" smtClean="0">
                <a:solidFill>
                  <a:srgbClr val="3366FF"/>
                </a:solidFill>
                <a:latin typeface="Courier New"/>
                <a:cs typeface="Courier New"/>
              </a:rPr>
              <a:t> </a:t>
            </a:r>
            <a:r>
              <a:rPr lang="en-US" dirty="0" smtClean="0"/>
              <a:t>object, which is used in the same fashion as other memory objects</a:t>
            </a:r>
          </a:p>
          <a:p>
            <a:pPr marL="285750" indent="-285750">
              <a:buFont typeface="Arial"/>
              <a:buChar char="•"/>
            </a:pPr>
            <a:endParaRPr lang="en-US" dirty="0" smtClean="0"/>
          </a:p>
        </p:txBody>
      </p:sp>
      <p:sp>
        <p:nvSpPr>
          <p:cNvPr id="6" name="Content Placeholder 3"/>
          <p:cNvSpPr>
            <a:spLocks noGrp="1"/>
          </p:cNvSpPr>
          <p:nvPr>
            <p:ph idx="1"/>
          </p:nvPr>
        </p:nvSpPr>
        <p:spPr>
          <a:xfrm>
            <a:off x="3575050" y="273050"/>
            <a:ext cx="5111750" cy="5853113"/>
          </a:xfrm>
        </p:spPr>
        <p:txBody>
          <a:bodyPr>
            <a:normAutofit/>
          </a:bodyPr>
          <a:lstStyle/>
          <a:p>
            <a:pPr marL="0" indent="0">
              <a:buNone/>
            </a:pPr>
            <a:r>
              <a:rPr lang="en-US" sz="1200" b="1" dirty="0" smtClean="0">
                <a:solidFill>
                  <a:srgbClr val="3366FF"/>
                </a:solidFill>
                <a:latin typeface="Courier New"/>
                <a:cs typeface="Courier New"/>
              </a:rPr>
              <a:t>// Create an OpenCL image from an OpenGL texture</a:t>
            </a: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ImageGL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  context</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CL_MEM_WRITE_ONLY, </a:t>
            </a:r>
          </a:p>
          <a:p>
            <a:pPr marL="0" indent="0">
              <a:buNone/>
            </a:pPr>
            <a:r>
              <a:rPr lang="en-US" sz="1200" b="1" dirty="0" smtClean="0">
                <a:solidFill>
                  <a:srgbClr val="3366FF"/>
                </a:solidFill>
                <a:latin typeface="Courier New"/>
                <a:cs typeface="Courier New"/>
              </a:rPr>
              <a:t>  GL_TEXTURE_2D</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0</a:t>
            </a:r>
            <a:r>
              <a:rPr lang="en-US" sz="1200" b="1" dirty="0">
                <a:solidFill>
                  <a:srgbClr val="3366FF"/>
                </a:solidFill>
                <a:latin typeface="Courier New"/>
                <a:cs typeface="Courier New"/>
              </a:rPr>
              <a:t>, </a:t>
            </a: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texTargetGL</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p>
          <a:p>
            <a:pPr marL="0" indent="0">
              <a:buNone/>
            </a:pPr>
            <a:endParaRPr lang="en-US" sz="1200" dirty="0">
              <a:latin typeface="Menlo"/>
            </a:endParaRPr>
          </a:p>
          <a:p>
            <a:pPr marL="0" indent="0">
              <a:buNone/>
            </a:pPr>
            <a:r>
              <a:rPr lang="en-US" sz="1200" b="1" dirty="0">
                <a:solidFill>
                  <a:srgbClr val="3366FF"/>
                </a:solidFill>
                <a:latin typeface="Courier New"/>
                <a:cs typeface="Courier New"/>
              </a:rPr>
              <a:t>// Create an OpenCL image from an OpenGL </a:t>
            </a:r>
            <a:r>
              <a:rPr lang="en-US" sz="1200" b="1" dirty="0" smtClean="0">
                <a:solidFill>
                  <a:srgbClr val="3366FF"/>
                </a:solidFill>
                <a:latin typeface="Courier New"/>
                <a:cs typeface="Courier New"/>
              </a:rPr>
              <a:t>buffer</a:t>
            </a: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cl::</a:t>
            </a:r>
            <a:r>
              <a:rPr lang="en-US" sz="1200" b="1" dirty="0" err="1" smtClean="0">
                <a:solidFill>
                  <a:srgbClr val="3366FF"/>
                </a:solidFill>
                <a:latin typeface="Courier New"/>
                <a:cs typeface="Courier New"/>
              </a:rPr>
              <a:t>BufferGL</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context, </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CL_MEM_WRITE_ONLY, </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bufTargetGL</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Create an OpenCL buffer from a mapped PBO</a:t>
            </a:r>
          </a:p>
          <a:p>
            <a:pPr marL="0" indent="0">
              <a:buNone/>
            </a:pPr>
            <a:r>
              <a:rPr lang="en-US" sz="1200" b="1" dirty="0" smtClean="0">
                <a:solidFill>
                  <a:srgbClr val="3366FF"/>
                </a:solidFill>
                <a:latin typeface="Courier New"/>
                <a:cs typeface="Courier New"/>
              </a:rPr>
              <a:t>cl::Buffer </a:t>
            </a:r>
            <a:r>
              <a:rPr lang="en-US" sz="1200" b="1" dirty="0" err="1" smtClean="0">
                <a:solidFill>
                  <a:srgbClr val="3366FF"/>
                </a:solidFill>
                <a:latin typeface="Courier New"/>
                <a:cs typeface="Courier New"/>
              </a:rPr>
              <a:t>bufTargetCL</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context,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CL_MEM_WRITE_ONLY | CL_MEM_USE_HOST_PTR</a:t>
            </a:r>
            <a:r>
              <a:rPr lang="en-US" sz="1200" b="1" dirty="0">
                <a:solidFill>
                  <a:srgbClr val="3366FF"/>
                </a:solidFill>
                <a:latin typeface="Courier New"/>
                <a:cs typeface="Courier New"/>
              </a:rPr>
              <a:t>, </a:t>
            </a:r>
          </a:p>
          <a:p>
            <a:pPr marL="0" indent="0">
              <a:buNone/>
            </a:pPr>
            <a:r>
              <a:rPr lang="en-US" sz="1200" b="1" dirty="0" smtClean="0">
                <a:solidFill>
                  <a:srgbClr val="3366FF"/>
                </a:solidFill>
                <a:latin typeface="Courier New"/>
                <a:cs typeface="Courier New"/>
              </a:rPr>
              <a:t>  width</a:t>
            </a:r>
            <a:r>
              <a:rPr lang="en-US" sz="1200" b="1" dirty="0">
                <a:solidFill>
                  <a:srgbClr val="3366FF"/>
                </a:solidFill>
                <a:latin typeface="Courier New"/>
                <a:cs typeface="Courier New"/>
              </a:rPr>
              <a:t>*height*</a:t>
            </a:r>
            <a:r>
              <a:rPr lang="en-US" sz="1200" b="1" dirty="0" err="1">
                <a:solidFill>
                  <a:srgbClr val="3366FF"/>
                </a:solidFill>
                <a:latin typeface="Courier New"/>
                <a:cs typeface="Courier New"/>
              </a:rPr>
              <a:t>sizeof</a:t>
            </a:r>
            <a:r>
              <a:rPr lang="en-US" sz="1200" b="1" dirty="0">
                <a:solidFill>
                  <a:srgbClr val="3366FF"/>
                </a:solidFill>
                <a:latin typeface="Courier New"/>
                <a:cs typeface="Courier New"/>
              </a:rPr>
              <a:t>(cl_uchar4)</a:t>
            </a: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t>
            </a:r>
            <a:r>
              <a:rPr lang="en-US" sz="1200" b="1" dirty="0" err="1" smtClean="0">
                <a:solidFill>
                  <a:srgbClr val="3366FF"/>
                </a:solidFill>
                <a:latin typeface="Courier New"/>
                <a:cs typeface="Courier New"/>
              </a:rPr>
              <a:t>ptr</a:t>
            </a:r>
            <a:r>
              <a:rPr lang="en-US" sz="1200" b="1" dirty="0" smtClean="0">
                <a:solidFill>
                  <a:srgbClr val="3366FF"/>
                </a:solidFill>
                <a:latin typeface="Courier New"/>
                <a:cs typeface="Courier New"/>
              </a:rPr>
              <a:t>,   // mapped GL buffer</a:t>
            </a: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a:t>
            </a:r>
            <a:endParaRPr lang="en-US" sz="1200" b="1" dirty="0" smtClean="0">
              <a:solidFill>
                <a:srgbClr val="3366FF"/>
              </a:solidFill>
              <a:latin typeface="Courier New"/>
              <a:cs typeface="Courier New"/>
            </a:endParaRPr>
          </a:p>
        </p:txBody>
      </p:sp>
    </p:spTree>
    <p:extLst>
      <p:ext uri="{BB962C8B-B14F-4D97-AF65-F5344CB8AC3E}">
        <p14:creationId xmlns:p14="http://schemas.microsoft.com/office/powerpoint/2010/main" val="1129234188"/>
      </p:ext>
    </p:extLst>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Shared Objects</a:t>
            </a:r>
            <a:endParaRPr lang="en-US" dirty="0"/>
          </a:p>
        </p:txBody>
      </p:sp>
      <p:sp>
        <p:nvSpPr>
          <p:cNvPr id="4" name="Text Placeholder 3"/>
          <p:cNvSpPr>
            <a:spLocks noGrp="1"/>
          </p:cNvSpPr>
          <p:nvPr>
            <p:ph type="body" sz="half" idx="2"/>
          </p:nvPr>
        </p:nvSpPr>
        <p:spPr>
          <a:xfrm>
            <a:off x="323528" y="1435100"/>
            <a:ext cx="3384376" cy="4691063"/>
          </a:xfrm>
        </p:spPr>
        <p:txBody>
          <a:bodyPr>
            <a:normAutofit/>
          </a:bodyPr>
          <a:lstStyle/>
          <a:p>
            <a:pPr marL="285750" indent="-285750">
              <a:buFont typeface="Arial"/>
              <a:buChar char="•"/>
            </a:pPr>
            <a:r>
              <a:rPr lang="en-US" dirty="0"/>
              <a:t>First, a call to </a:t>
            </a:r>
            <a:r>
              <a:rPr lang="en-US" b="1" dirty="0" err="1">
                <a:solidFill>
                  <a:srgbClr val="3366FF"/>
                </a:solidFill>
                <a:latin typeface="Courier New"/>
                <a:cs typeface="Courier New"/>
              </a:rPr>
              <a:t>glFlush</a:t>
            </a:r>
            <a:r>
              <a:rPr lang="en-US" b="1" dirty="0">
                <a:solidFill>
                  <a:srgbClr val="3366FF"/>
                </a:solidFill>
                <a:latin typeface="Courier New"/>
                <a:cs typeface="Courier New"/>
              </a:rPr>
              <a:t>()</a:t>
            </a:r>
            <a:r>
              <a:rPr lang="en-US" dirty="0"/>
              <a:t> must be </a:t>
            </a:r>
            <a:r>
              <a:rPr lang="en-US" dirty="0" smtClean="0"/>
              <a:t>made to ensure of all GL commands have been submitted to the device</a:t>
            </a:r>
            <a:endParaRPr lang="en-US" dirty="0"/>
          </a:p>
          <a:p>
            <a:pPr marL="285750" indent="-285750">
              <a:buFont typeface="Arial"/>
              <a:buChar char="•"/>
            </a:pPr>
            <a:r>
              <a:rPr lang="en-US" dirty="0" smtClean="0"/>
              <a:t>Acquire ownership of shared objects using </a:t>
            </a:r>
            <a:r>
              <a:rPr lang="en-US" b="1" dirty="0" err="1" smtClean="0">
                <a:solidFill>
                  <a:srgbClr val="3366FF"/>
                </a:solidFill>
                <a:latin typeface="Courier New"/>
                <a:cs typeface="Courier New"/>
              </a:rPr>
              <a:t>clEnqueueAcquireGLObjects</a:t>
            </a:r>
            <a:r>
              <a:rPr lang="en-US" b="1" dirty="0">
                <a:solidFill>
                  <a:srgbClr val="3366FF"/>
                </a:solidFill>
                <a:latin typeface="Courier New"/>
                <a:cs typeface="Courier New"/>
              </a:rPr>
              <a:t>()</a:t>
            </a:r>
            <a:r>
              <a:rPr lang="en-US" dirty="0"/>
              <a:t> to tell the runtime we </a:t>
            </a:r>
            <a:r>
              <a:rPr lang="en-US" dirty="0" smtClean="0"/>
              <a:t>want to use them from OpenCL</a:t>
            </a:r>
            <a:endParaRPr lang="en-US" dirty="0"/>
          </a:p>
          <a:p>
            <a:pPr marL="285750" indent="-285750">
              <a:buFont typeface="Arial"/>
              <a:buChar char="•"/>
            </a:pPr>
            <a:r>
              <a:rPr lang="en-US" dirty="0" smtClean="0"/>
              <a:t>Operate on the objects using regular OpenCL </a:t>
            </a:r>
            <a:r>
              <a:rPr lang="en-US" dirty="0" err="1" smtClean="0"/>
              <a:t>enqueue</a:t>
            </a:r>
            <a:r>
              <a:rPr lang="en-US" dirty="0" smtClean="0"/>
              <a:t> commands</a:t>
            </a:r>
          </a:p>
          <a:p>
            <a:pPr marL="285750" indent="-285750">
              <a:buFont typeface="Arial"/>
              <a:buChar char="•"/>
            </a:pPr>
            <a:r>
              <a:rPr lang="en-US" dirty="0" smtClean="0"/>
              <a:t>Release ownership of shared objects using </a:t>
            </a:r>
            <a:r>
              <a:rPr lang="en-US" b="1" dirty="0" err="1" smtClean="0">
                <a:solidFill>
                  <a:srgbClr val="3366FF"/>
                </a:solidFill>
                <a:latin typeface="Courier New"/>
                <a:cs typeface="Courier New"/>
              </a:rPr>
              <a:t>clEnqueueReleaseGLObjects</a:t>
            </a:r>
            <a:r>
              <a:rPr lang="en-US" b="1" dirty="0">
                <a:solidFill>
                  <a:srgbClr val="3366FF"/>
                </a:solidFill>
                <a:latin typeface="Courier New"/>
                <a:cs typeface="Courier New"/>
              </a:rPr>
              <a:t>()</a:t>
            </a:r>
          </a:p>
          <a:p>
            <a:pPr marL="285750" indent="-285750">
              <a:buFont typeface="Arial"/>
              <a:buChar char="•"/>
            </a:pPr>
            <a:r>
              <a:rPr lang="en-US" dirty="0" smtClean="0"/>
              <a:t>Then render these objects using regular OpenGL commands</a:t>
            </a:r>
          </a:p>
          <a:p>
            <a:endParaRPr lang="en-US" dirty="0"/>
          </a:p>
        </p:txBody>
      </p:sp>
      <p:sp>
        <p:nvSpPr>
          <p:cNvPr id="6" name="Content Placeholder 3"/>
          <p:cNvSpPr>
            <a:spLocks noGrp="1"/>
          </p:cNvSpPr>
          <p:nvPr>
            <p:ph idx="1"/>
          </p:nvPr>
        </p:nvSpPr>
        <p:spPr>
          <a:xfrm>
            <a:off x="3779912" y="273050"/>
            <a:ext cx="4906888" cy="5853113"/>
          </a:xfrm>
        </p:spPr>
        <p:txBody>
          <a:bodyPr>
            <a:normAutofit/>
          </a:bodyPr>
          <a:lstStyle/>
          <a:p>
            <a:pPr marL="0" indent="0">
              <a:buNone/>
            </a:pPr>
            <a:r>
              <a:rPr lang="en-US" sz="1200" b="1" dirty="0" err="1" smtClean="0">
                <a:solidFill>
                  <a:srgbClr val="3366FF"/>
                </a:solidFill>
                <a:latin typeface="Courier New"/>
                <a:cs typeface="Courier New"/>
              </a:rPr>
              <a:t>std</a:t>
            </a:r>
            <a:r>
              <a:rPr lang="en-US" sz="1200" b="1" dirty="0" smtClean="0">
                <a:solidFill>
                  <a:srgbClr val="3366FF"/>
                </a:solidFill>
                <a:latin typeface="Courier New"/>
                <a:cs typeface="Courier New"/>
              </a:rPr>
              <a:t>::vector&lt;cl::Memory&gt; objects;</a:t>
            </a:r>
          </a:p>
          <a:p>
            <a:pPr marL="0" indent="0">
              <a:buNone/>
            </a:pPr>
            <a:r>
              <a:rPr lang="en-US" sz="1200" b="1" dirty="0" err="1" smtClean="0">
                <a:solidFill>
                  <a:srgbClr val="3366FF"/>
                </a:solidFill>
                <a:latin typeface="Courier New"/>
                <a:cs typeface="Courier New"/>
              </a:rPr>
              <a:t>objects.push_back</a:t>
            </a:r>
            <a:r>
              <a:rPr lang="en-US" sz="1200" b="1" dirty="0" smtClean="0">
                <a:solidFill>
                  <a:srgbClr val="3366FF"/>
                </a:solidFill>
                <a:latin typeface="Courier New"/>
                <a:cs typeface="Courier New"/>
              </a:rPr>
              <a:t>(</a:t>
            </a:r>
            <a:r>
              <a:rPr lang="en-US" sz="1200" b="1" dirty="0" err="1">
                <a:solidFill>
                  <a:srgbClr val="3366FF"/>
                </a:solidFill>
                <a:latin typeface="Courier New"/>
                <a:cs typeface="Courier New"/>
              </a:rPr>
              <a:t>texTargetCL</a:t>
            </a:r>
            <a:r>
              <a:rPr lang="en-US" sz="1200" b="1" dirty="0" smtClean="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Flush GL pipeline and acquire shared objects</a:t>
            </a:r>
          </a:p>
          <a:p>
            <a:pPr marL="0" indent="0">
              <a:buNone/>
            </a:pPr>
            <a:r>
              <a:rPr lang="en-US" sz="1200" b="1" dirty="0" err="1" smtClean="0">
                <a:solidFill>
                  <a:srgbClr val="3366FF"/>
                </a:solidFill>
                <a:latin typeface="Courier New"/>
                <a:cs typeface="Courier New"/>
              </a:rPr>
              <a:t>glFlush</a:t>
            </a:r>
            <a:r>
              <a:rPr lang="en-US" sz="1200" b="1" dirty="0">
                <a:solidFill>
                  <a:srgbClr val="3366FF"/>
                </a:solidFill>
                <a:latin typeface="Courier New"/>
                <a:cs typeface="Courier New"/>
              </a:rPr>
              <a:t>();</a:t>
            </a:r>
          </a:p>
          <a:p>
            <a:pPr marL="0" indent="0">
              <a:buNone/>
            </a:pPr>
            <a:r>
              <a:rPr lang="en-US" sz="1200" b="1" dirty="0" err="1" smtClean="0">
                <a:solidFill>
                  <a:srgbClr val="3366FF"/>
                </a:solidFill>
                <a:latin typeface="Courier New"/>
                <a:cs typeface="Courier New"/>
              </a:rPr>
              <a:t>queue.enqueueAcquireGLObjects</a:t>
            </a:r>
            <a:r>
              <a:rPr lang="en-US" sz="1200" b="1" dirty="0" smtClean="0">
                <a:solidFill>
                  <a:srgbClr val="3366FF"/>
                </a:solidFill>
                <a:latin typeface="Courier New"/>
                <a:cs typeface="Courier New"/>
              </a:rPr>
              <a:t>(&amp;objects);</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 Perform OpenCL operations on objects</a:t>
            </a:r>
          </a:p>
          <a:p>
            <a:pPr marL="0" indent="0">
              <a:buNone/>
            </a:pPr>
            <a:r>
              <a:rPr lang="en-US" sz="1200" b="1" dirty="0" smtClean="0">
                <a:solidFill>
                  <a:srgbClr val="3366FF"/>
                </a:solidFill>
                <a:latin typeface="Courier New"/>
                <a:cs typeface="Courier New"/>
              </a:rPr>
              <a:t>// e.g.</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enqueueReadBuffer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enqueueWriteBuffer</a:t>
            </a:r>
            <a:r>
              <a:rPr lang="en-US" sz="1200" b="1" dirty="0" smtClean="0">
                <a:solidFill>
                  <a:srgbClr val="3366FF"/>
                </a:solidFill>
                <a:latin typeface="Courier New"/>
                <a:cs typeface="Courier New"/>
              </a:rPr>
              <a:t>/Image</a:t>
            </a:r>
          </a:p>
          <a:p>
            <a:pPr marL="0" indent="0">
              <a:buNone/>
            </a:pPr>
            <a:r>
              <a:rPr lang="en-US" sz="1200" b="1" dirty="0" smtClean="0">
                <a:solidFill>
                  <a:srgbClr val="3366FF"/>
                </a:solidFill>
                <a:latin typeface="Courier New"/>
                <a:cs typeface="Courier New"/>
              </a:rPr>
              <a:t>// - </a:t>
            </a:r>
            <a:r>
              <a:rPr lang="en-US" sz="1200" b="1" dirty="0" err="1" smtClean="0">
                <a:solidFill>
                  <a:srgbClr val="3366FF"/>
                </a:solidFill>
                <a:latin typeface="Courier New"/>
                <a:cs typeface="Courier New"/>
              </a:rPr>
              <a:t>enqueueNDRangeKernel</a:t>
            </a:r>
            <a:endParaRPr lang="en-US" sz="1200" b="1" dirty="0" smtClean="0">
              <a:solidFill>
                <a:srgbClr val="3366FF"/>
              </a:solidFill>
              <a:latin typeface="Courier New"/>
              <a:cs typeface="Courier New"/>
            </a:endParaRP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Release </a:t>
            </a:r>
            <a:r>
              <a:rPr lang="en-US" sz="1200" b="1" dirty="0" smtClean="0">
                <a:solidFill>
                  <a:srgbClr val="3366FF"/>
                </a:solidFill>
                <a:latin typeface="Courier New"/>
                <a:cs typeface="Courier New"/>
              </a:rPr>
              <a:t>shared objects</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queue.enqueueReleaseGLObjects</a:t>
            </a:r>
            <a:r>
              <a:rPr lang="en-US" sz="1200" b="1" dirty="0" smtClean="0">
                <a:solidFill>
                  <a:srgbClr val="3366FF"/>
                </a:solidFill>
                <a:latin typeface="Courier New"/>
                <a:cs typeface="Courier New"/>
              </a:rPr>
              <a:t>(&amp;objects)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smtClean="0">
                <a:solidFill>
                  <a:srgbClr val="3366FF"/>
                </a:solidFill>
                <a:latin typeface="Courier New"/>
                <a:cs typeface="Courier New"/>
              </a:rPr>
              <a:t>/</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Clear CL queue before using objects from OpenGL</a:t>
            </a:r>
            <a:endParaRPr lang="en-US" sz="1200" b="1" dirty="0">
              <a:solidFill>
                <a:srgbClr val="3366FF"/>
              </a:solidFill>
              <a:latin typeface="Courier New"/>
              <a:cs typeface="Courier New"/>
            </a:endParaRPr>
          </a:p>
          <a:p>
            <a:pPr marL="0" indent="0">
              <a:buNone/>
            </a:pPr>
            <a:r>
              <a:rPr lang="en-US" sz="1200" b="1" dirty="0" err="1" smtClean="0">
                <a:solidFill>
                  <a:srgbClr val="3366FF"/>
                </a:solidFill>
                <a:latin typeface="Courier New"/>
                <a:cs typeface="Courier New"/>
              </a:rPr>
              <a:t>queue.finish</a:t>
            </a:r>
            <a:r>
              <a:rPr lang="en-US" sz="1200" b="1" dirty="0" smtClean="0">
                <a:solidFill>
                  <a:srgbClr val="3366FF"/>
                </a:solidFill>
                <a:latin typeface="Courier New"/>
                <a:cs typeface="Courier New"/>
              </a:rPr>
              <a:t>();</a:t>
            </a:r>
            <a:endParaRPr lang="en-US" sz="1200" b="1" dirty="0">
              <a:solidFill>
                <a:srgbClr val="3366FF"/>
              </a:solidFill>
              <a:latin typeface="Courier New"/>
              <a:cs typeface="Courier New"/>
            </a:endParaRPr>
          </a:p>
        </p:txBody>
      </p:sp>
    </p:spTree>
    <p:extLst>
      <p:ext uri="{BB962C8B-B14F-4D97-AF65-F5344CB8AC3E}">
        <p14:creationId xmlns:p14="http://schemas.microsoft.com/office/powerpoint/2010/main" val="652961611"/>
      </p:ext>
    </p:extLst>
  </p:cSld>
  <p:clrMapOvr>
    <a:masterClrMapping/>
  </p:clrMapOvr>
  <p:timing>
    <p:tnLst>
      <p:par>
        <p:cTn xmlns:p14="http://schemas.microsoft.com/office/powerpoint/2010/mai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cl_khr_gl_event</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This extension potentially improves performance by removing some of the requirements for explicit synchronization</a:t>
            </a:r>
            <a:endParaRPr lang="en-GB" dirty="0"/>
          </a:p>
          <a:p>
            <a:pPr>
              <a:lnSpc>
                <a:spcPct val="110000"/>
              </a:lnSpc>
            </a:pPr>
            <a:r>
              <a:rPr lang="en-GB" dirty="0"/>
              <a:t>P</a:t>
            </a:r>
            <a:r>
              <a:rPr lang="en-GB" dirty="0" smtClean="0"/>
              <a:t>rovides guarantees that all pending OpenGL operations are complete upon calling </a:t>
            </a:r>
            <a:r>
              <a:rPr lang="en-GB" b="1" dirty="0" err="1">
                <a:solidFill>
                  <a:srgbClr val="3366FF"/>
                </a:solidFill>
                <a:latin typeface="Courier New"/>
                <a:cs typeface="Courier New"/>
              </a:rPr>
              <a:t>e</a:t>
            </a:r>
            <a:r>
              <a:rPr lang="en-GB" b="1" dirty="0" err="1" smtClean="0">
                <a:solidFill>
                  <a:srgbClr val="3366FF"/>
                </a:solidFill>
                <a:latin typeface="Courier New"/>
                <a:cs typeface="Courier New"/>
              </a:rPr>
              <a:t>nqueueAcquireGLObjects</a:t>
            </a:r>
            <a:endParaRPr lang="en-GB" b="1" dirty="0" smtClean="0">
              <a:solidFill>
                <a:srgbClr val="3366FF"/>
              </a:solidFill>
              <a:latin typeface="Courier New"/>
              <a:cs typeface="Courier New"/>
            </a:endParaRPr>
          </a:p>
          <a:p>
            <a:pPr>
              <a:lnSpc>
                <a:spcPct val="110000"/>
              </a:lnSpc>
            </a:pPr>
            <a:r>
              <a:rPr lang="en-GB" dirty="0" smtClean="0"/>
              <a:t>Provides guarantees that all pending OpenCL operations are complete upon calling </a:t>
            </a:r>
            <a:r>
              <a:rPr lang="en-GB" b="1" dirty="0" err="1" smtClean="0">
                <a:solidFill>
                  <a:srgbClr val="3366FF"/>
                </a:solidFill>
                <a:latin typeface="Courier New"/>
                <a:cs typeface="Courier New"/>
              </a:rPr>
              <a:t>enqueueReleaseGLObjects</a:t>
            </a:r>
            <a:endParaRPr lang="en-GB" dirty="0" smtClean="0"/>
          </a:p>
          <a:p>
            <a:pPr>
              <a:lnSpc>
                <a:spcPct val="110000"/>
              </a:lnSpc>
            </a:pPr>
            <a:r>
              <a:rPr lang="en-GB" dirty="0" smtClean="0"/>
              <a:t>A </a:t>
            </a:r>
            <a:r>
              <a:rPr lang="en-GB" b="1" dirty="0" err="1" smtClean="0">
                <a:solidFill>
                  <a:srgbClr val="3366FF"/>
                </a:solidFill>
                <a:latin typeface="Courier New"/>
                <a:cs typeface="Courier New"/>
              </a:rPr>
              <a:t>GL_ARB_cl_event</a:t>
            </a:r>
            <a:r>
              <a:rPr lang="en-GB" dirty="0" smtClean="0"/>
              <a:t> extension in OpenGL allows us to link </a:t>
            </a:r>
            <a:r>
              <a:rPr lang="en-GB" b="1" dirty="0" smtClean="0">
                <a:solidFill>
                  <a:srgbClr val="3366FF"/>
                </a:solidFill>
                <a:latin typeface="Courier New"/>
                <a:cs typeface="Courier New"/>
              </a:rPr>
              <a:t>cl::Event </a:t>
            </a:r>
            <a:r>
              <a:rPr lang="en-GB" dirty="0" smtClean="0"/>
              <a:t>objects to GL sync objects, giving us more control over the synchronization process</a:t>
            </a:r>
            <a:endParaRPr lang="en-GB" dirty="0"/>
          </a:p>
        </p:txBody>
      </p:sp>
    </p:spTree>
    <p:extLst>
      <p:ext uri="{BB962C8B-B14F-4D97-AF65-F5344CB8AC3E}">
        <p14:creationId xmlns:p14="http://schemas.microsoft.com/office/powerpoint/2010/main" val="1262439163"/>
      </p:ext>
    </p:extLst>
  </p:cSld>
  <p:clrMapOvr>
    <a:masterClrMapping/>
  </p:clrMapOvr>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14: CL/GL </a:t>
            </a:r>
            <a:r>
              <a:rPr lang="en-GB" dirty="0" err="1" smtClean="0"/>
              <a:t>Interop</a:t>
            </a:r>
            <a:endParaRPr lang="en-GB"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pPr>
              <a:lnSpc>
                <a:spcPct val="110000"/>
              </a:lnSpc>
            </a:pPr>
            <a:r>
              <a:rPr lang="en-GB" dirty="0" smtClean="0"/>
              <a:t>Use the code in </a:t>
            </a:r>
            <a:r>
              <a:rPr lang="en-GB" dirty="0" err="1" smtClean="0">
                <a:latin typeface="Courier New"/>
                <a:cs typeface="Courier New"/>
              </a:rPr>
              <a:t>NBody</a:t>
            </a:r>
            <a:r>
              <a:rPr lang="en-GB" dirty="0" smtClean="0">
                <a:latin typeface="Courier New"/>
                <a:cs typeface="Courier New"/>
              </a:rPr>
              <a:t>-GL</a:t>
            </a:r>
          </a:p>
          <a:p>
            <a:pPr lvl="1">
              <a:lnSpc>
                <a:spcPct val="110000"/>
              </a:lnSpc>
            </a:pPr>
            <a:r>
              <a:rPr lang="en-GB" dirty="0" smtClean="0">
                <a:latin typeface="Trebuchet MS"/>
                <a:cs typeface="Trebuchet MS"/>
              </a:rPr>
              <a:t>This creates a window and initializes OpenGL</a:t>
            </a:r>
          </a:p>
          <a:p>
            <a:pPr lvl="1">
              <a:lnSpc>
                <a:spcPct val="110000"/>
              </a:lnSpc>
            </a:pPr>
            <a:r>
              <a:rPr lang="en-GB" dirty="0" smtClean="0">
                <a:latin typeface="Trebuchet MS"/>
                <a:cs typeface="Trebuchet MS"/>
              </a:rPr>
              <a:t>OpenCL is initialized *normally*</a:t>
            </a:r>
          </a:p>
          <a:p>
            <a:pPr lvl="1">
              <a:lnSpc>
                <a:spcPct val="110000"/>
              </a:lnSpc>
            </a:pPr>
            <a:r>
              <a:rPr lang="en-GB" dirty="0" smtClean="0">
                <a:latin typeface="Trebuchet MS"/>
                <a:cs typeface="Trebuchet MS"/>
              </a:rPr>
              <a:t>There is an OpenCL that is filled with pixel data, but this isn’t shared with OpenGL</a:t>
            </a:r>
          </a:p>
          <a:p>
            <a:pPr>
              <a:lnSpc>
                <a:spcPct val="110000"/>
              </a:lnSpc>
            </a:pPr>
            <a:r>
              <a:rPr lang="en-GB" dirty="0" smtClean="0">
                <a:latin typeface="Trebuchet MS"/>
                <a:cs typeface="Trebuchet MS"/>
              </a:rPr>
              <a:t>Your task is to modify the OpenCL code to share the GL context with CL</a:t>
            </a:r>
          </a:p>
          <a:p>
            <a:pPr lvl="1">
              <a:lnSpc>
                <a:spcPct val="110000"/>
              </a:lnSpc>
            </a:pPr>
            <a:r>
              <a:rPr lang="en-GB" dirty="0" smtClean="0">
                <a:latin typeface="Trebuchet MS"/>
                <a:cs typeface="Trebuchet MS"/>
              </a:rPr>
              <a:t>Create context with properties for sharing</a:t>
            </a:r>
          </a:p>
          <a:p>
            <a:pPr lvl="1">
              <a:lnSpc>
                <a:spcPct val="110000"/>
              </a:lnSpc>
            </a:pPr>
            <a:r>
              <a:rPr lang="en-GB" dirty="0" smtClean="0">
                <a:latin typeface="Trebuchet MS"/>
                <a:cs typeface="Trebuchet MS"/>
              </a:rPr>
              <a:t>Change the CL image creation to use the GL texture</a:t>
            </a:r>
          </a:p>
          <a:p>
            <a:pPr lvl="1">
              <a:lnSpc>
                <a:spcPct val="110000"/>
              </a:lnSpc>
            </a:pPr>
            <a:r>
              <a:rPr lang="en-GB" dirty="0" smtClean="0">
                <a:latin typeface="Trebuchet MS"/>
                <a:cs typeface="Trebuchet MS"/>
              </a:rPr>
              <a:t>Add the necessary synchronization commands to handover object ownership</a:t>
            </a:r>
          </a:p>
          <a:p>
            <a:pPr>
              <a:lnSpc>
                <a:spcPct val="110000"/>
              </a:lnSpc>
            </a:pPr>
            <a:r>
              <a:rPr lang="en-GB" dirty="0" smtClean="0">
                <a:latin typeface="Trebuchet MS"/>
                <a:cs typeface="Trebuchet MS"/>
              </a:rPr>
              <a:t>Make it look nice!</a:t>
            </a:r>
          </a:p>
        </p:txBody>
      </p:sp>
    </p:spTree>
    <p:extLst>
      <p:ext uri="{BB962C8B-B14F-4D97-AF65-F5344CB8AC3E}">
        <p14:creationId xmlns:p14="http://schemas.microsoft.com/office/powerpoint/2010/main" val="423422576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b="1" dirty="0" err="1" smtClean="0"/>
              <a:t>EnqueueWrite</a:t>
            </a:r>
            <a:r>
              <a:rPr lang="en-US" dirty="0" smtClean="0"/>
              <a:t>:</a:t>
            </a:r>
          </a:p>
          <a:p>
            <a:pPr lvl="1"/>
            <a:r>
              <a:rPr lang="en-US" dirty="0"/>
              <a:t>Allocate contiguous portion of DRAM</a:t>
            </a:r>
          </a:p>
          <a:p>
            <a:pPr lvl="1"/>
            <a:r>
              <a:rPr lang="en-US" dirty="0" smtClean="0"/>
              <a:t>Copy host data into this contiguous memory</a:t>
            </a:r>
          </a:p>
          <a:p>
            <a:pPr lvl="1"/>
            <a:r>
              <a:rPr lang="en-US" dirty="0" smtClean="0"/>
              <a:t>Signal the DMA engines to start the transfer</a:t>
            </a:r>
          </a:p>
          <a:p>
            <a:r>
              <a:rPr lang="en-US" b="1" dirty="0" err="1" smtClean="0"/>
              <a:t>EnqueueRead</a:t>
            </a:r>
            <a:r>
              <a:rPr lang="en-US" dirty="0" smtClean="0"/>
              <a:t>:</a:t>
            </a:r>
          </a:p>
          <a:p>
            <a:pPr lvl="1"/>
            <a:r>
              <a:rPr lang="en-US" dirty="0" smtClean="0"/>
              <a:t>Allocate contiguous portion of DRAM</a:t>
            </a:r>
          </a:p>
          <a:p>
            <a:pPr lvl="1"/>
            <a:r>
              <a:rPr lang="en-US" dirty="0" smtClean="0"/>
              <a:t>Signal DMA engine to start transfer</a:t>
            </a:r>
          </a:p>
          <a:p>
            <a:pPr lvl="1"/>
            <a:r>
              <a:rPr lang="en-US" dirty="0" smtClean="0"/>
              <a:t>Wait for interrupt to signal that the transfer has finished</a:t>
            </a:r>
          </a:p>
          <a:p>
            <a:pPr lvl="1"/>
            <a:r>
              <a:rPr lang="en-US" dirty="0" smtClean="0"/>
              <a:t>Copy transferred data from the contiguous memory into memory in the host code’s address space</a:t>
            </a:r>
          </a:p>
        </p:txBody>
      </p:sp>
    </p:spTree>
    <p:extLst>
      <p:ext uri="{BB962C8B-B14F-4D97-AF65-F5344CB8AC3E}">
        <p14:creationId xmlns:p14="http://schemas.microsoft.com/office/powerpoint/2010/main" val="40554048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lstStyle/>
          <a:p>
            <a:r>
              <a:rPr lang="en-US" dirty="0" smtClean="0"/>
              <a:t>Pinned memory side-steps this issue by giving the host process </a:t>
            </a:r>
            <a:r>
              <a:rPr lang="en-US" i="1" dirty="0" smtClean="0"/>
              <a:t>direct</a:t>
            </a:r>
            <a:r>
              <a:rPr lang="en-US" dirty="0" smtClean="0"/>
              <a:t> access to the portions of host memory that the DMA engines read and write to.</a:t>
            </a:r>
          </a:p>
          <a:p>
            <a:r>
              <a:rPr lang="en-US" dirty="0" smtClean="0"/>
              <a:t>This results in much less time spent waiting for transfers!</a:t>
            </a:r>
          </a:p>
          <a:p>
            <a:endParaRPr lang="en-US" dirty="0"/>
          </a:p>
          <a:p>
            <a:r>
              <a:rPr lang="en-US" dirty="0" smtClean="0"/>
              <a:t>Disclaimer: Not all drivers support it, and it makes allocations much more expensive (so it would be slow to continually allocate and free pinned </a:t>
            </a:r>
            <a:r>
              <a:rPr lang="en-US" dirty="0" smtClean="0"/>
              <a:t>memory)</a:t>
            </a:r>
            <a:endParaRPr lang="en-US" dirty="0" smtClean="0"/>
          </a:p>
        </p:txBody>
      </p:sp>
    </p:spTree>
    <p:extLst>
      <p:ext uri="{BB962C8B-B14F-4D97-AF65-F5344CB8AC3E}">
        <p14:creationId xmlns:p14="http://schemas.microsoft.com/office/powerpoint/2010/main" val="308226758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US" dirty="0" smtClean="0"/>
              <a:t>Using Pinned Memory</a:t>
            </a:r>
            <a:endParaRPr lang="en-US" dirty="0"/>
          </a:p>
        </p:txBody>
      </p:sp>
      <p:sp>
        <p:nvSpPr>
          <p:cNvPr id="4" name="Text Placeholder 3"/>
          <p:cNvSpPr>
            <a:spLocks noGrp="1"/>
          </p:cNvSpPr>
          <p:nvPr>
            <p:ph type="body" sz="half" idx="4294967295"/>
          </p:nvPr>
        </p:nvSpPr>
        <p:spPr>
          <a:xfrm>
            <a:off x="0" y="980728"/>
            <a:ext cx="3779912" cy="5616624"/>
          </a:xfrm>
        </p:spPr>
        <p:txBody>
          <a:bodyPr>
            <a:normAutofit fontScale="62500" lnSpcReduction="20000"/>
          </a:bodyPr>
          <a:lstStyle/>
          <a:p>
            <a:pPr marL="285750" indent="-285750">
              <a:lnSpc>
                <a:spcPct val="110000"/>
              </a:lnSpc>
              <a:buFont typeface="Arial"/>
              <a:buChar char="•"/>
            </a:pPr>
            <a:r>
              <a:rPr lang="en-US" dirty="0"/>
              <a:t>OpenCL has no </a:t>
            </a:r>
            <a:r>
              <a:rPr lang="en-US" dirty="0" smtClean="0"/>
              <a:t>official support </a:t>
            </a:r>
            <a:r>
              <a:rPr lang="en-US" dirty="0"/>
              <a:t>for pinned memory </a:t>
            </a:r>
            <a:endParaRPr lang="en-US" dirty="0" smtClean="0"/>
          </a:p>
          <a:p>
            <a:pPr marL="285750" indent="-285750">
              <a:lnSpc>
                <a:spcPct val="110000"/>
              </a:lnSpc>
              <a:buFont typeface="Arial"/>
              <a:buChar char="•"/>
            </a:pPr>
            <a:r>
              <a:rPr lang="en-US" dirty="0" smtClean="0"/>
              <a:t>But e.g. NVIDIA supports pinned </a:t>
            </a:r>
            <a:r>
              <a:rPr lang="en-US" dirty="0"/>
              <a:t>memory </a:t>
            </a:r>
            <a:r>
              <a:rPr lang="en-US" dirty="0" smtClean="0"/>
              <a:t>allocations (</a:t>
            </a:r>
            <a:r>
              <a:rPr lang="en-US" b="1" dirty="0" smtClean="0">
                <a:solidFill>
                  <a:srgbClr val="3366FF"/>
                </a:solidFill>
                <a:latin typeface="Courier New"/>
                <a:cs typeface="Courier New"/>
              </a:rPr>
              <a:t>CL_MEM_ALLOC_HOST_PTR</a:t>
            </a:r>
            <a:r>
              <a:rPr lang="en-US" dirty="0" smtClean="0">
                <a:solidFill>
                  <a:srgbClr val="3366FF"/>
                </a:solidFill>
              </a:rPr>
              <a:t> </a:t>
            </a:r>
            <a:r>
              <a:rPr lang="en-US" dirty="0" smtClean="0"/>
              <a:t>flag)</a:t>
            </a:r>
          </a:p>
          <a:p>
            <a:pPr marL="285750" indent="-285750">
              <a:lnSpc>
                <a:spcPct val="110000"/>
              </a:lnSpc>
              <a:buFont typeface="Arial"/>
              <a:buChar char="•"/>
            </a:pPr>
            <a:r>
              <a:rPr lang="en-US" dirty="0"/>
              <a:t>When you allocate </a:t>
            </a:r>
            <a:r>
              <a:rPr lang="en-US" dirty="0" smtClean="0"/>
              <a:t>a </a:t>
            </a:r>
            <a:r>
              <a:rPr lang="en-US" dirty="0" err="1" smtClean="0"/>
              <a:t>cl_mem</a:t>
            </a:r>
            <a:r>
              <a:rPr lang="en-US" dirty="0" smtClean="0"/>
              <a:t> object, </a:t>
            </a:r>
            <a:r>
              <a:rPr lang="en-US" dirty="0"/>
              <a:t>you also allocate page-locked host </a:t>
            </a:r>
            <a:r>
              <a:rPr lang="en-US" dirty="0" smtClean="0"/>
              <a:t>memory of the same size</a:t>
            </a:r>
          </a:p>
          <a:p>
            <a:pPr marL="285750" indent="-285750">
              <a:lnSpc>
                <a:spcPct val="110000"/>
              </a:lnSpc>
              <a:buFont typeface="Arial"/>
              <a:buChar char="•"/>
            </a:pPr>
            <a:r>
              <a:rPr lang="en-US" dirty="0" smtClean="0"/>
              <a:t>But this does not return the host pointer </a:t>
            </a:r>
          </a:p>
          <a:p>
            <a:pPr marL="285750" indent="-285750">
              <a:lnSpc>
                <a:spcPct val="110000"/>
              </a:lnSpc>
              <a:buFont typeface="Arial"/>
              <a:buChar char="•"/>
            </a:pPr>
            <a:r>
              <a:rPr lang="en-US" dirty="0" smtClean="0"/>
              <a:t>Reading and writing data is handled by </a:t>
            </a:r>
            <a:r>
              <a:rPr lang="en-US" b="1" dirty="0" err="1" smtClean="0"/>
              <a:t>enqueueMapBuffer</a:t>
            </a:r>
            <a:r>
              <a:rPr lang="en-US" dirty="0" smtClean="0"/>
              <a:t>, which </a:t>
            </a:r>
            <a:r>
              <a:rPr lang="en-US" i="1" dirty="0" smtClean="0"/>
              <a:t>does</a:t>
            </a:r>
            <a:r>
              <a:rPr lang="en-US" dirty="0" smtClean="0"/>
              <a:t> return the host pointer</a:t>
            </a:r>
          </a:p>
          <a:p>
            <a:pPr marL="285750" indent="-285750">
              <a:lnSpc>
                <a:spcPct val="110000"/>
              </a:lnSpc>
              <a:buFont typeface="Arial"/>
              <a:buChar char="•"/>
            </a:pPr>
            <a:r>
              <a:rPr lang="en-US" dirty="0" smtClean="0"/>
              <a:t>Eventually call </a:t>
            </a:r>
            <a:r>
              <a:rPr lang="en-US" dirty="0" err="1" smtClean="0"/>
              <a:t>clEnqueueUnmapMemObject</a:t>
            </a:r>
            <a:r>
              <a:rPr lang="en-US" dirty="0" smtClean="0"/>
              <a:t> when you're done</a:t>
            </a:r>
          </a:p>
        </p:txBody>
      </p:sp>
      <p:sp>
        <p:nvSpPr>
          <p:cNvPr id="6" name="Content Placeholder 3"/>
          <p:cNvSpPr>
            <a:spLocks noGrp="1"/>
          </p:cNvSpPr>
          <p:nvPr>
            <p:ph idx="4294967295"/>
          </p:nvPr>
        </p:nvSpPr>
        <p:spPr>
          <a:xfrm>
            <a:off x="4032250" y="836613"/>
            <a:ext cx="5111750" cy="5853112"/>
          </a:xfrm>
        </p:spPr>
        <p:txBody>
          <a:bodyPr>
            <a:normAutofit/>
          </a:bodyPr>
          <a:lstStyle/>
          <a:p>
            <a:pPr marL="0" indent="0">
              <a:buNone/>
            </a:pPr>
            <a:r>
              <a:rPr lang="en-US" sz="1400" b="1" dirty="0" smtClean="0">
                <a:solidFill>
                  <a:srgbClr val="3366FF"/>
                </a:solidFill>
                <a:latin typeface="Courier New"/>
                <a:cs typeface="Courier New"/>
              </a:rPr>
              <a:t>// create </a:t>
            </a:r>
            <a:r>
              <a:rPr lang="en-US" sz="1400" b="1" dirty="0">
                <a:solidFill>
                  <a:srgbClr val="3366FF"/>
                </a:solidFill>
                <a:latin typeface="Courier New"/>
                <a:cs typeface="Courier New"/>
              </a:rPr>
              <a:t>device buffer</a:t>
            </a:r>
          </a:p>
          <a:p>
            <a:pPr marL="0" indent="0">
              <a:buNone/>
            </a:pPr>
            <a:r>
              <a:rPr lang="en-US" sz="1400" b="1" dirty="0" smtClean="0">
                <a:solidFill>
                  <a:srgbClr val="3366FF"/>
                </a:solidFill>
                <a:latin typeface="Courier New"/>
                <a:cs typeface="Courier New"/>
              </a:rPr>
              <a:t>cl</a:t>
            </a:r>
            <a:r>
              <a:rPr lang="en-US" sz="1400" b="1" dirty="0">
                <a:solidFill>
                  <a:srgbClr val="3366FF"/>
                </a:solidFill>
                <a:latin typeface="Courier New"/>
                <a:cs typeface="Courier New"/>
              </a:rPr>
              <a:t>::Buffer </a:t>
            </a:r>
            <a:r>
              <a:rPr lang="en-US" sz="1400" b="1" dirty="0" err="1">
                <a:solidFill>
                  <a:srgbClr val="3366FF"/>
                </a:solidFill>
                <a:latin typeface="Courier New"/>
                <a:cs typeface="Courier New"/>
              </a:rPr>
              <a:t>d_buffer</a:t>
            </a:r>
            <a:r>
              <a:rPr lang="en-US" sz="1400" b="1" dirty="0" smtClean="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context</a:t>
            </a:r>
            <a:r>
              <a:rPr lang="en-US" sz="1400" b="1" dirty="0">
                <a:solidFill>
                  <a:srgbClr val="3366FF"/>
                </a:solidFill>
                <a:latin typeface="Courier New"/>
                <a:cs typeface="Courier New"/>
              </a:rPr>
              <a:t>,                      </a:t>
            </a:r>
          </a:p>
          <a:p>
            <a:pPr marL="0" indent="0">
              <a:buNone/>
            </a:pPr>
            <a:r>
              <a:rPr lang="en-US" sz="1400" b="1" dirty="0" smtClean="0">
                <a:solidFill>
                  <a:srgbClr val="3366FF"/>
                </a:solidFill>
                <a:latin typeface="Courier New"/>
                <a:cs typeface="Courier New"/>
              </a:rPr>
              <a:t>  CL_MEM_READ_WRITE </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CL_MEM_ALLOC_HOST_PTR,</a:t>
            </a: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map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 = </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r>
              <a:rPr lang="en-US" sz="1400" b="1" dirty="0">
                <a:solidFill>
                  <a:srgbClr val="3366FF"/>
                </a:solidFill>
                <a:latin typeface="Courier New"/>
                <a:cs typeface="Courier New"/>
              </a:rPr>
              <a:t>float *) </a:t>
            </a:r>
            <a:r>
              <a:rPr lang="en-US" sz="1400" b="1" dirty="0" err="1" smtClean="0">
                <a:solidFill>
                  <a:srgbClr val="3366FF"/>
                </a:solidFill>
                <a:latin typeface="Courier New"/>
                <a:cs typeface="Courier New"/>
              </a:rPr>
              <a:t>queue.enqueueMapBuffer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 device buffer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CL_TRUE, </a:t>
            </a:r>
            <a:r>
              <a:rPr lang="en-US" sz="1400" b="1" dirty="0" smtClean="0">
                <a:solidFill>
                  <a:srgbClr val="3366FF"/>
                </a:solidFill>
                <a:latin typeface="Courier New"/>
                <a:cs typeface="Courier New"/>
              </a:rPr>
              <a:t>    // blocking map</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CL_MAP_READ, // read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a:t>
            </a:r>
            <a:r>
              <a:rPr lang="en-US" sz="1400" b="1" dirty="0" smtClean="0">
                <a:solidFill>
                  <a:srgbClr val="3366FF"/>
                </a:solidFill>
                <a:latin typeface="Courier New"/>
                <a:cs typeface="Courier New"/>
              </a:rPr>
              <a:t>          // offset of region</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smtClean="0">
                <a:solidFill>
                  <a:srgbClr val="3366FF"/>
                </a:solidFill>
                <a:latin typeface="Courier New"/>
                <a:cs typeface="Courier New"/>
              </a:rPr>
              <a:t>bufferSize</a:t>
            </a:r>
            <a:r>
              <a:rPr lang="en-US" sz="1400" b="1" dirty="0" smtClean="0">
                <a:solidFill>
                  <a:srgbClr val="3366FF"/>
                </a:solidFill>
                <a:latin typeface="Courier New"/>
                <a:cs typeface="Courier New"/>
              </a:rPr>
              <a:t>,  // amount of data to be mapped</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a:t>
            </a:r>
          </a:p>
          <a:p>
            <a:pPr marL="0" indent="0">
              <a:buNone/>
            </a:pPr>
            <a:endParaRPr lang="en-US" sz="1400" b="1" dirty="0" smtClean="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use buffer</a:t>
            </a:r>
          </a:p>
          <a:p>
            <a:pPr marL="0" indent="0">
              <a:buNone/>
            </a:pP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unmap</a:t>
            </a:r>
            <a:r>
              <a:rPr lang="en-US" sz="1400" b="1" dirty="0" smtClean="0">
                <a:solidFill>
                  <a:srgbClr val="3366FF"/>
                </a:solidFill>
                <a:latin typeface="Courier New"/>
                <a:cs typeface="Courier New"/>
              </a:rPr>
              <a:t> buffer</a:t>
            </a:r>
          </a:p>
          <a:p>
            <a:pPr marL="0" indent="0">
              <a:buNone/>
            </a:pPr>
            <a:r>
              <a:rPr lang="en-US" sz="1400" b="1" dirty="0" err="1" smtClean="0">
                <a:solidFill>
                  <a:srgbClr val="3366FF"/>
                </a:solidFill>
                <a:latin typeface="Courier New"/>
                <a:cs typeface="Courier New"/>
              </a:rPr>
              <a:t>queue.enqueueUnmapMemObject</a:t>
            </a:r>
            <a:r>
              <a:rPr lang="en-US" sz="1400" b="1" dirty="0" smtClean="0">
                <a:solidFill>
                  <a:srgbClr val="3366FF"/>
                </a:solidFill>
                <a:latin typeface="Courier New"/>
                <a:cs typeface="Courier New"/>
              </a:rPr>
              <a:t>(</a:t>
            </a:r>
            <a:r>
              <a:rPr lang="en-US" sz="1400" b="1" dirty="0" err="1" smtClean="0">
                <a:solidFill>
                  <a:srgbClr val="3366FF"/>
                </a:solidFill>
                <a:latin typeface="Courier New"/>
                <a:cs typeface="Courier New"/>
              </a:rPr>
              <a:t>d_buffer</a:t>
            </a:r>
            <a:r>
              <a:rPr lang="en-US" sz="1400" b="1" dirty="0" smtClean="0">
                <a:solidFill>
                  <a:srgbClr val="3366FF"/>
                </a:solidFill>
                <a:latin typeface="Courier New"/>
                <a:cs typeface="Courier New"/>
              </a:rPr>
              <a:t>, </a:t>
            </a:r>
            <a:r>
              <a:rPr lang="en-US" sz="1400" b="1" dirty="0" err="1" smtClean="0">
                <a:solidFill>
                  <a:srgbClr val="3366FF"/>
                </a:solidFill>
                <a:latin typeface="Courier New"/>
                <a:cs typeface="Courier New"/>
              </a:rPr>
              <a:t>h_ptr</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
        <p:nvSpPr>
          <p:cNvPr id="3" name="TextBox 2"/>
          <p:cNvSpPr txBox="1"/>
          <p:nvPr/>
        </p:nvSpPr>
        <p:spPr>
          <a:xfrm>
            <a:off x="4067944" y="6093296"/>
            <a:ext cx="5076056" cy="461665"/>
          </a:xfrm>
          <a:prstGeom prst="rect">
            <a:avLst/>
          </a:prstGeom>
          <a:noFill/>
        </p:spPr>
        <p:txBody>
          <a:bodyPr wrap="square" rtlCol="0">
            <a:spAutoFit/>
          </a:bodyPr>
          <a:lstStyle/>
          <a:p>
            <a:r>
              <a:rPr lang="en-US" sz="1200" b="1" dirty="0" smtClean="0">
                <a:solidFill>
                  <a:srgbClr val="3366FF"/>
                </a:solidFill>
                <a:latin typeface="Courier New"/>
                <a:cs typeface="Courier New"/>
              </a:rPr>
              <a:t>*</a:t>
            </a:r>
            <a:r>
              <a:rPr lang="en-US" sz="1200" b="1" dirty="0" smtClean="0">
                <a:cs typeface="Courier New"/>
              </a:rPr>
              <a:t>Can be </a:t>
            </a:r>
            <a:r>
              <a:rPr lang="en-US" sz="1200" b="1" dirty="0" smtClean="0">
                <a:solidFill>
                  <a:srgbClr val="3366FF"/>
                </a:solidFill>
                <a:latin typeface="Courier New"/>
                <a:cs typeface="Courier New"/>
              </a:rPr>
              <a:t>CL_MAP_READ</a:t>
            </a:r>
            <a:r>
              <a:rPr lang="en-US" sz="1200" b="1" dirty="0" smtClean="0">
                <a:cs typeface="Courier New"/>
              </a:rPr>
              <a:t>, </a:t>
            </a:r>
            <a:r>
              <a:rPr lang="en-US" sz="1200" b="1" dirty="0" smtClean="0">
                <a:solidFill>
                  <a:srgbClr val="3366FF"/>
                </a:solidFill>
                <a:latin typeface="Courier New"/>
                <a:cs typeface="Courier New"/>
              </a:rPr>
              <a:t>CL_MAP_WRITE</a:t>
            </a:r>
            <a:r>
              <a:rPr lang="en-US" sz="1200" b="1" dirty="0" smtClean="0">
                <a:cs typeface="Courier New"/>
              </a:rPr>
              <a:t> or </a:t>
            </a:r>
            <a:r>
              <a:rPr lang="en-US" sz="1200" b="1" dirty="0" smtClean="0">
                <a:solidFill>
                  <a:srgbClr val="3366FF"/>
                </a:solidFill>
                <a:latin typeface="Courier New"/>
                <a:cs typeface="Courier New"/>
              </a:rPr>
              <a:t>CL_MAP_WRITE_INVALIDATE_REGION</a:t>
            </a:r>
            <a:r>
              <a:rPr lang="en-US" sz="1200" b="1" dirty="0" smtClean="0">
                <a:cs typeface="Courier New"/>
              </a:rPr>
              <a:t> (OpenCL 1.2).</a:t>
            </a:r>
            <a:endParaRPr lang="en-GB" sz="1200" dirty="0"/>
          </a:p>
        </p:txBody>
      </p:sp>
    </p:spTree>
    <p:extLst>
      <p:ext uri="{BB962C8B-B14F-4D97-AF65-F5344CB8AC3E}">
        <p14:creationId xmlns:p14="http://schemas.microsoft.com/office/powerpoint/2010/main" val="9853207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Caveats</a:t>
            </a:r>
            <a:endParaRPr lang="en-US" dirty="0"/>
          </a:p>
        </p:txBody>
      </p:sp>
      <p:sp>
        <p:nvSpPr>
          <p:cNvPr id="3" name="Content Placeholder 2"/>
          <p:cNvSpPr>
            <a:spLocks noGrp="1"/>
          </p:cNvSpPr>
          <p:nvPr>
            <p:ph idx="1"/>
          </p:nvPr>
        </p:nvSpPr>
        <p:spPr/>
        <p:txBody>
          <a:bodyPr>
            <a:normAutofit fontScale="92500"/>
          </a:bodyPr>
          <a:lstStyle/>
          <a:p>
            <a:r>
              <a:rPr lang="en-US" dirty="0" smtClean="0"/>
              <a:t>Again, allocating pinned memory is much more expensive (about 100x slower) than regular memory, so frequent allocations will be bad for performance.</a:t>
            </a:r>
          </a:p>
          <a:p>
            <a:r>
              <a:rPr lang="en-US" dirty="0" smtClean="0"/>
              <a:t>However, frequent reads and writes will be much faster!</a:t>
            </a:r>
          </a:p>
          <a:p>
            <a:r>
              <a:rPr lang="en-US" dirty="0" smtClean="0"/>
              <a:t>Not all platforms support pinned memory. But, the above method will still work, and at least will not be any slower than regular use</a:t>
            </a:r>
            <a:endParaRPr lang="en-US" dirty="0"/>
          </a:p>
        </p:txBody>
      </p:sp>
    </p:spTree>
    <p:extLst>
      <p:ext uri="{BB962C8B-B14F-4D97-AF65-F5344CB8AC3E}">
        <p14:creationId xmlns:p14="http://schemas.microsoft.com/office/powerpoint/2010/main" val="142281129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Devices</a:t>
            </a:r>
            <a:endParaRPr lang="en-US" dirty="0"/>
          </a:p>
        </p:txBody>
      </p:sp>
      <p:sp>
        <p:nvSpPr>
          <p:cNvPr id="3" name="Content Placeholder 2"/>
          <p:cNvSpPr>
            <a:spLocks noGrp="1"/>
          </p:cNvSpPr>
          <p:nvPr>
            <p:ph idx="1"/>
          </p:nvPr>
        </p:nvSpPr>
        <p:spPr/>
        <p:txBody>
          <a:bodyPr/>
          <a:lstStyle/>
          <a:p>
            <a:r>
              <a:rPr lang="en-US" dirty="0" smtClean="0"/>
              <a:t>Running across multiple devices can deliver better performance (if your problem scales well)</a:t>
            </a:r>
          </a:p>
          <a:p>
            <a:r>
              <a:rPr lang="en-US" dirty="0" smtClean="0"/>
              <a:t>Remember, the cost of moving data to/from a device are much greater than normal memcpys, so avoid where possible</a:t>
            </a:r>
          </a:p>
          <a:p>
            <a:r>
              <a:rPr lang="en-US" dirty="0" smtClean="0"/>
              <a:t>There are several options for using multiple devices</a:t>
            </a:r>
            <a:endParaRPr lang="en-US" dirty="0"/>
          </a:p>
        </p:txBody>
      </p:sp>
    </p:spTree>
    <p:extLst>
      <p:ext uri="{BB962C8B-B14F-4D97-AF65-F5344CB8AC3E}">
        <p14:creationId xmlns:p14="http://schemas.microsoft.com/office/powerpoint/2010/main" val="125032725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Contexts</a:t>
            </a:r>
            <a:endParaRPr lang="en-US" dirty="0"/>
          </a:p>
        </p:txBody>
      </p:sp>
      <p:sp>
        <p:nvSpPr>
          <p:cNvPr id="3" name="Content Placeholder 2"/>
          <p:cNvSpPr>
            <a:spLocks noGrp="1"/>
          </p:cNvSpPr>
          <p:nvPr>
            <p:ph idx="1"/>
          </p:nvPr>
        </p:nvSpPr>
        <p:spPr/>
        <p:txBody>
          <a:bodyPr/>
          <a:lstStyle/>
          <a:p>
            <a:r>
              <a:rPr lang="en-US" dirty="0" smtClean="0"/>
              <a:t>The simplest method – just call </a:t>
            </a:r>
            <a:r>
              <a:rPr lang="en-US" b="1" dirty="0" smtClean="0">
                <a:solidFill>
                  <a:srgbClr val="3366FF"/>
                </a:solidFill>
                <a:latin typeface="Courier New"/>
                <a:cs typeface="Courier New"/>
              </a:rPr>
              <a:t>clCreateContext</a:t>
            </a:r>
            <a:r>
              <a:rPr lang="en-US" dirty="0" smtClean="0">
                <a:solidFill>
                  <a:srgbClr val="3366FF"/>
                </a:solidFill>
              </a:rPr>
              <a:t> </a:t>
            </a:r>
            <a:r>
              <a:rPr lang="en-US" dirty="0" smtClean="0"/>
              <a:t>multiple times, with a different device id.</a:t>
            </a:r>
          </a:p>
          <a:p>
            <a:r>
              <a:rPr lang="en-US" dirty="0" smtClean="0"/>
              <a:t>This is only useful if you don’t need to move data between devices – </a:t>
            </a:r>
            <a:r>
              <a:rPr lang="en-US" b="1" dirty="0" smtClean="0">
                <a:solidFill>
                  <a:srgbClr val="3366FF"/>
                </a:solidFill>
                <a:latin typeface="Courier New"/>
                <a:cs typeface="Courier New"/>
              </a:rPr>
              <a:t>clEnqueueCopyBuffer</a:t>
            </a:r>
            <a:r>
              <a:rPr lang="en-US" dirty="0" smtClean="0"/>
              <a:t> can’t work with memory objects created in different contexts</a:t>
            </a:r>
            <a:endParaRPr lang="en-US" dirty="0"/>
          </a:p>
        </p:txBody>
      </p:sp>
    </p:spTree>
    <p:extLst>
      <p:ext uri="{BB962C8B-B14F-4D97-AF65-F5344CB8AC3E}">
        <p14:creationId xmlns:p14="http://schemas.microsoft.com/office/powerpoint/2010/main" val="2021098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discovery</a:t>
            </a:r>
            <a:endParaRPr lang="en-US" dirty="0"/>
          </a:p>
        </p:txBody>
      </p:sp>
      <p:sp>
        <p:nvSpPr>
          <p:cNvPr id="3" name="Content Placeholder 2"/>
          <p:cNvSpPr>
            <a:spLocks noGrp="1"/>
          </p:cNvSpPr>
          <p:nvPr>
            <p:ph idx="1"/>
          </p:nvPr>
        </p:nvSpPr>
        <p:spPr/>
        <p:txBody>
          <a:bodyPr/>
          <a:lstStyle/>
          <a:p>
            <a:r>
              <a:rPr lang="en-US" dirty="0" smtClean="0"/>
              <a:t>A machine may have any number of OpenCL </a:t>
            </a:r>
            <a:r>
              <a:rPr lang="en-US" i="1" dirty="0" smtClean="0"/>
              <a:t>platforms</a:t>
            </a:r>
          </a:p>
          <a:p>
            <a:r>
              <a:rPr lang="en-US" dirty="0" smtClean="0"/>
              <a:t>Each with their own </a:t>
            </a:r>
            <a:r>
              <a:rPr lang="en-US" i="1" dirty="0" smtClean="0"/>
              <a:t>devices</a:t>
            </a:r>
          </a:p>
          <a:p>
            <a:r>
              <a:rPr lang="en-US" dirty="0" smtClean="0"/>
              <a:t>Some devices may even be aliases across platforms (CPU, usually)</a:t>
            </a:r>
          </a:p>
          <a:p>
            <a:r>
              <a:rPr lang="en-US" dirty="0" smtClean="0"/>
              <a:t>How can you reliably pick your devices?</a:t>
            </a:r>
            <a:endParaRPr lang="en-US" dirty="0"/>
          </a:p>
        </p:txBody>
      </p:sp>
    </p:spTree>
    <p:extLst>
      <p:ext uri="{BB962C8B-B14F-4D97-AF65-F5344CB8AC3E}">
        <p14:creationId xmlns:p14="http://schemas.microsoft.com/office/powerpoint/2010/main" val="27417916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Command Queues</a:t>
            </a:r>
            <a:endParaRPr lang="en-US" dirty="0"/>
          </a:p>
        </p:txBody>
      </p:sp>
      <p:sp>
        <p:nvSpPr>
          <p:cNvPr id="3" name="Content Placeholder 2"/>
          <p:cNvSpPr>
            <a:spLocks noGrp="1"/>
          </p:cNvSpPr>
          <p:nvPr>
            <p:ph idx="1"/>
          </p:nvPr>
        </p:nvSpPr>
        <p:spPr/>
        <p:txBody>
          <a:bodyPr/>
          <a:lstStyle/>
          <a:p>
            <a:r>
              <a:rPr lang="en-US" b="1" dirty="0" smtClean="0">
                <a:solidFill>
                  <a:srgbClr val="3366FF"/>
                </a:solidFill>
                <a:latin typeface="Courier New"/>
                <a:cs typeface="Courier New"/>
              </a:rPr>
              <a:t>clCreateContext</a:t>
            </a:r>
            <a:r>
              <a:rPr lang="en-US" dirty="0" smtClean="0"/>
              <a:t> can support more than one  device, although only within the same platform.</a:t>
            </a:r>
          </a:p>
          <a:p>
            <a:r>
              <a:rPr lang="en-US" dirty="0" smtClean="0"/>
              <a:t>This allows copies between devices.</a:t>
            </a:r>
          </a:p>
          <a:p>
            <a:r>
              <a:rPr lang="en-US" dirty="0" smtClean="0"/>
              <a:t>However, there must be a separate command queue for each device in the context.</a:t>
            </a:r>
            <a:endParaRPr lang="en-US" dirty="0"/>
          </a:p>
        </p:txBody>
      </p:sp>
    </p:spTree>
    <p:extLst>
      <p:ext uri="{BB962C8B-B14F-4D97-AF65-F5344CB8AC3E}">
        <p14:creationId xmlns:p14="http://schemas.microsoft.com/office/powerpoint/2010/main" val="27457356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OpenCL &amp; MPI</a:t>
            </a:r>
            <a:endParaRPr lang="en-US" dirty="0"/>
          </a:p>
        </p:txBody>
      </p:sp>
      <p:sp>
        <p:nvSpPr>
          <p:cNvPr id="3" name="Content Placeholder 2"/>
          <p:cNvSpPr>
            <a:spLocks noGrp="1"/>
          </p:cNvSpPr>
          <p:nvPr>
            <p:ph idx="1"/>
          </p:nvPr>
        </p:nvSpPr>
        <p:spPr/>
        <p:txBody>
          <a:bodyPr/>
          <a:lstStyle/>
          <a:p>
            <a:r>
              <a:rPr lang="en-US" dirty="0" smtClean="0"/>
              <a:t>Using MPI, it is possible to use multiple devices.</a:t>
            </a:r>
          </a:p>
          <a:p>
            <a:r>
              <a:rPr lang="en-US" dirty="0" smtClean="0"/>
              <a:t>Typically, each MPI process gets a single device.</a:t>
            </a:r>
          </a:p>
          <a:p>
            <a:r>
              <a:rPr lang="en-US" dirty="0" smtClean="0"/>
              <a:t>This allows any number of OpenCL devices.</a:t>
            </a:r>
          </a:p>
          <a:p>
            <a:r>
              <a:rPr lang="en-US" dirty="0" smtClean="0"/>
              <a:t>However, moving memory between them can be very expensive.</a:t>
            </a:r>
            <a:endParaRPr lang="en-US" dirty="0"/>
          </a:p>
        </p:txBody>
      </p:sp>
    </p:spTree>
    <p:extLst>
      <p:ext uri="{BB962C8B-B14F-4D97-AF65-F5344CB8AC3E}">
        <p14:creationId xmlns:p14="http://schemas.microsoft.com/office/powerpoint/2010/main" val="91701787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Halo Exchange</a:t>
            </a:r>
            <a:endParaRPr lang="en-US"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r>
              <a:rPr lang="en-US" dirty="0" smtClean="0"/>
              <a:t>If you can split your problem up into regions, then the edges must be synchronized across devices</a:t>
            </a:r>
          </a:p>
          <a:p>
            <a:r>
              <a:rPr lang="en-US" dirty="0" smtClean="0"/>
              <a:t>OpenCL allows for copying rectangular regions of a 3D buffer with </a:t>
            </a:r>
            <a:r>
              <a:rPr lang="en-US" b="1" dirty="0" smtClean="0">
                <a:solidFill>
                  <a:srgbClr val="3366FF"/>
                </a:solidFill>
                <a:latin typeface="Courier New"/>
                <a:cs typeface="Courier New"/>
              </a:rPr>
              <a:t>clEnqueueReadBufferRect</a:t>
            </a:r>
            <a:r>
              <a:rPr lang="en-US" dirty="0" smtClean="0"/>
              <a:t>/</a:t>
            </a:r>
            <a:r>
              <a:rPr lang="en-US" b="1" dirty="0" smtClean="0">
                <a:solidFill>
                  <a:srgbClr val="3366FF"/>
                </a:solidFill>
                <a:latin typeface="Courier New"/>
                <a:cs typeface="Courier New"/>
              </a:rPr>
              <a:t>writeBufferRect</a:t>
            </a:r>
          </a:p>
          <a:p>
            <a:r>
              <a:rPr lang="en-US" dirty="0" smtClean="0"/>
              <a:t>This is good approach to get something working; however, in practice this method is usually quite slow</a:t>
            </a:r>
          </a:p>
          <a:p>
            <a:r>
              <a:rPr lang="en-US" dirty="0" smtClean="0"/>
              <a:t>A much better alternative is to write kernels that will pack/unpack buffer regions into contiguous chunks that can be read directly, although this is much more complicated</a:t>
            </a:r>
            <a:endParaRPr lang="en-US" dirty="0"/>
          </a:p>
        </p:txBody>
      </p:sp>
    </p:spTree>
    <p:extLst>
      <p:ext uri="{BB962C8B-B14F-4D97-AF65-F5344CB8AC3E}">
        <p14:creationId xmlns:p14="http://schemas.microsoft.com/office/powerpoint/2010/main" val="28743766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Exercise </a:t>
            </a:r>
            <a:r>
              <a:rPr lang="en-GB" dirty="0"/>
              <a:t>9</a:t>
            </a:r>
            <a:r>
              <a:rPr lang="en-GB" dirty="0" smtClean="0"/>
              <a:t>:</a:t>
            </a:r>
            <a:br>
              <a:rPr lang="en-GB" dirty="0" smtClean="0"/>
            </a:br>
            <a:r>
              <a:rPr lang="en-GB" dirty="0" smtClean="0"/>
              <a:t>Fast host-device data transfers</a:t>
            </a:r>
            <a:endParaRPr lang="en-GB" dirty="0"/>
          </a:p>
        </p:txBody>
      </p:sp>
      <p:sp>
        <p:nvSpPr>
          <p:cNvPr id="3" name="Content Placeholder 2"/>
          <p:cNvSpPr>
            <a:spLocks noGrp="1"/>
          </p:cNvSpPr>
          <p:nvPr>
            <p:ph idx="1"/>
          </p:nvPr>
        </p:nvSpPr>
        <p:spPr>
          <a:xfrm>
            <a:off x="457200" y="1600200"/>
            <a:ext cx="8229600" cy="4997152"/>
          </a:xfrm>
        </p:spPr>
        <p:txBody>
          <a:bodyPr>
            <a:normAutofit/>
          </a:bodyPr>
          <a:lstStyle/>
          <a:p>
            <a:r>
              <a:rPr lang="en-GB" dirty="0" smtClean="0"/>
              <a:t>Start with the </a:t>
            </a:r>
            <a:r>
              <a:rPr lang="en-GB" dirty="0" err="1" smtClean="0">
                <a:latin typeface="Courier New"/>
                <a:cs typeface="Courier New"/>
              </a:rPr>
              <a:t>HostDevTransfer</a:t>
            </a:r>
            <a:r>
              <a:rPr lang="en-GB" dirty="0" smtClean="0"/>
              <a:t> project</a:t>
            </a:r>
          </a:p>
          <a:p>
            <a:r>
              <a:rPr lang="en-GB" dirty="0" smtClean="0"/>
              <a:t>Improve the performance of the host-to-device data transfers by using mapped memory</a:t>
            </a:r>
          </a:p>
          <a:p>
            <a:r>
              <a:rPr lang="en-GB" dirty="0" smtClean="0"/>
              <a:t>Experiment with different sized buffers</a:t>
            </a:r>
          </a:p>
          <a:p>
            <a:r>
              <a:rPr lang="en-GB" dirty="0" smtClean="0"/>
              <a:t>Experiment with different devices</a:t>
            </a:r>
          </a:p>
          <a:p>
            <a:r>
              <a:rPr lang="en-GB" dirty="0" smtClean="0"/>
              <a:t>An example solution will be provided</a:t>
            </a:r>
          </a:p>
        </p:txBody>
      </p:sp>
    </p:spTree>
    <p:extLst>
      <p:ext uri="{BB962C8B-B14F-4D97-AF65-F5344CB8AC3E}">
        <p14:creationId xmlns:p14="http://schemas.microsoft.com/office/powerpoint/2010/main" val="34097525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OpenCL Code</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a:t>
            </a:r>
            <a:r>
              <a:rPr lang="en-GB" dirty="0">
                <a:solidFill>
                  <a:schemeClr val="tx1"/>
                </a:solidFill>
              </a:rPr>
              <a:t>9</a:t>
            </a:r>
          </a:p>
        </p:txBody>
      </p:sp>
    </p:spTree>
    <p:extLst>
      <p:ext uri="{BB962C8B-B14F-4D97-AF65-F5344CB8AC3E}">
        <p14:creationId xmlns:p14="http://schemas.microsoft.com/office/powerpoint/2010/main" val="391611178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a:t>
            </a:r>
            <a:endParaRPr lang="en-GB" dirty="0"/>
          </a:p>
        </p:txBody>
      </p:sp>
      <p:sp>
        <p:nvSpPr>
          <p:cNvPr id="5" name="Content Placeholder 4"/>
          <p:cNvSpPr>
            <a:spLocks noGrp="1"/>
          </p:cNvSpPr>
          <p:nvPr>
            <p:ph idx="1"/>
          </p:nvPr>
        </p:nvSpPr>
        <p:spPr/>
        <p:txBody>
          <a:bodyPr>
            <a:normAutofit fontScale="92500" lnSpcReduction="20000"/>
          </a:bodyPr>
          <a:lstStyle/>
          <a:p>
            <a:r>
              <a:rPr lang="en-GB" dirty="0" smtClean="0"/>
              <a:t>It’s hard to tell whether code will run fast just by looking at it, especially with low level </a:t>
            </a:r>
            <a:r>
              <a:rPr lang="en-GB" dirty="0" err="1" smtClean="0"/>
              <a:t>OpenCL</a:t>
            </a:r>
            <a:r>
              <a:rPr lang="en-GB" dirty="0" smtClean="0"/>
              <a:t>/CUDA</a:t>
            </a:r>
          </a:p>
          <a:p>
            <a:r>
              <a:rPr lang="en-GB" dirty="0" smtClean="0"/>
              <a:t>Bad performance is a bug</a:t>
            </a:r>
          </a:p>
          <a:p>
            <a:r>
              <a:rPr lang="en-GB" dirty="0" smtClean="0"/>
              <a:t>Problems might not be in kernels:</a:t>
            </a:r>
          </a:p>
          <a:p>
            <a:pPr lvl="1"/>
            <a:r>
              <a:rPr lang="en-GB" dirty="0" err="1" smtClean="0"/>
              <a:t>Enqueueing</a:t>
            </a:r>
            <a:r>
              <a:rPr lang="en-GB" dirty="0" smtClean="0"/>
              <a:t> </a:t>
            </a:r>
            <a:r>
              <a:rPr lang="en-GB" b="1" dirty="0" err="1" smtClean="0">
                <a:solidFill>
                  <a:srgbClr val="3366FF"/>
                </a:solidFill>
                <a:latin typeface="Courier New"/>
                <a:cs typeface="Courier New"/>
              </a:rPr>
              <a:t>clFinish</a:t>
            </a:r>
            <a:r>
              <a:rPr lang="en-GB" dirty="0" smtClean="0"/>
              <a:t> after kernel calls</a:t>
            </a:r>
          </a:p>
          <a:p>
            <a:pPr lvl="1"/>
            <a:r>
              <a:rPr lang="en-GB" dirty="0" smtClean="0"/>
              <a:t>Inappropriate work group size for architecture</a:t>
            </a:r>
          </a:p>
          <a:p>
            <a:pPr lvl="1"/>
            <a:r>
              <a:rPr lang="en-GB" dirty="0" smtClean="0"/>
              <a:t>Slow memory copying between device and host</a:t>
            </a:r>
          </a:p>
          <a:p>
            <a:pPr lvl="1"/>
            <a:endParaRPr lang="en-GB" dirty="0"/>
          </a:p>
          <a:p>
            <a:pPr marL="57150" indent="0">
              <a:buNone/>
            </a:pPr>
            <a:r>
              <a:rPr lang="en-GB" dirty="0" smtClean="0"/>
              <a:t>How do we tell where the bottlenecks are?</a:t>
            </a:r>
          </a:p>
          <a:p>
            <a:pPr lvl="1"/>
            <a:endParaRPr lang="en-GB" dirty="0" smtClean="0"/>
          </a:p>
        </p:txBody>
      </p:sp>
    </p:spTree>
    <p:extLst>
      <p:ext uri="{BB962C8B-B14F-4D97-AF65-F5344CB8AC3E}">
        <p14:creationId xmlns:p14="http://schemas.microsoft.com/office/powerpoint/2010/main" val="314827711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smtClean="0"/>
              <a:t>OpenCL</a:t>
            </a:r>
            <a:r>
              <a:rPr lang="en-GB" dirty="0" smtClean="0"/>
              <a:t> events</a:t>
            </a:r>
            <a:endParaRPr lang="en-GB" dirty="0"/>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smtClean="0"/>
              <a:t>Every </a:t>
            </a:r>
            <a:r>
              <a:rPr lang="en-GB" dirty="0" err="1" smtClean="0"/>
              <a:t>enqueued</a:t>
            </a:r>
            <a:r>
              <a:rPr lang="en-GB" dirty="0" smtClean="0"/>
              <a:t> command returns an event object, which can be used to gather basic profiling information</a:t>
            </a:r>
          </a:p>
          <a:p>
            <a:r>
              <a:rPr lang="en-GB" dirty="0" smtClean="0"/>
              <a:t>Need to enable profiling in the command queue:</a:t>
            </a:r>
          </a:p>
          <a:p>
            <a:pPr marL="457200" lvl="1" indent="0">
              <a:buNone/>
            </a:pP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CommandQueue</a:t>
            </a:r>
            <a:r>
              <a:rPr lang="en-GB" b="1" dirty="0" smtClean="0">
                <a:solidFill>
                  <a:srgbClr val="3366FF"/>
                </a:solidFill>
                <a:latin typeface="Courier New"/>
                <a:cs typeface="Courier New"/>
              </a:rPr>
              <a:t>(context, CL_QUEUE_PROFILING_ENABLE);</a:t>
            </a:r>
          </a:p>
          <a:p>
            <a:r>
              <a:rPr lang="en-GB" dirty="0" smtClean="0"/>
              <a:t>Capture the event from the command</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cl</a:t>
            </a:r>
            <a:r>
              <a:rPr lang="en-GB" b="1" dirty="0">
                <a:solidFill>
                  <a:srgbClr val="3366FF"/>
                </a:solidFill>
                <a:latin typeface="Courier New" panose="02070309020205020404" pitchFamily="49" charset="0"/>
                <a:cs typeface="Courier New" panose="02070309020205020404" pitchFamily="49" charset="0"/>
              </a:rPr>
              <a:t>::Event </a:t>
            </a:r>
            <a:r>
              <a:rPr lang="en-GB" b="1" dirty="0" smtClean="0">
                <a:solidFill>
                  <a:srgbClr val="3366FF"/>
                </a:solidFill>
                <a:latin typeface="Courier New" panose="02070309020205020404" pitchFamily="49" charset="0"/>
                <a:cs typeface="Courier New" panose="02070309020205020404" pitchFamily="49" charset="0"/>
              </a:rPr>
              <a:t>event = kernel</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solidFill>
                  <a:srgbClr val="3366FF"/>
                </a:solidFill>
                <a:latin typeface="Courier New" panose="02070309020205020404" pitchFamily="49" charset="0"/>
                <a:cs typeface="Courier New" panose="02070309020205020404" pitchFamily="49" charset="0"/>
              </a:rPr>
              <a:t>(queue, global), …)</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dirty="0" smtClean="0">
                <a:latin typeface="Trebuchet MS"/>
                <a:cs typeface="Trebuchet MS"/>
              </a:rPr>
              <a:t>or</a:t>
            </a:r>
          </a:p>
          <a:p>
            <a:pPr marL="457200" lvl="1" indent="0">
              <a:buNone/>
            </a:pPr>
            <a:r>
              <a:rPr lang="en-GB" b="1" dirty="0" err="1" smtClean="0">
                <a:solidFill>
                  <a:srgbClr val="3366FF"/>
                </a:solidFill>
                <a:latin typeface="Courier New"/>
                <a:cs typeface="Courier New"/>
              </a:rPr>
              <a:t>queue.enqueueReadBuffer</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d_data</a:t>
            </a:r>
            <a:r>
              <a:rPr lang="en-GB" b="1" dirty="0" smtClean="0">
                <a:solidFill>
                  <a:srgbClr val="3366FF"/>
                </a:solidFill>
                <a:latin typeface="Courier New"/>
                <a:cs typeface="Courier New"/>
              </a:rPr>
              <a:t>, CL_FALSE,</a:t>
            </a:r>
          </a:p>
          <a:p>
            <a:pPr marL="45720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0, </a:t>
            </a:r>
            <a:r>
              <a:rPr lang="en-GB" b="1" dirty="0" err="1" smtClean="0">
                <a:solidFill>
                  <a:srgbClr val="3366FF"/>
                </a:solidFill>
                <a:latin typeface="Courier New"/>
                <a:cs typeface="Courier New"/>
              </a:rPr>
              <a:t>sz</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h_data</a:t>
            </a:r>
            <a:r>
              <a:rPr lang="en-GB" b="1" dirty="0" smtClean="0">
                <a:solidFill>
                  <a:srgbClr val="3366FF"/>
                </a:solidFill>
                <a:latin typeface="Courier New"/>
                <a:cs typeface="Courier New"/>
              </a:rPr>
              <a:t>, NULL, &amp;event);</a:t>
            </a:r>
          </a:p>
          <a:p>
            <a:r>
              <a:rPr lang="en-GB" dirty="0" smtClean="0"/>
              <a:t>Query the start and end times from the event</a:t>
            </a:r>
          </a:p>
          <a:p>
            <a:pPr marL="457200" lvl="1" indent="0">
              <a:buNone/>
            </a:pPr>
            <a:r>
              <a:rPr lang="en-GB" b="1" dirty="0">
                <a:solidFill>
                  <a:srgbClr val="3366FF"/>
                </a:solidFill>
                <a:latin typeface="Courier New" panose="02070309020205020404" pitchFamily="49" charset="0"/>
                <a:cs typeface="Courier New" panose="02070309020205020404" pitchFamily="49" charset="0"/>
              </a:rPr>
              <a:t>// Ensure command has </a:t>
            </a:r>
            <a:r>
              <a:rPr lang="en-GB" b="1" dirty="0" smtClean="0">
                <a:solidFill>
                  <a:srgbClr val="3366FF"/>
                </a:solidFill>
                <a:latin typeface="Courier New" panose="02070309020205020404" pitchFamily="49" charset="0"/>
                <a:cs typeface="Courier New" panose="02070309020205020404" pitchFamily="49" charset="0"/>
              </a:rPr>
              <a:t>finished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event.wait</a:t>
            </a:r>
            <a:r>
              <a:rPr lang="en-GB" b="1" dirty="0" smtClean="0">
                <a:solidFill>
                  <a:srgbClr val="3366FF"/>
                </a:solidFill>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 </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cl_ulong</a:t>
            </a:r>
            <a:r>
              <a:rPr lang="en-GB" b="1" dirty="0" smtClean="0">
                <a:solidFill>
                  <a:srgbClr val="3366FF"/>
                </a:solidFill>
                <a:latin typeface="Courier New" panose="02070309020205020404" pitchFamily="49" charset="0"/>
                <a:cs typeface="Courier New" panose="02070309020205020404" pitchFamily="49" charset="0"/>
              </a:rPr>
              <a:t> start, end;</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(CL_PROFILING_COMMAND_START, &amp;start)</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r>
              <a:rPr lang="en-GB" b="1" dirty="0" err="1" smtClean="0">
                <a:solidFill>
                  <a:srgbClr val="3366FF"/>
                </a:solidFill>
                <a:latin typeface="Courier New" panose="02070309020205020404" pitchFamily="49" charset="0"/>
                <a:cs typeface="Courier New" panose="02070309020205020404" pitchFamily="49" charset="0"/>
              </a:rPr>
              <a:t>event.getProfilingInfo</a:t>
            </a:r>
            <a:r>
              <a:rPr lang="en-GB" b="1" dirty="0">
                <a:solidFill>
                  <a:srgbClr val="3366FF"/>
                </a:solidFill>
                <a:latin typeface="Courier New" panose="02070309020205020404" pitchFamily="49" charset="0"/>
                <a:cs typeface="Courier New" panose="02070309020205020404" pitchFamily="49" charset="0"/>
              </a:rPr>
              <a:t>(CL_PROFILING_COMMAND_END, &amp;end)</a:t>
            </a:r>
            <a:r>
              <a:rPr lang="en-GB" b="1" dirty="0" smtClean="0">
                <a:solidFill>
                  <a:srgbClr val="3366FF"/>
                </a:solidFill>
                <a:latin typeface="Courier New" panose="02070309020205020404" pitchFamily="49" charset="0"/>
                <a:cs typeface="Courier New" panose="02070309020205020404" pitchFamily="49" charset="0"/>
              </a:rPr>
              <a:t>;</a:t>
            </a:r>
          </a:p>
          <a:p>
            <a:pPr marL="457200" lvl="1" indent="0">
              <a:buNone/>
            </a:pPr>
            <a:endParaRPr lang="en-GB" b="1" dirty="0" smtClean="0">
              <a:solidFill>
                <a:srgbClr val="3366FF"/>
              </a:solidFill>
              <a:latin typeface="Courier New" panose="02070309020205020404" pitchFamily="49" charset="0"/>
              <a:cs typeface="Courier New" panose="02070309020205020404" pitchFamily="49" charset="0"/>
            </a:endParaRPr>
          </a:p>
          <a:p>
            <a:pPr marL="457200" lvl="1" indent="0">
              <a:buNone/>
            </a:pPr>
            <a:r>
              <a:rPr lang="en-GB" b="1" dirty="0">
                <a:solidFill>
                  <a:srgbClr val="3366FF"/>
                </a:solidFill>
                <a:latin typeface="Courier New" panose="02070309020205020404" pitchFamily="49" charset="0"/>
                <a:cs typeface="Courier New" panose="02070309020205020404" pitchFamily="49" charset="0"/>
              </a:rPr>
              <a:t>// </a:t>
            </a:r>
            <a:r>
              <a:rPr lang="en-GB" b="1" dirty="0" smtClean="0">
                <a:solidFill>
                  <a:srgbClr val="3366FF"/>
                </a:solidFill>
                <a:latin typeface="Courier New" panose="02070309020205020404" pitchFamily="49" charset="0"/>
                <a:cs typeface="Courier New" panose="02070309020205020404" pitchFamily="49" charset="0"/>
              </a:rPr>
              <a:t>Compute time taken (in milliseconds)</a:t>
            </a:r>
          </a:p>
          <a:p>
            <a:pPr marL="457200" lvl="1" indent="0">
              <a:buNone/>
            </a:pPr>
            <a:r>
              <a:rPr lang="en-GB" b="1" dirty="0" smtClean="0">
                <a:solidFill>
                  <a:srgbClr val="3366FF"/>
                </a:solidFill>
                <a:latin typeface="Courier New" panose="02070309020205020404" pitchFamily="49" charset="0"/>
                <a:cs typeface="Courier New" panose="02070309020205020404" pitchFamily="49" charset="0"/>
              </a:rPr>
              <a:t>double </a:t>
            </a:r>
            <a:r>
              <a:rPr lang="en-GB" b="1" dirty="0" err="1">
                <a:solidFill>
                  <a:srgbClr val="3366FF"/>
                </a:solidFill>
                <a:latin typeface="Courier New" panose="02070309020205020404" pitchFamily="49" charset="0"/>
                <a:cs typeface="Courier New" panose="02070309020205020404" pitchFamily="49" charset="0"/>
              </a:rPr>
              <a:t>time_taken</a:t>
            </a:r>
            <a:r>
              <a:rPr lang="en-GB" b="1" dirty="0">
                <a:solidFill>
                  <a:srgbClr val="3366FF"/>
                </a:solidFill>
                <a:latin typeface="Courier New" panose="02070309020205020404" pitchFamily="49" charset="0"/>
                <a:cs typeface="Courier New" panose="02070309020205020404" pitchFamily="49" charset="0"/>
              </a:rPr>
              <a:t> = </a:t>
            </a:r>
            <a:r>
              <a:rPr lang="en-GB" b="1" dirty="0" smtClean="0">
                <a:solidFill>
                  <a:srgbClr val="3366FF"/>
                </a:solidFill>
                <a:latin typeface="Courier New" panose="02070309020205020404" pitchFamily="49" charset="0"/>
                <a:cs typeface="Courier New" panose="02070309020205020404" pitchFamily="49" charset="0"/>
              </a:rPr>
              <a:t>(end</a:t>
            </a:r>
            <a:r>
              <a:rPr lang="en-GB" b="1" dirty="0">
                <a:solidFill>
                  <a:srgbClr val="3366FF"/>
                </a:solidFill>
                <a:latin typeface="Courier New" panose="02070309020205020404" pitchFamily="49" charset="0"/>
                <a:cs typeface="Courier New" panose="02070309020205020404" pitchFamily="49" charset="0"/>
              </a:rPr>
              <a:t>-start)*1.0e-6</a:t>
            </a:r>
            <a:r>
              <a:rPr lang="en-GB" b="1" dirty="0" smtClean="0">
                <a:solidFill>
                  <a:srgbClr val="3366FF"/>
                </a:solidFill>
                <a:latin typeface="Courier New" panose="02070309020205020404" pitchFamily="49" charset="0"/>
                <a:cs typeface="Courier New" panose="02070309020205020404" pitchFamily="49" charset="0"/>
              </a:rPr>
              <a:t>; </a:t>
            </a:r>
            <a:endParaRPr lang="en-GB" dirty="0" smtClean="0"/>
          </a:p>
          <a:p>
            <a:endParaRPr lang="en-GB" dirty="0"/>
          </a:p>
        </p:txBody>
      </p:sp>
    </p:spTree>
    <p:extLst>
      <p:ext uri="{BB962C8B-B14F-4D97-AF65-F5344CB8AC3E}">
        <p14:creationId xmlns:p14="http://schemas.microsoft.com/office/powerpoint/2010/main" val="1403268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Profiling tools</a:t>
            </a:r>
            <a:endParaRPr lang="en-GB" dirty="0"/>
          </a:p>
        </p:txBody>
      </p:sp>
      <p:sp>
        <p:nvSpPr>
          <p:cNvPr id="5" name="Content Placeholder 4"/>
          <p:cNvSpPr>
            <a:spLocks noGrp="1"/>
          </p:cNvSpPr>
          <p:nvPr>
            <p:ph idx="1"/>
          </p:nvPr>
        </p:nvSpPr>
        <p:spPr/>
        <p:txBody>
          <a:bodyPr>
            <a:normAutofit fontScale="85000" lnSpcReduction="10000"/>
          </a:bodyPr>
          <a:lstStyle/>
          <a:p>
            <a:r>
              <a:rPr lang="en-GB" dirty="0" smtClean="0"/>
              <a:t>Intel's offline compiler shows whether your kernel is being vectorised for the target device – if it can’t vectorise it, then it won’t run well!</a:t>
            </a:r>
          </a:p>
          <a:p>
            <a:r>
              <a:rPr lang="en-GB" dirty="0" smtClean="0"/>
              <a:t>Intel's </a:t>
            </a:r>
            <a:r>
              <a:rPr lang="en-GB" dirty="0" err="1" smtClean="0"/>
              <a:t>VTune</a:t>
            </a:r>
            <a:r>
              <a:rPr lang="en-GB" dirty="0" smtClean="0"/>
              <a:t> shows memory use, parallelism, instructions taken etc. for </a:t>
            </a:r>
            <a:r>
              <a:rPr lang="en-GB" dirty="0" err="1" smtClean="0"/>
              <a:t>OpenCL</a:t>
            </a:r>
            <a:r>
              <a:rPr lang="en-GB" dirty="0" smtClean="0"/>
              <a:t> kernels, and has source level profiling</a:t>
            </a:r>
          </a:p>
          <a:p>
            <a:r>
              <a:rPr lang="en-GB" dirty="0" smtClean="0"/>
              <a:t>Old versions of NVIDIA's </a:t>
            </a:r>
            <a:r>
              <a:rPr lang="en-GB" dirty="0" err="1" smtClean="0"/>
              <a:t>nvvp</a:t>
            </a:r>
            <a:r>
              <a:rPr lang="en-GB" dirty="0" smtClean="0"/>
              <a:t> show memory bandwidth, occupancy, etc.</a:t>
            </a:r>
          </a:p>
          <a:p>
            <a:r>
              <a:rPr lang="en-GB" dirty="0" smtClean="0"/>
              <a:t>AMD's </a:t>
            </a:r>
            <a:r>
              <a:rPr lang="en-GB" dirty="0" err="1" smtClean="0"/>
              <a:t>CodeXL</a:t>
            </a:r>
            <a:r>
              <a:rPr lang="en-GB" dirty="0" smtClean="0"/>
              <a:t> provides similar functionality for AMD hardware</a:t>
            </a:r>
          </a:p>
          <a:p>
            <a:r>
              <a:rPr lang="en-GB" dirty="0" smtClean="0"/>
              <a:t>ARM's DS-5 is another similar tool</a:t>
            </a:r>
          </a:p>
        </p:txBody>
      </p:sp>
    </p:spTree>
    <p:extLst>
      <p:ext uri="{BB962C8B-B14F-4D97-AF65-F5344CB8AC3E}">
        <p14:creationId xmlns:p14="http://schemas.microsoft.com/office/powerpoint/2010/main" val="2254009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79512" y="1600200"/>
            <a:ext cx="8784976" cy="4997152"/>
          </a:xfrm>
        </p:spPr>
        <p:txBody>
          <a:bodyPr>
            <a:normAutofit fontScale="92500"/>
          </a:bodyPr>
          <a:lstStyle/>
          <a:p>
            <a:r>
              <a:rPr lang="en-GB" dirty="0" smtClean="0"/>
              <a:t>From Barcelona Supercomputing </a:t>
            </a:r>
            <a:r>
              <a:rPr lang="en-GB" dirty="0" err="1" smtClean="0"/>
              <a:t>Center</a:t>
            </a:r>
            <a:endParaRPr lang="en-GB" dirty="0" smtClean="0"/>
          </a:p>
          <a:p>
            <a:pPr lvl="1"/>
            <a:r>
              <a:rPr lang="en-GB" dirty="0">
                <a:hlinkClick r:id="rId2"/>
              </a:rPr>
              <a:t>http://</a:t>
            </a:r>
            <a:r>
              <a:rPr lang="en-GB" dirty="0" smtClean="0">
                <a:hlinkClick r:id="rId2"/>
              </a:rPr>
              <a:t>www.bsc.es/computer-sciences/performance-tools/trace-generation</a:t>
            </a:r>
            <a:endParaRPr lang="en-GB" dirty="0" smtClean="0"/>
          </a:p>
          <a:p>
            <a:pPr lvl="1"/>
            <a:r>
              <a:rPr lang="en-GB" dirty="0">
                <a:hlinkClick r:id="rId3"/>
              </a:rPr>
              <a:t>http://</a:t>
            </a:r>
            <a:r>
              <a:rPr lang="en-GB" dirty="0" smtClean="0">
                <a:hlinkClick r:id="rId3"/>
              </a:rPr>
              <a:t>www.bsc.es/computer-sciences/performance-tools/paraver</a:t>
            </a:r>
            <a:endParaRPr lang="en-GB" dirty="0"/>
          </a:p>
          <a:p>
            <a:r>
              <a:rPr lang="en-GB" dirty="0" smtClean="0"/>
              <a:t>Create and </a:t>
            </a:r>
            <a:r>
              <a:rPr lang="en-GB" dirty="0" err="1" smtClean="0"/>
              <a:t>analyze</a:t>
            </a:r>
            <a:r>
              <a:rPr lang="en-GB" dirty="0" smtClean="0"/>
              <a:t> traces of </a:t>
            </a:r>
            <a:r>
              <a:rPr lang="en-GB" dirty="0" err="1" smtClean="0"/>
              <a:t>OpenCL</a:t>
            </a:r>
            <a:r>
              <a:rPr lang="en-GB" dirty="0" smtClean="0"/>
              <a:t> programs</a:t>
            </a:r>
          </a:p>
          <a:p>
            <a:pPr lvl="1"/>
            <a:r>
              <a:rPr lang="en-GB" dirty="0" smtClean="0"/>
              <a:t>Also MPI, </a:t>
            </a:r>
            <a:r>
              <a:rPr lang="en-GB" dirty="0" err="1" smtClean="0"/>
              <a:t>OpenMP</a:t>
            </a:r>
            <a:endParaRPr lang="en-GB" dirty="0" smtClean="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smtClean="0"/>
          </a:p>
        </p:txBody>
      </p:sp>
    </p:spTree>
    <p:extLst>
      <p:ext uri="{BB962C8B-B14F-4D97-AF65-F5344CB8AC3E}">
        <p14:creationId xmlns:p14="http://schemas.microsoft.com/office/powerpoint/2010/main" val="2919232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smtClean="0"/>
              <a:t>Extrae</a:t>
            </a:r>
            <a:r>
              <a:rPr lang="en-GB" dirty="0" smtClean="0"/>
              <a:t> and </a:t>
            </a:r>
            <a:r>
              <a:rPr lang="en-GB" dirty="0" err="1" smtClean="0"/>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smtClean="0"/>
              <a:t>Extrae</a:t>
            </a:r>
            <a:r>
              <a:rPr lang="en-GB" dirty="0" smtClean="0"/>
              <a:t> </a:t>
            </a:r>
            <a:r>
              <a:rPr lang="en-GB" i="1" dirty="0"/>
              <a:t>instruments</a:t>
            </a:r>
            <a:r>
              <a:rPr lang="en-GB" dirty="0"/>
              <a:t> your application and produces “</a:t>
            </a:r>
            <a:r>
              <a:rPr lang="en-GB" dirty="0" err="1"/>
              <a:t>timestamped</a:t>
            </a:r>
            <a:r>
              <a:rPr lang="en-GB" dirty="0"/>
              <a:t> events of runtime calls, performance counters and source code </a:t>
            </a:r>
            <a:r>
              <a:rPr lang="en-GB" dirty="0" smtClean="0"/>
              <a:t>references”</a:t>
            </a:r>
          </a:p>
          <a:p>
            <a:pPr marL="914400" lvl="1" indent="-514350"/>
            <a:r>
              <a:rPr lang="en-GB" dirty="0" smtClean="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smtClean="0"/>
              <a:t>Paraver</a:t>
            </a:r>
            <a:r>
              <a:rPr lang="en-GB" dirty="0" smtClean="0"/>
              <a:t> </a:t>
            </a:r>
            <a:r>
              <a:rPr lang="en-GB" dirty="0"/>
              <a:t>provides a way to view and </a:t>
            </a:r>
            <a:r>
              <a:rPr lang="en-GB" dirty="0" err="1"/>
              <a:t>analyze</a:t>
            </a:r>
            <a:r>
              <a:rPr lang="en-GB" dirty="0"/>
              <a:t> these </a:t>
            </a:r>
            <a:r>
              <a:rPr lang="en-GB" dirty="0" smtClean="0"/>
              <a:t>traces in a graphical way</a:t>
            </a:r>
            <a:endParaRPr lang="en-GB" dirty="0"/>
          </a:p>
          <a:p>
            <a:pPr lvl="1"/>
            <a:endParaRPr lang="en-GB" dirty="0" smtClean="0"/>
          </a:p>
          <a:p>
            <a:endParaRPr lang="en-GB" dirty="0"/>
          </a:p>
          <a:p>
            <a:endParaRPr lang="en-GB" dirty="0"/>
          </a:p>
        </p:txBody>
      </p:sp>
    </p:spTree>
    <p:extLst>
      <p:ext uri="{BB962C8B-B14F-4D97-AF65-F5344CB8AC3E}">
        <p14:creationId xmlns:p14="http://schemas.microsoft.com/office/powerpoint/2010/main" val="2335347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coding</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Only good if you know what machine your code will always run on</a:t>
            </a:r>
          </a:p>
          <a:p>
            <a:r>
              <a:rPr lang="en-US" dirty="0" smtClean="0"/>
              <a:t>Simplest to implement</a:t>
            </a:r>
          </a:p>
          <a:p>
            <a:r>
              <a:rPr lang="en-US" dirty="0" smtClean="0"/>
              <a:t>Often this simple approach is good enough</a:t>
            </a:r>
            <a:endParaRPr lang="en-US" dirty="0"/>
          </a:p>
        </p:txBody>
      </p:sp>
      <p:sp>
        <p:nvSpPr>
          <p:cNvPr id="4" name="Content Placeholder 3"/>
          <p:cNvSpPr>
            <a:spLocks noGrp="1"/>
          </p:cNvSpPr>
          <p:nvPr>
            <p:ph sz="half" idx="2"/>
          </p:nvPr>
        </p:nvSpPr>
        <p:spPr>
          <a:xfrm>
            <a:off x="4355976" y="1600200"/>
            <a:ext cx="4788024" cy="4525963"/>
          </a:xfrm>
        </p:spPr>
        <p:txBody>
          <a:bodyPr>
            <a:noAutofit/>
          </a:bodyPr>
          <a:lstStyle/>
          <a:p>
            <a:pPr marL="0" indent="0">
              <a:buNone/>
            </a:pPr>
            <a:r>
              <a:rPr lang="en-US" sz="1600" b="1" dirty="0" smtClean="0">
                <a:solidFill>
                  <a:srgbClr val="3366FF"/>
                </a:solidFill>
                <a:latin typeface="Courier New"/>
                <a:cs typeface="Courier New"/>
              </a:rPr>
              <a:t>//get platforms</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cl_platform_id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platforms[2];</a:t>
            </a:r>
          </a:p>
          <a:p>
            <a:pPr marL="0" indent="0">
              <a:buNone/>
            </a:pPr>
            <a:r>
              <a:rPr lang="en-US" sz="1600" b="1" dirty="0" err="1" smtClean="0">
                <a:solidFill>
                  <a:srgbClr val="3366FF"/>
                </a:solidFill>
                <a:latin typeface="Courier New"/>
                <a:cs typeface="Courier New"/>
              </a:rPr>
              <a:t>clGetPlatformIDs</a:t>
            </a:r>
            <a:r>
              <a:rPr lang="en-US" sz="1600" b="1" dirty="0">
                <a:solidFill>
                  <a:srgbClr val="3366FF"/>
                </a:solidFill>
                <a:latin typeface="Courier New"/>
                <a:cs typeface="Courier New"/>
              </a:rPr>
              <a:t>(1</a:t>
            </a:r>
            <a:r>
              <a:rPr lang="en-US" sz="1600" b="1" dirty="0" smtClean="0">
                <a:solidFill>
                  <a:srgbClr val="3366FF"/>
                </a:solidFill>
                <a:latin typeface="Courier New"/>
                <a:cs typeface="Courier New"/>
              </a:rPr>
              <a:t>,platforms,NULL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//get devices from the first platform</a:t>
            </a:r>
            <a:endParaRPr lang="en-US" sz="1600" b="1" dirty="0">
              <a:solidFill>
                <a:srgbClr val="3366FF"/>
              </a:solidFill>
              <a:latin typeface="Courier New"/>
              <a:cs typeface="Courier New"/>
            </a:endParaRPr>
          </a:p>
          <a:p>
            <a:pPr marL="0" indent="0">
              <a:buNone/>
            </a:pPr>
            <a:r>
              <a:rPr lang="en-US" sz="1600" b="1" dirty="0" err="1" smtClean="0">
                <a:solidFill>
                  <a:srgbClr val="3366FF"/>
                </a:solidFill>
                <a:latin typeface="Courier New"/>
                <a:cs typeface="Courier New"/>
              </a:rPr>
              <a:t>cl_device_id</a:t>
            </a:r>
            <a:r>
              <a:rPr lang="en-US" sz="1600" b="1" dirty="0" smtClean="0">
                <a:solidFill>
                  <a:srgbClr val="3366FF"/>
                </a:solidFill>
                <a:latin typeface="Courier New"/>
                <a:cs typeface="Courier New"/>
              </a:rPr>
              <a:t> </a:t>
            </a:r>
            <a:r>
              <a:rPr lang="en-US" sz="1600" b="1" dirty="0">
                <a:solidFill>
                  <a:srgbClr val="3366FF"/>
                </a:solidFill>
                <a:latin typeface="Courier New"/>
                <a:cs typeface="Courier New"/>
              </a:rPr>
              <a:t>devices[3];</a:t>
            </a:r>
          </a:p>
          <a:p>
            <a:pPr marL="0" indent="0">
              <a:buNone/>
            </a:pPr>
            <a:r>
              <a:rPr lang="en-US" sz="1600" b="1" dirty="0" err="1" smtClean="0">
                <a:solidFill>
                  <a:srgbClr val="3366FF"/>
                </a:solidFill>
                <a:latin typeface="Courier New"/>
                <a:cs typeface="Courier New"/>
              </a:rPr>
              <a:t>clGetDeviceIDs</a:t>
            </a:r>
            <a:r>
              <a:rPr lang="en-US" sz="1600" b="1" dirty="0">
                <a:solidFill>
                  <a:srgbClr val="3366FF"/>
                </a:solidFill>
                <a:latin typeface="Courier New"/>
                <a:cs typeface="Courier New"/>
              </a:rPr>
              <a:t>(platforms[0], </a:t>
            </a:r>
            <a:r>
              <a:rPr lang="en-US" sz="1600" b="1" dirty="0" smtClean="0">
                <a:solidFill>
                  <a:srgbClr val="3366FF"/>
                </a:solidFill>
                <a:latin typeface="Courier New"/>
                <a:cs typeface="Courier New"/>
              </a:rPr>
              <a:t/>
            </a:r>
            <a:br>
              <a:rPr lang="en-US" sz="1600" b="1" dirty="0" smtClean="0">
                <a:solidFill>
                  <a:srgbClr val="3366FF"/>
                </a:solidFill>
                <a:latin typeface="Courier New"/>
                <a:cs typeface="Courier New"/>
              </a:rPr>
            </a:br>
            <a:r>
              <a:rPr lang="en-US" sz="1600" b="1" dirty="0" smtClean="0">
                <a:solidFill>
                  <a:srgbClr val="3366FF"/>
                </a:solidFill>
                <a:latin typeface="Courier New"/>
                <a:cs typeface="Courier New"/>
              </a:rPr>
              <a:t>  CL_DEVICE_TYPE_ALL,3,devices,NULL</a:t>
            </a:r>
            <a:r>
              <a:rPr lang="en-US" sz="1600" b="1" dirty="0">
                <a:solidFill>
                  <a:srgbClr val="3366FF"/>
                </a:solidFill>
                <a:latin typeface="Courier New"/>
                <a:cs typeface="Courier New"/>
              </a:rPr>
              <a:t>);</a:t>
            </a:r>
          </a:p>
          <a:p>
            <a:pPr marL="0" indent="0">
              <a:buNone/>
            </a:pPr>
            <a:endParaRPr lang="en-US" sz="1600" b="1" dirty="0" smtClean="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//create context from the last device</a:t>
            </a: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return clCreateContext</a:t>
            </a:r>
            <a:r>
              <a:rPr lang="en-US" sz="1600" b="1" dirty="0">
                <a:solidFill>
                  <a:srgbClr val="3366FF"/>
                </a:solidFill>
                <a:latin typeface="Courier New"/>
                <a:cs typeface="Courier New"/>
              </a:rPr>
              <a:t>(NULL, 1, </a:t>
            </a:r>
            <a:br>
              <a:rPr lang="en-US" sz="1600" b="1" dirty="0">
                <a:solidFill>
                  <a:srgbClr val="3366FF"/>
                </a:solidFill>
                <a:latin typeface="Courier New"/>
                <a:cs typeface="Courier New"/>
              </a:rPr>
            </a:br>
            <a:r>
              <a:rPr lang="en-US" sz="1600" b="1" dirty="0" smtClean="0">
                <a:solidFill>
                  <a:srgbClr val="3366FF"/>
                </a:solidFill>
                <a:latin typeface="Courier New"/>
                <a:cs typeface="Courier New"/>
              </a:rPr>
              <a:t>  &amp;</a:t>
            </a:r>
            <a:r>
              <a:rPr lang="en-US" sz="1600" b="1" dirty="0">
                <a:solidFill>
                  <a:srgbClr val="3366FF"/>
                </a:solidFill>
                <a:latin typeface="Courier New"/>
                <a:cs typeface="Courier New"/>
              </a:rPr>
              <a:t>devices[2], NULL, NULL, NULL</a:t>
            </a:r>
            <a:r>
              <a:rPr lang="en-US" sz="1600" b="1" dirty="0" smtClean="0">
                <a:solidFill>
                  <a:srgbClr val="3366FF"/>
                </a:solidFill>
                <a:latin typeface="Courier New"/>
                <a:cs typeface="Courier New"/>
              </a:rPr>
              <a:t>)</a:t>
            </a:r>
            <a:r>
              <a:rPr lang="en-US" sz="1600" b="1" dirty="0">
                <a:solidFill>
                  <a:srgbClr val="3366FF"/>
                </a:solidFill>
                <a:latin typeface="Courier New"/>
                <a:cs typeface="Courier New"/>
              </a:rPr>
              <a:t>;</a:t>
            </a:r>
            <a:endParaRPr lang="en-US" sz="1600" b="1" dirty="0" smtClean="0">
              <a:solidFill>
                <a:srgbClr val="3366FF"/>
              </a:solidFill>
              <a:latin typeface="Courier New"/>
              <a:cs typeface="Courier New"/>
            </a:endParaRPr>
          </a:p>
        </p:txBody>
      </p:sp>
    </p:spTree>
    <p:extLst>
      <p:ext uri="{BB962C8B-B14F-4D97-AF65-F5344CB8AC3E}">
        <p14:creationId xmlns:p14="http://schemas.microsoft.com/office/powerpoint/2010/main" val="341569043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Important!</a:t>
            </a:r>
            <a:endParaRPr lang="en-GB" dirty="0"/>
          </a:p>
        </p:txBody>
      </p:sp>
      <p:sp>
        <p:nvSpPr>
          <p:cNvPr id="3" name="Content Placeholder 2"/>
          <p:cNvSpPr>
            <a:spLocks noGrp="1"/>
          </p:cNvSpPr>
          <p:nvPr>
            <p:ph idx="1"/>
          </p:nvPr>
        </p:nvSpPr>
        <p:spPr/>
        <p:txBody>
          <a:bodyPr>
            <a:normAutofit lnSpcReduction="10000"/>
          </a:bodyPr>
          <a:lstStyle/>
          <a:p>
            <a:r>
              <a:rPr lang="en-GB" dirty="0" smtClean="0"/>
              <a:t>At the moment NVIDIA® GPUs support up to OpenCL v1.1 and AMD® and Intel® support v1.2 or later</a:t>
            </a:r>
          </a:p>
          <a:p>
            <a:r>
              <a:rPr lang="en-GB" dirty="0" smtClean="0"/>
              <a:t>If you want to profile on NVIDIA® devices you </a:t>
            </a:r>
            <a:r>
              <a:rPr lang="en-GB" b="1" dirty="0" smtClean="0"/>
              <a:t>must</a:t>
            </a:r>
            <a:r>
              <a:rPr lang="en-GB" dirty="0" smtClean="0"/>
              <a:t> compile </a:t>
            </a:r>
            <a:r>
              <a:rPr lang="en-GB" dirty="0" err="1" smtClean="0"/>
              <a:t>Extrae</a:t>
            </a:r>
            <a:r>
              <a:rPr lang="en-GB" dirty="0" smtClean="0"/>
              <a:t> against the NVIDIA headers and runtime otherwise v1.2 code will be used by </a:t>
            </a:r>
            <a:r>
              <a:rPr lang="en-GB" dirty="0" err="1" smtClean="0"/>
              <a:t>Extrae</a:t>
            </a:r>
            <a:r>
              <a:rPr lang="en-GB" dirty="0" smtClean="0"/>
              <a:t> internally which will cause the trace step to </a:t>
            </a:r>
            <a:r>
              <a:rPr lang="en-GB" dirty="0" err="1" smtClean="0"/>
              <a:t>segfault</a:t>
            </a:r>
            <a:endParaRPr lang="en-GB" dirty="0" smtClean="0"/>
          </a:p>
        </p:txBody>
      </p:sp>
    </p:spTree>
    <p:extLst>
      <p:ext uri="{BB962C8B-B14F-4D97-AF65-F5344CB8AC3E}">
        <p14:creationId xmlns:p14="http://schemas.microsoft.com/office/powerpoint/2010/main" val="20567549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Installing </a:t>
            </a:r>
            <a:r>
              <a:rPr lang="en-GB" dirty="0" err="1" smtClean="0"/>
              <a:t>Extrae</a:t>
            </a:r>
            <a:r>
              <a:rPr lang="en-GB" dirty="0" smtClean="0"/>
              <a:t> and </a:t>
            </a:r>
            <a:r>
              <a:rPr lang="en-GB" dirty="0" err="1" smtClean="0"/>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smtClean="0"/>
              <a:t>Paraver</a:t>
            </a:r>
            <a:r>
              <a:rPr lang="en-GB" dirty="0" smtClean="0"/>
              <a:t> is easy to install on Linux</a:t>
            </a:r>
          </a:p>
          <a:p>
            <a:pPr lvl="1"/>
            <a:r>
              <a:rPr lang="en-GB" dirty="0" smtClean="0"/>
              <a:t>Just download and unpack the binary</a:t>
            </a:r>
          </a:p>
          <a:p>
            <a:r>
              <a:rPr lang="en-GB" dirty="0" err="1" smtClean="0"/>
              <a:t>Extrae</a:t>
            </a:r>
            <a:r>
              <a:rPr lang="en-GB" dirty="0" smtClean="0"/>
              <a:t> has some dependencies, some of which you’ll have to build from source</a:t>
            </a:r>
          </a:p>
          <a:p>
            <a:pPr lvl="1"/>
            <a:r>
              <a:rPr lang="en-GB" dirty="0" smtClean="0"/>
              <a:t>libxml2</a:t>
            </a:r>
          </a:p>
          <a:p>
            <a:pPr lvl="1"/>
            <a:r>
              <a:rPr lang="en-GB" dirty="0" err="1" smtClean="0"/>
              <a:t>binutils-dev</a:t>
            </a:r>
            <a:endParaRPr lang="en-GB" dirty="0" smtClean="0"/>
          </a:p>
          <a:p>
            <a:pPr lvl="1"/>
            <a:r>
              <a:rPr lang="en-GB" dirty="0" err="1" smtClean="0"/>
              <a:t>libunwind</a:t>
            </a:r>
            <a:endParaRPr lang="en-GB" dirty="0" smtClean="0"/>
          </a:p>
          <a:p>
            <a:pPr lvl="1"/>
            <a:r>
              <a:rPr lang="en-GB" dirty="0" smtClean="0"/>
              <a:t>PAPI</a:t>
            </a:r>
          </a:p>
          <a:p>
            <a:pPr lvl="1"/>
            <a:r>
              <a:rPr lang="en-GB" dirty="0" smtClean="0"/>
              <a:t>MPI (optional)</a:t>
            </a:r>
            <a:endParaRPr lang="en-GB" dirty="0"/>
          </a:p>
          <a:p>
            <a:r>
              <a:rPr lang="en-GB" dirty="0" smtClean="0"/>
              <a:t>Use something like the following command line to configure before “make &amp;&amp; make install”:</a:t>
            </a:r>
            <a:br>
              <a:rPr lang="en-GB" dirty="0" smtClean="0"/>
            </a:br>
            <a:endParaRPr lang="en-GB" sz="1800" dirty="0" smtClean="0"/>
          </a:p>
          <a:p>
            <a:pPr marL="457200" lvl="1" indent="0">
              <a:buNone/>
            </a:pPr>
            <a:r>
              <a:rPr lang="en-GB" dirty="0" smtClean="0">
                <a:latin typeface="Courier New Bold"/>
              </a:rPr>
              <a:t>./configure –-prefix=$HOME/</a:t>
            </a:r>
            <a:r>
              <a:rPr lang="en-GB" dirty="0" err="1" smtClean="0">
                <a:latin typeface="Courier New Bold"/>
              </a:rPr>
              <a:t>extrae</a:t>
            </a:r>
            <a:r>
              <a:rPr lang="en-GB" dirty="0" smtClean="0">
                <a:latin typeface="Courier New Bold"/>
              </a:rPr>
              <a:t> --with-</a:t>
            </a:r>
            <a:r>
              <a:rPr lang="en-GB" dirty="0" err="1" smtClean="0">
                <a:latin typeface="Courier New Bold"/>
              </a:rPr>
              <a:t>binutils</a:t>
            </a:r>
            <a:r>
              <a:rPr lang="en-GB" dirty="0" smtClean="0">
                <a:latin typeface="Courier New Bold"/>
              </a:rPr>
              <a:t>=$HOME --with-</a:t>
            </a:r>
            <a:r>
              <a:rPr lang="en-GB" dirty="0" err="1" smtClean="0">
                <a:latin typeface="Courier New Bold"/>
              </a:rPr>
              <a:t>papi</a:t>
            </a:r>
            <a:r>
              <a:rPr lang="en-GB" dirty="0" smtClean="0">
                <a:latin typeface="Courier New Bold"/>
              </a:rPr>
              <a:t>=$HOME --with-</a:t>
            </a:r>
            <a:r>
              <a:rPr lang="en-GB" dirty="0" err="1" smtClean="0">
                <a:latin typeface="Courier New Bold"/>
              </a:rPr>
              <a:t>mpi</a:t>
            </a:r>
            <a:r>
              <a:rPr lang="en-GB" dirty="0" smtClean="0">
                <a:latin typeface="Courier New Bold"/>
              </a:rPr>
              <a:t>=$HOME --without-</a:t>
            </a:r>
            <a:r>
              <a:rPr lang="en-GB" dirty="0" err="1" smtClean="0">
                <a:latin typeface="Courier New Bold"/>
              </a:rPr>
              <a:t>dyninst</a:t>
            </a:r>
            <a:r>
              <a:rPr lang="en-GB" dirty="0" smtClean="0">
                <a:latin typeface="Courier New Bold"/>
              </a:rPr>
              <a:t> --with-unwind=$HOME --with-</a:t>
            </a:r>
            <a:r>
              <a:rPr lang="en-GB" dirty="0" err="1" smtClean="0">
                <a:latin typeface="Courier New Bold"/>
              </a:rPr>
              <a:t>opencl</a:t>
            </a:r>
            <a:r>
              <a:rPr lang="en-GB" dirty="0" smtClean="0">
                <a:latin typeface="Courier New Bold"/>
              </a:rPr>
              <a:t>=/</a:t>
            </a:r>
            <a:r>
              <a:rPr lang="en-GB" dirty="0" err="1" smtClean="0">
                <a:latin typeface="Courier New Bold"/>
              </a:rPr>
              <a:t>usr</a:t>
            </a:r>
            <a:r>
              <a:rPr lang="en-GB" dirty="0" smtClean="0">
                <a:latin typeface="Courier New Bold"/>
              </a:rPr>
              <a:t>/local/ --with-</a:t>
            </a:r>
            <a:r>
              <a:rPr lang="en-GB" dirty="0" err="1" smtClean="0">
                <a:latin typeface="Courier New Bold"/>
              </a:rPr>
              <a:t>opencl</a:t>
            </a:r>
            <a:r>
              <a:rPr lang="en-GB" dirty="0" smtClean="0">
                <a:latin typeface="Courier New Bold"/>
              </a:rPr>
              <a:t>-libs=/</a:t>
            </a:r>
            <a:r>
              <a:rPr lang="en-GB" dirty="0" err="1" smtClean="0">
                <a:latin typeface="Courier New Bold"/>
              </a:rPr>
              <a:t>usr</a:t>
            </a:r>
            <a:r>
              <a:rPr lang="en-GB" dirty="0" smtClean="0">
                <a:latin typeface="Courier New Bold"/>
              </a:rPr>
              <a:t>/lib64</a:t>
            </a:r>
          </a:p>
        </p:txBody>
      </p:sp>
    </p:spTree>
    <p:extLst>
      <p:ext uri="{BB962C8B-B14F-4D97-AF65-F5344CB8AC3E}">
        <p14:creationId xmlns:p14="http://schemas.microsoft.com/office/powerpoint/2010/main" val="1915659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 – tracing your code</a:t>
            </a:r>
            <a:endParaRPr lang="en-GB" dirty="0"/>
          </a:p>
        </p:txBody>
      </p:sp>
      <p:sp>
        <p:nvSpPr>
          <p:cNvPr id="3" name="Content Placeholder 2"/>
          <p:cNvSpPr>
            <a:spLocks noGrp="1"/>
          </p:cNvSpPr>
          <p:nvPr>
            <p:ph idx="1"/>
          </p:nvPr>
        </p:nvSpPr>
        <p:spPr>
          <a:xfrm>
            <a:off x="457200" y="1600200"/>
            <a:ext cx="8229600" cy="4781128"/>
          </a:xfrm>
        </p:spPr>
        <p:txBody>
          <a:bodyPr>
            <a:normAutofit fontScale="85000" lnSpcReduction="20000"/>
          </a:bodyPr>
          <a:lstStyle/>
          <a:p>
            <a:pPr>
              <a:lnSpc>
                <a:spcPct val="110000"/>
              </a:lnSpc>
            </a:pPr>
            <a:r>
              <a:rPr lang="en-GB" dirty="0" smtClean="0"/>
              <a:t>Copy the trace.sh script from </a:t>
            </a:r>
            <a:r>
              <a:rPr lang="en-GB" dirty="0" err="1" smtClean="0"/>
              <a:t>extrae</a:t>
            </a:r>
            <a:r>
              <a:rPr lang="en-GB" dirty="0" smtClean="0"/>
              <a:t>/share/example/OPENCL to your project directory</a:t>
            </a:r>
          </a:p>
          <a:p>
            <a:pPr lvl="1">
              <a:lnSpc>
                <a:spcPct val="110000"/>
              </a:lnSpc>
            </a:pPr>
            <a:r>
              <a:rPr lang="en-GB" dirty="0" smtClean="0"/>
              <a:t>This sets up a few environment variables and then runs your compiled binary</a:t>
            </a:r>
          </a:p>
          <a:p>
            <a:pPr>
              <a:lnSpc>
                <a:spcPct val="110000"/>
              </a:lnSpc>
            </a:pPr>
            <a:r>
              <a:rPr lang="en-GB" dirty="0" smtClean="0"/>
              <a:t>Copy the extrae.xml file from the same location to your project directory</a:t>
            </a:r>
          </a:p>
          <a:p>
            <a:pPr lvl="1">
              <a:lnSpc>
                <a:spcPct val="110000"/>
              </a:lnSpc>
            </a:pPr>
            <a:r>
              <a:rPr lang="en-GB" dirty="0" smtClean="0"/>
              <a:t>This gives some instructions to </a:t>
            </a:r>
            <a:r>
              <a:rPr lang="en-GB" dirty="0" err="1" smtClean="0"/>
              <a:t>Extrae</a:t>
            </a:r>
            <a:r>
              <a:rPr lang="en-GB" dirty="0" smtClean="0"/>
              <a:t> as to how to profile your code</a:t>
            </a:r>
          </a:p>
          <a:p>
            <a:pPr lvl="1">
              <a:lnSpc>
                <a:spcPct val="110000"/>
              </a:lnSpc>
            </a:pPr>
            <a:r>
              <a:rPr lang="en-GB" dirty="0" smtClean="0"/>
              <a:t>Lots of options here – see their user guide</a:t>
            </a:r>
          </a:p>
          <a:p>
            <a:pPr lvl="1">
              <a:lnSpc>
                <a:spcPct val="110000"/>
              </a:lnSpc>
            </a:pPr>
            <a:r>
              <a:rPr lang="en-GB" dirty="0" smtClean="0"/>
              <a:t>The default they provide is fine to use to begin with</a:t>
            </a:r>
          </a:p>
          <a:p>
            <a:pPr>
              <a:lnSpc>
                <a:spcPct val="110000"/>
              </a:lnSpc>
            </a:pPr>
            <a:r>
              <a:rPr lang="en-GB" dirty="0" smtClean="0"/>
              <a:t>Trace!</a:t>
            </a:r>
          </a:p>
          <a:p>
            <a:pPr lvl="1">
              <a:lnSpc>
                <a:spcPct val="110000"/>
              </a:lnSpc>
            </a:pPr>
            <a:r>
              <a:rPr lang="en-GB" b="1" dirty="0" smtClean="0">
                <a:latin typeface="Courier New"/>
                <a:cs typeface="Courier New"/>
              </a:rPr>
              <a:t>./trace.sh ./</a:t>
            </a:r>
            <a:r>
              <a:rPr lang="en-GB" b="1" dirty="0" err="1" smtClean="0">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2263780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2 – visualize the trace</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smtClean="0"/>
              <a:t>Extrae</a:t>
            </a:r>
            <a:r>
              <a:rPr lang="en-GB" dirty="0" smtClean="0"/>
              <a:t> produces a number of files</a:t>
            </a:r>
          </a:p>
          <a:p>
            <a:pPr lvl="1"/>
            <a:r>
              <a:rPr lang="en-GB" dirty="0" smtClean="0"/>
              <a:t>.</a:t>
            </a:r>
            <a:r>
              <a:rPr lang="en-GB" dirty="0" err="1" smtClean="0"/>
              <a:t>prv</a:t>
            </a:r>
            <a:r>
              <a:rPr lang="en-GB" dirty="0" smtClean="0"/>
              <a:t>, .</a:t>
            </a:r>
            <a:r>
              <a:rPr lang="en-GB" dirty="0" err="1" smtClean="0"/>
              <a:t>pcf</a:t>
            </a:r>
            <a:r>
              <a:rPr lang="en-GB" dirty="0" smtClean="0"/>
              <a:t>, .row, etc…</a:t>
            </a:r>
          </a:p>
          <a:p>
            <a:r>
              <a:rPr lang="en-GB" dirty="0" smtClean="0"/>
              <a:t>Run </a:t>
            </a:r>
            <a:r>
              <a:rPr lang="en-GB" dirty="0" err="1" smtClean="0"/>
              <a:t>Paraver</a:t>
            </a:r>
            <a:endParaRPr lang="en-GB" dirty="0" smtClean="0"/>
          </a:p>
          <a:p>
            <a:pPr lvl="1"/>
            <a:r>
              <a:rPr lang="en-GB" b="1" dirty="0" smtClean="0">
                <a:latin typeface="Courier New"/>
                <a:cs typeface="Courier New"/>
              </a:rPr>
              <a:t>./</a:t>
            </a:r>
            <a:r>
              <a:rPr lang="en-GB" b="1" dirty="0" err="1" smtClean="0">
                <a:latin typeface="Courier New"/>
                <a:cs typeface="Courier New"/>
              </a:rPr>
              <a:t>wxparaver</a:t>
            </a:r>
            <a:r>
              <a:rPr lang="en-GB" b="1" dirty="0" smtClean="0">
                <a:latin typeface="Courier New"/>
                <a:cs typeface="Courier New"/>
              </a:rPr>
              <a:t>-&lt;version&gt;/bin/</a:t>
            </a:r>
            <a:r>
              <a:rPr lang="en-GB" b="1" dirty="0" err="1" smtClean="0">
                <a:latin typeface="Courier New"/>
                <a:cs typeface="Courier New"/>
              </a:rPr>
              <a:t>wxparaver</a:t>
            </a:r>
            <a:endParaRPr lang="en-GB" b="1" dirty="0" smtClean="0">
              <a:latin typeface="Courier New"/>
              <a:cs typeface="Courier New"/>
            </a:endParaRPr>
          </a:p>
          <a:p>
            <a:r>
              <a:rPr lang="en-GB" dirty="0" smtClean="0"/>
              <a:t>Load in the trace</a:t>
            </a:r>
          </a:p>
          <a:p>
            <a:pPr lvl="1"/>
            <a:r>
              <a:rPr lang="en-GB" dirty="0" smtClean="0"/>
              <a:t>File –&gt; Load Trace -&gt; Select the .</a:t>
            </a:r>
            <a:r>
              <a:rPr lang="en-GB" dirty="0" err="1" smtClean="0"/>
              <a:t>prv</a:t>
            </a:r>
            <a:r>
              <a:rPr lang="en-GB" dirty="0" smtClean="0"/>
              <a:t> file</a:t>
            </a:r>
          </a:p>
          <a:p>
            <a:r>
              <a:rPr lang="en-GB" dirty="0" smtClean="0"/>
              <a:t>Load in the provided </a:t>
            </a:r>
            <a:r>
              <a:rPr lang="en-GB" dirty="0" err="1" smtClean="0"/>
              <a:t>OpenCL</a:t>
            </a:r>
            <a:r>
              <a:rPr lang="en-GB" dirty="0" smtClean="0"/>
              <a:t> view </a:t>
            </a:r>
            <a:r>
              <a:rPr lang="en-GB" dirty="0" err="1" smtClean="0"/>
              <a:t>config</a:t>
            </a:r>
            <a:r>
              <a:rPr lang="en-GB" dirty="0" smtClean="0"/>
              <a:t> file</a:t>
            </a:r>
          </a:p>
          <a:p>
            <a:pPr lvl="1"/>
            <a:r>
              <a:rPr lang="en-GB" dirty="0" smtClean="0"/>
              <a:t>File -&gt; Load configuration -&gt; </a:t>
            </a:r>
            <a:r>
              <a:rPr lang="en-GB" dirty="0" err="1" smtClean="0"/>
              <a:t>wxparaver</a:t>
            </a:r>
            <a:r>
              <a:rPr lang="en-GB" dirty="0" smtClean="0"/>
              <a:t>-&lt;version&gt;/</a:t>
            </a:r>
            <a:r>
              <a:rPr lang="en-GB" dirty="0" err="1" smtClean="0"/>
              <a:t>cfgs</a:t>
            </a:r>
            <a:r>
              <a:rPr lang="en-GB" dirty="0" smtClean="0"/>
              <a:t>/</a:t>
            </a:r>
            <a:r>
              <a:rPr lang="en-GB" dirty="0" err="1" smtClean="0"/>
              <a:t>OpenCL</a:t>
            </a:r>
            <a:r>
              <a:rPr lang="en-GB" dirty="0" smtClean="0"/>
              <a:t>/views/</a:t>
            </a:r>
            <a:r>
              <a:rPr lang="en-GB" dirty="0" err="1" smtClean="0"/>
              <a:t>opencl_call.cfg</a:t>
            </a:r>
            <a:endParaRPr lang="en-GB" dirty="0" smtClean="0"/>
          </a:p>
          <a:p>
            <a:r>
              <a:rPr lang="en-GB" dirty="0" smtClean="0"/>
              <a:t>The traces appear as three windows</a:t>
            </a:r>
          </a:p>
          <a:p>
            <a:pPr marL="971550" lvl="1" indent="-514350">
              <a:buFont typeface="+mj-lt"/>
              <a:buAutoNum type="arabicPeriod"/>
            </a:pPr>
            <a:r>
              <a:rPr lang="en-GB" dirty="0" err="1" smtClean="0"/>
              <a:t>OpenCL</a:t>
            </a:r>
            <a:r>
              <a:rPr lang="en-GB" dirty="0" smtClean="0"/>
              <a:t> call in host - timings of API calls</a:t>
            </a:r>
          </a:p>
          <a:p>
            <a:pPr marL="971550" lvl="1" indent="-514350">
              <a:buFont typeface="+mj-lt"/>
              <a:buAutoNum type="arabicPeriod"/>
            </a:pPr>
            <a:r>
              <a:rPr lang="en-GB" dirty="0" smtClean="0"/>
              <a:t>Kernel Name – run times of kernel executions</a:t>
            </a:r>
          </a:p>
          <a:p>
            <a:pPr marL="971550" lvl="1" indent="-514350">
              <a:buFont typeface="+mj-lt"/>
              <a:buAutoNum type="arabicPeriod"/>
            </a:pPr>
            <a:r>
              <a:rPr lang="en-GB" dirty="0" err="1" smtClean="0"/>
              <a:t>OpenCL</a:t>
            </a:r>
            <a:r>
              <a:rPr lang="en-GB" dirty="0" smtClean="0"/>
              <a:t> call in accelerator – information about total compute </a:t>
            </a:r>
            <a:r>
              <a:rPr lang="en-GB" dirty="0" err="1" smtClean="0"/>
              <a:t>vs</a:t>
            </a:r>
            <a:r>
              <a:rPr lang="en-GB" dirty="0" smtClean="0"/>
              <a:t> memory transfer times</a:t>
            </a:r>
          </a:p>
        </p:txBody>
      </p:sp>
    </p:spTree>
    <p:extLst>
      <p:ext uri="{BB962C8B-B14F-4D97-AF65-F5344CB8AC3E}">
        <p14:creationId xmlns:p14="http://schemas.microsoft.com/office/powerpoint/2010/main" val="1267969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5477820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Usage Tips</a:t>
            </a:r>
            <a:endParaRPr lang="en-GB" dirty="0"/>
          </a:p>
        </p:txBody>
      </p:sp>
      <p:sp>
        <p:nvSpPr>
          <p:cNvPr id="3" name="Content Placeholder 2"/>
          <p:cNvSpPr>
            <a:spLocks noGrp="1"/>
          </p:cNvSpPr>
          <p:nvPr>
            <p:ph idx="1"/>
          </p:nvPr>
        </p:nvSpPr>
        <p:spPr>
          <a:xfrm>
            <a:off x="107504" y="1600200"/>
            <a:ext cx="8856984" cy="5141168"/>
          </a:xfrm>
        </p:spPr>
        <p:txBody>
          <a:bodyPr>
            <a:normAutofit fontScale="85000" lnSpcReduction="10000"/>
          </a:bodyPr>
          <a:lstStyle/>
          <a:p>
            <a:r>
              <a:rPr lang="en-GB" dirty="0" smtClean="0"/>
              <a:t>Show what the colours represent</a:t>
            </a:r>
          </a:p>
          <a:p>
            <a:pPr lvl="1"/>
            <a:r>
              <a:rPr lang="en-GB" dirty="0" smtClean="0"/>
              <a:t>Right click -&gt; Info Panel</a:t>
            </a:r>
          </a:p>
          <a:p>
            <a:r>
              <a:rPr lang="en-GB" dirty="0" smtClean="0"/>
              <a:t>Zoom in to examine specific areas of interest</a:t>
            </a:r>
          </a:p>
          <a:p>
            <a:pPr lvl="1"/>
            <a:r>
              <a:rPr lang="en-GB" dirty="0" smtClean="0"/>
              <a:t>Highlight a section of the trace to populate the timeline window</a:t>
            </a:r>
          </a:p>
          <a:p>
            <a:r>
              <a:rPr lang="en-GB" dirty="0" smtClean="0"/>
              <a:t>Tabulate the data – numerical timings of API calls</a:t>
            </a:r>
          </a:p>
          <a:p>
            <a:pPr lvl="1"/>
            <a:r>
              <a:rPr lang="en-GB" dirty="0" smtClean="0"/>
              <a:t>Select a timeline in the </a:t>
            </a:r>
            <a:r>
              <a:rPr lang="en-GB" dirty="0" err="1" smtClean="0"/>
              <a:t>Paraver</a:t>
            </a:r>
            <a:r>
              <a:rPr lang="en-GB" dirty="0" smtClean="0"/>
              <a:t> main window, click on the ‘New Histogram’ icon and select OK</a:t>
            </a:r>
          </a:p>
          <a:p>
            <a:r>
              <a:rPr lang="en-GB" dirty="0" smtClean="0"/>
              <a:t>Powerful software – can also pick up your MPI communications</a:t>
            </a:r>
          </a:p>
          <a:p>
            <a:r>
              <a:rPr lang="en-GB" dirty="0" smtClean="0"/>
              <a:t>Perform calculations with the data – see the </a:t>
            </a:r>
            <a:r>
              <a:rPr lang="en-GB" dirty="0" err="1" smtClean="0"/>
              <a:t>Paraver</a:t>
            </a:r>
            <a:r>
              <a:rPr lang="en-GB" dirty="0" smtClean="0"/>
              <a:t> user guide</a:t>
            </a:r>
            <a:endParaRPr lang="en-GB" dirty="0"/>
          </a:p>
        </p:txBody>
      </p:sp>
    </p:spTree>
    <p:extLst>
      <p:ext uri="{BB962C8B-B14F-4D97-AF65-F5344CB8AC3E}">
        <p14:creationId xmlns:p14="http://schemas.microsoft.com/office/powerpoint/2010/main" val="1393090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Platform specific profilers</a:t>
            </a:r>
            <a:endParaRPr lang="en-GB" dirty="0"/>
          </a:p>
        </p:txBody>
      </p:sp>
      <p:sp>
        <p:nvSpPr>
          <p:cNvPr id="3" name="Content Placeholder 2"/>
          <p:cNvSpPr>
            <a:spLocks noGrp="1"/>
          </p:cNvSpPr>
          <p:nvPr>
            <p:ph idx="1"/>
          </p:nvPr>
        </p:nvSpPr>
        <p:spPr/>
        <p:txBody>
          <a:bodyPr/>
          <a:lstStyle/>
          <a:p>
            <a:r>
              <a:rPr lang="en-GB" dirty="0" smtClean="0"/>
              <a:t>More information can be obtained about your </a:t>
            </a:r>
            <a:r>
              <a:rPr lang="en-GB" dirty="0" err="1" smtClean="0"/>
              <a:t>OpenCL</a:t>
            </a:r>
            <a:r>
              <a:rPr lang="en-GB" dirty="0" smtClean="0"/>
              <a:t> program by profiling it using the hardware vendors dedicated profilers</a:t>
            </a:r>
          </a:p>
          <a:p>
            <a:endParaRPr lang="en-GB" dirty="0"/>
          </a:p>
          <a:p>
            <a:r>
              <a:rPr lang="en-GB" dirty="0" err="1" smtClean="0"/>
              <a:t>OpenCL</a:t>
            </a:r>
            <a:r>
              <a:rPr lang="en-GB" dirty="0" smtClean="0"/>
              <a:t> profiling can be done with Events in the API itself for specific profiling of queues and kernel calls</a:t>
            </a:r>
            <a:endParaRPr lang="en-GB" dirty="0"/>
          </a:p>
        </p:txBody>
      </p:sp>
    </p:spTree>
    <p:extLst>
      <p:ext uri="{BB962C8B-B14F-4D97-AF65-F5344CB8AC3E}">
        <p14:creationId xmlns:p14="http://schemas.microsoft.com/office/powerpoint/2010/main" val="2826295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smtClean="0"/>
              <a:t>NVIDIA Visual Profiler®</a:t>
            </a:r>
            <a:endParaRPr lang="en-GB" dirty="0"/>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smtClean="0">
                <a:solidFill>
                  <a:prstClr val="black"/>
                </a:solidFill>
              </a:rPr>
              <a:t>This gives us information about:</a:t>
            </a:r>
          </a:p>
          <a:p>
            <a:r>
              <a:rPr lang="en-GB" sz="3100" dirty="0" smtClean="0">
                <a:solidFill>
                  <a:prstClr val="black"/>
                </a:solidFill>
              </a:rPr>
              <a:t>Device occupancy</a:t>
            </a:r>
          </a:p>
          <a:p>
            <a:r>
              <a:rPr lang="en-GB" sz="3100" dirty="0" smtClean="0">
                <a:solidFill>
                  <a:prstClr val="black"/>
                </a:solidFill>
              </a:rPr>
              <a:t>Memory bandwidth(between host and device)</a:t>
            </a:r>
          </a:p>
          <a:p>
            <a:endParaRPr lang="en-GB" sz="3100" dirty="0" smtClean="0">
              <a:solidFill>
                <a:prstClr val="black"/>
              </a:solidFill>
            </a:endParaRPr>
          </a:p>
          <a:p>
            <a:endParaRPr lang="en-GB" sz="3100" dirty="0" smtClean="0">
              <a:solidFill>
                <a:prstClr val="black"/>
              </a:solidFill>
            </a:endParaRPr>
          </a:p>
          <a:p>
            <a:r>
              <a:rPr lang="en-GB" sz="3100" dirty="0" smtClean="0">
                <a:solidFill>
                  <a:prstClr val="black"/>
                </a:solidFill>
              </a:rPr>
              <a:t>Number of registers uses</a:t>
            </a:r>
          </a:p>
          <a:p>
            <a:r>
              <a:rPr lang="en-GB" sz="3100" dirty="0" smtClean="0">
                <a:solidFill>
                  <a:prstClr val="black"/>
                </a:solidFill>
              </a:rPr>
              <a:t>Timeline of kernel executions and memory copies</a:t>
            </a:r>
          </a:p>
          <a:p>
            <a:r>
              <a:rPr lang="en-GB" sz="3100" dirty="0" smtClean="0">
                <a:solidFill>
                  <a:prstClr val="black"/>
                </a:solidFill>
              </a:rPr>
              <a:t>Etc…</a:t>
            </a:r>
            <a:endParaRPr lang="en-GB" sz="3100" dirty="0">
              <a:solidFill>
                <a:prstClr val="black"/>
              </a:solidFill>
            </a:endParaRP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smtClean="0">
                <a:solidFill>
                  <a:prstClr val="black"/>
                </a:solidFill>
              </a:rPr>
              <a:t>Start a new session:</a:t>
            </a:r>
          </a:p>
          <a:p>
            <a:endParaRPr lang="en-GB" sz="2000" dirty="0" smtClean="0">
              <a:solidFill>
                <a:prstClr val="black"/>
              </a:solidFill>
            </a:endParaRPr>
          </a:p>
          <a:p>
            <a:r>
              <a:rPr lang="en-GB" sz="2000" dirty="0" smtClean="0">
                <a:solidFill>
                  <a:prstClr val="black"/>
                </a:solidFill>
              </a:rPr>
              <a:t>Follow the wizard, selecting the compiled binary in the File box (you do not need to make any code or compiler modifications). You can leave the other options as the default.</a:t>
            </a:r>
          </a:p>
          <a:p>
            <a:r>
              <a:rPr lang="en-GB" sz="2000" dirty="0" smtClean="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48602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smtClean="0">
                <a:solidFill>
                  <a:srgbClr val="4F81BD"/>
                </a:solidFill>
              </a:rPr>
              <a:t>Kernels</a:t>
            </a:r>
            <a:endParaRPr lang="en-GB" sz="2000" dirty="0">
              <a:solidFill>
                <a:srgbClr val="4F81BD"/>
              </a:solidFill>
            </a:endParaRP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smtClean="0">
                <a:solidFill>
                  <a:srgbClr val="4F81BD"/>
                </a:solidFill>
              </a:rPr>
              <a:t>Each invocation of the kernel is pictured as a box</a:t>
            </a:r>
            <a:endParaRPr lang="en-GB" sz="2000" dirty="0">
              <a:solidFill>
                <a:srgbClr val="4F81BD"/>
              </a:solidFill>
            </a:endParaRP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79509787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Profiling using </a:t>
            </a:r>
            <a:r>
              <a:rPr lang="en-GB" dirty="0" err="1" smtClean="0"/>
              <a:t>nvvp</a:t>
            </a:r>
            <a:endParaRPr lang="en-GB" dirty="0"/>
          </a:p>
        </p:txBody>
      </p:sp>
      <p:sp>
        <p:nvSpPr>
          <p:cNvPr id="3" name="Content Placeholder 2"/>
          <p:cNvSpPr>
            <a:spLocks noGrp="1"/>
          </p:cNvSpPr>
          <p:nvPr>
            <p:ph idx="1"/>
          </p:nvPr>
        </p:nvSpPr>
        <p:spPr>
          <a:xfrm>
            <a:off x="107504" y="1600200"/>
            <a:ext cx="8856984" cy="5069160"/>
          </a:xfrm>
        </p:spPr>
        <p:txBody>
          <a:bodyPr>
            <a:normAutofit fontScale="775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3870345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a:xfrm>
            <a:off x="107504" y="1556792"/>
            <a:ext cx="4038600" cy="4525963"/>
          </a:xfrm>
        </p:spPr>
        <p:txBody>
          <a:bodyPr>
            <a:normAutofit/>
          </a:bodyPr>
          <a:lstStyle/>
          <a:p>
            <a:r>
              <a:rPr lang="en-US" dirty="0" smtClean="0"/>
              <a:t>Pass platform &amp; device numbers in command line (with sane defaults)</a:t>
            </a:r>
          </a:p>
          <a:p>
            <a:r>
              <a:rPr lang="en-US" dirty="0" smtClean="0"/>
              <a:t>Much more flexible</a:t>
            </a:r>
          </a:p>
          <a:p>
            <a:r>
              <a:rPr lang="en-US" dirty="0" smtClean="0"/>
              <a:t>Needs more code..</a:t>
            </a:r>
          </a:p>
          <a:p>
            <a:r>
              <a:rPr lang="en-US" dirty="0" smtClean="0"/>
              <a:t>Also beware – </a:t>
            </a:r>
            <a:r>
              <a:rPr lang="en-US" b="1" dirty="0" err="1" smtClean="0">
                <a:solidFill>
                  <a:srgbClr val="3366FF"/>
                </a:solidFill>
                <a:latin typeface="Courier New"/>
                <a:cs typeface="Courier New"/>
              </a:rPr>
              <a:t>cl_uint</a:t>
            </a:r>
            <a:r>
              <a:rPr lang="en-US" dirty="0" smtClean="0"/>
              <a:t> is used for device cardinality</a:t>
            </a:r>
            <a:endParaRPr lang="en-US" dirty="0"/>
          </a:p>
        </p:txBody>
      </p:sp>
      <p:sp>
        <p:nvSpPr>
          <p:cNvPr id="4" name="Content Placeholder 3"/>
          <p:cNvSpPr>
            <a:spLocks noGrp="1"/>
          </p:cNvSpPr>
          <p:nvPr>
            <p:ph sz="half" idx="2"/>
          </p:nvPr>
        </p:nvSpPr>
        <p:spPr>
          <a:xfrm>
            <a:off x="4283968" y="1600200"/>
            <a:ext cx="4860032" cy="4525963"/>
          </a:xfrm>
        </p:spPr>
        <p:txBody>
          <a:bodyPr>
            <a:noAutofit/>
          </a:bodyPr>
          <a:lstStyle/>
          <a:p>
            <a:pPr marL="0" indent="0">
              <a:buNone/>
            </a:pPr>
            <a:r>
              <a:rPr lang="en-US" sz="1200" b="1" dirty="0" err="1">
                <a:solidFill>
                  <a:srgbClr val="3366FF"/>
                </a:solidFill>
                <a:latin typeface="Courier New"/>
                <a:cs typeface="Courier New"/>
              </a:rPr>
              <a:t>cl_context</a:t>
            </a:r>
            <a:r>
              <a:rPr lang="en-US" sz="1200" b="1" dirty="0">
                <a:solidFill>
                  <a:srgbClr val="3366FF"/>
                </a:solidFill>
                <a:latin typeface="Courier New"/>
                <a:cs typeface="Courier New"/>
              </a:rPr>
              <a:t> </a:t>
            </a:r>
            <a:r>
              <a:rPr lang="en-US" sz="1200" b="1" dirty="0" err="1" smtClean="0">
                <a:solidFill>
                  <a:srgbClr val="3366FF"/>
                </a:solidFill>
                <a:latin typeface="Courier New"/>
                <a:cs typeface="Courier New"/>
              </a:rPr>
              <a:t>getDevice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p>
          <a:p>
            <a:pPr marL="0" indent="0">
              <a:buNone/>
            </a:pPr>
            <a:r>
              <a:rPr lang="en-US" sz="1200" b="1" dirty="0" smtClean="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//get number of platforms, devices</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(0, NULL, &amp;</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cl_platform_id</a:t>
            </a:r>
            <a:r>
              <a:rPr lang="en-US" sz="1200" b="1" dirty="0">
                <a:solidFill>
                  <a:srgbClr val="3366FF"/>
                </a:solidFill>
                <a:latin typeface="Courier New"/>
                <a:cs typeface="Courier New"/>
              </a:rPr>
              <a:t> platforms[</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clGetPlatformIDs</a:t>
            </a:r>
            <a:r>
              <a:rPr lang="en-US" sz="1200" b="1" dirty="0">
                <a:solidFill>
                  <a:srgbClr val="3366FF"/>
                </a:solidFill>
                <a:latin typeface="Courier New"/>
                <a:cs typeface="Courier New"/>
              </a:rPr>
              <a:t>(</a:t>
            </a:r>
            <a:r>
              <a:rPr lang="en-US" sz="1200" b="1" dirty="0" err="1">
                <a:solidFill>
                  <a:srgbClr val="3366FF"/>
                </a:solidFill>
                <a:latin typeface="Courier New"/>
                <a:cs typeface="Courier New"/>
              </a:rPr>
              <a:t>num_platforms</a:t>
            </a:r>
            <a:r>
              <a:rPr lang="en-US" sz="1200" b="1" dirty="0">
                <a:solidFill>
                  <a:srgbClr val="3366FF"/>
                </a:solidFill>
                <a:latin typeface="Courier New"/>
                <a:cs typeface="Courier New"/>
              </a:rPr>
              <a:t>, platforms, NULL);</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cl_uint</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CL_DEVICE_TYPE_ALL, 0, NULL, &amp;</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cl_device_id</a:t>
            </a:r>
            <a:r>
              <a:rPr lang="en-US" sz="1200" b="1" dirty="0">
                <a:solidFill>
                  <a:srgbClr val="3366FF"/>
                </a:solidFill>
                <a:latin typeface="Courier New"/>
                <a:cs typeface="Courier New"/>
              </a:rPr>
              <a:t> devices[</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a:t>
            </a:r>
          </a:p>
          <a:p>
            <a:pPr marL="0" indent="0">
              <a:buNone/>
            </a:pP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clGetDeviceIDs</a:t>
            </a:r>
            <a:r>
              <a:rPr lang="en-US" sz="1200" b="1" dirty="0">
                <a:solidFill>
                  <a:srgbClr val="3366FF"/>
                </a:solidFill>
                <a:latin typeface="Courier New"/>
                <a:cs typeface="Courier New"/>
              </a:rPr>
              <a:t>(platforms[</a:t>
            </a:r>
            <a:r>
              <a:rPr lang="en-US" sz="1200" b="1" dirty="0" err="1">
                <a:solidFill>
                  <a:srgbClr val="3366FF"/>
                </a:solidFill>
                <a:latin typeface="Courier New"/>
                <a:cs typeface="Courier New"/>
              </a:rPr>
              <a:t>plat_num</a:t>
            </a: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CL_DEVICE_TYPE_ALL</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num_devices</a:t>
            </a:r>
            <a:r>
              <a:rPr lang="en-US" sz="1200" b="1" dirty="0">
                <a:solidFill>
                  <a:srgbClr val="3366FF"/>
                </a:solidFill>
                <a:latin typeface="Courier New"/>
                <a:cs typeface="Courier New"/>
              </a:rPr>
              <a:t>, </a:t>
            </a:r>
            <a:r>
              <a:rPr lang="en-US" sz="1200" b="1" dirty="0" err="1">
                <a:solidFill>
                  <a:srgbClr val="3366FF"/>
                </a:solidFill>
                <a:latin typeface="Courier New"/>
                <a:cs typeface="Courier New"/>
              </a:rPr>
              <a:t>devices</a:t>
            </a:r>
            <a:r>
              <a:rPr lang="en-US" sz="1200" b="1" dirty="0" err="1" smtClean="0">
                <a:solidFill>
                  <a:srgbClr val="3366FF"/>
                </a:solidFill>
                <a:latin typeface="Courier New"/>
                <a:cs typeface="Courier New"/>
              </a:rPr>
              <a:t>,NULL</a:t>
            </a:r>
            <a:r>
              <a:rPr lang="en-US" sz="1200" b="1" dirty="0">
                <a:solidFill>
                  <a:srgbClr val="3366FF"/>
                </a:solidFill>
                <a:latin typeface="Courier New"/>
                <a:cs typeface="Courier New"/>
              </a:rPr>
              <a:t>);</a:t>
            </a:r>
          </a:p>
          <a:p>
            <a:pPr marL="0" indent="0">
              <a:buNone/>
            </a:pPr>
            <a:endParaRPr lang="en-US" sz="1200" b="1" dirty="0" smtClean="0">
              <a:solidFill>
                <a:srgbClr val="3366FF"/>
              </a:solidFill>
              <a:latin typeface="Courier New"/>
              <a:cs typeface="Courier New"/>
            </a:endParaRPr>
          </a:p>
          <a:p>
            <a:pPr marL="0" indent="0">
              <a:buNone/>
            </a:pPr>
            <a:r>
              <a:rPr lang="en-US" sz="1200" b="1" dirty="0">
                <a:solidFill>
                  <a:srgbClr val="3366FF"/>
                </a:solidFill>
                <a:latin typeface="Courier New"/>
                <a:cs typeface="Courier New"/>
              </a:rPr>
              <a:t> </a:t>
            </a:r>
            <a:r>
              <a:rPr lang="en-US" sz="1200" b="1" dirty="0" smtClean="0">
                <a:solidFill>
                  <a:srgbClr val="3366FF"/>
                </a:solidFill>
                <a:latin typeface="Courier New"/>
                <a:cs typeface="Courier New"/>
              </a:rPr>
              <a:t> //remember: check ids are in range..</a:t>
            </a:r>
            <a:endParaRPr lang="en-US" sz="1200" b="1" dirty="0">
              <a:solidFill>
                <a:srgbClr val="3366FF"/>
              </a:solidFill>
              <a:latin typeface="Courier New"/>
              <a:cs typeface="Courier New"/>
            </a:endParaRPr>
          </a:p>
          <a:p>
            <a:pPr marL="0" indent="0">
              <a:buNone/>
            </a:pPr>
            <a:r>
              <a:rPr lang="en-US" sz="1200" b="1" dirty="0">
                <a:solidFill>
                  <a:srgbClr val="3366FF"/>
                </a:solidFill>
                <a:latin typeface="Courier New"/>
                <a:cs typeface="Courier New"/>
              </a:rPr>
              <a:t>  return clCreateContext(NULL</a:t>
            </a:r>
            <a:r>
              <a:rPr lang="en-US" sz="1200" b="1" dirty="0" smtClean="0">
                <a:solidFill>
                  <a:srgbClr val="3366FF"/>
                </a:solidFill>
                <a:latin typeface="Courier New"/>
                <a:cs typeface="Courier New"/>
              </a:rPr>
              <a:t>,1,&amp;</a:t>
            </a:r>
            <a:r>
              <a:rPr lang="en-US" sz="1200" b="1" dirty="0">
                <a:solidFill>
                  <a:srgbClr val="3366FF"/>
                </a:solidFill>
                <a:latin typeface="Courier New"/>
                <a:cs typeface="Courier New"/>
              </a:rPr>
              <a:t>devices[</a:t>
            </a:r>
            <a:r>
              <a:rPr lang="en-US" sz="1200" b="1" dirty="0" err="1">
                <a:solidFill>
                  <a:srgbClr val="3366FF"/>
                </a:solidFill>
                <a:latin typeface="Courier New"/>
                <a:cs typeface="Courier New"/>
              </a:rPr>
              <a:t>dev_num</a:t>
            </a:r>
            <a:r>
              <a:rPr lang="en-US" sz="1200" b="1" dirty="0">
                <a:solidFill>
                  <a:srgbClr val="3366FF"/>
                </a:solidFill>
                <a:latin typeface="Courier New"/>
                <a:cs typeface="Courier New"/>
              </a:rPr>
              <a:t>]</a:t>
            </a:r>
            <a:r>
              <a:rPr lang="en-US" sz="1200" b="1" dirty="0" smtClean="0">
                <a:solidFill>
                  <a:srgbClr val="3366FF"/>
                </a:solidFill>
                <a:latin typeface="Courier New"/>
                <a:cs typeface="Courier New"/>
              </a:rPr>
              <a:t>,</a:t>
            </a:r>
            <a:br>
              <a:rPr lang="en-US" sz="1200" b="1" dirty="0" smtClean="0">
                <a:solidFill>
                  <a:srgbClr val="3366FF"/>
                </a:solidFill>
                <a:latin typeface="Courier New"/>
                <a:cs typeface="Courier New"/>
              </a:rPr>
            </a:br>
            <a:r>
              <a:rPr lang="en-US" sz="1200" b="1" dirty="0" smtClean="0">
                <a:solidFill>
                  <a:srgbClr val="3366FF"/>
                </a:solidFill>
                <a:latin typeface="Courier New"/>
                <a:cs typeface="Courier New"/>
              </a:rPr>
              <a:t>    </a:t>
            </a:r>
            <a:r>
              <a:rPr lang="en-US" sz="1200" b="1" dirty="0">
                <a:solidFill>
                  <a:srgbClr val="3366FF"/>
                </a:solidFill>
                <a:latin typeface="Courier New"/>
                <a:cs typeface="Courier New"/>
              </a:rPr>
              <a:t>NULL, NULL, NULL);</a:t>
            </a:r>
          </a:p>
          <a:p>
            <a:pPr marL="0" indent="0">
              <a:buNone/>
            </a:pPr>
            <a:r>
              <a:rPr lang="en-US" sz="1200" b="1" dirty="0">
                <a:solidFill>
                  <a:srgbClr val="3366FF"/>
                </a:solidFill>
                <a:latin typeface="Courier New"/>
                <a:cs typeface="Courier New"/>
              </a:rPr>
              <a:t>}</a:t>
            </a:r>
          </a:p>
        </p:txBody>
      </p:sp>
    </p:spTree>
    <p:extLst>
      <p:ext uri="{BB962C8B-B14F-4D97-AF65-F5344CB8AC3E}">
        <p14:creationId xmlns:p14="http://schemas.microsoft.com/office/powerpoint/2010/main" val="405946579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NVIDIA</a:t>
            </a:r>
            <a:r>
              <a:rPr lang="en-GB" dirty="0"/>
              <a:t>®</a:t>
            </a:r>
            <a:r>
              <a:rPr lang="en-GB" dirty="0" smtClean="0"/>
              <a:t> </a:t>
            </a:r>
            <a:r>
              <a:rPr lang="en-GB" dirty="0" err="1" smtClean="0"/>
              <a:t>Nsight</a:t>
            </a:r>
            <a:r>
              <a:rPr lang="en-GB" dirty="0" smtClean="0"/>
              <a:t>™</a:t>
            </a:r>
            <a:endParaRPr lang="en-GB" dirty="0"/>
          </a:p>
        </p:txBody>
      </p:sp>
      <p:sp>
        <p:nvSpPr>
          <p:cNvPr id="3" name="Content Placeholder 2"/>
          <p:cNvSpPr>
            <a:spLocks noGrp="1"/>
          </p:cNvSpPr>
          <p:nvPr>
            <p:ph idx="1"/>
          </p:nvPr>
        </p:nvSpPr>
        <p:spPr/>
        <p:txBody>
          <a:bodyPr/>
          <a:lstStyle/>
          <a:p>
            <a:r>
              <a:rPr lang="en-GB" dirty="0" smtClean="0"/>
              <a:t>Visual Studio plugin</a:t>
            </a:r>
          </a:p>
          <a:p>
            <a:r>
              <a:rPr lang="en-GB" dirty="0" smtClean="0"/>
              <a:t>Simple tracing of API calls and </a:t>
            </a:r>
            <a:r>
              <a:rPr lang="en-GB" dirty="0" err="1" smtClean="0"/>
              <a:t>enqueued</a:t>
            </a:r>
            <a:r>
              <a:rPr lang="en-GB" dirty="0" smtClean="0"/>
              <a:t> commands</a:t>
            </a:r>
          </a:p>
          <a:p>
            <a:r>
              <a:rPr lang="en-GB" dirty="0" smtClean="0"/>
              <a:t>Visual timeline</a:t>
            </a:r>
          </a:p>
          <a:p>
            <a:r>
              <a:rPr lang="en-GB" dirty="0" smtClean="0"/>
              <a:t>Works with non-NVIDIA devices!</a:t>
            </a:r>
          </a:p>
          <a:p>
            <a:r>
              <a:rPr lang="en-GB" dirty="0" smtClean="0"/>
              <a:t>Can also profile OpenGL commands</a:t>
            </a:r>
            <a:endParaRPr lang="en-GB" dirty="0" smtClean="0">
              <a:hlinkClick r:id="rId2"/>
            </a:endParaRPr>
          </a:p>
          <a:p>
            <a:r>
              <a:rPr lang="en-GB" dirty="0" smtClean="0"/>
              <a:t>Download </a:t>
            </a:r>
            <a:r>
              <a:rPr lang="en-GB" dirty="0" smtClean="0">
                <a:hlinkClick r:id="rId2"/>
              </a:rPr>
              <a:t>here</a:t>
            </a:r>
            <a:r>
              <a:rPr lang="en-GB" dirty="0" smtClean="0"/>
              <a:t> (registration required)</a:t>
            </a:r>
            <a:endParaRPr lang="en-GB" dirty="0"/>
          </a:p>
        </p:txBody>
      </p:sp>
    </p:spTree>
    <p:extLst>
      <p:ext uri="{BB962C8B-B14F-4D97-AF65-F5344CB8AC3E}">
        <p14:creationId xmlns:p14="http://schemas.microsoft.com/office/powerpoint/2010/main" val="218840167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Profiling from the command line</a:t>
            </a:r>
            <a:endParaRPr lang="en-GB" dirty="0"/>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smtClean="0"/>
              <a:t>NVIDIA® also </a:t>
            </a:r>
            <a:r>
              <a:rPr lang="en-US" dirty="0"/>
              <a:t>have </a:t>
            </a:r>
            <a:r>
              <a:rPr lang="en-US" dirty="0" err="1" smtClean="0">
                <a:solidFill>
                  <a:schemeClr val="accent3"/>
                </a:solidFill>
                <a:latin typeface="Letter Gothic Std"/>
              </a:rPr>
              <a:t>nvprof</a:t>
            </a:r>
            <a:r>
              <a:rPr lang="en-US" dirty="0" smtClean="0">
                <a:solidFill>
                  <a:schemeClr val="accent3"/>
                </a:solidFill>
              </a:rPr>
              <a:t> </a:t>
            </a:r>
            <a:r>
              <a:rPr lang="en-US" dirty="0"/>
              <a:t>and 'Command Line Profiler’</a:t>
            </a:r>
          </a:p>
          <a:p>
            <a:pPr>
              <a:lnSpc>
                <a:spcPct val="120000"/>
              </a:lnSpc>
            </a:pPr>
            <a:r>
              <a:rPr lang="en-US" dirty="0" err="1"/>
              <a:t>nvprof</a:t>
            </a:r>
            <a:r>
              <a:rPr lang="en-US" dirty="0"/>
              <a:t> available with </a:t>
            </a:r>
            <a:r>
              <a:rPr lang="en-US" dirty="0" smtClean="0"/>
              <a:t>CUDA™ </a:t>
            </a:r>
            <a:r>
              <a:rPr lang="en-US" dirty="0"/>
              <a:t>5.0 onwards, but currently lacks driver support for OpenCL profiling</a:t>
            </a:r>
          </a:p>
          <a:p>
            <a:pPr>
              <a:lnSpc>
                <a:spcPct val="120000"/>
              </a:lnSpc>
            </a:pPr>
            <a:r>
              <a:rPr lang="en-US" dirty="0"/>
              <a:t>The legacy command-line profiler can be invoked using environment variables</a:t>
            </a:r>
            <a:r>
              <a:rPr lang="en-US" dirty="0" smtClean="0"/>
              <a: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a:t>
            </a:r>
            <a:r>
              <a:rPr lang="en-US" dirty="0" smtClean="0">
                <a:latin typeface="Courier New Bold"/>
              </a:rPr>
              <a:t>COMPUTE_PROFILE=1</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COMPUTE_PROFILE_LOG=&lt;output file</a:t>
            </a:r>
            <a:r>
              <a:rPr lang="en-US" dirty="0" smtClean="0">
                <a:latin typeface="Courier New Bold"/>
              </a:rPr>
              <a:t>&gt;</a:t>
            </a:r>
          </a:p>
          <a:p>
            <a:pPr marL="0" indent="0">
              <a:lnSpc>
                <a:spcPct val="120000"/>
              </a:lnSpc>
              <a:buNone/>
            </a:pPr>
            <a:r>
              <a:rPr lang="en-US" dirty="0">
                <a:latin typeface="Courier New Bold"/>
              </a:rPr>
              <a:t> </a:t>
            </a:r>
            <a:r>
              <a:rPr lang="en-US" dirty="0" smtClean="0">
                <a:latin typeface="Courier New Bold"/>
              </a:rPr>
              <a:t>       $ </a:t>
            </a:r>
            <a:r>
              <a:rPr lang="en-US" dirty="0">
                <a:latin typeface="Courier New Bold"/>
              </a:rPr>
              <a:t>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smtClean="0">
                <a:solidFill>
                  <a:schemeClr val="tx2"/>
                </a:solidFill>
                <a:latin typeface="Courier New Bold"/>
              </a:rPr>
              <a:t>nvprof</a:t>
            </a:r>
            <a:r>
              <a:rPr lang="en-US" dirty="0" smtClean="0">
                <a:solidFill>
                  <a:schemeClr val="tx2"/>
                </a:solidFill>
                <a:latin typeface="Courier New Bold"/>
              </a:rPr>
              <a:t> </a:t>
            </a:r>
            <a:r>
              <a:rPr lang="en-US" dirty="0">
                <a:solidFill>
                  <a:schemeClr val="tx2"/>
                </a:solidFill>
                <a:latin typeface="Courier New Bold"/>
              </a:rPr>
              <a:t>--</a:t>
            </a:r>
            <a:r>
              <a:rPr lang="en-US" dirty="0" smtClean="0">
                <a:solidFill>
                  <a:schemeClr val="tx2"/>
                </a:solidFill>
                <a:latin typeface="Courier New Bold"/>
              </a:rPr>
              <a:t>query-events</a:t>
            </a:r>
            <a:r>
              <a:rPr lang="en-US" dirty="0" smtClean="0"/>
              <a:t> </a:t>
            </a:r>
            <a:r>
              <a:rPr lang="en-US" dirty="0"/>
              <a:t>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1075817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AMD® </a:t>
            </a:r>
            <a:r>
              <a:rPr lang="en-GB" dirty="0" err="1" smtClean="0"/>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AMD </a:t>
            </a:r>
            <a:r>
              <a:rPr lang="en-GB" dirty="0"/>
              <a:t>provide a </a:t>
            </a:r>
            <a:r>
              <a:rPr lang="en-GB" dirty="0" smtClean="0"/>
              <a:t>graphical Profiler and Debugger for AMD Radeon™ GPUs</a:t>
            </a:r>
          </a:p>
          <a:p>
            <a:r>
              <a:rPr lang="en-GB" dirty="0" smtClean="0"/>
              <a:t>Available for </a:t>
            </a:r>
            <a:r>
              <a:rPr lang="en-GB" dirty="0" smtClean="0">
                <a:hlinkClick r:id="rId2"/>
              </a:rPr>
              <a:t>download</a:t>
            </a:r>
            <a:endParaRPr lang="en-GB" dirty="0"/>
          </a:p>
          <a:p>
            <a:r>
              <a:rPr lang="en-GB" dirty="0" smtClean="0"/>
              <a:t>Can give information on:</a:t>
            </a:r>
          </a:p>
          <a:p>
            <a:pPr lvl="1"/>
            <a:r>
              <a:rPr lang="en-GB" dirty="0" smtClean="0"/>
              <a:t>API and kernel timings</a:t>
            </a:r>
          </a:p>
          <a:p>
            <a:pPr lvl="1"/>
            <a:r>
              <a:rPr lang="en-GB" dirty="0" smtClean="0"/>
              <a:t>Memory transfer information</a:t>
            </a:r>
          </a:p>
          <a:p>
            <a:pPr lvl="1"/>
            <a:r>
              <a:rPr lang="en-GB" dirty="0" smtClean="0"/>
              <a:t>Register use</a:t>
            </a:r>
          </a:p>
          <a:p>
            <a:pPr lvl="1"/>
            <a:r>
              <a:rPr lang="en-GB" dirty="0" smtClean="0"/>
              <a:t>Local memory use</a:t>
            </a:r>
          </a:p>
          <a:p>
            <a:pPr lvl="1"/>
            <a:r>
              <a:rPr lang="en-GB" dirty="0" err="1" smtClean="0"/>
              <a:t>Wavefront</a:t>
            </a:r>
            <a:r>
              <a:rPr lang="en-GB" dirty="0" smtClean="0"/>
              <a:t> usage</a:t>
            </a:r>
          </a:p>
          <a:p>
            <a:pPr lvl="1"/>
            <a:r>
              <a:rPr lang="en-GB" dirty="0" smtClean="0"/>
              <a:t>Hints at limiting performance factors</a:t>
            </a:r>
            <a:endParaRPr lang="en-GB" dirty="0"/>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6297166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smtClean="0"/>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smtClean="0"/>
              <a:t>Create a new project, inserting the binary location in the window</a:t>
            </a:r>
          </a:p>
          <a:p>
            <a:pPr marL="0" indent="0">
              <a:buNone/>
            </a:pPr>
            <a:endParaRPr lang="en-GB" dirty="0"/>
          </a:p>
          <a:p>
            <a:r>
              <a:rPr lang="en-GB" dirty="0" smtClean="0"/>
              <a:t>Click on the Profiling button, and hit the green arrow to run your program</a:t>
            </a:r>
          </a:p>
          <a:p>
            <a:endParaRPr lang="en-GB" dirty="0"/>
          </a:p>
          <a:p>
            <a:r>
              <a:rPr lang="en-GB" dirty="0" smtClean="0"/>
              <a:t>Select the different traces to view associated information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3120312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20000"/>
          </a:bodyPr>
          <a:lstStyle/>
          <a:p>
            <a:pPr>
              <a:lnSpc>
                <a:spcPct val="110000"/>
              </a:lnSpc>
            </a:pPr>
            <a:r>
              <a:rPr lang="en-GB" dirty="0" smtClean="0"/>
              <a:t>GPU: Performance Counters</a:t>
            </a:r>
          </a:p>
          <a:p>
            <a:pPr lvl="1">
              <a:lnSpc>
                <a:spcPct val="110000"/>
              </a:lnSpc>
            </a:pPr>
            <a:r>
              <a:rPr lang="en-GB" dirty="0" smtClean="0"/>
              <a:t>Information on kernels including work group sizes, registers, etc.</a:t>
            </a:r>
          </a:p>
          <a:p>
            <a:pPr lvl="1">
              <a:lnSpc>
                <a:spcPct val="110000"/>
              </a:lnSpc>
            </a:pPr>
            <a:r>
              <a:rPr lang="en-GB" dirty="0" smtClean="0"/>
              <a:t>View the kernel instruction code</a:t>
            </a:r>
          </a:p>
          <a:p>
            <a:pPr lvl="2">
              <a:lnSpc>
                <a:spcPct val="110000"/>
              </a:lnSpc>
            </a:pPr>
            <a:r>
              <a:rPr lang="en-GB" dirty="0" smtClean="0"/>
              <a:t>Click on the kernel name in the left most column</a:t>
            </a:r>
          </a:p>
          <a:p>
            <a:pPr lvl="1">
              <a:lnSpc>
                <a:spcPct val="110000"/>
              </a:lnSpc>
            </a:pPr>
            <a:r>
              <a:rPr lang="en-GB" dirty="0" smtClean="0"/>
              <a:t>View some graphs and hints about the kernel</a:t>
            </a:r>
          </a:p>
          <a:p>
            <a:pPr lvl="2">
              <a:lnSpc>
                <a:spcPct val="110000"/>
              </a:lnSpc>
            </a:pPr>
            <a:r>
              <a:rPr lang="en-GB" dirty="0" smtClean="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22499647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smtClean="0"/>
              <a:t>GPU: Application Trace</a:t>
            </a:r>
          </a:p>
          <a:p>
            <a:pPr lvl="1"/>
            <a:r>
              <a:rPr lang="en-GB" dirty="0" smtClean="0"/>
              <a:t>See timing information about API calls</a:t>
            </a:r>
          </a:p>
          <a:p>
            <a:pPr lvl="1"/>
            <a:r>
              <a:rPr lang="en-GB" dirty="0" smtClean="0"/>
              <a:t>Timings of memory movements</a:t>
            </a:r>
          </a:p>
          <a:p>
            <a:pPr lvl="1"/>
            <a:r>
              <a:rPr lang="en-GB" dirty="0" smtClean="0"/>
              <a:t>Timings of kernel executions</a:t>
            </a:r>
            <a:endParaRPr lang="en-GB"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169697384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a:t>
            </a:r>
            <a:r>
              <a:rPr lang="en-GB" dirty="0" err="1" smtClean="0"/>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a:t>
            </a:r>
            <a:r>
              <a:rPr lang="en-GB" dirty="0" smtClean="0">
                <a:hlinkClick r:id="rId2"/>
              </a:rPr>
              <a:t>xe</a:t>
            </a:r>
            <a:endParaRPr lang="en-GB" dirty="0"/>
          </a:p>
          <a:p>
            <a:r>
              <a:rPr lang="en-GB" dirty="0" smtClean="0"/>
              <a:t>Commercial product (30-day free trial)</a:t>
            </a:r>
          </a:p>
          <a:p>
            <a:r>
              <a:rPr lang="en-GB" dirty="0" smtClean="0"/>
              <a:t>Detailed analysis of OpenCL kernels running on CPUs, GPUs and Xeon Phi</a:t>
            </a:r>
          </a:p>
          <a:p>
            <a:pPr lvl="1"/>
            <a:r>
              <a:rPr lang="en-GB" dirty="0" smtClean="0"/>
              <a:t>Visual timelines</a:t>
            </a:r>
          </a:p>
          <a:p>
            <a:pPr lvl="1"/>
            <a:r>
              <a:rPr lang="en-GB" dirty="0" smtClean="0"/>
              <a:t>Hotspot analysis</a:t>
            </a:r>
          </a:p>
          <a:p>
            <a:pPr lvl="1"/>
            <a:r>
              <a:rPr lang="en-GB" dirty="0" smtClean="0"/>
              <a:t>Hardware counters</a:t>
            </a:r>
          </a:p>
          <a:p>
            <a:pPr lvl="1"/>
            <a:r>
              <a:rPr lang="en-GB" dirty="0" smtClean="0"/>
              <a:t>Lots more!</a:t>
            </a:r>
          </a:p>
          <a:p>
            <a:r>
              <a:rPr lang="en-GB" dirty="0" smtClean="0">
                <a:hlinkClick r:id="rId3"/>
              </a:rPr>
              <a:t>More details about profiling Intel GPUs</a:t>
            </a:r>
            <a:endParaRPr lang="en-GB" dirty="0"/>
          </a:p>
        </p:txBody>
      </p:sp>
    </p:spTree>
    <p:extLst>
      <p:ext uri="{BB962C8B-B14F-4D97-AF65-F5344CB8AC3E}">
        <p14:creationId xmlns:p14="http://schemas.microsoft.com/office/powerpoint/2010/main" val="253434045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a:t>
            </a:r>
            <a:r>
              <a:rPr lang="en-GB" dirty="0" smtClean="0"/>
              <a:t>OpenCL</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p>
        </p:txBody>
      </p:sp>
    </p:spTree>
    <p:extLst>
      <p:ext uri="{BB962C8B-B14F-4D97-AF65-F5344CB8AC3E}">
        <p14:creationId xmlns:p14="http://schemas.microsoft.com/office/powerpoint/2010/main" val="264372140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a:t>
            </a:r>
            <a:r>
              <a:rPr lang="en-GB" dirty="0" err="1" smtClean="0"/>
              <a:t>OpenCL</a:t>
            </a:r>
            <a:r>
              <a:rPr lang="en-GB" dirty="0" smtClean="0"/>
              <a:t> 1.1</a:t>
            </a:r>
            <a:endParaRPr lang="en-GB" dirty="0"/>
          </a:p>
        </p:txBody>
      </p:sp>
      <p:sp>
        <p:nvSpPr>
          <p:cNvPr id="3" name="Content Placeholder 2"/>
          <p:cNvSpPr>
            <a:spLocks noGrp="1"/>
          </p:cNvSpPr>
          <p:nvPr>
            <p:ph idx="1"/>
          </p:nvPr>
        </p:nvSpPr>
        <p:spPr/>
        <p:txBody>
          <a:bodyPr/>
          <a:lstStyle/>
          <a:p>
            <a:r>
              <a:rPr lang="en-GB" dirty="0" smtClean="0"/>
              <a:t>Top tip:</a:t>
            </a:r>
          </a:p>
          <a:p>
            <a:pPr lvl="1"/>
            <a:r>
              <a:rPr lang="en-GB" dirty="0" smtClean="0"/>
              <a:t>Write data to a global buffer from within the kernel</a:t>
            </a:r>
          </a:p>
          <a:p>
            <a:pPr marL="914400" lvl="2" indent="0">
              <a:buNone/>
            </a:pPr>
            <a:r>
              <a:rPr lang="en-GB" b="1" dirty="0" smtClean="0">
                <a:solidFill>
                  <a:schemeClr val="accent6"/>
                </a:solidFill>
                <a:latin typeface="Courier New Bold"/>
              </a:rPr>
              <a:t>result[ </a:t>
            </a:r>
            <a:r>
              <a:rPr lang="en-GB" b="1" dirty="0" err="1" smtClean="0">
                <a:solidFill>
                  <a:schemeClr val="accent6"/>
                </a:solidFill>
                <a:latin typeface="Courier New Bold"/>
              </a:rPr>
              <a:t>get_global_id</a:t>
            </a:r>
            <a:r>
              <a:rPr lang="en-GB" b="1" dirty="0" smtClean="0">
                <a:solidFill>
                  <a:schemeClr val="accent6"/>
                </a:solidFill>
                <a:latin typeface="Courier New Bold"/>
              </a:rPr>
              <a:t>(0) ] = … ;</a:t>
            </a:r>
          </a:p>
          <a:p>
            <a:pPr lvl="1"/>
            <a:r>
              <a:rPr lang="en-GB" dirty="0" smtClean="0"/>
              <a:t>Copy back to the host and print out from there or debug as a normal serial application</a:t>
            </a:r>
          </a:p>
          <a:p>
            <a:r>
              <a:rPr lang="en-GB" dirty="0" smtClean="0"/>
              <a:t>Works with any </a:t>
            </a:r>
            <a:r>
              <a:rPr lang="en-GB" dirty="0" err="1" smtClean="0"/>
              <a:t>OpenCL</a:t>
            </a:r>
            <a:r>
              <a:rPr lang="en-GB" dirty="0" smtClean="0"/>
              <a:t> device and platform</a:t>
            </a:r>
          </a:p>
        </p:txBody>
      </p:sp>
    </p:spTree>
    <p:extLst>
      <p:ext uri="{BB962C8B-B14F-4D97-AF65-F5344CB8AC3E}">
        <p14:creationId xmlns:p14="http://schemas.microsoft.com/office/powerpoint/2010/main" val="178966544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OpenCL – more tips</a:t>
            </a:r>
            <a:endParaRPr lang="en-GB" dirty="0"/>
          </a:p>
        </p:txBody>
      </p:sp>
      <p:sp>
        <p:nvSpPr>
          <p:cNvPr id="3" name="Content Placeholder 2"/>
          <p:cNvSpPr>
            <a:spLocks noGrp="1"/>
          </p:cNvSpPr>
          <p:nvPr>
            <p:ph idx="1"/>
          </p:nvPr>
        </p:nvSpPr>
        <p:spPr/>
        <p:txBody>
          <a:bodyPr>
            <a:normAutofit/>
          </a:bodyPr>
          <a:lstStyle/>
          <a:p>
            <a:pPr>
              <a:lnSpc>
                <a:spcPct val="110000"/>
              </a:lnSpc>
            </a:pPr>
            <a:r>
              <a:rPr lang="en-GB" b="1" dirty="0" smtClean="0">
                <a:solidFill>
                  <a:schemeClr val="accent2"/>
                </a:solidFill>
              </a:rPr>
              <a:t>Check </a:t>
            </a:r>
            <a:r>
              <a:rPr lang="en-GB" b="1" dirty="0">
                <a:solidFill>
                  <a:schemeClr val="accent2"/>
                </a:solidFill>
              </a:rPr>
              <a:t>your error messages!</a:t>
            </a:r>
          </a:p>
          <a:p>
            <a:pPr lvl="1">
              <a:lnSpc>
                <a:spcPct val="110000"/>
              </a:lnSpc>
            </a:pPr>
            <a:r>
              <a:rPr lang="en-GB" dirty="0"/>
              <a:t>If you enable Exceptions in C++ as we have here, make sure you print out the errors</a:t>
            </a:r>
            <a:r>
              <a:rPr lang="en-GB" dirty="0" smtClean="0"/>
              <a:t>.</a:t>
            </a:r>
          </a:p>
          <a:p>
            <a:pPr>
              <a:lnSpc>
                <a:spcPct val="110000"/>
              </a:lnSpc>
            </a:pPr>
            <a:r>
              <a:rPr lang="en-GB" dirty="0"/>
              <a:t>Don’t forget, </a:t>
            </a:r>
            <a:r>
              <a:rPr lang="en-GB" dirty="0" smtClean="0"/>
              <a:t>use the </a:t>
            </a:r>
            <a:r>
              <a:rPr lang="en-GB" dirty="0" err="1" smtClean="0"/>
              <a:t>err_code.h</a:t>
            </a:r>
            <a:r>
              <a:rPr lang="en-GB" dirty="0" smtClean="0"/>
              <a:t> from the tutorial to print out errors as strings (instead of numbers), or check in the </a:t>
            </a:r>
            <a:r>
              <a:rPr lang="en-GB" dirty="0" err="1"/>
              <a:t>cl.h</a:t>
            </a:r>
            <a:r>
              <a:rPr lang="en-GB" dirty="0"/>
              <a:t> file in the include directory of your OpenCL provider for error </a:t>
            </a:r>
            <a:r>
              <a:rPr lang="en-GB" dirty="0" smtClean="0"/>
              <a:t>messages</a:t>
            </a:r>
            <a:endParaRPr lang="en-GB" dirty="0"/>
          </a:p>
        </p:txBody>
      </p:sp>
    </p:spTree>
    <p:extLst>
      <p:ext uri="{BB962C8B-B14F-4D97-AF65-F5344CB8AC3E}">
        <p14:creationId xmlns:p14="http://schemas.microsoft.com/office/powerpoint/2010/main" val="5479446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sz="half" idx="1"/>
          </p:nvPr>
        </p:nvSpPr>
        <p:spPr/>
        <p:txBody>
          <a:bodyPr/>
          <a:lstStyle/>
          <a:p>
            <a:r>
              <a:rPr lang="en-US" dirty="0" smtClean="0"/>
              <a:t>Give each platform/device a unique number</a:t>
            </a:r>
          </a:p>
          <a:p>
            <a:r>
              <a:rPr lang="en-US" dirty="0" smtClean="0"/>
              <a:t>Pass a single argument</a:t>
            </a:r>
          </a:p>
          <a:p>
            <a:r>
              <a:rPr lang="en-US" dirty="0" smtClean="0"/>
              <a:t>Much cleaner</a:t>
            </a:r>
          </a:p>
          <a:p>
            <a:r>
              <a:rPr lang="en-US" dirty="0" smtClean="0"/>
              <a:t>But requires quite a bit more code</a:t>
            </a:r>
          </a:p>
          <a:p>
            <a:pPr marL="0" indent="0">
              <a:buNone/>
            </a:pPr>
            <a:endParaRPr lang="en-US" dirty="0"/>
          </a:p>
        </p:txBody>
      </p:sp>
      <p:sp>
        <p:nvSpPr>
          <p:cNvPr id="4" name="Content Placeholder 3"/>
          <p:cNvSpPr>
            <a:spLocks noGrp="1"/>
          </p:cNvSpPr>
          <p:nvPr>
            <p:ph sz="half" idx="2"/>
          </p:nvPr>
        </p:nvSpPr>
        <p:spPr>
          <a:xfrm>
            <a:off x="4648200" y="1600200"/>
            <a:ext cx="4495800" cy="4525963"/>
          </a:xfrm>
        </p:spPr>
        <p:txBody>
          <a:bodyPr>
            <a:normAutofit/>
          </a:bodyPr>
          <a:lstStyle/>
          <a:p>
            <a:pPr marL="0" indent="0">
              <a:buNone/>
            </a:pPr>
            <a:endParaRPr lang="en-US" sz="1600" b="1" dirty="0" smtClean="0">
              <a:solidFill>
                <a:srgbClr val="3366FF"/>
              </a:solidFill>
              <a:latin typeface="Courier New"/>
              <a:cs typeface="Courier New"/>
            </a:endParaRPr>
          </a:p>
          <a:p>
            <a:pPr marL="0" indent="0">
              <a:buNone/>
            </a:pPr>
            <a:endParaRPr lang="en-US" sz="1600" b="1" dirty="0" smtClean="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endParaRPr lang="en-US" sz="1600" b="1" dirty="0">
              <a:solidFill>
                <a:srgbClr val="3366FF"/>
              </a:solidFill>
              <a:latin typeface="Courier New"/>
              <a:cs typeface="Courier New"/>
            </a:endParaRPr>
          </a:p>
          <a:p>
            <a:pPr marL="0" indent="0">
              <a:buNone/>
            </a:pPr>
            <a:r>
              <a:rPr lang="en-US" sz="1600" b="1" dirty="0" smtClean="0">
                <a:solidFill>
                  <a:srgbClr val="3366FF"/>
                </a:solidFill>
                <a:latin typeface="Courier New"/>
                <a:cs typeface="Courier New"/>
              </a:rPr>
              <a:t># alternatively, in python, this</a:t>
            </a:r>
          </a:p>
          <a:p>
            <a:pPr marL="0" indent="0">
              <a:buNone/>
            </a:pPr>
            <a:r>
              <a:rPr lang="en-US" sz="1600" b="1" dirty="0" smtClean="0">
                <a:solidFill>
                  <a:srgbClr val="3366FF"/>
                </a:solidFill>
                <a:latin typeface="Courier New"/>
                <a:cs typeface="Courier New"/>
              </a:rPr>
              <a:t># triggers interactive device</a:t>
            </a:r>
          </a:p>
          <a:p>
            <a:pPr marL="0" indent="0">
              <a:buNone/>
            </a:pPr>
            <a:r>
              <a:rPr lang="en-US" sz="1600" b="1" dirty="0" smtClean="0">
                <a:solidFill>
                  <a:srgbClr val="3366FF"/>
                </a:solidFill>
                <a:latin typeface="Courier New"/>
                <a:cs typeface="Courier New"/>
              </a:rPr>
              <a:t># selection (no C required!)</a:t>
            </a:r>
          </a:p>
          <a:p>
            <a:pPr marL="0" indent="0">
              <a:buNone/>
            </a:pPr>
            <a:r>
              <a:rPr lang="en-US" sz="1600" b="1" dirty="0" err="1" smtClean="0">
                <a:solidFill>
                  <a:srgbClr val="3366FF"/>
                </a:solidFill>
                <a:latin typeface="Courier New"/>
                <a:cs typeface="Courier New"/>
              </a:rPr>
              <a:t>pyopencl.create_some_context</a:t>
            </a:r>
            <a:r>
              <a:rPr lang="en-US" sz="1600" b="1" dirty="0" smtClean="0">
                <a:solidFill>
                  <a:srgbClr val="3366FF"/>
                </a:solidFill>
                <a:latin typeface="Courier New"/>
                <a:cs typeface="Courier New"/>
              </a:rPr>
              <a:t>(True)</a:t>
            </a:r>
            <a:endParaRPr lang="en-US" sz="1600" b="1" dirty="0">
              <a:solidFill>
                <a:srgbClr val="3366FF"/>
              </a:solidFill>
              <a:latin typeface="Courier New"/>
              <a:cs typeface="Courier New"/>
            </a:endParaRPr>
          </a:p>
        </p:txBody>
      </p:sp>
    </p:spTree>
    <p:extLst>
      <p:ext uri="{BB962C8B-B14F-4D97-AF65-F5344CB8AC3E}">
        <p14:creationId xmlns:p14="http://schemas.microsoft.com/office/powerpoint/2010/main" val="27158258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printf</a:t>
            </a:r>
            <a:endParaRPr lang="en-GB" dirty="0"/>
          </a:p>
        </p:txBody>
      </p:sp>
      <p:sp>
        <p:nvSpPr>
          <p:cNvPr id="3" name="Content Placeholder 2"/>
          <p:cNvSpPr>
            <a:spLocks noGrp="1"/>
          </p:cNvSpPr>
          <p:nvPr>
            <p:ph idx="1"/>
          </p:nvPr>
        </p:nvSpPr>
        <p:spPr/>
        <p:txBody>
          <a:bodyPr>
            <a:normAutofit fontScale="92500"/>
          </a:bodyPr>
          <a:lstStyle/>
          <a:p>
            <a:r>
              <a:rPr lang="en-GB" dirty="0" smtClean="0"/>
              <a:t>OpenCL 1.2* defines </a:t>
            </a:r>
            <a:r>
              <a:rPr lang="en-GB" b="1" dirty="0" err="1" smtClean="0">
                <a:solidFill>
                  <a:srgbClr val="3366FF"/>
                </a:solidFill>
                <a:latin typeface="Courier New"/>
                <a:cs typeface="Courier New"/>
              </a:rPr>
              <a:t>printf</a:t>
            </a:r>
            <a:r>
              <a:rPr lang="en-GB" dirty="0" smtClean="0"/>
              <a:t> as a built-in function available within kernels</a:t>
            </a:r>
          </a:p>
          <a:p>
            <a:r>
              <a:rPr lang="en-GB" dirty="0" smtClean="0"/>
              <a:t>Useful to perform quick sanity checks about intermediate values</a:t>
            </a:r>
          </a:p>
          <a:p>
            <a:r>
              <a:rPr lang="en-GB" dirty="0" smtClean="0"/>
              <a:t>Remember that the kernel is potentially being executed by </a:t>
            </a:r>
            <a:r>
              <a:rPr lang="en-GB" i="1" dirty="0" smtClean="0"/>
              <a:t>lots </a:t>
            </a:r>
            <a:r>
              <a:rPr lang="en-GB" dirty="0" smtClean="0"/>
              <a:t>of work-items</a:t>
            </a:r>
          </a:p>
          <a:p>
            <a:pPr lvl="1"/>
            <a:r>
              <a:rPr lang="en-GB" dirty="0" smtClean="0"/>
              <a:t>Output order is undefined</a:t>
            </a:r>
          </a:p>
          <a:p>
            <a:pPr lvl="1"/>
            <a:r>
              <a:rPr lang="en-GB" dirty="0" smtClean="0"/>
              <a:t>Guard with </a:t>
            </a:r>
            <a:r>
              <a:rPr lang="en-GB" b="1" dirty="0" smtClean="0">
                <a:solidFill>
                  <a:srgbClr val="3366FF"/>
                </a:solidFill>
                <a:latin typeface="Courier New"/>
                <a:cs typeface="Courier New"/>
              </a:rPr>
              <a:t>if(</a:t>
            </a:r>
            <a:r>
              <a:rPr lang="en-GB" b="1" dirty="0" err="1" smtClean="0">
                <a:solidFill>
                  <a:srgbClr val="3366FF"/>
                </a:solidFill>
                <a:latin typeface="Courier New"/>
                <a:cs typeface="Courier New"/>
              </a:rPr>
              <a:t>get_global_id</a:t>
            </a:r>
            <a:r>
              <a:rPr lang="en-GB" b="1" dirty="0" smtClean="0">
                <a:solidFill>
                  <a:srgbClr val="3366FF"/>
                </a:solidFill>
                <a:latin typeface="Courier New"/>
                <a:cs typeface="Courier New"/>
              </a:rPr>
              <a:t>(0) == …) </a:t>
            </a:r>
            <a:r>
              <a:rPr lang="en-GB" dirty="0" smtClean="0">
                <a:latin typeface="Trebuchet MS"/>
                <a:cs typeface="Trebuchet MS"/>
              </a:rPr>
              <a:t>to inspect a specific work-item (adjust for 2D/3D )</a:t>
            </a:r>
            <a:endParaRPr lang="en-GB" b="1" dirty="0" smtClean="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smtClean="0"/>
              <a:t>* </a:t>
            </a:r>
            <a:r>
              <a:rPr lang="en-GB" dirty="0" err="1" smtClean="0"/>
              <a:t>printf</a:t>
            </a:r>
            <a:r>
              <a:rPr lang="en-GB" dirty="0" smtClean="0"/>
              <a:t> is also available as an extension for some 1.1 or earlier implementations</a:t>
            </a:r>
            <a:endParaRPr lang="en-GB" dirty="0"/>
          </a:p>
        </p:txBody>
      </p:sp>
    </p:spTree>
    <p:extLst>
      <p:ext uri="{BB962C8B-B14F-4D97-AF65-F5344CB8AC3E}">
        <p14:creationId xmlns:p14="http://schemas.microsoft.com/office/powerpoint/2010/main" val="223392552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Debugging with GDB</a:t>
            </a:r>
            <a:endParaRPr lang="en-GB" dirty="0"/>
          </a:p>
        </p:txBody>
      </p:sp>
      <p:sp>
        <p:nvSpPr>
          <p:cNvPr id="3" name="Content Placeholder 2"/>
          <p:cNvSpPr>
            <a:spLocks noGrp="1"/>
          </p:cNvSpPr>
          <p:nvPr>
            <p:ph idx="1"/>
          </p:nvPr>
        </p:nvSpPr>
        <p:spPr/>
        <p:txBody>
          <a:bodyPr/>
          <a:lstStyle/>
          <a:p>
            <a:r>
              <a:rPr lang="en-GB" dirty="0" smtClean="0"/>
              <a:t>GDB works with OpenCL running on the CPU with AMD</a:t>
            </a:r>
            <a:r>
              <a:rPr lang="en-GB" dirty="0"/>
              <a:t>® or Intel</a:t>
            </a:r>
            <a:r>
              <a:rPr lang="en-GB" dirty="0" smtClean="0"/>
              <a:t>® runtimes</a:t>
            </a:r>
          </a:p>
          <a:p>
            <a:r>
              <a:rPr lang="en-GB" dirty="0" smtClean="0"/>
              <a:t>Useful for stepping through kernel execution, and catching some illegal memory accesses</a:t>
            </a:r>
          </a:p>
          <a:p>
            <a:r>
              <a:rPr lang="en-GB" dirty="0" smtClean="0"/>
              <a:t>Can be a bit fiddly to get working, and requires different setup instructions for each platform</a:t>
            </a:r>
          </a:p>
        </p:txBody>
      </p:sp>
    </p:spTree>
    <p:extLst>
      <p:ext uri="{BB962C8B-B14F-4D97-AF65-F5344CB8AC3E}">
        <p14:creationId xmlns:p14="http://schemas.microsoft.com/office/powerpoint/2010/main" val="2309641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Intel®</a:t>
            </a:r>
            <a:endParaRPr lang="en-GB" dirty="0"/>
          </a:p>
        </p:txBody>
      </p:sp>
      <p:sp>
        <p:nvSpPr>
          <p:cNvPr id="3" name="Content Placeholder 2"/>
          <p:cNvSpPr>
            <a:spLocks noGrp="1"/>
          </p:cNvSpPr>
          <p:nvPr>
            <p:ph idx="1"/>
          </p:nvPr>
        </p:nvSpPr>
        <p:spPr>
          <a:xfrm>
            <a:off x="457200" y="1340768"/>
            <a:ext cx="8686800" cy="5400600"/>
          </a:xfrm>
        </p:spPr>
        <p:txBody>
          <a:bodyPr>
            <a:normAutofit fontScale="77500" lnSpcReduction="20000"/>
          </a:bodyPr>
          <a:lstStyle/>
          <a:p>
            <a:pPr>
              <a:lnSpc>
                <a:spcPct val="120000"/>
              </a:lnSpc>
            </a:pPr>
            <a:r>
              <a:rPr lang="en-GB" dirty="0" smtClean="0"/>
              <a:t>Ensure you select the CPU device from the Intel® platform</a:t>
            </a:r>
          </a:p>
          <a:p>
            <a:pPr>
              <a:lnSpc>
                <a:spcPct val="120000"/>
              </a:lnSpc>
            </a:pPr>
            <a:r>
              <a:rPr lang="en-GB" dirty="0" smtClean="0"/>
              <a:t>Enable debugging symbols and add the absolute path to the kernel source code when building the kernels:</a:t>
            </a:r>
            <a:endParaRPr lang="en-GB" dirty="0"/>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–s /path/to/</a:t>
            </a:r>
            <a:r>
              <a:rPr lang="en-GB" b="1" dirty="0" err="1" smtClean="0">
                <a:solidFill>
                  <a:srgbClr val="3366FF"/>
                </a:solidFill>
                <a:latin typeface="Courier New"/>
                <a:cs typeface="Courier New"/>
              </a:rPr>
              <a:t>kernel.cl</a:t>
            </a:r>
            <a:r>
              <a:rPr lang="en-GB" b="1" dirty="0" smtClean="0">
                <a:solidFill>
                  <a:srgbClr val="3366FF"/>
                </a:solidFill>
                <a:latin typeface="Courier New"/>
                <a:cs typeface="Courier New"/>
              </a:rPr>
              <a:t>"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just be </a:t>
            </a:r>
            <a:r>
              <a:rPr lang="en-GB" b="1" dirty="0" smtClean="0">
                <a:solidFill>
                  <a:srgbClr val="3366FF"/>
                </a:solidFill>
                <a:latin typeface="Courier New"/>
                <a:cs typeface="Courier New"/>
              </a:rPr>
              <a:t>foo</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sz="2600" b="1" dirty="0">
                <a:solidFill>
                  <a:srgbClr val="3366FF"/>
                </a:solidFill>
                <a:latin typeface="Courier New"/>
                <a:cs typeface="Courier New"/>
              </a:rPr>
              <a:t>break </a:t>
            </a:r>
            <a:r>
              <a:rPr lang="en-GB" sz="2600" b="1" dirty="0" smtClean="0">
                <a:solidFill>
                  <a:srgbClr val="3366FF"/>
                </a:solidFill>
                <a:latin typeface="Courier New"/>
                <a:cs typeface="Courier New"/>
              </a:rPr>
              <a:t>foo</a:t>
            </a:r>
            <a:endParaRPr lang="en-GB" sz="2600" dirty="0" smtClean="0">
              <a:latin typeface="Courier New"/>
              <a:cs typeface="Courier New"/>
            </a:endParaRPr>
          </a:p>
          <a:p>
            <a:pPr lvl="1">
              <a:lnSpc>
                <a:spcPct val="110000"/>
              </a:lnSpc>
            </a:pPr>
            <a:r>
              <a:rPr lang="en-GB" dirty="0" smtClean="0"/>
              <a:t>This can only be done </a:t>
            </a:r>
            <a:r>
              <a:rPr lang="en-GB" i="1" dirty="0" smtClean="0"/>
              <a:t>after</a:t>
            </a:r>
            <a:r>
              <a:rPr lang="en-GB" dirty="0" smtClean="0"/>
              <a:t> the kernels have been built</a:t>
            </a:r>
          </a:p>
          <a:p>
            <a:pPr>
              <a:lnSpc>
                <a:spcPct val="110000"/>
              </a:lnSpc>
            </a:pPr>
            <a:r>
              <a:rPr lang="en-GB" dirty="0" smtClean="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1921901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GDB with AMD®</a:t>
            </a:r>
            <a:endParaRPr lang="en-GB" dirty="0"/>
          </a:p>
        </p:txBody>
      </p:sp>
      <p:sp>
        <p:nvSpPr>
          <p:cNvPr id="3" name="Content Placeholder 2"/>
          <p:cNvSpPr>
            <a:spLocks noGrp="1"/>
          </p:cNvSpPr>
          <p:nvPr>
            <p:ph idx="1"/>
          </p:nvPr>
        </p:nvSpPr>
        <p:spPr>
          <a:xfrm>
            <a:off x="457200" y="1600200"/>
            <a:ext cx="8229600" cy="4925144"/>
          </a:xfrm>
        </p:spPr>
        <p:txBody>
          <a:bodyPr>
            <a:normAutofit fontScale="70000" lnSpcReduction="20000"/>
          </a:bodyPr>
          <a:lstStyle/>
          <a:p>
            <a:pPr>
              <a:lnSpc>
                <a:spcPct val="120000"/>
              </a:lnSpc>
            </a:pPr>
            <a:r>
              <a:rPr lang="en-GB" dirty="0" smtClean="0"/>
              <a:t>Ensure you select the CPU device from the AMD® platform</a:t>
            </a:r>
          </a:p>
          <a:p>
            <a:pPr>
              <a:lnSpc>
                <a:spcPct val="120000"/>
              </a:lnSpc>
            </a:pPr>
            <a:r>
              <a:rPr lang="en-GB" dirty="0" smtClean="0"/>
              <a:t>Enable debugging symbols and turn off all optimizations </a:t>
            </a:r>
            <a:r>
              <a:rPr lang="en-GB" dirty="0"/>
              <a:t>when building the </a:t>
            </a:r>
            <a:r>
              <a:rPr lang="en-GB" dirty="0" smtClean="0"/>
              <a:t>kernels:</a:t>
            </a:r>
          </a:p>
          <a:p>
            <a:pPr marL="457200" lvl="1" indent="0">
              <a:lnSpc>
                <a:spcPct val="120000"/>
              </a:lnSpc>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smtClean="0">
                <a:solidFill>
                  <a:srgbClr val="3366FF"/>
                </a:solidFill>
                <a:latin typeface="Courier New"/>
                <a:cs typeface="Courier New"/>
              </a:rPr>
              <a:t>g –O0" …);</a:t>
            </a:r>
            <a:endParaRPr lang="en-GB" dirty="0" smtClean="0"/>
          </a:p>
          <a:p>
            <a:pPr>
              <a:lnSpc>
                <a:spcPct val="120000"/>
              </a:lnSpc>
            </a:pPr>
            <a:r>
              <a:rPr lang="en-GB" dirty="0" smtClean="0"/>
              <a:t>The </a:t>
            </a:r>
            <a:r>
              <a:rPr lang="en-GB" dirty="0"/>
              <a:t>symbolic name of a kernel function </a:t>
            </a:r>
            <a:r>
              <a:rPr lang="en-GB" dirty="0" smtClean="0"/>
              <a:t>‘</a:t>
            </a:r>
            <a:r>
              <a:rPr lang="en-GB" b="1" dirty="0" smtClean="0">
                <a:solidFill>
                  <a:srgbClr val="3366FF"/>
                </a:solidFill>
                <a:latin typeface="Courier New"/>
                <a:cs typeface="Courier New"/>
              </a:rPr>
              <a:t>kernel </a:t>
            </a:r>
            <a:r>
              <a:rPr lang="en-GB" b="1" dirty="0">
                <a:solidFill>
                  <a:srgbClr val="3366FF"/>
                </a:solidFill>
                <a:latin typeface="Courier New"/>
                <a:cs typeface="Courier New"/>
              </a:rPr>
              <a:t>void </a:t>
            </a:r>
            <a:r>
              <a:rPr lang="en-GB" b="1" dirty="0" smtClean="0">
                <a:solidFill>
                  <a:srgbClr val="3366FF"/>
                </a:solidFill>
                <a:latin typeface="Courier New"/>
                <a:cs typeface="Courier New"/>
              </a:rPr>
              <a:t>foo(</a:t>
            </a:r>
            <a:r>
              <a:rPr lang="en-GB" b="1" dirty="0" err="1">
                <a:solidFill>
                  <a:srgbClr val="3366FF"/>
                </a:solidFill>
                <a:latin typeface="Courier New"/>
                <a:cs typeface="Courier New"/>
              </a:rPr>
              <a:t>args</a:t>
            </a:r>
            <a:r>
              <a:rPr lang="en-GB" b="1" dirty="0" smtClean="0">
                <a:solidFill>
                  <a:srgbClr val="3366FF"/>
                </a:solidFill>
                <a:latin typeface="Courier New"/>
                <a:cs typeface="Courier New"/>
              </a:rPr>
              <a:t>)</a:t>
            </a:r>
            <a:r>
              <a:rPr lang="en-GB" b="1" dirty="0" smtClean="0"/>
              <a:t>’</a:t>
            </a:r>
            <a:r>
              <a:rPr lang="en-GB" dirty="0" smtClean="0"/>
              <a:t> will be </a:t>
            </a:r>
            <a:r>
              <a:rPr lang="en-GB" b="1" dirty="0" smtClean="0">
                <a:solidFill>
                  <a:srgbClr val="3366FF"/>
                </a:solidFill>
                <a:latin typeface="Courier New"/>
                <a:cs typeface="Courier New"/>
              </a:rPr>
              <a:t>__</a:t>
            </a:r>
            <a:r>
              <a:rPr lang="en-GB" b="1" dirty="0" err="1" smtClean="0">
                <a:solidFill>
                  <a:srgbClr val="3366FF"/>
                </a:solidFill>
                <a:latin typeface="Courier New"/>
                <a:cs typeface="Courier New"/>
              </a:rPr>
              <a:t>OpenCL_foo_kernel</a:t>
            </a:r>
            <a:endParaRPr lang="en-GB" dirty="0" smtClean="0"/>
          </a:p>
          <a:p>
            <a:pPr lvl="1">
              <a:lnSpc>
                <a:spcPct val="110000"/>
              </a:lnSpc>
            </a:pPr>
            <a:r>
              <a:rPr lang="en-GB" dirty="0" smtClean="0"/>
              <a:t>To </a:t>
            </a:r>
            <a:r>
              <a:rPr lang="en-GB" dirty="0"/>
              <a:t>set a breakpoint on kernel entry enter at the GDB </a:t>
            </a:r>
            <a:r>
              <a:rPr lang="en-GB" dirty="0" smtClean="0"/>
              <a:t>prompt:</a:t>
            </a:r>
          </a:p>
          <a:p>
            <a:pPr marL="857250" lvl="2" indent="0">
              <a:lnSpc>
                <a:spcPct val="110000"/>
              </a:lnSpc>
              <a:buNone/>
            </a:pPr>
            <a:r>
              <a:rPr lang="en-GB" b="1" dirty="0">
                <a:solidFill>
                  <a:srgbClr val="3366FF"/>
                </a:solidFill>
                <a:latin typeface="Courier New Bold"/>
              </a:rPr>
              <a:t>break </a:t>
            </a:r>
            <a:r>
              <a:rPr lang="en-GB" b="1" dirty="0" smtClean="0">
                <a:solidFill>
                  <a:srgbClr val="3366FF"/>
                </a:solidFill>
                <a:latin typeface="Courier New Bold"/>
              </a:rPr>
              <a:t>__</a:t>
            </a:r>
            <a:r>
              <a:rPr lang="en-GB" b="1" dirty="0" err="1" smtClean="0">
                <a:solidFill>
                  <a:srgbClr val="3366FF"/>
                </a:solidFill>
                <a:latin typeface="Courier New Bold"/>
              </a:rPr>
              <a:t>OpenCL_foo_kernel</a:t>
            </a:r>
            <a:endParaRPr lang="en-GB" dirty="0" smtClean="0"/>
          </a:p>
          <a:p>
            <a:pPr lvl="1">
              <a:lnSpc>
                <a:spcPct val="110000"/>
              </a:lnSpc>
            </a:pPr>
            <a:r>
              <a:rPr lang="en-GB" dirty="0" smtClean="0"/>
              <a:t>This can only be done </a:t>
            </a:r>
            <a:r>
              <a:rPr lang="en-GB" i="1" dirty="0" smtClean="0"/>
              <a:t>after</a:t>
            </a:r>
            <a:r>
              <a:rPr lang="en-GB" dirty="0" smtClean="0"/>
              <a:t> the kernels have been built 	</a:t>
            </a:r>
            <a:endParaRPr lang="en-GB" b="1" dirty="0" smtClean="0">
              <a:solidFill>
                <a:srgbClr val="3366FF"/>
              </a:solidFill>
              <a:latin typeface="Courier New Bold"/>
            </a:endParaRPr>
          </a:p>
          <a:p>
            <a:pPr>
              <a:lnSpc>
                <a:spcPct val="120000"/>
              </a:lnSpc>
            </a:pPr>
            <a:r>
              <a:rPr lang="en-GB" dirty="0" smtClean="0"/>
              <a:t>AMD® recommend setting the environment variable </a:t>
            </a:r>
            <a:r>
              <a:rPr lang="en-GB" b="1" dirty="0" smtClean="0">
                <a:solidFill>
                  <a:srgbClr val="3366FF"/>
                </a:solidFill>
                <a:latin typeface="Courier New Bold"/>
              </a:rPr>
              <a:t>CPU_MAX_COMPUTE_UNITS=1</a:t>
            </a:r>
            <a:r>
              <a:rPr lang="en-GB" dirty="0" smtClean="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smtClean="0">
                <a:solidFill>
                  <a:prstClr val="black"/>
                </a:solidFill>
              </a:rPr>
              <a:t>Third party names are the property of their owners.</a:t>
            </a:r>
            <a:endParaRPr lang="en-GB" sz="1200" dirty="0">
              <a:solidFill>
                <a:prstClr val="black"/>
              </a:solidFill>
            </a:endParaRPr>
          </a:p>
        </p:txBody>
      </p:sp>
    </p:spTree>
    <p:extLst>
      <p:ext uri="{BB962C8B-B14F-4D97-AF65-F5344CB8AC3E}">
        <p14:creationId xmlns:p14="http://schemas.microsoft.com/office/powerpoint/2010/main" val="25750066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CodeXL</a:t>
            </a:r>
            <a:endParaRPr lang="en-GB" dirty="0"/>
          </a:p>
        </p:txBody>
      </p:sp>
      <p:sp>
        <p:nvSpPr>
          <p:cNvPr id="3" name="Content Placeholder 2"/>
          <p:cNvSpPr>
            <a:spLocks noGrp="1"/>
          </p:cNvSpPr>
          <p:nvPr>
            <p:ph idx="1"/>
          </p:nvPr>
        </p:nvSpPr>
        <p:spPr/>
        <p:txBody>
          <a:bodyPr>
            <a:normAutofit/>
          </a:bodyPr>
          <a:lstStyle/>
          <a:p>
            <a:r>
              <a:rPr lang="en-GB" dirty="0" smtClean="0"/>
              <a:t>Provides the ability to debug OpenCL kernels running on the GPU</a:t>
            </a:r>
          </a:p>
          <a:p>
            <a:pPr lvl="1"/>
            <a:r>
              <a:rPr lang="en-GB" dirty="0" smtClean="0"/>
              <a:t>Step through kernel source</a:t>
            </a:r>
          </a:p>
          <a:p>
            <a:pPr lvl="1"/>
            <a:r>
              <a:rPr lang="en-GB" dirty="0" smtClean="0"/>
              <a:t>Inspect variables across work-items and work-groups</a:t>
            </a:r>
          </a:p>
          <a:p>
            <a:pPr lvl="1"/>
            <a:r>
              <a:rPr lang="en-GB" dirty="0" smtClean="0"/>
              <a:t>Display contents of buffers and images</a:t>
            </a:r>
          </a:p>
          <a:p>
            <a:r>
              <a:rPr lang="en-GB" dirty="0" smtClean="0"/>
              <a:t>Allows applications to be debugged on remote machines</a:t>
            </a:r>
          </a:p>
          <a:p>
            <a:endParaRPr lang="en-GB" dirty="0" smtClean="0"/>
          </a:p>
          <a:p>
            <a:endParaRPr lang="en-GB" dirty="0"/>
          </a:p>
        </p:txBody>
      </p:sp>
    </p:spTree>
    <p:extLst>
      <p:ext uri="{BB962C8B-B14F-4D97-AF65-F5344CB8AC3E}">
        <p14:creationId xmlns:p14="http://schemas.microsoft.com/office/powerpoint/2010/main" val="329520670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a:t>
            </a:r>
            <a:r>
              <a:rPr lang="en-GB" dirty="0"/>
              <a:t>®</a:t>
            </a:r>
            <a:r>
              <a:rPr lang="en-GB" dirty="0" smtClean="0"/>
              <a:t> INDE</a:t>
            </a:r>
            <a:endParaRPr lang="en-GB" dirty="0"/>
          </a:p>
        </p:txBody>
      </p:sp>
      <p:sp>
        <p:nvSpPr>
          <p:cNvPr id="3" name="Content Placeholder 2"/>
          <p:cNvSpPr>
            <a:spLocks noGrp="1"/>
          </p:cNvSpPr>
          <p:nvPr>
            <p:ph idx="1"/>
          </p:nvPr>
        </p:nvSpPr>
        <p:spPr/>
        <p:txBody>
          <a:bodyPr/>
          <a:lstStyle/>
          <a:p>
            <a:r>
              <a:rPr lang="en-GB" dirty="0" smtClean="0">
                <a:hlinkClick r:id="rId2"/>
              </a:rPr>
              <a:t>Starter Edition is free to download</a:t>
            </a:r>
            <a:endParaRPr lang="en-GB" dirty="0" smtClean="0"/>
          </a:p>
          <a:p>
            <a:r>
              <a:rPr lang="en-GB" dirty="0" smtClean="0"/>
              <a:t>Contains OpenCL Code Builder (SDK)</a:t>
            </a:r>
          </a:p>
          <a:p>
            <a:r>
              <a:rPr lang="en-GB" dirty="0" smtClean="0"/>
              <a:t>Visual Studio plugin for debugging</a:t>
            </a:r>
          </a:p>
          <a:p>
            <a:r>
              <a:rPr lang="en-GB" dirty="0" smtClean="0"/>
              <a:t>Offline compiler for analysis</a:t>
            </a:r>
          </a:p>
          <a:p>
            <a:r>
              <a:rPr lang="en-GB" dirty="0" smtClean="0">
                <a:hlinkClick r:id="rId3"/>
              </a:rPr>
              <a:t>Usage information</a:t>
            </a:r>
            <a:endParaRPr lang="en-GB" dirty="0"/>
          </a:p>
        </p:txBody>
      </p:sp>
    </p:spTree>
    <p:extLst>
      <p:ext uri="{BB962C8B-B14F-4D97-AF65-F5344CB8AC3E}">
        <p14:creationId xmlns:p14="http://schemas.microsoft.com/office/powerpoint/2010/main" val="164236479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useful tool for detecting data-races in OpenCL programs</a:t>
            </a:r>
          </a:p>
          <a:p>
            <a:r>
              <a:rPr lang="en-GB" dirty="0" smtClean="0"/>
              <a:t>Developed at Imperial College as part of the CARP project </a:t>
            </a:r>
          </a:p>
          <a:p>
            <a:r>
              <a:rPr lang="en-GB" dirty="0" smtClean="0"/>
              <a:t>Uses static analysis to try to prove that kernels are free from races</a:t>
            </a:r>
          </a:p>
          <a:p>
            <a:r>
              <a:rPr lang="en-GB" dirty="0" smtClean="0"/>
              <a:t>Can also detect issues with work-group divergence</a:t>
            </a:r>
          </a:p>
          <a:p>
            <a:r>
              <a:rPr lang="en-GB" dirty="0" smtClean="0"/>
              <a:t>More information on the </a:t>
            </a:r>
            <a:r>
              <a:rPr lang="en-GB" dirty="0" smtClean="0">
                <a:hlinkClick r:id="rId2"/>
              </a:rPr>
              <a:t>GPUVerify Website</a:t>
            </a:r>
            <a:endParaRPr lang="en-GB" dirty="0" smtClean="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smtClean="0">
                <a:solidFill>
                  <a:srgbClr val="3366FF"/>
                </a:solidFill>
                <a:latin typeface="Courier New"/>
                <a:cs typeface="Courier New"/>
              </a:rPr>
              <a:t>gpuverify</a:t>
            </a:r>
            <a:r>
              <a:rPr lang="en-GB" b="1" dirty="0" smtClean="0">
                <a:solidFill>
                  <a:srgbClr val="3366FF"/>
                </a:solidFill>
                <a:latin typeface="Courier New"/>
                <a:cs typeface="Courier New"/>
              </a:rPr>
              <a:t> </a:t>
            </a:r>
            <a:r>
              <a:rPr lang="en-GB" b="1" dirty="0">
                <a:solidFill>
                  <a:srgbClr val="3366FF"/>
                </a:solidFill>
                <a:latin typeface="Courier New"/>
                <a:cs typeface="Courier New"/>
              </a:rPr>
              <a:t>--</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smtClean="0">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03461299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Oclgrind</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smtClean="0"/>
              <a:t>A SPIR interpreter and OpenCL simulator</a:t>
            </a:r>
          </a:p>
          <a:p>
            <a:pPr>
              <a:lnSpc>
                <a:spcPct val="110000"/>
              </a:lnSpc>
            </a:pPr>
            <a:r>
              <a:rPr lang="en-GB" dirty="0" smtClean="0"/>
              <a:t>Developed at the University of Bristol</a:t>
            </a:r>
          </a:p>
          <a:p>
            <a:pPr>
              <a:lnSpc>
                <a:spcPct val="110000"/>
              </a:lnSpc>
            </a:pPr>
            <a:r>
              <a:rPr lang="en-GB" dirty="0" smtClean="0"/>
              <a:t>Runs OpenCL kernels in a simulated environment to catch various bugs:</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./application</a:t>
            </a:r>
          </a:p>
          <a:p>
            <a:pPr lvl="1">
              <a:lnSpc>
                <a:spcPct val="110000"/>
              </a:lnSpc>
            </a:pPr>
            <a:r>
              <a:rPr lang="en-GB" dirty="0" smtClean="0"/>
              <a:t>Invalid memory accesses</a:t>
            </a:r>
          </a:p>
          <a:p>
            <a:pPr lvl="1">
              <a:lnSpc>
                <a:spcPct val="110000"/>
              </a:lnSpc>
            </a:pPr>
            <a:r>
              <a:rPr lang="en-GB" dirty="0" smtClean="0"/>
              <a:t>Data-races (</a:t>
            </a:r>
            <a:r>
              <a:rPr lang="en-GB" b="1" dirty="0" smtClean="0">
                <a:solidFill>
                  <a:srgbClr val="3366FF"/>
                </a:solidFill>
                <a:latin typeface="Courier New"/>
                <a:cs typeface="Courier New"/>
              </a:rPr>
              <a:t>--data-races</a:t>
            </a:r>
            <a:r>
              <a:rPr lang="en-GB" dirty="0" smtClean="0"/>
              <a:t>)</a:t>
            </a:r>
          </a:p>
          <a:p>
            <a:pPr lvl="1">
              <a:lnSpc>
                <a:spcPct val="110000"/>
              </a:lnSpc>
            </a:pPr>
            <a:r>
              <a:rPr lang="en-GB" dirty="0" smtClean="0"/>
              <a:t>Work-group divergence</a:t>
            </a:r>
          </a:p>
          <a:p>
            <a:pPr lvl="1">
              <a:lnSpc>
                <a:spcPct val="110000"/>
              </a:lnSpc>
            </a:pPr>
            <a:r>
              <a:rPr lang="en-GB" dirty="0" smtClean="0"/>
              <a:t>Runtime API errors (</a:t>
            </a:r>
            <a:r>
              <a:rPr lang="en-GB" b="1" dirty="0" smtClean="0">
                <a:solidFill>
                  <a:srgbClr val="3366FF"/>
                </a:solidFill>
                <a:latin typeface="Courier New"/>
                <a:cs typeface="Courier New"/>
              </a:rPr>
              <a:t>--check-</a:t>
            </a:r>
            <a:r>
              <a:rPr lang="en-GB" b="1" dirty="0" err="1" smtClean="0">
                <a:solidFill>
                  <a:srgbClr val="3366FF"/>
                </a:solidFill>
                <a:latin typeface="Courier New"/>
                <a:cs typeface="Courier New"/>
              </a:rPr>
              <a:t>api</a:t>
            </a:r>
            <a:r>
              <a:rPr lang="en-GB" dirty="0" smtClean="0"/>
              <a:t>)</a:t>
            </a:r>
          </a:p>
          <a:p>
            <a:pPr>
              <a:lnSpc>
                <a:spcPct val="110000"/>
              </a:lnSpc>
            </a:pPr>
            <a:r>
              <a:rPr lang="en-GB" dirty="0" smtClean="0"/>
              <a:t>Also has a GDB-style interactive debugger</a:t>
            </a:r>
          </a:p>
          <a:p>
            <a:pPr lvl="1">
              <a:lnSpc>
                <a:spcPct val="110000"/>
              </a:lnSpc>
            </a:pPr>
            <a:r>
              <a:rPr lang="en-GB" b="1" dirty="0" err="1" smtClean="0">
                <a:solidFill>
                  <a:srgbClr val="3366FF"/>
                </a:solidFill>
                <a:latin typeface="Courier New"/>
                <a:cs typeface="Courier New"/>
              </a:rPr>
              <a:t>oclgrind</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./application</a:t>
            </a:r>
          </a:p>
          <a:p>
            <a:pPr>
              <a:lnSpc>
                <a:spcPct val="110000"/>
              </a:lnSpc>
            </a:pPr>
            <a:r>
              <a:rPr lang="en-GB" dirty="0" smtClean="0"/>
              <a:t>More information on the </a:t>
            </a:r>
            <a:r>
              <a:rPr lang="en-GB" dirty="0" smtClean="0">
                <a:hlinkClick r:id="rId2"/>
              </a:rPr>
              <a:t>Oclgrind Website</a:t>
            </a:r>
            <a:endParaRPr lang="en-GB" dirty="0" smtClean="0"/>
          </a:p>
        </p:txBody>
      </p:sp>
    </p:spTree>
    <p:extLst>
      <p:ext uri="{BB962C8B-B14F-4D97-AF65-F5344CB8AC3E}">
        <p14:creationId xmlns:p14="http://schemas.microsoft.com/office/powerpoint/2010/main" val="3259367798"/>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dirty="0" smtClean="0"/>
              <a:t>Exercise 10: Profiling and Debugging</a:t>
            </a:r>
            <a:br>
              <a:rPr lang="en-GB" sz="3600" dirty="0" smtClean="0"/>
            </a:br>
            <a:r>
              <a:rPr lang="en-GB" sz="3600" dirty="0" smtClean="0"/>
              <a:t>OpenCL programs</a:t>
            </a:r>
            <a:endParaRPr lang="en-GB" sz="3600" dirty="0"/>
          </a:p>
        </p:txBody>
      </p:sp>
      <p:sp>
        <p:nvSpPr>
          <p:cNvPr id="8" name="Content Placeholder 7"/>
          <p:cNvSpPr>
            <a:spLocks noGrp="1"/>
          </p:cNvSpPr>
          <p:nvPr>
            <p:ph idx="1"/>
          </p:nvPr>
        </p:nvSpPr>
        <p:spPr>
          <a:xfrm>
            <a:off x="179512" y="1415534"/>
            <a:ext cx="8784976" cy="5325834"/>
          </a:xfrm>
        </p:spPr>
        <p:txBody>
          <a:bodyPr>
            <a:normAutofit fontScale="92500" lnSpcReduction="10000"/>
          </a:bodyPr>
          <a:lstStyle/>
          <a:p>
            <a:pPr>
              <a:lnSpc>
                <a:spcPct val="110000"/>
              </a:lnSpc>
            </a:pPr>
            <a:r>
              <a:rPr lang="en-GB" dirty="0">
                <a:solidFill>
                  <a:schemeClr val="accent2"/>
                </a:solidFill>
              </a:rPr>
              <a:t>Goal: </a:t>
            </a:r>
          </a:p>
          <a:p>
            <a:pPr lvl="1">
              <a:lnSpc>
                <a:spcPct val="110000"/>
              </a:lnSpc>
            </a:pPr>
            <a:r>
              <a:rPr lang="en-GB" dirty="0"/>
              <a:t>To experiment with </a:t>
            </a:r>
            <a:r>
              <a:rPr lang="en-GB" dirty="0" smtClean="0"/>
              <a:t>profiling and debugging tools</a:t>
            </a:r>
            <a:endParaRPr lang="en-GB" dirty="0"/>
          </a:p>
          <a:p>
            <a:pPr>
              <a:lnSpc>
                <a:spcPct val="110000"/>
              </a:lnSpc>
            </a:pPr>
            <a:r>
              <a:rPr lang="en-GB" dirty="0" smtClean="0">
                <a:solidFill>
                  <a:schemeClr val="accent2"/>
                </a:solidFill>
              </a:rPr>
              <a:t>Procedure</a:t>
            </a:r>
            <a:r>
              <a:rPr lang="en-GB" dirty="0">
                <a:solidFill>
                  <a:schemeClr val="accent2"/>
                </a:solidFill>
              </a:rPr>
              <a:t>: </a:t>
            </a:r>
          </a:p>
          <a:p>
            <a:pPr lvl="1">
              <a:lnSpc>
                <a:spcPct val="110000"/>
              </a:lnSpc>
            </a:pPr>
            <a:r>
              <a:rPr lang="en-GB" dirty="0"/>
              <a:t>Take one of your OpenCL programs, such as matrix </a:t>
            </a:r>
            <a:r>
              <a:rPr lang="en-GB" dirty="0" smtClean="0"/>
              <a:t>multiply or host&lt;-&gt;device transfer</a:t>
            </a:r>
            <a:endParaRPr lang="en-GB" dirty="0"/>
          </a:p>
          <a:p>
            <a:pPr lvl="1">
              <a:lnSpc>
                <a:spcPct val="110000"/>
              </a:lnSpc>
            </a:pPr>
            <a:r>
              <a:rPr lang="en-GB" dirty="0"/>
              <a:t>Run the program in the profiler and explore the </a:t>
            </a:r>
            <a:r>
              <a:rPr lang="en-GB" dirty="0" smtClean="0"/>
              <a:t>results</a:t>
            </a:r>
          </a:p>
          <a:p>
            <a:pPr lvl="1">
              <a:lnSpc>
                <a:spcPct val="110000"/>
              </a:lnSpc>
            </a:pPr>
            <a:r>
              <a:rPr lang="en-GB" smtClean="0"/>
              <a:t>Modify </a:t>
            </a:r>
            <a:r>
              <a:rPr lang="en-GB" dirty="0"/>
              <a:t>the program to </a:t>
            </a:r>
            <a:r>
              <a:rPr lang="en-GB" dirty="0" smtClean="0"/>
              <a:t>change the performance in some way and observe the effect with the profiler</a:t>
            </a:r>
            <a:endParaRPr lang="en-GB" dirty="0"/>
          </a:p>
          <a:p>
            <a:pPr lvl="1">
              <a:lnSpc>
                <a:spcPct val="110000"/>
              </a:lnSpc>
            </a:pPr>
            <a:r>
              <a:rPr lang="en-GB" dirty="0"/>
              <a:t>Repeat with other programs if you have </a:t>
            </a:r>
            <a:r>
              <a:rPr lang="en-GB" dirty="0" smtClean="0"/>
              <a:t>time, such as a debugger, </a:t>
            </a:r>
            <a:r>
              <a:rPr lang="en-GB" dirty="0" err="1" smtClean="0"/>
              <a:t>GPUverify</a:t>
            </a:r>
            <a:r>
              <a:rPr lang="en-GB" dirty="0" smtClean="0"/>
              <a:t>, Oclgrind etc.</a:t>
            </a:r>
            <a:endParaRPr lang="en-GB" dirty="0"/>
          </a:p>
        </p:txBody>
      </p:sp>
    </p:spTree>
    <p:extLst>
      <p:ext uri="{BB962C8B-B14F-4D97-AF65-F5344CB8AC3E}">
        <p14:creationId xmlns:p14="http://schemas.microsoft.com/office/powerpoint/2010/main" val="188511740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Topics in OpenCL – Kernel Issues</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10</a:t>
            </a:r>
            <a:endParaRPr lang="en-GB" dirty="0">
              <a:solidFill>
                <a:schemeClr val="tx1"/>
              </a:solidFill>
            </a:endParaRPr>
          </a:p>
        </p:txBody>
      </p:sp>
    </p:spTree>
    <p:extLst>
      <p:ext uri="{BB962C8B-B14F-4D97-AF65-F5344CB8AC3E}">
        <p14:creationId xmlns:p14="http://schemas.microsoft.com/office/powerpoint/2010/main" val="3441237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In general, the fewer transfers you can do between host and device, the better</a:t>
            </a:r>
          </a:p>
          <a:p>
            <a:r>
              <a:rPr lang="en-US" dirty="0" smtClean="0"/>
              <a:t>But some are unavoidable</a:t>
            </a:r>
          </a:p>
          <a:p>
            <a:r>
              <a:rPr lang="en-US" dirty="0" smtClean="0"/>
              <a:t>It is possible to speed up these transfers, by using </a:t>
            </a:r>
            <a:r>
              <a:rPr lang="en-US" b="1" i="1" u="sng" dirty="0" smtClean="0">
                <a:solidFill>
                  <a:srgbClr val="0000FF"/>
                </a:solidFill>
              </a:rPr>
              <a:t>pinned memor</a:t>
            </a:r>
            <a:r>
              <a:rPr lang="en-US" b="1" i="1" u="sng" dirty="0">
                <a:solidFill>
                  <a:srgbClr val="0000FF"/>
                </a:solidFill>
              </a:rPr>
              <a:t>y</a:t>
            </a:r>
            <a:r>
              <a:rPr lang="en-US" dirty="0" smtClean="0"/>
              <a:t> (also called </a:t>
            </a:r>
            <a:r>
              <a:rPr lang="en-US" b="1" dirty="0" smtClean="0"/>
              <a:t>page-locked </a:t>
            </a:r>
            <a:r>
              <a:rPr lang="en-US" dirty="0" smtClean="0"/>
              <a:t>memory)</a:t>
            </a:r>
          </a:p>
          <a:p>
            <a:r>
              <a:rPr lang="en-US" dirty="0" smtClean="0"/>
              <a:t>If supported, can enable much faster host &lt;-&gt; device communications</a:t>
            </a:r>
            <a:endParaRPr lang="en-US" dirty="0"/>
          </a:p>
        </p:txBody>
      </p:sp>
    </p:spTree>
    <p:extLst>
      <p:ext uri="{BB962C8B-B14F-4D97-AF65-F5344CB8AC3E}">
        <p14:creationId xmlns:p14="http://schemas.microsoft.com/office/powerpoint/2010/main" val="184629091"/>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Shipping OpenCL Kernels</a:t>
            </a:r>
            <a:endParaRPr lang="en-GB" dirty="0"/>
          </a:p>
        </p:txBody>
      </p:sp>
      <p:sp>
        <p:nvSpPr>
          <p:cNvPr id="3" name="Content Placeholder 2"/>
          <p:cNvSpPr>
            <a:spLocks noGrp="1"/>
          </p:cNvSpPr>
          <p:nvPr>
            <p:ph idx="1"/>
          </p:nvPr>
        </p:nvSpPr>
        <p:spPr/>
        <p:txBody>
          <a:bodyPr/>
          <a:lstStyle/>
          <a:p>
            <a:r>
              <a:rPr lang="en-GB" dirty="0" smtClean="0"/>
              <a:t>OpenCL applications rely on just-in-time (JIT) compilation in order to achieve portability</a:t>
            </a:r>
          </a:p>
          <a:p>
            <a:r>
              <a:rPr lang="en-GB" dirty="0"/>
              <a:t>Shipping source code with applications can be an issue for commercial users of OpenCL</a:t>
            </a:r>
          </a:p>
          <a:p>
            <a:r>
              <a:rPr lang="en-GB" dirty="0" smtClean="0"/>
              <a:t>There are a few ways to try and hide your OpenCL kernels from end users</a:t>
            </a:r>
          </a:p>
        </p:txBody>
      </p:sp>
    </p:spTree>
    <p:extLst>
      <p:ext uri="{BB962C8B-B14F-4D97-AF65-F5344CB8AC3E}">
        <p14:creationId xmlns:p14="http://schemas.microsoft.com/office/powerpoint/2010/main" val="415778356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OpenCL Source</a:t>
            </a:r>
            <a:endParaRPr lang="en-GB"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smtClean="0"/>
              <a:t>One approach is to encrypt the OpenCL source, and decrypt it at runtime just before passing it to the OpenCL driver</a:t>
            </a:r>
          </a:p>
          <a:p>
            <a:pPr>
              <a:lnSpc>
                <a:spcPct val="110000"/>
              </a:lnSpc>
            </a:pPr>
            <a:r>
              <a:rPr lang="en-GB" dirty="0"/>
              <a:t>This could </a:t>
            </a:r>
            <a:r>
              <a:rPr lang="en-GB" dirty="0" smtClean="0"/>
              <a:t>achieved with a </a:t>
            </a:r>
            <a:r>
              <a:rPr lang="en-GB" dirty="0"/>
              <a:t>standard encryption </a:t>
            </a:r>
            <a:r>
              <a:rPr lang="en-GB" dirty="0" smtClean="0"/>
              <a:t>library, or by applying a simple transformation such as Base64 encoding</a:t>
            </a:r>
          </a:p>
          <a:p>
            <a:pPr>
              <a:lnSpc>
                <a:spcPct val="110000"/>
              </a:lnSpc>
            </a:pPr>
            <a:r>
              <a:rPr lang="en-GB" dirty="0" smtClean="0"/>
              <a:t>This prevents the source from being easily read, but it can still be retrieved by intercepting the call to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a:t>
            </a:r>
            <a:r>
              <a:rPr lang="en-GB" dirty="0"/>
              <a:t> </a:t>
            </a:r>
            <a:endParaRPr lang="en-GB" dirty="0" smtClean="0"/>
          </a:p>
          <a:p>
            <a:pPr>
              <a:lnSpc>
                <a:spcPct val="110000"/>
              </a:lnSpc>
            </a:pPr>
            <a:r>
              <a:rPr lang="en-GB" dirty="0" smtClean="0"/>
              <a:t>Obfuscation could also be used to make it more difficult to extract useful information from the plain OpenCL kernel source</a:t>
            </a:r>
          </a:p>
        </p:txBody>
      </p:sp>
      <p:pic>
        <p:nvPicPr>
          <p:cNvPr id="4" name="Picture 3"/>
          <p:cNvPicPr>
            <a:picLocks noChangeAspect="1"/>
          </p:cNvPicPr>
          <p:nvPr/>
        </p:nvPicPr>
        <p:blipFill>
          <a:blip r:embed="rId2"/>
          <a:stretch>
            <a:fillRect/>
          </a:stretch>
        </p:blipFill>
        <p:spPr>
          <a:xfrm>
            <a:off x="8099884" y="-2099"/>
            <a:ext cx="1044116" cy="696077"/>
          </a:xfrm>
          <a:prstGeom prst="rect">
            <a:avLst/>
          </a:prstGeom>
        </p:spPr>
      </p:pic>
    </p:spTree>
    <p:extLst>
      <p:ext uri="{BB962C8B-B14F-4D97-AF65-F5344CB8AC3E}">
        <p14:creationId xmlns:p14="http://schemas.microsoft.com/office/powerpoint/2010/main" val="94211461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a:bodyPr>
          <a:lstStyle/>
          <a:p>
            <a:r>
              <a:rPr lang="en-GB" dirty="0" smtClean="0"/>
              <a:t>OpenCL allows you to retrieve a binary from the runtime after it is compiled, and use this instead of loading a program from source</a:t>
            </a:r>
          </a:p>
          <a:p>
            <a:r>
              <a:rPr lang="en-GB" dirty="0" smtClean="0"/>
              <a:t>This means that we can precompile our OpenCL kernels and ship the binaries with our application (instead of the source code)</a:t>
            </a:r>
            <a:endParaRPr lang="en-GB" dirty="0"/>
          </a:p>
        </p:txBody>
      </p:sp>
    </p:spTree>
    <p:extLst>
      <p:ext uri="{BB962C8B-B14F-4D97-AF65-F5344CB8AC3E}">
        <p14:creationId xmlns:p14="http://schemas.microsoft.com/office/powerpoint/2010/main" val="95216663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a:xfrm>
            <a:off x="457200" y="1600200"/>
            <a:ext cx="8507288" cy="4525963"/>
          </a:xfrm>
        </p:spPr>
        <p:txBody>
          <a:bodyPr>
            <a:normAutofit fontScale="47500" lnSpcReduction="20000"/>
          </a:bodyPr>
          <a:lstStyle/>
          <a:p>
            <a:r>
              <a:rPr lang="en-GB" dirty="0" smtClean="0"/>
              <a:t>Retrieving the binary (single device):</a:t>
            </a:r>
          </a:p>
          <a:p>
            <a:pPr marL="400050" lvl="1" indent="0">
              <a:buNone/>
            </a:pPr>
            <a:r>
              <a:rPr lang="en-GB" b="1" dirty="0" smtClean="0">
                <a:solidFill>
                  <a:srgbClr val="3366FF"/>
                </a:solidFill>
                <a:latin typeface="Courier New"/>
                <a:cs typeface="Courier New"/>
              </a:rPr>
              <a:t>// Create and compile program</a:t>
            </a:r>
          </a:p>
          <a:p>
            <a:pPr marL="400050" lvl="1" indent="0">
              <a:buNone/>
            </a:pPr>
            <a:r>
              <a:rPr lang="en-GB" b="1" dirty="0" smtClean="0">
                <a:solidFill>
                  <a:srgbClr val="3366FF"/>
                </a:solidFill>
                <a:latin typeface="Courier New"/>
                <a:cs typeface="Courier New"/>
              </a:rPr>
              <a:t>program = </a:t>
            </a:r>
            <a:r>
              <a:rPr lang="en-GB" b="1" dirty="0" err="1" smtClean="0">
                <a:solidFill>
                  <a:srgbClr val="3366FF"/>
                </a:solidFill>
                <a:latin typeface="Courier New"/>
                <a:cs typeface="Courier New"/>
              </a:rPr>
              <a:t>clCreateProgramWithSource</a:t>
            </a:r>
            <a:r>
              <a:rPr lang="en-GB" b="1" dirty="0" smtClean="0">
                <a:solidFill>
                  <a:srgbClr val="3366FF"/>
                </a:solidFill>
                <a:latin typeface="Courier New"/>
                <a:cs typeface="Courier New"/>
              </a:rPr>
              <a:t>(context, 1, &amp;</a:t>
            </a:r>
            <a:r>
              <a:rPr lang="en-GB" b="1" dirty="0" err="1" smtClean="0">
                <a:solidFill>
                  <a:srgbClr val="3366FF"/>
                </a:solidFill>
                <a:latin typeface="Courier New"/>
                <a:cs typeface="Courier New"/>
              </a:rPr>
              <a:t>kernel_source</a:t>
            </a:r>
            <a:r>
              <a:rPr lang="en-GB" b="1" dirty="0" smtClean="0">
                <a:solidFill>
                  <a:srgbClr val="3366FF"/>
                </a:solidFill>
                <a:latin typeface="Courier New"/>
                <a:cs typeface="Courier New"/>
              </a:rPr>
              <a:t>, NULL, &amp;err);</a:t>
            </a:r>
          </a:p>
          <a:p>
            <a:pPr marL="400050" lvl="1" indent="0">
              <a:buNone/>
            </a:pP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(program, 1, &amp;device</a:t>
            </a:r>
            <a:r>
              <a:rPr lang="en-GB" b="1" dirty="0">
                <a:solidFill>
                  <a:srgbClr val="3366FF"/>
                </a:solidFill>
                <a:latin typeface="Courier New"/>
                <a:cs typeface="Courier New"/>
              </a:rPr>
              <a:t>, </a:t>
            </a:r>
            <a:r>
              <a:rPr lang="en-GB" b="1" dirty="0" smtClean="0">
                <a:solidFill>
                  <a:srgbClr val="3366FF"/>
                </a:solidFill>
                <a:latin typeface="Courier New"/>
                <a:cs typeface="Courier New"/>
              </a:rPr>
              <a:t>"", NULL,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Get compiled binary from runtime</a:t>
            </a:r>
          </a:p>
          <a:p>
            <a:pPr marL="400050" lvl="1" indent="0">
              <a:buNone/>
            </a:pPr>
            <a:r>
              <a:rPr lang="en-GB" b="1" dirty="0" err="1" smtClean="0">
                <a:solidFill>
                  <a:srgbClr val="3366FF"/>
                </a:solidFill>
                <a:latin typeface="Courier New"/>
                <a:cs typeface="Courier New"/>
              </a:rPr>
              <a:t>size_t</a:t>
            </a:r>
            <a:r>
              <a:rPr lang="en-GB" b="1" dirty="0" smtClean="0">
                <a:solidFill>
                  <a:srgbClr val="3366FF"/>
                </a:solidFill>
                <a:latin typeface="Courier New"/>
                <a:cs typeface="Courier New"/>
              </a:rPr>
              <a:t> size;</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program, CL_PROGRAM_BINARY_SIZES, </a:t>
            </a:r>
            <a:r>
              <a:rPr lang="en-GB" b="1" dirty="0" err="1" smtClean="0">
                <a:solidFill>
                  <a:srgbClr val="3366FF"/>
                </a:solidFill>
                <a:latin typeface="Courier New"/>
                <a:cs typeface="Courier New"/>
              </a:rPr>
              <a:t>sizeof</a:t>
            </a:r>
            <a:r>
              <a:rPr lang="en-GB" b="1" dirty="0" smtClean="0">
                <a:solidFill>
                  <a:srgbClr val="3366FF"/>
                </a:solidFill>
                <a:latin typeface="Courier New"/>
                <a:cs typeface="Courier New"/>
              </a:rPr>
              <a:t>(size), &amp;size, NULL);</a:t>
            </a:r>
          </a:p>
          <a:p>
            <a:pPr marL="400050" lvl="1" indent="0">
              <a:buNone/>
            </a:pPr>
            <a:r>
              <a:rPr lang="en-GB" b="1" dirty="0" smtClean="0">
                <a:solidFill>
                  <a:srgbClr val="3366FF"/>
                </a:solidFill>
                <a:latin typeface="Courier New"/>
                <a:cs typeface="Courier New"/>
              </a:rPr>
              <a:t>unsigned char *binary = </a:t>
            </a:r>
            <a:r>
              <a:rPr lang="en-GB" b="1" dirty="0" err="1" smtClean="0">
                <a:solidFill>
                  <a:srgbClr val="3366FF"/>
                </a:solidFill>
                <a:latin typeface="Courier New"/>
                <a:cs typeface="Courier New"/>
              </a:rPr>
              <a:t>malloc</a:t>
            </a:r>
            <a:r>
              <a:rPr lang="en-GB" b="1" dirty="0" smtClean="0">
                <a:solidFill>
                  <a:srgbClr val="3366FF"/>
                </a:solidFill>
                <a:latin typeface="Courier New"/>
                <a:cs typeface="Courier New"/>
              </a:rPr>
              <a:t>(size);</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(program, CL_PROGRAM_BINARIES, size, binary, NULL);</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Then write binary to file</a:t>
            </a:r>
          </a:p>
          <a:p>
            <a:pPr marL="400050" lvl="1" indent="0">
              <a:buNone/>
            </a:pP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r>
              <a:rPr lang="en-GB" dirty="0"/>
              <a:t>Loading the binary</a:t>
            </a:r>
          </a:p>
          <a:p>
            <a:pPr marL="400050" lvl="1" indent="0">
              <a:buNone/>
            </a:pPr>
            <a:r>
              <a:rPr lang="en-GB" b="1" dirty="0">
                <a:solidFill>
                  <a:srgbClr val="3366FF"/>
                </a:solidFill>
                <a:latin typeface="Courier New"/>
                <a:cs typeface="Courier New"/>
              </a:rPr>
              <a:t>// Load </a:t>
            </a:r>
            <a:r>
              <a:rPr lang="en-GB" b="1" dirty="0" smtClean="0">
                <a:solidFill>
                  <a:srgbClr val="3366FF"/>
                </a:solidFill>
                <a:latin typeface="Courier New"/>
                <a:cs typeface="Courier New"/>
              </a:rPr>
              <a:t>compiled program binary from file</a:t>
            </a:r>
          </a:p>
          <a:p>
            <a:pPr marL="400050" lvl="1" indent="0">
              <a:buNone/>
            </a:pPr>
            <a:r>
              <a:rPr lang="en-GB" b="1" dirty="0" smtClean="0">
                <a:solidFill>
                  <a:srgbClr val="3366FF"/>
                </a:solidFill>
                <a:latin typeface="Courier New"/>
                <a:cs typeface="Courier New"/>
              </a:rPr>
              <a:t>…</a:t>
            </a:r>
          </a:p>
          <a:p>
            <a:pPr marL="400050" lvl="1" indent="0">
              <a:buNone/>
            </a:pPr>
            <a:endParaRPr lang="en-GB" b="1" dirty="0" smtClean="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 Create program using binary</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program </a:t>
            </a:r>
            <a:r>
              <a:rPr lang="en-GB" b="1" dirty="0">
                <a:solidFill>
                  <a:srgbClr val="3366FF"/>
                </a:solidFill>
                <a:latin typeface="Courier New"/>
                <a:cs typeface="Courier New"/>
              </a:rPr>
              <a:t>= </a:t>
            </a:r>
            <a:r>
              <a:rPr lang="en-GB" b="1" dirty="0" err="1">
                <a:solidFill>
                  <a:srgbClr val="3366FF"/>
                </a:solidFill>
                <a:latin typeface="Courier New"/>
                <a:cs typeface="Courier New"/>
              </a:rPr>
              <a:t>clCreateProgramWithBinary</a:t>
            </a:r>
            <a:r>
              <a:rPr lang="en-GB" b="1" dirty="0" smtClean="0">
                <a:solidFill>
                  <a:srgbClr val="3366FF"/>
                </a:solidFill>
                <a:latin typeface="Courier New"/>
                <a:cs typeface="Courier New"/>
              </a:rPr>
              <a:t>(context</a:t>
            </a:r>
            <a:r>
              <a:rPr lang="en-GB" b="1" dirty="0">
                <a:solidFill>
                  <a:srgbClr val="3366FF"/>
                </a:solidFill>
                <a:latin typeface="Courier New"/>
                <a:cs typeface="Courier New"/>
              </a:rPr>
              <a:t>, 1, &amp;device</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&amp;size, &amp;binary, NULL, &amp;err);</a:t>
            </a:r>
          </a:p>
          <a:p>
            <a:pPr marL="400050" lvl="1" indent="0">
              <a:buNone/>
            </a:pPr>
            <a:r>
              <a:rPr lang="en-GB" b="1" dirty="0" smtClean="0">
                <a:solidFill>
                  <a:srgbClr val="3366FF"/>
                </a:solidFill>
                <a:latin typeface="Courier New"/>
                <a:cs typeface="Courier New"/>
              </a:rPr>
              <a:t>err =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prog</a:t>
            </a:r>
            <a:r>
              <a:rPr lang="en-GB" b="1" dirty="0" smtClean="0">
                <a:solidFill>
                  <a:srgbClr val="3366FF"/>
                </a:solidFill>
                <a:latin typeface="Courier New"/>
                <a:cs typeface="Courier New"/>
              </a:rPr>
              <a:t>, 1, &amp;device, "</a:t>
            </a:r>
            <a:r>
              <a:rPr lang="en-GB" b="1" dirty="0">
                <a:solidFill>
                  <a:srgbClr val="3366FF"/>
                </a:solidFill>
                <a:latin typeface="Courier New"/>
                <a:cs typeface="Courier New"/>
              </a:rPr>
              <a:t>"</a:t>
            </a:r>
            <a:r>
              <a:rPr lang="en-GB" b="1" dirty="0" smtClean="0">
                <a:solidFill>
                  <a:srgbClr val="3366FF"/>
                </a:solidFill>
                <a:latin typeface="Courier New"/>
                <a:cs typeface="Courier New"/>
              </a:rPr>
              <a:t>, NULL, NULL);</a:t>
            </a: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0828912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9" end="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0" end="2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Precompiling OpenCL Kernels</a:t>
            </a:r>
            <a:endParaRPr lang="en-GB"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GB" dirty="0" smtClean="0"/>
              <a:t>These binaries are only valid on the devices for which they are compiled, so we potentially have to perform this compilation for every device we wish to target</a:t>
            </a:r>
          </a:p>
          <a:p>
            <a:pPr>
              <a:lnSpc>
                <a:spcPct val="110000"/>
              </a:lnSpc>
            </a:pPr>
            <a:r>
              <a:rPr lang="en-GB" dirty="0" smtClean="0"/>
              <a:t>A vendor might change the binary definition at any time, potentially breaking our shipped application</a:t>
            </a:r>
          </a:p>
          <a:p>
            <a:pPr>
              <a:lnSpc>
                <a:spcPct val="110000"/>
              </a:lnSpc>
            </a:pPr>
            <a:r>
              <a:rPr lang="en-GB" dirty="0" smtClean="0"/>
              <a:t>If a binary isn’t compatible with the target device, an error will be returned either during </a:t>
            </a:r>
            <a:r>
              <a:rPr lang="en-GB" b="1" dirty="0" err="1" smtClean="0">
                <a:solidFill>
                  <a:srgbClr val="3366FF"/>
                </a:solidFill>
                <a:latin typeface="Courier New"/>
                <a:cs typeface="Courier New"/>
              </a:rPr>
              <a:t>clCreateProgramWithBinary</a:t>
            </a:r>
            <a:r>
              <a:rPr lang="en-GB" b="1" dirty="0" smtClean="0">
                <a:solidFill>
                  <a:srgbClr val="3366FF"/>
                </a:solidFill>
                <a:latin typeface="Courier New"/>
                <a:cs typeface="Courier New"/>
              </a:rPr>
              <a:t>()</a:t>
            </a:r>
            <a:r>
              <a:rPr lang="en-GB" dirty="0" smtClean="0">
                <a:latin typeface="Courier New"/>
                <a:cs typeface="Courier New"/>
              </a:rPr>
              <a:t> </a:t>
            </a:r>
            <a:r>
              <a:rPr lang="en-GB" dirty="0" smtClean="0"/>
              <a:t>or </a:t>
            </a:r>
            <a:r>
              <a:rPr lang="en-GB" b="1" dirty="0" err="1" smtClean="0">
                <a:solidFill>
                  <a:srgbClr val="3366FF"/>
                </a:solidFill>
                <a:latin typeface="Courier New"/>
                <a:cs typeface="Courier New"/>
              </a:rPr>
              <a:t>clBuildProgram</a:t>
            </a:r>
            <a:r>
              <a:rPr lang="en-GB" b="1" dirty="0" smtClean="0">
                <a:solidFill>
                  <a:srgbClr val="3366FF"/>
                </a:solidFill>
                <a:latin typeface="Courier New"/>
                <a:cs typeface="Courier New"/>
              </a:rPr>
              <a:t>()</a:t>
            </a:r>
          </a:p>
          <a:p>
            <a:pPr>
              <a:lnSpc>
                <a:spcPct val="110000"/>
              </a:lnSpc>
            </a:pPr>
            <a:endParaRPr lang="en-GB" dirty="0"/>
          </a:p>
        </p:txBody>
      </p:sp>
    </p:spTree>
    <p:extLst>
      <p:ext uri="{BB962C8B-B14F-4D97-AF65-F5344CB8AC3E}">
        <p14:creationId xmlns:p14="http://schemas.microsoft.com/office/powerpoint/2010/main" val="239824473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Portable Binaries (SPIR)</a:t>
            </a:r>
            <a:endParaRPr lang="en-GB" dirty="0"/>
          </a:p>
        </p:txBody>
      </p:sp>
      <p:sp>
        <p:nvSpPr>
          <p:cNvPr id="3" name="Content Placeholder 2"/>
          <p:cNvSpPr>
            <a:spLocks noGrp="1"/>
          </p:cNvSpPr>
          <p:nvPr>
            <p:ph idx="1"/>
          </p:nvPr>
        </p:nvSpPr>
        <p:spPr/>
        <p:txBody>
          <a:bodyPr/>
          <a:lstStyle/>
          <a:p>
            <a:r>
              <a:rPr lang="en-GB" dirty="0" err="1" smtClean="0"/>
              <a:t>Khronos</a:t>
            </a:r>
            <a:r>
              <a:rPr lang="en-GB" dirty="0" smtClean="0"/>
              <a:t> have produced a specification for a </a:t>
            </a:r>
            <a:r>
              <a:rPr lang="en-GB" b="1" dirty="0" smtClean="0">
                <a:solidFill>
                  <a:srgbClr val="008000"/>
                </a:solidFill>
              </a:rPr>
              <a:t>S</a:t>
            </a:r>
            <a:r>
              <a:rPr lang="en-GB" dirty="0" smtClean="0"/>
              <a:t>tandard </a:t>
            </a:r>
            <a:r>
              <a:rPr lang="en-GB" b="1" dirty="0" smtClean="0">
                <a:solidFill>
                  <a:srgbClr val="008000"/>
                </a:solidFill>
              </a:rPr>
              <a:t>P</a:t>
            </a:r>
            <a:r>
              <a:rPr lang="en-GB" dirty="0" smtClean="0"/>
              <a:t>ortable </a:t>
            </a:r>
            <a:r>
              <a:rPr lang="en-GB" b="1" dirty="0" smtClean="0">
                <a:solidFill>
                  <a:srgbClr val="008000"/>
                </a:solidFill>
              </a:rPr>
              <a:t>I</a:t>
            </a:r>
            <a:r>
              <a:rPr lang="en-GB" dirty="0" smtClean="0"/>
              <a:t>ntermediate </a:t>
            </a:r>
            <a:r>
              <a:rPr lang="en-GB" b="1" dirty="0" smtClean="0">
                <a:solidFill>
                  <a:srgbClr val="008000"/>
                </a:solidFill>
              </a:rPr>
              <a:t>R</a:t>
            </a:r>
            <a:r>
              <a:rPr lang="en-GB" dirty="0" smtClean="0"/>
              <a:t>epresentation</a:t>
            </a:r>
          </a:p>
          <a:p>
            <a:r>
              <a:rPr lang="en-GB" dirty="0" smtClean="0"/>
              <a:t>This defines an LLVM-based binary format that is designed to be portable, allowing us to use the same binary across many platforms</a:t>
            </a:r>
          </a:p>
          <a:p>
            <a:r>
              <a:rPr lang="en-GB" dirty="0" smtClean="0"/>
              <a:t>Not yet supported by all vendors</a:t>
            </a:r>
            <a:endParaRPr lang="en-GB" dirty="0"/>
          </a:p>
        </p:txBody>
      </p:sp>
    </p:spTree>
    <p:extLst>
      <p:ext uri="{BB962C8B-B14F-4D97-AF65-F5344CB8AC3E}">
        <p14:creationId xmlns:p14="http://schemas.microsoft.com/office/powerpoint/2010/main" val="193641765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Stringifying</a:t>
            </a:r>
            <a:r>
              <a:rPr lang="en-GB" dirty="0"/>
              <a:t> Kernel Source</a:t>
            </a:r>
          </a:p>
        </p:txBody>
      </p:sp>
      <p:sp>
        <p:nvSpPr>
          <p:cNvPr id="3" name="Content Placeholder 2"/>
          <p:cNvSpPr>
            <a:spLocks noGrp="1"/>
          </p:cNvSpPr>
          <p:nvPr>
            <p:ph idx="1"/>
          </p:nvPr>
        </p:nvSpPr>
        <p:spPr/>
        <p:txBody>
          <a:bodyPr>
            <a:normAutofit lnSpcReduction="10000"/>
          </a:bodyPr>
          <a:lstStyle/>
          <a:p>
            <a:r>
              <a:rPr lang="en-GB" dirty="0"/>
              <a:t>We usually </a:t>
            </a:r>
            <a:r>
              <a:rPr lang="en-GB" dirty="0" smtClean="0"/>
              <a:t>load our OpenCL </a:t>
            </a:r>
            <a:r>
              <a:rPr lang="en-GB" dirty="0"/>
              <a:t>kernel source </a:t>
            </a:r>
            <a:r>
              <a:rPr lang="en-GB" dirty="0" smtClean="0"/>
              <a:t>code from </a:t>
            </a:r>
            <a:r>
              <a:rPr lang="en-GB" dirty="0"/>
              <a:t>file(s) at runtime</a:t>
            </a:r>
          </a:p>
          <a:p>
            <a:r>
              <a:rPr lang="en-GB" dirty="0" smtClean="0"/>
              <a:t>We can make things easier by using a script to convert OpenCL source files into string literals defined inside header files</a:t>
            </a:r>
          </a:p>
          <a:p>
            <a:r>
              <a:rPr lang="en-GB" dirty="0" smtClean="0"/>
              <a:t>This script then becomes part of the build process:</a:t>
            </a:r>
          </a:p>
          <a:p>
            <a:pPr marL="400050" lvl="1" indent="0">
              <a:buNone/>
            </a:pPr>
            <a:r>
              <a:rPr lang="en-GB" b="1" dirty="0" err="1" smtClean="0">
                <a:solidFill>
                  <a:srgbClr val="3366FF"/>
                </a:solidFill>
                <a:latin typeface="Courier New"/>
                <a:cs typeface="Courier New"/>
              </a:rPr>
              <a:t>foo.h</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stringify_ocl</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foo.cl</a:t>
            </a: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540870256"/>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Content Placeholder 2"/>
          <p:cNvSpPr>
            <a:spLocks noGrp="1"/>
          </p:cNvSpPr>
          <p:nvPr>
            <p:ph idx="1"/>
          </p:nvPr>
        </p:nvSpPr>
        <p:spPr/>
        <p:txBody>
          <a:bodyPr>
            <a:normAutofit fontScale="70000" lnSpcReduction="20000"/>
          </a:bodyPr>
          <a:lstStyle/>
          <a:p>
            <a:r>
              <a:rPr lang="en-US" sz="3400" dirty="0" smtClean="0">
                <a:latin typeface="Trebuchet MS"/>
                <a:cs typeface="Trebuchet MS"/>
              </a:rPr>
              <a:t>This script makes use of SED to escape special characters and wrap lines in quotation marks</a:t>
            </a:r>
          </a:p>
          <a:p>
            <a:pPr marL="0"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a:t>
            </a:r>
            <a:r>
              <a:rPr lang="en-US" b="1" dirty="0">
                <a:solidFill>
                  <a:srgbClr val="3366FF"/>
                </a:solidFill>
                <a:latin typeface="Courier New"/>
                <a:cs typeface="Courier New"/>
              </a:rPr>
              <a:t>!/bin/bash</a:t>
            </a:r>
          </a:p>
          <a:p>
            <a:pPr marL="400050" lvl="1" indent="0">
              <a:buNone/>
            </a:pPr>
            <a:endParaRPr lang="en-US" b="1" dirty="0">
              <a:solidFill>
                <a:srgbClr val="3366FF"/>
              </a:solidFill>
              <a:latin typeface="Courier New"/>
              <a:cs typeface="Courier New"/>
            </a:endParaRPr>
          </a:p>
          <a:p>
            <a:pPr marL="400050" lvl="1" indent="0">
              <a:buNone/>
            </a:pPr>
            <a:r>
              <a:rPr lang="en-US" b="1" dirty="0">
                <a:solidFill>
                  <a:srgbClr val="3366FF"/>
                </a:solidFill>
                <a:latin typeface="Courier New"/>
                <a:cs typeface="Courier New"/>
              </a:rPr>
              <a:t>IN=$1</a:t>
            </a:r>
          </a:p>
          <a:p>
            <a:pPr marL="400050" lvl="1" indent="0">
              <a:buNone/>
            </a:pPr>
            <a:r>
              <a:rPr lang="en-US" b="1" dirty="0">
                <a:solidFill>
                  <a:srgbClr val="3366FF"/>
                </a:solidFill>
                <a:latin typeface="Courier New"/>
                <a:cs typeface="Courier New"/>
              </a:rPr>
              <a:t>NAME=${</a:t>
            </a:r>
            <a:r>
              <a:rPr lang="en-US" b="1" dirty="0" err="1">
                <a:solidFill>
                  <a:srgbClr val="3366FF"/>
                </a:solidFill>
                <a:latin typeface="Courier New"/>
                <a:cs typeface="Courier New"/>
              </a:rPr>
              <a:t>IN%.cl</a:t>
            </a:r>
            <a:r>
              <a:rPr lang="en-US" b="1" dirty="0">
                <a:solidFill>
                  <a:srgbClr val="3366FF"/>
                </a:solidFill>
                <a:latin typeface="Courier New"/>
                <a:cs typeface="Courier New"/>
              </a:rPr>
              <a:t>}</a:t>
            </a:r>
          </a:p>
          <a:p>
            <a:pPr marL="400050" lvl="1" indent="0">
              <a:buNone/>
            </a:pPr>
            <a:r>
              <a:rPr lang="en-US" b="1" dirty="0">
                <a:solidFill>
                  <a:srgbClr val="3366FF"/>
                </a:solidFill>
                <a:latin typeface="Courier New"/>
                <a:cs typeface="Courier New"/>
              </a:rPr>
              <a:t>OUT=$</a:t>
            </a:r>
            <a:r>
              <a:rPr lang="en-US" b="1" dirty="0" err="1">
                <a:solidFill>
                  <a:srgbClr val="3366FF"/>
                </a:solidFill>
                <a:latin typeface="Courier New"/>
                <a:cs typeface="Courier New"/>
              </a:rPr>
              <a:t>NAME.h</a:t>
            </a:r>
            <a:endParaRPr lang="en-US" b="1" dirty="0">
              <a:solidFill>
                <a:srgbClr val="3366FF"/>
              </a:solidFill>
              <a:latin typeface="Courier New"/>
              <a:cs typeface="Courier New"/>
            </a:endParaRPr>
          </a:p>
          <a:p>
            <a:pPr marL="400050" lvl="1" indent="0">
              <a:buNone/>
            </a:pPr>
            <a:endParaRPr lang="en-US" b="1" dirty="0" smtClean="0">
              <a:solidFill>
                <a:srgbClr val="3366FF"/>
              </a:solidFill>
              <a:latin typeface="Courier New"/>
              <a:cs typeface="Courier New"/>
            </a:endParaRP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a:t>
            </a:r>
            <a:r>
              <a:rPr lang="en-US" b="1" dirty="0" err="1">
                <a:solidFill>
                  <a:srgbClr val="3366FF"/>
                </a:solidFill>
                <a:latin typeface="Courier New"/>
                <a:cs typeface="Courier New"/>
              </a:rPr>
              <a:t>const</a:t>
            </a:r>
            <a:r>
              <a:rPr lang="en-US" b="1" dirty="0">
                <a:solidFill>
                  <a:srgbClr val="3366FF"/>
                </a:solidFill>
                <a:latin typeface="Courier New"/>
                <a:cs typeface="Courier New"/>
              </a:rPr>
              <a:t> char *"$</a:t>
            </a:r>
            <a:r>
              <a:rPr lang="en-US" b="1" dirty="0" smtClean="0">
                <a:solidFill>
                  <a:srgbClr val="3366FF"/>
                </a:solidFill>
                <a:latin typeface="Courier New"/>
                <a:cs typeface="Courier New"/>
              </a:rPr>
              <a:t>NAME"_</a:t>
            </a:r>
            <a:r>
              <a:rPr lang="en-US" b="1" dirty="0" err="1" smtClean="0">
                <a:solidFill>
                  <a:srgbClr val="3366FF"/>
                </a:solidFill>
                <a:latin typeface="Courier New"/>
                <a:cs typeface="Courier New"/>
              </a:rPr>
              <a:t>ocl</a:t>
            </a:r>
            <a:r>
              <a:rPr lang="en-US" b="1" dirty="0" smtClean="0">
                <a:solidFill>
                  <a:srgbClr val="3366FF"/>
                </a:solidFill>
                <a:latin typeface="Courier New"/>
                <a:cs typeface="Courier New"/>
              </a:rPr>
              <a:t> </a:t>
            </a:r>
            <a:r>
              <a:rPr lang="en-US" b="1" dirty="0">
                <a:solidFill>
                  <a:srgbClr val="3366FF"/>
                </a:solidFill>
                <a:latin typeface="Courier New"/>
                <a:cs typeface="Courier New"/>
              </a:rPr>
              <a:t>=" &gt;$OUT</a:t>
            </a:r>
          </a:p>
          <a:p>
            <a:pPr marL="400050" lvl="1" indent="0">
              <a:buNone/>
            </a:pPr>
            <a:r>
              <a:rPr lang="en-US" b="1" dirty="0" err="1">
                <a:solidFill>
                  <a:srgbClr val="3366FF"/>
                </a:solidFill>
                <a:latin typeface="Courier New"/>
                <a:cs typeface="Courier New"/>
              </a:rPr>
              <a:t>sed</a:t>
            </a:r>
            <a:r>
              <a:rPr lang="en-US" b="1" dirty="0">
                <a:solidFill>
                  <a:srgbClr val="3366FF"/>
                </a:solidFill>
                <a:latin typeface="Courier New"/>
                <a:cs typeface="Courier New"/>
              </a:rPr>
              <a:t> -e 's/\\/\\\\/</a:t>
            </a:r>
            <a:r>
              <a:rPr lang="en-US" b="1" dirty="0" err="1">
                <a:solidFill>
                  <a:srgbClr val="3366FF"/>
                </a:solidFill>
                <a:latin typeface="Courier New"/>
                <a:cs typeface="Courier New"/>
              </a:rPr>
              <a:t>g;s</a:t>
            </a:r>
            <a:r>
              <a:rPr lang="en-US" b="1" dirty="0">
                <a:solidFill>
                  <a:srgbClr val="3366FF"/>
                </a:solidFill>
                <a:latin typeface="Courier New"/>
                <a:cs typeface="Courier New"/>
              </a:rPr>
              <a:t>/"/\\"/</a:t>
            </a:r>
            <a:r>
              <a:rPr lang="en-US" b="1" dirty="0" err="1">
                <a:solidFill>
                  <a:srgbClr val="3366FF"/>
                </a:solidFill>
                <a:latin typeface="Courier New"/>
                <a:cs typeface="Courier New"/>
              </a:rPr>
              <a:t>g</a:t>
            </a:r>
            <a:r>
              <a:rPr lang="en-US" b="1" dirty="0" err="1" smtClean="0">
                <a:solidFill>
                  <a:srgbClr val="3366FF"/>
                </a:solidFill>
                <a:latin typeface="Courier New"/>
                <a:cs typeface="Courier New"/>
              </a:rPr>
              <a:t>;s</a:t>
            </a:r>
            <a:r>
              <a:rPr lang="en-US" b="1" dirty="0" smtClean="0">
                <a:solidFill>
                  <a:srgbClr val="3366FF"/>
                </a:solidFill>
                <a:latin typeface="Courier New"/>
                <a:cs typeface="Courier New"/>
              </a:rPr>
              <a:t>/^/"/;s/$/\\n"/' \</a:t>
            </a:r>
          </a:p>
          <a:p>
            <a:pPr marL="400050" lvl="1" indent="0">
              <a:buNone/>
            </a:pPr>
            <a:r>
              <a:rPr lang="en-US" b="1" dirty="0">
                <a:solidFill>
                  <a:srgbClr val="3366FF"/>
                </a:solidFill>
                <a:latin typeface="Courier New"/>
                <a:cs typeface="Courier New"/>
              </a:rPr>
              <a:t> </a:t>
            </a:r>
            <a:r>
              <a:rPr lang="en-US" b="1" dirty="0" smtClean="0">
                <a:solidFill>
                  <a:srgbClr val="3366FF"/>
                </a:solidFill>
                <a:latin typeface="Courier New"/>
                <a:cs typeface="Courier New"/>
              </a:rPr>
              <a:t> $IN &gt;&gt;$OUT</a:t>
            </a:r>
          </a:p>
          <a:p>
            <a:pPr marL="400050" lvl="1" indent="0">
              <a:buNone/>
            </a:pPr>
            <a:r>
              <a:rPr lang="en-US" b="1" dirty="0" smtClean="0">
                <a:solidFill>
                  <a:srgbClr val="3366FF"/>
                </a:solidFill>
                <a:latin typeface="Courier New"/>
                <a:cs typeface="Courier New"/>
              </a:rPr>
              <a:t>echo </a:t>
            </a:r>
            <a:r>
              <a:rPr lang="en-US" b="1" dirty="0">
                <a:solidFill>
                  <a:srgbClr val="3366FF"/>
                </a:solidFill>
                <a:latin typeface="Courier New"/>
                <a:cs typeface="Courier New"/>
              </a:rPr>
              <a:t>";" &gt;&gt;$</a:t>
            </a:r>
            <a:r>
              <a:rPr lang="en-US" b="1" dirty="0" smtClean="0">
                <a:solidFill>
                  <a:srgbClr val="3366FF"/>
                </a:solidFill>
                <a:latin typeface="Courier New"/>
                <a:cs typeface="Courier New"/>
              </a:rPr>
              <a:t>OUT</a:t>
            </a:r>
          </a:p>
          <a:p>
            <a:pPr marL="0" indent="0">
              <a:buNone/>
            </a:pPr>
            <a:endParaRPr lang="en-US" b="1" dirty="0" smtClean="0">
              <a:solidFill>
                <a:srgbClr val="3366FF"/>
              </a:solidFill>
              <a:latin typeface="Courier New"/>
              <a:cs typeface="Courier New"/>
            </a:endParaRPr>
          </a:p>
        </p:txBody>
      </p:sp>
    </p:spTree>
    <p:extLst>
      <p:ext uri="{BB962C8B-B14F-4D97-AF65-F5344CB8AC3E}">
        <p14:creationId xmlns:p14="http://schemas.microsoft.com/office/powerpoint/2010/main" val="2226929262"/>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Stringifying</a:t>
            </a:r>
            <a:r>
              <a:rPr lang="en-GB" dirty="0" smtClean="0"/>
              <a:t> Kernel Source</a:t>
            </a:r>
            <a:endParaRPr lang="en-GB" dirty="0"/>
          </a:p>
        </p:txBody>
      </p:sp>
      <p:sp>
        <p:nvSpPr>
          <p:cNvPr id="3" name="Text Placeholder 2"/>
          <p:cNvSpPr>
            <a:spLocks noGrp="1"/>
          </p:cNvSpPr>
          <p:nvPr>
            <p:ph type="body" idx="1"/>
          </p:nvPr>
        </p:nvSpPr>
        <p:spPr/>
        <p:txBody>
          <a:bodyPr/>
          <a:lstStyle/>
          <a:p>
            <a:r>
              <a:rPr lang="en-GB" dirty="0" smtClean="0"/>
              <a:t>Before </a:t>
            </a:r>
            <a:r>
              <a:rPr lang="en-GB" dirty="0" err="1" smtClean="0"/>
              <a:t>stringification</a:t>
            </a:r>
            <a:r>
              <a:rPr lang="en-GB" dirty="0" smtClean="0"/>
              <a:t>:</a:t>
            </a:r>
            <a:endParaRPr lang="en-GB" dirty="0"/>
          </a:p>
        </p:txBody>
      </p:sp>
      <p:sp>
        <p:nvSpPr>
          <p:cNvPr id="4" name="Content Placeholder 3"/>
          <p:cNvSpPr>
            <a:spLocks noGrp="1"/>
          </p:cNvSpPr>
          <p:nvPr>
            <p:ph sz="half" idx="2"/>
          </p:nvPr>
        </p:nvSpPr>
        <p:spPr/>
        <p:txBody>
          <a:bodyPr>
            <a:normAutofit/>
          </a:bodyPr>
          <a:lstStyle/>
          <a:p>
            <a:pPr marL="0" indent="0">
              <a:buNone/>
            </a:pPr>
            <a:r>
              <a:rPr lang="en-GB" sz="2000" b="1" dirty="0">
                <a:solidFill>
                  <a:srgbClr val="3366FF"/>
                </a:solidFill>
                <a:latin typeface="Courier New"/>
                <a:cs typeface="Courier New"/>
              </a:rPr>
              <a:t>kernel void </a:t>
            </a:r>
            <a:r>
              <a:rPr lang="en-GB" sz="2000" b="1" dirty="0" err="1" smtClean="0">
                <a:solidFill>
                  <a:srgbClr val="3366FF"/>
                </a:solidFill>
                <a:latin typeface="Courier New"/>
                <a:cs typeface="Courier New"/>
              </a:rPr>
              <a:t>vecadd</a:t>
            </a:r>
            <a:r>
              <a:rPr lang="en-GB" sz="2000" b="1" dirty="0" smtClean="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*a</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*b</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global </a:t>
            </a:r>
            <a:r>
              <a:rPr lang="en-GB" sz="2000" b="1" dirty="0">
                <a:solidFill>
                  <a:srgbClr val="3366FF"/>
                </a:solidFill>
                <a:latin typeface="Courier New"/>
                <a:cs typeface="Courier New"/>
              </a:rPr>
              <a:t>float *c)</a:t>
            </a:r>
          </a:p>
          <a:p>
            <a:pPr marL="0" indent="0">
              <a:buNone/>
            </a:pPr>
            <a:r>
              <a:rPr lang="en-GB" sz="2000" b="1" dirty="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int</a:t>
            </a:r>
            <a:r>
              <a:rPr lang="en-GB" sz="2000" b="1" dirty="0">
                <a:solidFill>
                  <a:srgbClr val="3366FF"/>
                </a:solidFill>
                <a:latin typeface="Courier New"/>
                <a:cs typeface="Courier New"/>
              </a:rPr>
              <a:t> </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a:t>
            </a:r>
          </a:p>
          <a:p>
            <a:pPr marL="0" indent="0">
              <a:buNone/>
            </a:pPr>
            <a:r>
              <a:rPr lang="en-GB" sz="2000" b="1" dirty="0">
                <a:solidFill>
                  <a:srgbClr val="3366FF"/>
                </a:solidFill>
                <a:latin typeface="Courier New"/>
                <a:cs typeface="Courier New"/>
              </a:rPr>
              <a:t> </a:t>
            </a:r>
            <a:r>
              <a:rPr lang="en-GB" sz="2000" b="1" dirty="0" smtClean="0">
                <a:solidFill>
                  <a:srgbClr val="3366FF"/>
                </a:solidFill>
                <a:latin typeface="Courier New"/>
                <a:cs typeface="Courier New"/>
              </a:rPr>
              <a:t>   </a:t>
            </a:r>
            <a:r>
              <a:rPr lang="en-GB" sz="2000" b="1" dirty="0" err="1" smtClean="0">
                <a:solidFill>
                  <a:srgbClr val="3366FF"/>
                </a:solidFill>
                <a:latin typeface="Courier New"/>
                <a:cs typeface="Courier New"/>
              </a:rPr>
              <a:t>get_global_id</a:t>
            </a:r>
            <a:r>
              <a:rPr lang="en-GB" sz="2000" b="1" dirty="0">
                <a:solidFill>
                  <a:srgbClr val="3366FF"/>
                </a:solidFill>
                <a:latin typeface="Courier New"/>
                <a:cs typeface="Courier New"/>
              </a:rPr>
              <a:t>(0);</a:t>
            </a:r>
          </a:p>
          <a:p>
            <a:pPr marL="0" indent="0">
              <a:buNone/>
            </a:pPr>
            <a:r>
              <a:rPr lang="en-GB" sz="2000" b="1" dirty="0">
                <a:solidFill>
                  <a:srgbClr val="3366FF"/>
                </a:solidFill>
                <a:latin typeface="Courier New"/>
                <a:cs typeface="Courier New"/>
              </a:rPr>
              <a:t>  c[</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a[</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 + b[</a:t>
            </a:r>
            <a:r>
              <a:rPr lang="en-GB" sz="2000" b="1" dirty="0" err="1">
                <a:solidFill>
                  <a:srgbClr val="3366FF"/>
                </a:solidFill>
                <a:latin typeface="Courier New"/>
                <a:cs typeface="Courier New"/>
              </a:rPr>
              <a:t>i</a:t>
            </a:r>
            <a:r>
              <a:rPr lang="en-GB" sz="2000" b="1" dirty="0">
                <a:solidFill>
                  <a:srgbClr val="3366FF"/>
                </a:solidFill>
                <a:latin typeface="Courier New"/>
                <a:cs typeface="Courier New"/>
              </a:rPr>
              <a:t>];</a:t>
            </a:r>
          </a:p>
          <a:p>
            <a:pPr marL="0" indent="0">
              <a:buNone/>
            </a:pPr>
            <a:r>
              <a:rPr lang="en-GB" sz="2000" b="1" dirty="0" smtClean="0">
                <a:solidFill>
                  <a:srgbClr val="3366FF"/>
                </a:solidFill>
                <a:latin typeface="Courier New"/>
                <a:cs typeface="Courier New"/>
              </a:rPr>
              <a:t>}</a:t>
            </a:r>
          </a:p>
        </p:txBody>
      </p:sp>
      <p:sp>
        <p:nvSpPr>
          <p:cNvPr id="5" name="Text Placeholder 4"/>
          <p:cNvSpPr>
            <a:spLocks noGrp="1"/>
          </p:cNvSpPr>
          <p:nvPr>
            <p:ph type="body" sz="quarter" idx="3"/>
          </p:nvPr>
        </p:nvSpPr>
        <p:spPr/>
        <p:txBody>
          <a:bodyPr/>
          <a:lstStyle/>
          <a:p>
            <a:r>
              <a:rPr lang="en-GB" dirty="0" smtClean="0"/>
              <a:t>After </a:t>
            </a:r>
            <a:r>
              <a:rPr lang="en-GB" dirty="0" err="1" smtClean="0"/>
              <a:t>stringification</a:t>
            </a:r>
            <a:r>
              <a:rPr lang="en-GB" dirty="0" smtClean="0"/>
              <a:t>:</a:t>
            </a:r>
            <a:endParaRPr lang="en-GB" dirty="0"/>
          </a:p>
        </p:txBody>
      </p:sp>
      <p:sp>
        <p:nvSpPr>
          <p:cNvPr id="6" name="Content Placeholder 5"/>
          <p:cNvSpPr>
            <a:spLocks noGrp="1"/>
          </p:cNvSpPr>
          <p:nvPr>
            <p:ph sz="quarter" idx="4"/>
          </p:nvPr>
        </p:nvSpPr>
        <p:spPr/>
        <p:txBody>
          <a:bodyPr>
            <a:normAutofit fontScale="85000" lnSpcReduction="10000"/>
          </a:bodyPr>
          <a:lstStyle/>
          <a:p>
            <a:pPr marL="0" indent="0">
              <a:buNone/>
            </a:pPr>
            <a:r>
              <a:rPr lang="en-GB" b="1" dirty="0" err="1">
                <a:solidFill>
                  <a:srgbClr val="3366FF"/>
                </a:solidFill>
                <a:latin typeface="Courier New"/>
                <a:cs typeface="Courier New"/>
              </a:rPr>
              <a:t>const</a:t>
            </a:r>
            <a:r>
              <a:rPr lang="en-GB" b="1" dirty="0">
                <a:solidFill>
                  <a:srgbClr val="3366FF"/>
                </a:solidFill>
                <a:latin typeface="Courier New"/>
                <a:cs typeface="Courier New"/>
              </a:rPr>
              <a:t> char *</a:t>
            </a:r>
            <a:r>
              <a:rPr lang="en-GB" b="1" dirty="0" err="1">
                <a:solidFill>
                  <a:srgbClr val="3366FF"/>
                </a:solidFill>
                <a:latin typeface="Courier New"/>
                <a:cs typeface="Courier New"/>
              </a:rPr>
              <a:t>vecadd_ocl</a:t>
            </a:r>
            <a:r>
              <a:rPr lang="en-GB" b="1" dirty="0">
                <a:solidFill>
                  <a:srgbClr val="3366FF"/>
                </a:solidFill>
                <a:latin typeface="Courier New"/>
                <a:cs typeface="Courier New"/>
              </a:rPr>
              <a:t> =</a:t>
            </a:r>
          </a:p>
          <a:p>
            <a:pPr marL="0"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vecadd</a:t>
            </a: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*a,\n"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*b,\n"</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*c)\</a:t>
            </a:r>
            <a:r>
              <a:rPr lang="en-GB" b="1" dirty="0" smtClean="0">
                <a:solidFill>
                  <a:srgbClr val="3366FF"/>
                </a:solidFill>
                <a:latin typeface="Courier New"/>
                <a:cs typeface="Courier New"/>
              </a:rPr>
              <a:t>n</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"{\n"</a:t>
            </a: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int</a:t>
            </a:r>
            <a:r>
              <a:rPr lang="sv-SE" b="1" dirty="0" smtClean="0">
                <a:solidFill>
                  <a:srgbClr val="3366FF"/>
                </a:solidFill>
                <a:latin typeface="Courier New"/>
                <a:cs typeface="Courier New"/>
              </a:rPr>
              <a:t> </a:t>
            </a:r>
            <a:r>
              <a:rPr lang="sv-SE" b="1" dirty="0">
                <a:solidFill>
                  <a:srgbClr val="3366FF"/>
                </a:solidFill>
                <a:latin typeface="Courier New"/>
                <a:cs typeface="Courier New"/>
              </a:rPr>
              <a:t>i =\</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a:t>
            </a:r>
            <a:r>
              <a:rPr lang="sv-SE" b="1" dirty="0" err="1" smtClean="0">
                <a:solidFill>
                  <a:srgbClr val="3366FF"/>
                </a:solidFill>
                <a:latin typeface="Courier New"/>
                <a:cs typeface="Courier New"/>
              </a:rPr>
              <a:t>get_global_id</a:t>
            </a:r>
            <a:r>
              <a:rPr lang="sv-SE" b="1" dirty="0">
                <a:solidFill>
                  <a:srgbClr val="3366FF"/>
                </a:solidFill>
                <a:latin typeface="Courier New"/>
                <a:cs typeface="Courier New"/>
              </a:rPr>
              <a:t>(0);\</a:t>
            </a:r>
            <a:r>
              <a:rPr lang="sv-SE" b="1" dirty="0" smtClean="0">
                <a:solidFill>
                  <a:srgbClr val="3366FF"/>
                </a:solidFill>
                <a:latin typeface="Courier New"/>
                <a:cs typeface="Courier New"/>
              </a:rPr>
              <a:t>n</a:t>
            </a:r>
            <a:r>
              <a:rPr lang="en-GB" b="1" dirty="0">
                <a:solidFill>
                  <a:srgbClr val="3366FF"/>
                </a:solidFill>
                <a:latin typeface="Courier New"/>
                <a:cs typeface="Courier New"/>
              </a:rPr>
              <a:t>"</a:t>
            </a:r>
            <a:endParaRPr lang="sv-SE"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r>
              <a:rPr lang="sv-SE" b="1" dirty="0" smtClean="0">
                <a:solidFill>
                  <a:srgbClr val="3366FF"/>
                </a:solidFill>
                <a:latin typeface="Courier New"/>
                <a:cs typeface="Courier New"/>
              </a:rPr>
              <a:t>  c</a:t>
            </a:r>
            <a:r>
              <a:rPr lang="sv-SE" b="1" dirty="0">
                <a:solidFill>
                  <a:srgbClr val="3366FF"/>
                </a:solidFill>
                <a:latin typeface="Courier New"/>
                <a:cs typeface="Courier New"/>
              </a:rPr>
              <a:t>[i] = a[i] + b[i];\n"</a:t>
            </a:r>
          </a:p>
          <a:p>
            <a:pPr marL="0" indent="0">
              <a:buNone/>
            </a:pPr>
            <a:r>
              <a:rPr lang="sv-SE" b="1" dirty="0">
                <a:solidFill>
                  <a:srgbClr val="3366FF"/>
                </a:solidFill>
                <a:latin typeface="Courier New"/>
                <a:cs typeface="Courier New"/>
              </a:rPr>
              <a:t>"}\n"</a:t>
            </a:r>
          </a:p>
          <a:p>
            <a:pPr marL="0" indent="0">
              <a:buNone/>
            </a:pPr>
            <a:r>
              <a:rPr lang="sv-SE" b="1" dirty="0">
                <a:solidFill>
                  <a:srgbClr val="3366FF"/>
                </a:solidFill>
                <a:latin typeface="Courier New"/>
                <a:cs typeface="Courier New"/>
              </a:rPr>
              <a:t>;</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3630778705"/>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Generating Assembly Code</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Can be useful to inspect compiler output to see if the compiler is doing what you think it’s doing</a:t>
            </a:r>
          </a:p>
          <a:p>
            <a:r>
              <a:rPr lang="en-GB" dirty="0" smtClean="0"/>
              <a:t>On NVIDIA platforms the ‘binary’ retrieved from </a:t>
            </a: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r>
              <a:rPr lang="en-GB" dirty="0" smtClean="0">
                <a:solidFill>
                  <a:srgbClr val="3366FF"/>
                </a:solidFill>
              </a:rPr>
              <a:t> </a:t>
            </a:r>
            <a:r>
              <a:rPr lang="en-GB" dirty="0" smtClean="0"/>
              <a:t>is actually PTX, their abstract assembly language</a:t>
            </a:r>
          </a:p>
          <a:p>
            <a:r>
              <a:rPr lang="en-GB" dirty="0" smtClean="0"/>
              <a:t>On AMD platforms you can add </a:t>
            </a:r>
            <a:r>
              <a:rPr lang="en-GB" b="1" dirty="0" smtClean="0">
                <a:solidFill>
                  <a:srgbClr val="3366FF"/>
                </a:solidFill>
                <a:latin typeface="Courier New"/>
                <a:cs typeface="Courier New"/>
              </a:rPr>
              <a:t>–save-temps</a:t>
            </a:r>
            <a:r>
              <a:rPr lang="en-GB" dirty="0" smtClean="0"/>
              <a:t> to the build options to generate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il</a:t>
            </a:r>
            <a:r>
              <a:rPr lang="en-GB" b="1" dirty="0" smtClean="0">
                <a:solidFill>
                  <a:srgbClr val="3366FF"/>
                </a:solidFill>
              </a:rPr>
              <a:t> </a:t>
            </a:r>
            <a:r>
              <a:rPr lang="en-GB" dirty="0" smtClean="0"/>
              <a:t>and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isa</a:t>
            </a:r>
            <a:r>
              <a:rPr lang="en-GB" dirty="0" smtClean="0"/>
              <a:t> files containing the intermediate representation and native assembly code</a:t>
            </a:r>
          </a:p>
          <a:p>
            <a:r>
              <a:rPr lang="en-GB" dirty="0" smtClean="0"/>
              <a:t>Intel provide an offline compiler which can generate LLVM/SPIR or x86 assembly</a:t>
            </a:r>
            <a:endParaRPr lang="en-GB" dirty="0"/>
          </a:p>
        </p:txBody>
      </p:sp>
    </p:spTree>
    <p:extLst>
      <p:ext uri="{BB962C8B-B14F-4D97-AF65-F5344CB8AC3E}">
        <p14:creationId xmlns:p14="http://schemas.microsoft.com/office/powerpoint/2010/main" val="2117388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Pinned Memory</a:t>
            </a:r>
            <a:endParaRPr lang="en-US" dirty="0"/>
          </a:p>
        </p:txBody>
      </p:sp>
      <p:sp>
        <p:nvSpPr>
          <p:cNvPr id="3" name="Content Placeholder 2"/>
          <p:cNvSpPr>
            <a:spLocks noGrp="1"/>
          </p:cNvSpPr>
          <p:nvPr>
            <p:ph idx="1"/>
          </p:nvPr>
        </p:nvSpPr>
        <p:spPr/>
        <p:txBody>
          <a:bodyPr/>
          <a:lstStyle/>
          <a:p>
            <a:r>
              <a:rPr lang="en-US" dirty="0" smtClean="0"/>
              <a:t>A regular </a:t>
            </a:r>
            <a:r>
              <a:rPr lang="en-US" dirty="0" err="1" smtClean="0"/>
              <a:t>enqueueRead</a:t>
            </a:r>
            <a:r>
              <a:rPr lang="en-US" dirty="0" smtClean="0"/>
              <a:t>/</a:t>
            </a:r>
            <a:r>
              <a:rPr lang="en-US" dirty="0" err="1" smtClean="0"/>
              <a:t>enqueueWrite</a:t>
            </a:r>
            <a:r>
              <a:rPr lang="en-US" dirty="0" smtClean="0"/>
              <a:t> command might manage ~6GB/s</a:t>
            </a:r>
          </a:p>
          <a:p>
            <a:r>
              <a:rPr lang="en-US" dirty="0" smtClean="0"/>
              <a:t>But PCI-E Gen 3.0 can sustain transfer rates of up to 16GB/s</a:t>
            </a:r>
          </a:p>
          <a:p>
            <a:r>
              <a:rPr lang="en-US" dirty="0" smtClean="0"/>
              <a:t>So, where has our bandwidth gone?</a:t>
            </a:r>
          </a:p>
          <a:p>
            <a:r>
              <a:rPr lang="en-US" dirty="0" smtClean="0"/>
              <a:t>The operating system</a:t>
            </a:r>
          </a:p>
          <a:p>
            <a:r>
              <a:rPr lang="en-US" dirty="0" smtClean="0"/>
              <a:t>Why? Let's consider when memory is actually allocated…</a:t>
            </a:r>
            <a:endParaRPr lang="en-US" dirty="0"/>
          </a:p>
        </p:txBody>
      </p:sp>
    </p:spTree>
    <p:extLst>
      <p:ext uri="{BB962C8B-B14F-4D97-AF65-F5344CB8AC3E}">
        <p14:creationId xmlns:p14="http://schemas.microsoft.com/office/powerpoint/2010/main" val="1534269015"/>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We can query a program object for the names of all the kernels that it contains:</a:t>
            </a:r>
          </a:p>
          <a:p>
            <a:pPr marL="400050" lvl="1" indent="0">
              <a:buNone/>
            </a:pPr>
            <a:r>
              <a:rPr lang="en-GB" b="1" dirty="0" err="1" smtClean="0">
                <a:solidFill>
                  <a:srgbClr val="3366FF"/>
                </a:solidFill>
                <a:latin typeface="Courier New"/>
                <a:cs typeface="Courier New"/>
              </a:rPr>
              <a:t>clGetProgramInfo</a:t>
            </a:r>
            <a:r>
              <a:rPr lang="en-GB" b="1" dirty="0" smtClean="0">
                <a:solidFill>
                  <a:srgbClr val="3366FF"/>
                </a:solidFill>
                <a:latin typeface="Courier New"/>
                <a:cs typeface="Courier New"/>
              </a:rPr>
              <a:t>(…,</a:t>
            </a:r>
          </a:p>
          <a:p>
            <a:pPr marL="400050" lvl="1" indent="0">
              <a:buNone/>
            </a:pPr>
            <a:r>
              <a:rPr lang="en-GB" b="1" dirty="0" smtClean="0">
                <a:solidFill>
                  <a:srgbClr val="3366FF"/>
                </a:solidFill>
                <a:latin typeface="Courier New"/>
                <a:cs typeface="Courier New"/>
              </a:rPr>
              <a:t>    CL_PROGRAM_NUM_KERNELS, …);</a:t>
            </a:r>
          </a:p>
          <a:p>
            <a:pPr marL="400050" lvl="1" indent="0">
              <a:buNone/>
            </a:pPr>
            <a:r>
              <a:rPr lang="en-GB" b="1" dirty="0" err="1" smtClean="0">
                <a:solidFill>
                  <a:srgbClr val="3366FF"/>
                </a:solidFill>
                <a:latin typeface="Courier New"/>
                <a:cs typeface="Courier New"/>
              </a:rPr>
              <a:t>clGetProgramInfo</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400050" lvl="1"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CL_PROGRAM_KERNEL_NAMES, </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r>
              <a:rPr lang="en-GB" dirty="0" smtClean="0"/>
              <a:t>We can also query information about kernel arguments (OpenCL 1.2):</a:t>
            </a:r>
          </a:p>
          <a:p>
            <a:pPr marL="400050" lvl="1" indent="0">
              <a:buNone/>
            </a:pPr>
            <a:r>
              <a:rPr lang="en-GB" b="1" dirty="0" err="1" smtClean="0">
                <a:solidFill>
                  <a:srgbClr val="3366FF"/>
                </a:solidFill>
                <a:latin typeface="Courier New"/>
                <a:cs typeface="Courier New"/>
              </a:rPr>
              <a:t>clGetKernelInfo</a:t>
            </a:r>
            <a:r>
              <a:rPr lang="en-GB" b="1" dirty="0" smtClean="0">
                <a:solidFill>
                  <a:srgbClr val="3366FF"/>
                </a:solidFill>
                <a:latin typeface="Courier New"/>
                <a:cs typeface="Courier New"/>
              </a:rPr>
              <a:t>(…, CL_KERNEL_NUM_ARGS, …);</a:t>
            </a:r>
          </a:p>
          <a:p>
            <a:pPr marL="400050" lvl="1" indent="0">
              <a:buNone/>
            </a:pPr>
            <a:r>
              <a:rPr lang="en-GB" b="1" dirty="0" err="1" smtClean="0">
                <a:solidFill>
                  <a:srgbClr val="3366FF"/>
                </a:solidFill>
                <a:latin typeface="Courier New"/>
                <a:cs typeface="Courier New"/>
              </a:rPr>
              <a:t>clGetKernelArgInfo</a:t>
            </a:r>
            <a:r>
              <a:rPr lang="en-GB" b="1" dirty="0" smtClean="0">
                <a:solidFill>
                  <a:srgbClr val="3366FF"/>
                </a:solidFill>
                <a:latin typeface="Courier New"/>
                <a:cs typeface="Courier New"/>
              </a:rPr>
              <a:t>(…, CL_KERNEL_ARG_*, …);</a:t>
            </a:r>
          </a:p>
          <a:p>
            <a:pPr marL="0" indent="0">
              <a:buNone/>
            </a:pPr>
            <a:r>
              <a:rPr lang="en-GB" dirty="0" smtClean="0">
                <a:latin typeface="Trebuchet MS"/>
                <a:cs typeface="Trebuchet MS"/>
              </a:rPr>
              <a:t>(the program should be compiled using the</a:t>
            </a:r>
          </a:p>
          <a:p>
            <a:pPr marL="0" indent="0">
              <a:buNone/>
            </a:pPr>
            <a:r>
              <a:rPr lang="en-GB" b="1" dirty="0" smtClean="0">
                <a:solidFill>
                  <a:srgbClr val="3366FF"/>
                </a:solidFill>
                <a:latin typeface="Courier New"/>
                <a:cs typeface="Courier New"/>
              </a:rPr>
              <a:t>-cl-kernel-</a:t>
            </a:r>
            <a:r>
              <a:rPr lang="en-GB" b="1" dirty="0" err="1" smtClean="0">
                <a:solidFill>
                  <a:srgbClr val="3366FF"/>
                </a:solidFill>
                <a:latin typeface="Courier New"/>
                <a:cs typeface="Courier New"/>
              </a:rPr>
              <a:t>arg</a:t>
            </a:r>
            <a:r>
              <a:rPr lang="en-GB" b="1" dirty="0" smtClean="0">
                <a:solidFill>
                  <a:srgbClr val="3366FF"/>
                </a:solidFill>
                <a:latin typeface="Courier New"/>
                <a:cs typeface="Courier New"/>
              </a:rPr>
              <a:t>-info </a:t>
            </a:r>
            <a:r>
              <a:rPr lang="en-GB" dirty="0" smtClean="0">
                <a:solidFill>
                  <a:srgbClr val="000000"/>
                </a:solidFill>
                <a:cs typeface="Courier New"/>
              </a:rPr>
              <a:t>option)</a:t>
            </a:r>
            <a:endParaRPr lang="en-GB" dirty="0">
              <a:solidFill>
                <a:srgbClr val="3366FF"/>
              </a:solidFill>
              <a:cs typeface="Courier New"/>
            </a:endParaRPr>
          </a:p>
        </p:txBody>
      </p:sp>
    </p:spTree>
    <p:extLst>
      <p:ext uri="{BB962C8B-B14F-4D97-AF65-F5344CB8AC3E}">
        <p14:creationId xmlns:p14="http://schemas.microsoft.com/office/powerpoint/2010/main" val="1081240928"/>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Kernel Introspection</a:t>
            </a:r>
            <a:endParaRPr lang="en-GB" dirty="0"/>
          </a:p>
        </p:txBody>
      </p:sp>
      <p:sp>
        <p:nvSpPr>
          <p:cNvPr id="3" name="Content Placeholder 2"/>
          <p:cNvSpPr>
            <a:spLocks noGrp="1"/>
          </p:cNvSpPr>
          <p:nvPr>
            <p:ph idx="1"/>
          </p:nvPr>
        </p:nvSpPr>
        <p:spPr/>
        <p:txBody>
          <a:bodyPr>
            <a:normAutofit lnSpcReduction="10000"/>
          </a:bodyPr>
          <a:lstStyle/>
          <a:p>
            <a:r>
              <a:rPr lang="en-GB" dirty="0" smtClean="0"/>
              <a:t>This provides a mechanism for automatically discovering and using new kernels, without having to write any new host code</a:t>
            </a:r>
          </a:p>
          <a:p>
            <a:r>
              <a:rPr lang="en-GB" dirty="0" smtClean="0"/>
              <a:t>Can make it much easier to add new kernels to an existing application</a:t>
            </a:r>
          </a:p>
          <a:p>
            <a:r>
              <a:rPr lang="en-GB" dirty="0" smtClean="0"/>
              <a:t>Provides a means for libraries and frameworks to accept additional kernels from third parties</a:t>
            </a:r>
            <a:endParaRPr lang="en-GB" dirty="0"/>
          </a:p>
        </p:txBody>
      </p:sp>
    </p:spTree>
    <p:extLst>
      <p:ext uri="{BB962C8B-B14F-4D97-AF65-F5344CB8AC3E}">
        <p14:creationId xmlns:p14="http://schemas.microsoft.com/office/powerpoint/2010/main" val="331327704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Separate Compilation and Linking</a:t>
            </a:r>
            <a:endParaRPr lang="en-GB" dirty="0"/>
          </a:p>
        </p:txBody>
      </p:sp>
      <p:sp>
        <p:nvSpPr>
          <p:cNvPr id="3" name="Content Placeholder 2"/>
          <p:cNvSpPr>
            <a:spLocks noGrp="1"/>
          </p:cNvSpPr>
          <p:nvPr>
            <p:ph idx="1"/>
          </p:nvPr>
        </p:nvSpPr>
        <p:spPr/>
        <p:txBody>
          <a:bodyPr>
            <a:normAutofit/>
          </a:bodyPr>
          <a:lstStyle/>
          <a:p>
            <a:r>
              <a:rPr lang="en-GB" dirty="0" smtClean="0"/>
              <a:t>OpenCL 1.2 gives more control over the build process by adding two new functions:</a:t>
            </a:r>
          </a:p>
          <a:p>
            <a:pPr marL="400050" lvl="1" indent="0">
              <a:buNone/>
            </a:pPr>
            <a:r>
              <a:rPr lang="en-GB" b="1" dirty="0" err="1" smtClean="0">
                <a:solidFill>
                  <a:srgbClr val="3366FF"/>
                </a:solidFill>
                <a:latin typeface="Courier New"/>
                <a:cs typeface="Courier New"/>
              </a:rPr>
              <a:t>clCompileProgram</a:t>
            </a:r>
            <a:r>
              <a:rPr lang="en-GB" b="1" dirty="0" smtClean="0">
                <a:solidFill>
                  <a:srgbClr val="3366FF"/>
                </a:solidFill>
                <a:latin typeface="Courier New"/>
                <a:cs typeface="Courier New"/>
              </a:rPr>
              <a:t>()</a:t>
            </a:r>
          </a:p>
          <a:p>
            <a:pPr marL="400050" lvl="1" indent="0">
              <a:buNone/>
            </a:pPr>
            <a:r>
              <a:rPr lang="en-GB" b="1" dirty="0" err="1" smtClean="0">
                <a:solidFill>
                  <a:srgbClr val="3366FF"/>
                </a:solidFill>
                <a:latin typeface="Courier New"/>
                <a:cs typeface="Courier New"/>
              </a:rPr>
              <a:t>clLinkProgram</a:t>
            </a:r>
            <a:r>
              <a:rPr lang="en-GB" b="1" dirty="0" smtClean="0">
                <a:solidFill>
                  <a:srgbClr val="3366FF"/>
                </a:solidFill>
                <a:latin typeface="Courier New"/>
                <a:cs typeface="Courier New"/>
              </a:rPr>
              <a:t>()</a:t>
            </a:r>
          </a:p>
          <a:p>
            <a:r>
              <a:rPr lang="en-GB" dirty="0" smtClean="0"/>
              <a:t>This enables the creation of libraries of compiled OpenCL functions, that can be linked to multiple program objects</a:t>
            </a:r>
          </a:p>
        </p:txBody>
      </p:sp>
    </p:spTree>
    <p:extLst>
      <p:ext uri="{BB962C8B-B14F-4D97-AF65-F5344CB8AC3E}">
        <p14:creationId xmlns:p14="http://schemas.microsoft.com/office/powerpoint/2010/main" val="2997963126"/>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OpenCL compilers accept a number of flags that affect how kernels are compiled:</a:t>
            </a:r>
          </a:p>
          <a:p>
            <a:pPr marL="400050" lvl="1" indent="0">
              <a:buNone/>
            </a:pPr>
            <a:r>
              <a:rPr lang="en-GB" b="1" dirty="0">
                <a:solidFill>
                  <a:srgbClr val="3366FF"/>
                </a:solidFill>
                <a:latin typeface="Courier New"/>
                <a:cs typeface="Courier New"/>
              </a:rPr>
              <a:t>-cl-opt-disable</a:t>
            </a: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cl-single-precision-constant</a:t>
            </a:r>
          </a:p>
          <a:p>
            <a:pPr marL="400050" lvl="1"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denorms</a:t>
            </a:r>
            <a:r>
              <a:rPr lang="en-GB" b="1" dirty="0">
                <a:solidFill>
                  <a:srgbClr val="3366FF"/>
                </a:solidFill>
                <a:latin typeface="Courier New"/>
                <a:cs typeface="Courier New"/>
              </a:rPr>
              <a:t>-are-zero</a:t>
            </a:r>
          </a:p>
          <a:p>
            <a:pPr marL="400050" lvl="1" indent="0">
              <a:buNone/>
            </a:pPr>
            <a:r>
              <a:rPr lang="en-GB" b="1" dirty="0">
                <a:solidFill>
                  <a:srgbClr val="3366FF"/>
                </a:solidFill>
                <a:latin typeface="Courier New"/>
                <a:cs typeface="Courier New"/>
              </a:rPr>
              <a:t>-cl-fp32-correctly-rounded-divide-</a:t>
            </a:r>
            <a:r>
              <a:rPr lang="en-GB" b="1" dirty="0" smtClean="0">
                <a:solidFill>
                  <a:srgbClr val="3366FF"/>
                </a:solidFill>
                <a:latin typeface="Courier New"/>
                <a:cs typeface="Courier New"/>
              </a:rPr>
              <a:t>sqrt</a:t>
            </a:r>
            <a:endParaRPr lang="en-GB" b="1" dirty="0">
              <a:solidFill>
                <a:srgbClr val="3366FF"/>
              </a:solidFill>
              <a:latin typeface="Courier New"/>
              <a:cs typeface="Courier New"/>
            </a:endParaRPr>
          </a:p>
          <a:p>
            <a:pPr marL="400050" lvl="1" indent="0">
              <a:buNone/>
            </a:pPr>
            <a:r>
              <a:rPr lang="en-GB" b="1" dirty="0" smtClean="0">
                <a:solidFill>
                  <a:srgbClr val="3366FF"/>
                </a:solidFill>
                <a:latin typeface="Courier New"/>
                <a:cs typeface="Courier New"/>
              </a:rPr>
              <a:t>-</a:t>
            </a:r>
            <a:r>
              <a:rPr lang="en-GB" b="1" dirty="0">
                <a:solidFill>
                  <a:srgbClr val="3366FF"/>
                </a:solidFill>
                <a:latin typeface="Courier New"/>
                <a:cs typeface="Courier New"/>
              </a:rPr>
              <a:t>cl-mad-enable</a:t>
            </a:r>
          </a:p>
          <a:p>
            <a:pPr marL="400050" lvl="1" indent="0">
              <a:buNone/>
            </a:pPr>
            <a:r>
              <a:rPr lang="en-GB" b="1" dirty="0">
                <a:solidFill>
                  <a:srgbClr val="3366FF"/>
                </a:solidFill>
                <a:latin typeface="Courier New"/>
                <a:cs typeface="Courier New"/>
              </a:rPr>
              <a:t>-cl-no-signed-zeros</a:t>
            </a:r>
          </a:p>
          <a:p>
            <a:pPr marL="400050" lvl="1" indent="0">
              <a:buNone/>
            </a:pPr>
            <a:r>
              <a:rPr lang="en-GB" b="1" dirty="0">
                <a:solidFill>
                  <a:srgbClr val="3366FF"/>
                </a:solidFill>
                <a:latin typeface="Courier New"/>
                <a:cs typeface="Courier New"/>
              </a:rPr>
              <a:t>-cl-unsafe-math-optimizations</a:t>
            </a:r>
          </a:p>
          <a:p>
            <a:pPr marL="400050" lvl="1" indent="0">
              <a:buNone/>
            </a:pPr>
            <a:r>
              <a:rPr lang="en-GB" b="1" dirty="0">
                <a:solidFill>
                  <a:srgbClr val="3366FF"/>
                </a:solidFill>
                <a:latin typeface="Courier New"/>
                <a:cs typeface="Courier New"/>
              </a:rPr>
              <a:t>-cl-finite-math-only</a:t>
            </a:r>
          </a:p>
          <a:p>
            <a:pPr marL="400050" lvl="1" indent="0">
              <a:buNone/>
            </a:pPr>
            <a:r>
              <a:rPr lang="en-GB" b="1" dirty="0">
                <a:solidFill>
                  <a:srgbClr val="3366FF"/>
                </a:solidFill>
                <a:latin typeface="Courier New"/>
                <a:cs typeface="Courier New"/>
              </a:rPr>
              <a:t>-cl-fast-relaxed-math</a:t>
            </a:r>
            <a:endParaRPr lang="en-GB" b="1" dirty="0" smtClean="0">
              <a:solidFill>
                <a:srgbClr val="3366FF"/>
              </a:solidFill>
              <a:latin typeface="Courier New"/>
              <a:cs typeface="Courier New"/>
            </a:endParaRPr>
          </a:p>
        </p:txBody>
      </p:sp>
      <p:sp>
        <p:nvSpPr>
          <p:cNvPr id="2" name="Title 1"/>
          <p:cNvSpPr>
            <a:spLocks noGrp="1"/>
          </p:cNvSpPr>
          <p:nvPr>
            <p:ph type="title"/>
          </p:nvPr>
        </p:nvSpPr>
        <p:spPr/>
        <p:txBody>
          <a:bodyPr/>
          <a:lstStyle/>
          <a:p>
            <a:r>
              <a:rPr lang="en-GB" dirty="0" smtClean="0"/>
              <a:t>Compiler Options</a:t>
            </a:r>
            <a:endParaRPr lang="en-GB" dirty="0"/>
          </a:p>
        </p:txBody>
      </p:sp>
      <p:sp>
        <p:nvSpPr>
          <p:cNvPr id="7" name="Rounded Rectangle 6"/>
          <p:cNvSpPr/>
          <p:nvPr/>
        </p:nvSpPr>
        <p:spPr>
          <a:xfrm>
            <a:off x="827584" y="4005064"/>
            <a:ext cx="5976664" cy="1584176"/>
          </a:xfrm>
          <a:prstGeom prst="round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 name="Curved Connector 9"/>
          <p:cNvCxnSpPr/>
          <p:nvPr/>
        </p:nvCxnSpPr>
        <p:spPr>
          <a:xfrm flipV="1">
            <a:off x="5148064" y="4797152"/>
            <a:ext cx="1800200" cy="1008112"/>
          </a:xfrm>
          <a:prstGeom prst="curvedConnector3">
            <a:avLst>
              <a:gd name="adj1" fmla="val 158117"/>
            </a:avLst>
          </a:prstGeom>
          <a:ln w="69850">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20820153">
            <a:off x="6768626" y="5071581"/>
            <a:ext cx="1212291" cy="461665"/>
          </a:xfrm>
          <a:prstGeom prst="rect">
            <a:avLst/>
          </a:prstGeom>
          <a:noFill/>
        </p:spPr>
        <p:txBody>
          <a:bodyPr wrap="none" rtlCol="0">
            <a:spAutoFit/>
          </a:bodyPr>
          <a:lstStyle/>
          <a:p>
            <a:r>
              <a:rPr lang="en-GB" sz="2400" b="1" dirty="0" smtClean="0">
                <a:solidFill>
                  <a:srgbClr val="008000"/>
                </a:solidFill>
              </a:rPr>
              <a:t>implies</a:t>
            </a:r>
            <a:endParaRPr lang="en-GB" sz="2400" b="1" dirty="0">
              <a:solidFill>
                <a:srgbClr val="008000"/>
              </a:solidFill>
            </a:endParaRPr>
          </a:p>
        </p:txBody>
      </p:sp>
    </p:spTree>
    <p:extLst>
      <p:ext uri="{BB962C8B-B14F-4D97-AF65-F5344CB8AC3E}">
        <p14:creationId xmlns:p14="http://schemas.microsoft.com/office/powerpoint/2010/main" val="264087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Compiler Flags</a:t>
            </a:r>
            <a:endParaRPr lang="en-GB"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pPr>
              <a:lnSpc>
                <a:spcPct val="110000"/>
              </a:lnSpc>
            </a:pPr>
            <a:r>
              <a:rPr lang="en-GB" dirty="0" smtClean="0"/>
              <a:t>Vendors may expose additional flags to give further control over program compilation, but these will not be portable between different OpenCL platforms</a:t>
            </a:r>
          </a:p>
          <a:p>
            <a:pPr>
              <a:lnSpc>
                <a:spcPct val="110000"/>
              </a:lnSpc>
            </a:pPr>
            <a:r>
              <a:rPr lang="en-GB" dirty="0" smtClean="0"/>
              <a:t>For example, NVIDIA provide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-arch</a:t>
            </a:r>
            <a:r>
              <a:rPr lang="en-GB" dirty="0" smtClean="0"/>
              <a:t> to control which GPU architecture to target, and </a:t>
            </a:r>
            <a:r>
              <a:rPr lang="en-GB" b="1" dirty="0" smtClean="0">
                <a:solidFill>
                  <a:srgbClr val="3366FF"/>
                </a:solidFill>
                <a:latin typeface="Courier New"/>
                <a:cs typeface="Courier New"/>
              </a:rPr>
              <a:t>–cl-</a:t>
            </a:r>
            <a:r>
              <a:rPr lang="en-GB" b="1" dirty="0" err="1" smtClean="0">
                <a:solidFill>
                  <a:srgbClr val="3366FF"/>
                </a:solidFill>
                <a:latin typeface="Courier New"/>
                <a:cs typeface="Courier New"/>
              </a:rPr>
              <a:t>nv</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maxrregcount</a:t>
            </a:r>
            <a:r>
              <a:rPr lang="en-GB" dirty="0" smtClean="0">
                <a:latin typeface="Courier New"/>
                <a:cs typeface="Courier New"/>
              </a:rPr>
              <a:t> </a:t>
            </a:r>
            <a:r>
              <a:rPr lang="en-GB" dirty="0" smtClean="0"/>
              <a:t>to limit the number of registers used</a:t>
            </a:r>
          </a:p>
          <a:p>
            <a:pPr>
              <a:lnSpc>
                <a:spcPct val="110000"/>
              </a:lnSpc>
            </a:pPr>
            <a:r>
              <a:rPr lang="en-GB" dirty="0" smtClean="0"/>
              <a:t>Some vendors support </a:t>
            </a:r>
            <a:r>
              <a:rPr lang="en-GB" b="1" dirty="0" smtClean="0">
                <a:solidFill>
                  <a:srgbClr val="3366FF"/>
                </a:solidFill>
                <a:latin typeface="Courier New"/>
                <a:cs typeface="Courier New"/>
              </a:rPr>
              <a:t>–O</a:t>
            </a:r>
            <a:r>
              <a:rPr lang="en-GB" b="1" i="1" dirty="0" smtClean="0">
                <a:solidFill>
                  <a:srgbClr val="3366FF"/>
                </a:solidFill>
                <a:latin typeface="Courier New"/>
                <a:cs typeface="Courier New"/>
              </a:rPr>
              <a:t>n</a:t>
            </a:r>
            <a:r>
              <a:rPr lang="en-GB" dirty="0" smtClean="0"/>
              <a:t> </a:t>
            </a:r>
            <a:r>
              <a:rPr lang="en-GB" dirty="0"/>
              <a:t>f</a:t>
            </a:r>
            <a:r>
              <a:rPr lang="en-GB" dirty="0" smtClean="0"/>
              <a:t>lags to control the optimization level </a:t>
            </a:r>
          </a:p>
          <a:p>
            <a:pPr>
              <a:lnSpc>
                <a:spcPct val="110000"/>
              </a:lnSpc>
            </a:pPr>
            <a:r>
              <a:rPr lang="en-GB" dirty="0" smtClean="0"/>
              <a:t>AMD allow additional build options to be dynamically added using an environment variable: </a:t>
            </a:r>
            <a:r>
              <a:rPr lang="en-GB" b="1" dirty="0">
                <a:solidFill>
                  <a:srgbClr val="3366FF"/>
                </a:solidFill>
                <a:latin typeface="Courier New"/>
                <a:cs typeface="Courier New"/>
              </a:rPr>
              <a:t>AMD_OCL_BUILD_OPTIONS_APPEND</a:t>
            </a:r>
          </a:p>
        </p:txBody>
      </p:sp>
    </p:spTree>
    <p:extLst>
      <p:ext uri="{BB962C8B-B14F-4D97-AF65-F5344CB8AC3E}">
        <p14:creationId xmlns:p14="http://schemas.microsoft.com/office/powerpoint/2010/main" val="2326156784"/>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p:txBody>
          <a:bodyPr>
            <a:normAutofit fontScale="92500"/>
          </a:bodyPr>
          <a:lstStyle/>
          <a:p>
            <a:r>
              <a:rPr lang="en-GB" dirty="0" smtClean="0"/>
              <a:t>We can exploit JIT compilation to embed values that are only know at runtime into kernels as compile-time constants</a:t>
            </a:r>
          </a:p>
          <a:p>
            <a:r>
              <a:rPr lang="en-GB" dirty="0" smtClean="0"/>
              <a:t>In some cases this can significantly improve performance</a:t>
            </a:r>
          </a:p>
          <a:p>
            <a:r>
              <a:rPr lang="en-GB" dirty="0" smtClean="0"/>
              <a:t>OpenCL compilers support the same </a:t>
            </a:r>
            <a:r>
              <a:rPr lang="en-GB" dirty="0" err="1" smtClean="0"/>
              <a:t>preprocessor</a:t>
            </a:r>
            <a:r>
              <a:rPr lang="en-GB" dirty="0" smtClean="0"/>
              <a:t> definition flags as GCC/Clang:</a:t>
            </a:r>
            <a:endParaRPr lang="en-GB" dirty="0"/>
          </a:p>
          <a:p>
            <a:pPr marL="400050" lvl="1" indent="0">
              <a:buNone/>
            </a:pP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Dname</a:t>
            </a:r>
            <a:endParaRPr lang="en-GB" b="1" dirty="0" smtClean="0">
              <a:solidFill>
                <a:srgbClr val="3366FF"/>
              </a:solidFill>
              <a:latin typeface="Courier New"/>
              <a:cs typeface="Courier New"/>
            </a:endParaRPr>
          </a:p>
          <a:p>
            <a:pPr marL="400050" lvl="1" indent="0">
              <a:buNone/>
            </a:pPr>
            <a:r>
              <a:rPr lang="en-GB" b="1" dirty="0">
                <a:solidFill>
                  <a:srgbClr val="3366FF"/>
                </a:solidFill>
                <a:latin typeface="Courier New"/>
                <a:cs typeface="Courier New"/>
              </a:rPr>
              <a:t>–</a:t>
            </a:r>
            <a:r>
              <a:rPr lang="en-GB" b="1" dirty="0" err="1">
                <a:solidFill>
                  <a:srgbClr val="3366FF"/>
                </a:solidFill>
                <a:latin typeface="Courier New"/>
                <a:cs typeface="Courier New"/>
              </a:rPr>
              <a:t>Dname</a:t>
            </a:r>
            <a:r>
              <a:rPr lang="en-GB" b="1" dirty="0">
                <a:solidFill>
                  <a:srgbClr val="3366FF"/>
                </a:solidFill>
                <a:latin typeface="Courier New"/>
                <a:cs typeface="Courier New"/>
              </a:rPr>
              <a:t>=value</a:t>
            </a:r>
          </a:p>
          <a:p>
            <a:pPr marL="400050" lvl="1" indent="0">
              <a:buNone/>
            </a:pPr>
            <a:endParaRPr lang="en-GB" b="1" dirty="0" smtClean="0">
              <a:solidFill>
                <a:srgbClr val="3366FF"/>
              </a:solidFill>
              <a:latin typeface="Courier New"/>
              <a:cs typeface="Courier New"/>
            </a:endParaRPr>
          </a:p>
        </p:txBody>
      </p:sp>
    </p:spTree>
    <p:extLst>
      <p:ext uri="{BB962C8B-B14F-4D97-AF65-F5344CB8AC3E}">
        <p14:creationId xmlns:p14="http://schemas.microsoft.com/office/powerpoint/2010/main" val="391798984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Example: Multiply a vector by a constant value</a:t>
            </a:r>
            <a:endParaRPr lang="en-GB" dirty="0"/>
          </a:p>
        </p:txBody>
      </p:sp>
      <p:sp>
        <p:nvSpPr>
          <p:cNvPr id="3" name="Text Placeholder 2"/>
          <p:cNvSpPr>
            <a:spLocks noGrp="1"/>
          </p:cNvSpPr>
          <p:nvPr>
            <p:ph type="body" idx="1"/>
          </p:nvPr>
        </p:nvSpPr>
        <p:spPr/>
        <p:txBody>
          <a:bodyPr>
            <a:normAutofit fontScale="92500" lnSpcReduction="20000"/>
          </a:bodyPr>
          <a:lstStyle/>
          <a:p>
            <a:r>
              <a:rPr lang="en-GB" dirty="0" smtClean="0"/>
              <a:t>Passing the value as an argument</a:t>
            </a:r>
            <a:endParaRPr lang="en-GB" dirty="0"/>
          </a:p>
        </p:txBody>
      </p:sp>
      <p:sp>
        <p:nvSpPr>
          <p:cNvPr id="4" name="Content Placeholder 3"/>
          <p:cNvSpPr>
            <a:spLocks noGrp="1"/>
          </p:cNvSpPr>
          <p:nvPr>
            <p:ph sz="half" idx="2"/>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smtClean="0">
                <a:solidFill>
                  <a:srgbClr val="3366FF"/>
                </a:solidFill>
                <a:latin typeface="Courier New"/>
                <a:cs typeface="Courier New"/>
              </a:rPr>
              <a:t>  global </a:t>
            </a:r>
            <a:r>
              <a:rPr lang="en-GB" b="1" dirty="0">
                <a:solidFill>
                  <a:srgbClr val="3366FF"/>
                </a:solidFill>
                <a:latin typeface="Courier New"/>
                <a:cs typeface="Courier New"/>
              </a:rPr>
              <a:t>float *data,</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const</a:t>
            </a:r>
            <a:r>
              <a:rPr lang="en-GB" b="1" dirty="0" smtClean="0">
                <a:solidFill>
                  <a:srgbClr val="3366FF"/>
                </a:solidFill>
                <a:latin typeface="Courier New"/>
                <a:cs typeface="Courier New"/>
              </a:rPr>
              <a:t>  float  factor)</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i</a:t>
            </a:r>
            <a:r>
              <a:rPr lang="en-GB" b="1" dirty="0" smtClean="0">
                <a:solidFill>
                  <a:srgbClr val="3366FF"/>
                </a:solidFill>
                <a:latin typeface="Courier New"/>
                <a:cs typeface="Courier New"/>
              </a:rPr>
              <a:t> =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endParaRPr lang="en-GB" dirty="0" smtClean="0">
              <a:cs typeface="Trebuchet MS"/>
            </a:endParaRPr>
          </a:p>
          <a:p>
            <a:pPr marL="0" indent="0">
              <a:buNone/>
            </a:pPr>
            <a:endParaRPr lang="en-GB" dirty="0">
              <a:cs typeface="Trebuchet MS"/>
            </a:endParaRPr>
          </a:p>
          <a:p>
            <a:pPr marL="0" indent="0">
              <a:buNone/>
            </a:pPr>
            <a:endParaRPr lang="en-GB" dirty="0" smtClean="0">
              <a:cs typeface="Trebuchet MS"/>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program.build</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p:txBody>
      </p:sp>
      <p:sp>
        <p:nvSpPr>
          <p:cNvPr id="5" name="Text Placeholder 4"/>
          <p:cNvSpPr>
            <a:spLocks noGrp="1"/>
          </p:cNvSpPr>
          <p:nvPr>
            <p:ph type="body" sz="quarter" idx="3"/>
          </p:nvPr>
        </p:nvSpPr>
        <p:spPr/>
        <p:txBody>
          <a:bodyPr>
            <a:normAutofit fontScale="92500" lnSpcReduction="20000"/>
          </a:bodyPr>
          <a:lstStyle/>
          <a:p>
            <a:r>
              <a:rPr lang="en-GB" dirty="0" smtClean="0"/>
              <a:t>Defining the value as a </a:t>
            </a:r>
            <a:r>
              <a:rPr lang="en-GB" dirty="0" err="1" smtClean="0"/>
              <a:t>preprocessor</a:t>
            </a:r>
            <a:r>
              <a:rPr lang="en-GB" dirty="0" smtClean="0"/>
              <a:t> macro</a:t>
            </a:r>
            <a:endParaRPr lang="en-GB" dirty="0"/>
          </a:p>
        </p:txBody>
      </p:sp>
      <p:sp>
        <p:nvSpPr>
          <p:cNvPr id="6" name="Content Placeholder 5"/>
          <p:cNvSpPr>
            <a:spLocks noGrp="1"/>
          </p:cNvSpPr>
          <p:nvPr>
            <p:ph sz="quarter" idx="4"/>
          </p:nvPr>
        </p:nvSpPr>
        <p:spPr/>
        <p:txBody>
          <a:bodyPr>
            <a:normAutofit fontScale="55000" lnSpcReduction="20000"/>
          </a:bodyPr>
          <a:lstStyle/>
          <a:p>
            <a:pPr marL="0" indent="0">
              <a:buNone/>
            </a:pPr>
            <a:r>
              <a:rPr lang="en-GB" b="1" dirty="0">
                <a:solidFill>
                  <a:srgbClr val="3366FF"/>
                </a:solidFill>
                <a:latin typeface="Courier New"/>
                <a:cs typeface="Courier New"/>
              </a:rPr>
              <a:t>kernel void </a:t>
            </a:r>
            <a:r>
              <a:rPr lang="en-GB" b="1" dirty="0" err="1">
                <a:solidFill>
                  <a:srgbClr val="3366FF"/>
                </a:solidFill>
                <a:latin typeface="Courier New"/>
                <a:cs typeface="Courier New"/>
              </a:rPr>
              <a:t>vecmul</a:t>
            </a:r>
            <a:r>
              <a:rPr lang="en-GB" b="1" dirty="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global </a:t>
            </a:r>
            <a:r>
              <a:rPr lang="en-GB" b="1" dirty="0">
                <a:solidFill>
                  <a:srgbClr val="3366FF"/>
                </a:solidFill>
                <a:latin typeface="Courier New"/>
                <a:cs typeface="Courier New"/>
              </a:rPr>
              <a:t>float *data</a:t>
            </a:r>
            <a:r>
              <a:rPr lang="en-GB" b="1" dirty="0" smtClean="0">
                <a:solidFill>
                  <a:srgbClr val="3366FF"/>
                </a:solidFill>
                <a:latin typeface="Courier New"/>
                <a:cs typeface="Courier New"/>
              </a:rPr>
              <a:t>)</a:t>
            </a:r>
          </a:p>
          <a:p>
            <a:pPr marL="0" indent="0">
              <a:buNone/>
            </a:pP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a:t>
            </a:r>
            <a:endParaRPr lang="en-GB" b="1" dirty="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err="1" smtClean="0">
                <a:solidFill>
                  <a:srgbClr val="3366FF"/>
                </a:solidFill>
                <a:latin typeface="Courier New"/>
                <a:cs typeface="Courier New"/>
              </a:rPr>
              <a:t>int</a:t>
            </a:r>
            <a:r>
              <a:rPr lang="en-GB" b="1" dirty="0" smtClean="0">
                <a:solidFill>
                  <a:srgbClr val="3366FF"/>
                </a:solidFill>
                <a:latin typeface="Courier New"/>
                <a:cs typeface="Courier New"/>
              </a:rPr>
              <a:t> </a:t>
            </a:r>
            <a:r>
              <a:rPr lang="en-GB" b="1" dirty="0" err="1">
                <a:solidFill>
                  <a:srgbClr val="3366FF"/>
                </a:solidFill>
                <a:latin typeface="Courier New"/>
                <a:cs typeface="Courier New"/>
              </a:rPr>
              <a:t>i</a:t>
            </a: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get_global_id</a:t>
            </a:r>
            <a:r>
              <a:rPr lang="en-GB" b="1" dirty="0">
                <a:solidFill>
                  <a:srgbClr val="3366FF"/>
                </a:solidFill>
                <a:latin typeface="Courier New"/>
                <a:cs typeface="Courier New"/>
              </a:rPr>
              <a:t>(0);</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data</a:t>
            </a:r>
            <a:r>
              <a:rPr lang="en-GB" b="1" dirty="0">
                <a:solidFill>
                  <a:srgbClr val="3366FF"/>
                </a:solidFill>
                <a:latin typeface="Courier New"/>
                <a:cs typeface="Courier New"/>
              </a:rPr>
              <a:t>[</a:t>
            </a:r>
            <a:r>
              <a:rPr lang="en-GB" b="1" dirty="0" err="1">
                <a:solidFill>
                  <a:srgbClr val="3366FF"/>
                </a:solidFill>
                <a:latin typeface="Courier New"/>
                <a:cs typeface="Courier New"/>
              </a:rPr>
              <a:t>i</a:t>
            </a:r>
            <a:r>
              <a:rPr lang="en-GB" b="1" dirty="0">
                <a:solidFill>
                  <a:srgbClr val="3366FF"/>
                </a:solidFill>
                <a:latin typeface="Courier New"/>
                <a:cs typeface="Courier New"/>
              </a:rPr>
              <a:t>] *= </a:t>
            </a:r>
            <a:r>
              <a:rPr lang="en-GB" b="1" dirty="0" smtClean="0">
                <a:solidFill>
                  <a:srgbClr val="3366FF"/>
                </a:solidFill>
                <a:latin typeface="Courier New"/>
                <a:cs typeface="Courier New"/>
              </a:rPr>
              <a:t>factor;</a:t>
            </a:r>
            <a:r>
              <a:rPr lang="en-GB" b="1" dirty="0">
                <a:solidFill>
                  <a:srgbClr val="3366FF"/>
                </a:solidFill>
                <a:latin typeface="Courier New"/>
                <a:cs typeface="Courier New"/>
              </a:rPr>
              <a:t/>
            </a:r>
            <a:br>
              <a:rPr lang="en-GB" b="1" dirty="0">
                <a:solidFill>
                  <a:srgbClr val="3366FF"/>
                </a:solidFill>
                <a:latin typeface="Courier New"/>
                <a:cs typeface="Courier New"/>
              </a:rPr>
            </a:br>
            <a:r>
              <a:rPr lang="en-GB" b="1" dirty="0" smtClean="0">
                <a:solidFill>
                  <a:srgbClr val="3366FF"/>
                </a:solidFill>
                <a:latin typeface="Courier New"/>
                <a:cs typeface="Courier New"/>
              </a:rPr>
              <a:t>}</a:t>
            </a:r>
          </a:p>
          <a:p>
            <a:pPr marL="0" indent="0">
              <a:buNone/>
            </a:pPr>
            <a:endParaRPr lang="en-GB" b="1" dirty="0">
              <a:solidFill>
                <a:srgbClr val="3366FF"/>
              </a:solidFill>
              <a:latin typeface="Courier New"/>
              <a:cs typeface="Courier New"/>
            </a:endParaRPr>
          </a:p>
          <a:p>
            <a:pPr marL="0" indent="0">
              <a:buNone/>
            </a:pPr>
            <a:endParaRPr lang="en-GB" b="1" dirty="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endParaRPr lang="en-GB" b="1" dirty="0" smtClean="0">
              <a:solidFill>
                <a:srgbClr val="3366FF"/>
              </a:solidFill>
              <a:latin typeface="Courier New"/>
              <a:cs typeface="Courier New"/>
            </a:endParaRPr>
          </a:p>
          <a:p>
            <a:pPr marL="0" indent="0">
              <a:buNone/>
            </a:pP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stringstream</a:t>
            </a:r>
            <a:r>
              <a:rPr lang="en-GB" b="1" dirty="0">
                <a:solidFill>
                  <a:srgbClr val="3366FF"/>
                </a:solidFill>
                <a:latin typeface="Courier New"/>
                <a:cs typeface="Courier New"/>
              </a:rPr>
              <a:t> options;      </a:t>
            </a:r>
            <a:r>
              <a:rPr lang="en-GB" b="1" dirty="0" err="1">
                <a:solidFill>
                  <a:srgbClr val="3366FF"/>
                </a:solidFill>
                <a:latin typeface="Courier New"/>
                <a:cs typeface="Courier New"/>
              </a:rPr>
              <a:t>options.setf</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::fixed, </a:t>
            </a:r>
            <a:endParaRPr lang="en-GB" b="1" dirty="0" smtClean="0">
              <a:solidFill>
                <a:srgbClr val="3366FF"/>
              </a:solidFill>
              <a:latin typeface="Courier New"/>
              <a:cs typeface="Courier New"/>
            </a:endParaRP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a:t>
            </a:r>
            <a:r>
              <a:rPr lang="en-GB" b="1" dirty="0" err="1" smtClean="0">
                <a:solidFill>
                  <a:srgbClr val="3366FF"/>
                </a:solidFill>
                <a:latin typeface="Courier New"/>
                <a:cs typeface="Courier New"/>
              </a:rPr>
              <a:t>std</a:t>
            </a:r>
            <a:r>
              <a:rPr lang="en-GB" b="1" dirty="0">
                <a:solidFill>
                  <a:srgbClr val="3366FF"/>
                </a:solidFill>
                <a:latin typeface="Courier New"/>
                <a:cs typeface="Courier New"/>
              </a:rPr>
              <a:t>::</a:t>
            </a:r>
            <a:r>
              <a:rPr lang="en-GB" b="1" dirty="0" err="1">
                <a:solidFill>
                  <a:srgbClr val="3366FF"/>
                </a:solidFill>
                <a:latin typeface="Courier New"/>
                <a:cs typeface="Courier New"/>
              </a:rPr>
              <a:t>ios</a:t>
            </a:r>
            <a:r>
              <a:rPr lang="en-GB" b="1" dirty="0">
                <a:solidFill>
                  <a:srgbClr val="3366FF"/>
                </a:solidFill>
                <a:latin typeface="Courier New"/>
                <a:cs typeface="Courier New"/>
              </a:rPr>
              <a:t>::</a:t>
            </a:r>
            <a:r>
              <a:rPr lang="en-GB" b="1" dirty="0" err="1">
                <a:solidFill>
                  <a:srgbClr val="3366FF"/>
                </a:solidFill>
                <a:latin typeface="Courier New"/>
                <a:cs typeface="Courier New"/>
              </a:rPr>
              <a:t>floatfield</a:t>
            </a:r>
            <a:r>
              <a:rPr lang="en-GB" b="1" dirty="0">
                <a:solidFill>
                  <a:srgbClr val="3366FF"/>
                </a:solidFill>
                <a:latin typeface="Courier New"/>
                <a:cs typeface="Courier New"/>
              </a:rPr>
              <a:t>);      </a:t>
            </a:r>
            <a:endParaRPr lang="en-GB" b="1" dirty="0" smtClean="0">
              <a:solidFill>
                <a:srgbClr val="3366FF"/>
              </a:solidFill>
              <a:latin typeface="Courier New"/>
              <a:cs typeface="Courier New"/>
            </a:endParaRPr>
          </a:p>
          <a:p>
            <a:pPr marL="0" indent="0">
              <a:buNone/>
            </a:pPr>
            <a:r>
              <a:rPr lang="en-GB" b="1" dirty="0" smtClean="0">
                <a:solidFill>
                  <a:srgbClr val="3366FF"/>
                </a:solidFill>
                <a:latin typeface="Courier New"/>
                <a:cs typeface="Courier New"/>
              </a:rPr>
              <a:t>options </a:t>
            </a:r>
            <a:r>
              <a:rPr lang="en-GB" b="1" dirty="0">
                <a:solidFill>
                  <a:srgbClr val="3366FF"/>
                </a:solidFill>
                <a:latin typeface="Courier New"/>
                <a:cs typeface="Courier New"/>
              </a:rPr>
              <a:t>&lt;&lt; </a:t>
            </a:r>
            <a:r>
              <a:rPr lang="en-GB" b="1" dirty="0" smtClean="0">
                <a:solidFill>
                  <a:srgbClr val="3366FF"/>
                </a:solidFill>
                <a:latin typeface="Courier New"/>
                <a:cs typeface="Courier New"/>
              </a:rPr>
              <a:t>"-</a:t>
            </a:r>
            <a:r>
              <a:rPr lang="en-GB" b="1" dirty="0" err="1" smtClean="0">
                <a:solidFill>
                  <a:srgbClr val="3366FF"/>
                </a:solidFill>
                <a:latin typeface="Courier New"/>
                <a:cs typeface="Courier New"/>
              </a:rPr>
              <a:t>Dfactor</a:t>
            </a:r>
            <a:r>
              <a:rPr lang="en-GB" b="1" dirty="0" smtClean="0">
                <a:solidFill>
                  <a:srgbClr val="3366FF"/>
                </a:solidFill>
                <a:latin typeface="Courier New"/>
                <a:cs typeface="Courier New"/>
              </a:rPr>
              <a:t>=”</a:t>
            </a:r>
          </a:p>
          <a:p>
            <a:pPr marL="0" indent="0">
              <a:buNone/>
            </a:pPr>
            <a:r>
              <a:rPr lang="en-GB" b="1" dirty="0">
                <a:solidFill>
                  <a:srgbClr val="3366FF"/>
                </a:solidFill>
                <a:latin typeface="Courier New"/>
                <a:cs typeface="Courier New"/>
              </a:rPr>
              <a:t> </a:t>
            </a:r>
            <a:r>
              <a:rPr lang="en-GB" b="1" dirty="0" smtClean="0">
                <a:solidFill>
                  <a:srgbClr val="3366FF"/>
                </a:solidFill>
                <a:latin typeface="Courier New"/>
                <a:cs typeface="Courier New"/>
              </a:rPr>
              <a:t>       &lt;&lt; factor; </a:t>
            </a:r>
            <a:r>
              <a:rPr lang="en-GB" b="1" dirty="0" err="1" smtClean="0">
                <a:solidFill>
                  <a:srgbClr val="3366FF"/>
                </a:solidFill>
                <a:latin typeface="Courier New"/>
                <a:cs typeface="Courier New"/>
              </a:rPr>
              <a:t>program.build</a:t>
            </a:r>
            <a:r>
              <a:rPr lang="en-GB" b="1" dirty="0">
                <a:solidFill>
                  <a:srgbClr val="3366FF"/>
                </a:solidFill>
                <a:latin typeface="Courier New"/>
                <a:cs typeface="Courier New"/>
              </a:rPr>
              <a:t>(</a:t>
            </a:r>
            <a:r>
              <a:rPr lang="en-GB" b="1" dirty="0" err="1">
                <a:solidFill>
                  <a:srgbClr val="3366FF"/>
                </a:solidFill>
                <a:latin typeface="Courier New"/>
                <a:cs typeface="Courier New"/>
              </a:rPr>
              <a:t>options.str</a:t>
            </a:r>
            <a:r>
              <a:rPr lang="en-GB" b="1" dirty="0">
                <a:solidFill>
                  <a:srgbClr val="3366FF"/>
                </a:solidFill>
                <a:latin typeface="Courier New"/>
                <a:cs typeface="Courier New"/>
              </a:rPr>
              <a:t>().</a:t>
            </a:r>
            <a:r>
              <a:rPr lang="en-GB" b="1" dirty="0" err="1">
                <a:solidFill>
                  <a:srgbClr val="3366FF"/>
                </a:solidFill>
                <a:latin typeface="Courier New"/>
                <a:cs typeface="Courier New"/>
              </a:rPr>
              <a:t>c_str</a:t>
            </a:r>
            <a:r>
              <a:rPr lang="en-GB" b="1" dirty="0">
                <a:solidFill>
                  <a:srgbClr val="3366FF"/>
                </a:solidFill>
                <a:latin typeface="Courier New"/>
                <a:cs typeface="Courier New"/>
              </a:rPr>
              <a:t>())</a:t>
            </a:r>
            <a:r>
              <a:rPr lang="en-GB" b="1" dirty="0" smtClean="0">
                <a:solidFill>
                  <a:srgbClr val="3366FF"/>
                </a:solidFill>
                <a:latin typeface="Courier New"/>
                <a:cs typeface="Courier New"/>
              </a:rPr>
              <a:t>;</a:t>
            </a:r>
          </a:p>
          <a:p>
            <a:pPr marL="0" indent="0">
              <a:buNone/>
            </a:pPr>
            <a:endParaRPr lang="en-GB" dirty="0"/>
          </a:p>
        </p:txBody>
      </p:sp>
      <p:sp>
        <p:nvSpPr>
          <p:cNvPr id="7" name="TextBox 6"/>
          <p:cNvSpPr txBox="1"/>
          <p:nvPr/>
        </p:nvSpPr>
        <p:spPr>
          <a:xfrm>
            <a:off x="3995936" y="1988840"/>
            <a:ext cx="3096344" cy="923330"/>
          </a:xfrm>
          <a:prstGeom prst="rect">
            <a:avLst/>
          </a:prstGeom>
          <a:noFill/>
          <a:ln w="19050">
            <a:solidFill>
              <a:srgbClr val="FF0000"/>
            </a:solidFill>
          </a:ln>
        </p:spPr>
        <p:txBody>
          <a:bodyPr wrap="square" rtlCol="0">
            <a:spAutoFit/>
          </a:bodyPr>
          <a:lstStyle/>
          <a:p>
            <a:r>
              <a:rPr lang="en-GB" dirty="0" smtClean="0">
                <a:solidFill>
                  <a:srgbClr val="FF0000"/>
                </a:solidFill>
              </a:rPr>
              <a:t>Not known at application build time (e.g. passed as command-line argument)</a:t>
            </a:r>
            <a:endParaRPr lang="en-GB" dirty="0">
              <a:solidFill>
                <a:srgbClr val="FF0000"/>
              </a:solidFill>
            </a:endParaRPr>
          </a:p>
        </p:txBody>
      </p:sp>
      <p:cxnSp>
        <p:nvCxnSpPr>
          <p:cNvPr id="9" name="Straight Connector 8"/>
          <p:cNvCxnSpPr/>
          <p:nvPr/>
        </p:nvCxnSpPr>
        <p:spPr>
          <a:xfrm>
            <a:off x="2627784" y="2924944"/>
            <a:ext cx="792088"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endCxn id="7" idx="1"/>
          </p:cNvCxnSpPr>
          <p:nvPr/>
        </p:nvCxnSpPr>
        <p:spPr>
          <a:xfrm flipV="1">
            <a:off x="3419872" y="2450505"/>
            <a:ext cx="576064" cy="47443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319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p"/>
      <p:bldP spid="7" grpId="0" animBg="1"/>
      <p:bldP spid="7"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Metaprogramming</a:t>
            </a:r>
            <a:endParaRPr lang="en-GB" dirty="0"/>
          </a:p>
        </p:txBody>
      </p:sp>
      <p:sp>
        <p:nvSpPr>
          <p:cNvPr id="3" name="Content Placeholder 2"/>
          <p:cNvSpPr>
            <a:spLocks noGrp="1"/>
          </p:cNvSpPr>
          <p:nvPr>
            <p:ph idx="1"/>
          </p:nvPr>
        </p:nvSpPr>
        <p:spPr>
          <a:xfrm>
            <a:off x="457200" y="1600200"/>
            <a:ext cx="8229600" cy="5141168"/>
          </a:xfrm>
        </p:spPr>
        <p:txBody>
          <a:bodyPr>
            <a:normAutofit fontScale="77500" lnSpcReduction="20000"/>
          </a:bodyPr>
          <a:lstStyle/>
          <a:p>
            <a:pPr>
              <a:lnSpc>
                <a:spcPct val="110000"/>
              </a:lnSpc>
            </a:pPr>
            <a:r>
              <a:rPr lang="en-GB" dirty="0" smtClean="0"/>
              <a:t>Can be used to dynamically change the precision of a kernel</a:t>
            </a:r>
          </a:p>
          <a:p>
            <a:pPr lvl="1">
              <a:lnSpc>
                <a:spcPct val="110000"/>
              </a:lnSpc>
            </a:pPr>
            <a:r>
              <a:rPr lang="en-GB" dirty="0" smtClean="0"/>
              <a:t>Use </a:t>
            </a:r>
            <a:r>
              <a:rPr lang="en-GB" b="1" dirty="0" smtClean="0">
                <a:solidFill>
                  <a:srgbClr val="3366FF"/>
                </a:solidFill>
                <a:latin typeface="Courier New"/>
                <a:cs typeface="Courier New"/>
              </a:rPr>
              <a:t>REAL</a:t>
            </a:r>
            <a:r>
              <a:rPr lang="en-GB" dirty="0" smtClean="0">
                <a:solidFill>
                  <a:srgbClr val="3366FF"/>
                </a:solidFill>
              </a:rPr>
              <a:t> </a:t>
            </a:r>
            <a:r>
              <a:rPr lang="en-GB" dirty="0" smtClean="0"/>
              <a:t>instead of </a:t>
            </a:r>
            <a:r>
              <a:rPr lang="en-GB" b="1" dirty="0" smtClean="0">
                <a:solidFill>
                  <a:srgbClr val="3366FF"/>
                </a:solidFill>
                <a:latin typeface="Courier New"/>
                <a:cs typeface="Courier New"/>
              </a:rPr>
              <a:t>float/double</a:t>
            </a:r>
            <a:r>
              <a:rPr lang="en-GB" dirty="0" smtClean="0"/>
              <a:t>, then define </a:t>
            </a:r>
            <a:r>
              <a:rPr lang="en-GB" b="1" dirty="0" smtClean="0">
                <a:solidFill>
                  <a:srgbClr val="3366FF"/>
                </a:solidFill>
                <a:latin typeface="Courier New"/>
                <a:cs typeface="Courier New"/>
              </a:rPr>
              <a:t>REAL</a:t>
            </a:r>
            <a:r>
              <a:rPr lang="en-GB" dirty="0" smtClean="0">
                <a:solidFill>
                  <a:srgbClr val="3366FF"/>
                </a:solidFill>
              </a:rPr>
              <a:t> </a:t>
            </a:r>
            <a:r>
              <a:rPr lang="en-GB" dirty="0" smtClean="0"/>
              <a:t>at runtime using OpenCL build options: </a:t>
            </a:r>
            <a:r>
              <a:rPr lang="en-GB" b="1" dirty="0" smtClean="0">
                <a:solidFill>
                  <a:srgbClr val="3366FF"/>
                </a:solidFill>
                <a:latin typeface="Courier New"/>
                <a:cs typeface="Courier New"/>
              </a:rPr>
              <a:t>–DREAL=type</a:t>
            </a:r>
            <a:endParaRPr lang="en-GB" b="1" dirty="0">
              <a:solidFill>
                <a:srgbClr val="3366FF"/>
              </a:solidFill>
              <a:latin typeface="Courier New"/>
              <a:cs typeface="Courier New"/>
            </a:endParaRPr>
          </a:p>
          <a:p>
            <a:pPr>
              <a:lnSpc>
                <a:spcPct val="110000"/>
              </a:lnSpc>
            </a:pPr>
            <a:r>
              <a:rPr lang="en-GB" dirty="0" smtClean="0">
                <a:latin typeface="Trebuchet MS"/>
                <a:cs typeface="Trebuchet MS"/>
              </a:rPr>
              <a:t>Can make runtime decisions that change the functionality of the kernel, or change the way that it is implemented to improve performance portability</a:t>
            </a:r>
          </a:p>
          <a:p>
            <a:pPr lvl="1">
              <a:lnSpc>
                <a:spcPct val="110000"/>
              </a:lnSpc>
            </a:pPr>
            <a:r>
              <a:rPr lang="en-GB" dirty="0" smtClean="0">
                <a:latin typeface="Trebuchet MS"/>
                <a:cs typeface="Trebuchet MS"/>
              </a:rPr>
              <a:t>Switching between scalar and vector types</a:t>
            </a:r>
          </a:p>
          <a:p>
            <a:pPr lvl="1">
              <a:lnSpc>
                <a:spcPct val="110000"/>
              </a:lnSpc>
            </a:pPr>
            <a:r>
              <a:rPr lang="en-GB" dirty="0" smtClean="0">
                <a:latin typeface="Trebuchet MS"/>
                <a:cs typeface="Trebuchet MS"/>
              </a:rPr>
              <a:t>Changing whether data is stored in buffers or images</a:t>
            </a:r>
          </a:p>
          <a:p>
            <a:pPr lvl="1">
              <a:lnSpc>
                <a:spcPct val="110000"/>
              </a:lnSpc>
            </a:pPr>
            <a:r>
              <a:rPr lang="en-GB" dirty="0" smtClean="0">
                <a:latin typeface="Trebuchet MS"/>
                <a:cs typeface="Trebuchet MS"/>
              </a:rPr>
              <a:t>Toggling use of local memory</a:t>
            </a:r>
          </a:p>
          <a:p>
            <a:pPr>
              <a:lnSpc>
                <a:spcPct val="110000"/>
              </a:lnSpc>
            </a:pPr>
            <a:r>
              <a:rPr lang="en-GB" dirty="0" smtClean="0">
                <a:latin typeface="Trebuchet MS"/>
                <a:cs typeface="Trebuchet MS"/>
              </a:rPr>
              <a:t>All of this requires that we are compiling our OpenCL sources at runtime – this doesn’t work if we are precompiling our kernels or using SPIR</a:t>
            </a:r>
          </a:p>
        </p:txBody>
      </p:sp>
    </p:spTree>
    <p:extLst>
      <p:ext uri="{BB962C8B-B14F-4D97-AF65-F5344CB8AC3E}">
        <p14:creationId xmlns:p14="http://schemas.microsoft.com/office/powerpoint/2010/main" val="803557046"/>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a:t>
            </a:r>
            <a:r>
              <a:rPr lang="en-GB" dirty="0" smtClean="0"/>
              <a:t>11: </a:t>
            </a:r>
            <a:r>
              <a:rPr lang="en-GB" dirty="0" smtClean="0"/>
              <a:t>optimisations</a:t>
            </a:r>
            <a:endParaRPr lang="en-GB" dirty="0"/>
          </a:p>
        </p:txBody>
      </p:sp>
      <p:sp>
        <p:nvSpPr>
          <p:cNvPr id="3" name="Content Placeholder 2"/>
          <p:cNvSpPr>
            <a:spLocks noGrp="1"/>
          </p:cNvSpPr>
          <p:nvPr>
            <p:ph idx="1"/>
          </p:nvPr>
        </p:nvSpPr>
        <p:spPr/>
        <p:txBody>
          <a:bodyPr>
            <a:normAutofit/>
          </a:bodyPr>
          <a:lstStyle/>
          <a:p>
            <a:r>
              <a:rPr lang="en-GB" dirty="0" smtClean="0"/>
              <a:t>The example is a simple N-Body code</a:t>
            </a:r>
          </a:p>
          <a:p>
            <a:pPr lvl="1"/>
            <a:r>
              <a:rPr lang="en-GB" dirty="0" smtClean="0"/>
              <a:t>At each </a:t>
            </a:r>
            <a:r>
              <a:rPr lang="en-GB" dirty="0" err="1" smtClean="0"/>
              <a:t>timestep</a:t>
            </a:r>
            <a:r>
              <a:rPr lang="en-GB" dirty="0" smtClean="0"/>
              <a:t>, each body experiences a gravitational force from every other body in the system</a:t>
            </a:r>
          </a:p>
          <a:p>
            <a:pPr lvl="1"/>
            <a:r>
              <a:rPr lang="en-GB" dirty="0" smtClean="0"/>
              <a:t>Each work-item computes the forces acting on a single body, and updates its velocity and position</a:t>
            </a:r>
          </a:p>
          <a:p>
            <a:r>
              <a:rPr lang="en-GB" dirty="0" smtClean="0"/>
              <a:t>A fully working (naïve) implementation of this code is provided as a starting point</a:t>
            </a:r>
            <a:endParaRPr lang="en-GB" dirty="0"/>
          </a:p>
        </p:txBody>
      </p:sp>
    </p:spTree>
    <p:extLst>
      <p:ext uri="{BB962C8B-B14F-4D97-AF65-F5344CB8AC3E}">
        <p14:creationId xmlns:p14="http://schemas.microsoft.com/office/powerpoint/2010/main" val="504026388"/>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GB" dirty="0" smtClean="0"/>
              <a:t>Exercise </a:t>
            </a:r>
            <a:r>
              <a:rPr lang="en-GB" dirty="0" smtClean="0"/>
              <a:t>11: optimisations</a:t>
            </a:r>
            <a:endParaRPr lang="en-GB" dirty="0"/>
          </a:p>
        </p:txBody>
      </p:sp>
      <p:sp>
        <p:nvSpPr>
          <p:cNvPr id="3" name="Content Placeholder 2"/>
          <p:cNvSpPr>
            <a:spLocks noGrp="1"/>
          </p:cNvSpPr>
          <p:nvPr>
            <p:ph idx="1"/>
          </p:nvPr>
        </p:nvSpPr>
        <p:spPr>
          <a:xfrm>
            <a:off x="457200" y="1628800"/>
            <a:ext cx="8229600" cy="4781128"/>
          </a:xfrm>
        </p:spPr>
        <p:txBody>
          <a:bodyPr>
            <a:normAutofit fontScale="62500" lnSpcReduction="20000"/>
          </a:bodyPr>
          <a:lstStyle/>
          <a:p>
            <a:pPr>
              <a:lnSpc>
                <a:spcPct val="120000"/>
              </a:lnSpc>
            </a:pPr>
            <a:r>
              <a:rPr lang="en-GB" dirty="0" smtClean="0"/>
              <a:t>Experiment with some OpenCL compiler options to improve performance</a:t>
            </a:r>
          </a:p>
          <a:p>
            <a:pPr>
              <a:lnSpc>
                <a:spcPct val="120000"/>
              </a:lnSpc>
            </a:pPr>
            <a:r>
              <a:rPr lang="en-GB" dirty="0" smtClean="0"/>
              <a:t>Try embedding some simulation parameters into the kernel as compile-time constants using OpenCL build options</a:t>
            </a:r>
          </a:p>
          <a:p>
            <a:pPr lvl="1">
              <a:lnSpc>
                <a:spcPct val="120000"/>
              </a:lnSpc>
            </a:pPr>
            <a:r>
              <a:rPr lang="en-GB" dirty="0" smtClean="0"/>
              <a:t>This won’t help for every parameter</a:t>
            </a:r>
          </a:p>
          <a:p>
            <a:pPr lvl="1">
              <a:lnSpc>
                <a:spcPct val="120000"/>
              </a:lnSpc>
            </a:pPr>
            <a:r>
              <a:rPr lang="en-GB" dirty="0" smtClean="0"/>
              <a:t>This won’t help on every device – try it on a few!</a:t>
            </a:r>
          </a:p>
          <a:p>
            <a:pPr>
              <a:lnSpc>
                <a:spcPct val="120000"/>
              </a:lnSpc>
            </a:pPr>
            <a:r>
              <a:rPr lang="en-GB" dirty="0"/>
              <a:t>An example solution will be </a:t>
            </a:r>
            <a:r>
              <a:rPr lang="en-GB" dirty="0" smtClean="0"/>
              <a:t>provided</a:t>
            </a:r>
          </a:p>
          <a:p>
            <a:pPr marL="0" indent="0">
              <a:lnSpc>
                <a:spcPct val="120000"/>
              </a:lnSpc>
              <a:buNone/>
            </a:pPr>
            <a:endParaRPr lang="en-GB" dirty="0" smtClean="0"/>
          </a:p>
          <a:p>
            <a:pPr marL="0" indent="0">
              <a:lnSpc>
                <a:spcPct val="120000"/>
              </a:lnSpc>
              <a:buNone/>
            </a:pPr>
            <a:r>
              <a:rPr lang="en-GB" b="1" dirty="0" smtClean="0"/>
              <a:t>Extras:</a:t>
            </a:r>
          </a:p>
          <a:p>
            <a:pPr>
              <a:lnSpc>
                <a:spcPct val="120000"/>
              </a:lnSpc>
            </a:pPr>
            <a:r>
              <a:rPr lang="en-GB" dirty="0"/>
              <a:t>Add a command-line argument (e.g. </a:t>
            </a:r>
            <a:r>
              <a:rPr lang="en-GB" b="1" dirty="0">
                <a:solidFill>
                  <a:srgbClr val="3366FF"/>
                </a:solidFill>
                <a:latin typeface="Courier New"/>
                <a:cs typeface="Courier New"/>
              </a:rPr>
              <a:t>--unroll</a:t>
            </a:r>
            <a:r>
              <a:rPr lang="en-GB" dirty="0"/>
              <a:t>) to dynamically control the amount of unrolling inside the kernel (replacing the static </a:t>
            </a:r>
            <a:r>
              <a:rPr lang="en-GB" b="1" dirty="0">
                <a:solidFill>
                  <a:srgbClr val="3366FF"/>
                </a:solidFill>
                <a:latin typeface="Courier New"/>
                <a:cs typeface="Courier New"/>
              </a:rPr>
              <a:t>UNROLL_FACTOR</a:t>
            </a:r>
            <a:r>
              <a:rPr lang="en-GB" dirty="0">
                <a:solidFill>
                  <a:srgbClr val="3366FF"/>
                </a:solidFill>
              </a:rPr>
              <a:t> </a:t>
            </a:r>
            <a:r>
              <a:rPr lang="en-GB" dirty="0"/>
              <a:t>definition</a:t>
            </a:r>
            <a:r>
              <a:rPr lang="en-GB" dirty="0" smtClean="0"/>
              <a:t>)</a:t>
            </a:r>
          </a:p>
          <a:p>
            <a:pPr>
              <a:lnSpc>
                <a:spcPct val="120000"/>
              </a:lnSpc>
            </a:pPr>
            <a:r>
              <a:rPr lang="en-GB" dirty="0" smtClean="0"/>
              <a:t>Get the compiler to generate the assembly code and look through this, correlating it to your source code</a:t>
            </a:r>
            <a:endParaRPr lang="en-GB" dirty="0"/>
          </a:p>
          <a:p>
            <a:pPr marL="0" indent="0">
              <a:lnSpc>
                <a:spcPct val="120000"/>
              </a:lnSpc>
              <a:buNone/>
            </a:pPr>
            <a:endParaRPr lang="en-GB" dirty="0" smtClean="0"/>
          </a:p>
        </p:txBody>
      </p:sp>
    </p:spTree>
    <p:extLst>
      <p:ext uri="{BB962C8B-B14F-4D97-AF65-F5344CB8AC3E}">
        <p14:creationId xmlns:p14="http://schemas.microsoft.com/office/powerpoint/2010/main" val="155660977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Malloc</a:t>
            </a:r>
            <a:r>
              <a:rPr lang="en-US" dirty="0" smtClean="0"/>
              <a:t> Recap</a:t>
            </a:r>
            <a:endParaRPr lang="en-US" dirty="0"/>
          </a:p>
        </p:txBody>
      </p:sp>
      <p:sp>
        <p:nvSpPr>
          <p:cNvPr id="4" name="Content Placeholder 3"/>
          <p:cNvSpPr>
            <a:spLocks noGrp="1"/>
          </p:cNvSpPr>
          <p:nvPr>
            <p:ph sz="half" idx="2"/>
          </p:nvPr>
        </p:nvSpPr>
        <p:spPr>
          <a:xfrm>
            <a:off x="457200" y="1556792"/>
            <a:ext cx="4040188" cy="4569371"/>
          </a:xfrm>
        </p:spPr>
        <p:txBody>
          <a:bodyPr/>
          <a:lstStyle/>
          <a:p>
            <a:r>
              <a:rPr lang="en-US" dirty="0" smtClean="0"/>
              <a:t>Consider a laptop which has 16GB of RAM.</a:t>
            </a:r>
          </a:p>
          <a:p>
            <a:endParaRPr lang="en-US" dirty="0"/>
          </a:p>
          <a:p>
            <a:r>
              <a:rPr lang="en-US" dirty="0" smtClean="0"/>
              <a:t>What is the output of the code on the right if run on this laptop?</a:t>
            </a:r>
          </a:p>
          <a:p>
            <a:endParaRPr lang="en-US" dirty="0"/>
          </a:p>
          <a:p>
            <a:r>
              <a:rPr lang="en-US" dirty="0" smtClean="0"/>
              <a:t>Bonus Question: if compiled with </a:t>
            </a:r>
            <a:r>
              <a:rPr lang="en-US" b="1" dirty="0" smtClean="0">
                <a:solidFill>
                  <a:srgbClr val="3366FF"/>
                </a:solidFill>
                <a:latin typeface="Courier New"/>
                <a:cs typeface="Courier New"/>
              </a:rPr>
              <a:t>–m32</a:t>
            </a:r>
            <a:r>
              <a:rPr lang="en-US" dirty="0" smtClean="0"/>
              <a:t>, what will the output be?</a:t>
            </a:r>
            <a:endParaRPr lang="en-US" dirty="0"/>
          </a:p>
        </p:txBody>
      </p:sp>
      <p:sp>
        <p:nvSpPr>
          <p:cNvPr id="8" name="TextBox 7"/>
          <p:cNvSpPr txBox="1"/>
          <p:nvPr/>
        </p:nvSpPr>
        <p:spPr>
          <a:xfrm>
            <a:off x="4644008" y="1556792"/>
            <a:ext cx="4392488" cy="5047535"/>
          </a:xfrm>
          <a:prstGeom prst="rect">
            <a:avLst/>
          </a:prstGeom>
          <a:noFill/>
        </p:spPr>
        <p:txBody>
          <a:bodyPr wrap="square" rtlCol="0">
            <a:spAutoFit/>
          </a:bodyPr>
          <a:lstStyle/>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stdlib.h</a:t>
            </a:r>
            <a:r>
              <a:rPr lang="en-US" sz="1400" b="1" dirty="0">
                <a:solidFill>
                  <a:srgbClr val="3366FF"/>
                </a:solidFill>
                <a:latin typeface="Courier New"/>
                <a:cs typeface="Courier New"/>
              </a:rPr>
              <a:t>&gt;</a:t>
            </a:r>
          </a:p>
          <a:p>
            <a:r>
              <a:rPr lang="en-US" sz="1400" b="1" dirty="0">
                <a:solidFill>
                  <a:srgbClr val="3366FF"/>
                </a:solidFill>
                <a:latin typeface="Courier New"/>
                <a:cs typeface="Courier New"/>
              </a:rPr>
              <a:t>#include &lt;</a:t>
            </a:r>
            <a:r>
              <a:rPr lang="en-US" sz="1400" b="1" dirty="0" err="1">
                <a:solidFill>
                  <a:srgbClr val="3366FF"/>
                </a:solidFill>
                <a:latin typeface="Courier New"/>
                <a:cs typeface="Courier New"/>
              </a:rPr>
              <a:t>stdio.h</a:t>
            </a:r>
            <a:r>
              <a:rPr lang="en-US" sz="1400" b="1" dirty="0">
                <a:solidFill>
                  <a:srgbClr val="3366FF"/>
                </a:solidFill>
                <a:latin typeface="Courier New"/>
                <a:cs typeface="Courier New"/>
              </a:rPr>
              <a:t>&gt;</a:t>
            </a:r>
          </a:p>
          <a:p>
            <a:endParaRPr lang="en-US" sz="1400" b="1" dirty="0">
              <a:solidFill>
                <a:srgbClr val="3366FF"/>
              </a:solidFill>
              <a:latin typeface="Courier New"/>
              <a:cs typeface="Courier New"/>
            </a:endParaRPr>
          </a:p>
          <a:p>
            <a:r>
              <a:rPr lang="en-US" sz="1400" b="1" dirty="0" err="1">
                <a:solidFill>
                  <a:srgbClr val="3366FF"/>
                </a:solidFill>
                <a:latin typeface="Courier New"/>
                <a:cs typeface="Courier New"/>
              </a:rPr>
              <a:t>int</a:t>
            </a:r>
            <a:endParaRPr lang="en-US" sz="1400" b="1" dirty="0">
              <a:solidFill>
                <a:srgbClr val="3366FF"/>
              </a:solidFill>
              <a:latin typeface="Courier New"/>
              <a:cs typeface="Courier New"/>
            </a:endParaRPr>
          </a:p>
          <a:p>
            <a:r>
              <a:rPr lang="en-US" sz="1400" b="1" dirty="0">
                <a:solidFill>
                  <a:srgbClr val="3366FF"/>
                </a:solidFill>
                <a:latin typeface="Courier New"/>
                <a:cs typeface="Courier New"/>
              </a:rPr>
              <a:t>main</a:t>
            </a:r>
          </a:p>
          <a:p>
            <a:r>
              <a:rPr lang="en-US" sz="1400" b="1" dirty="0">
                <a:solidFill>
                  <a:srgbClr val="3366FF"/>
                </a:solidFill>
                <a:latin typeface="Courier New"/>
                <a:cs typeface="Courier New"/>
              </a:rPr>
              <a:t>(</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argc</a:t>
            </a:r>
            <a:r>
              <a:rPr lang="en-US" sz="1400" b="1" dirty="0">
                <a:solidFill>
                  <a:srgbClr val="3366FF"/>
                </a:solidFill>
                <a:latin typeface="Courier New"/>
                <a:cs typeface="Courier New"/>
              </a:rPr>
              <a:t>, char **</a:t>
            </a:r>
            <a:r>
              <a:rPr lang="en-US" sz="1400" b="1" dirty="0" err="1">
                <a:solidFill>
                  <a:srgbClr val="3366FF"/>
                </a:solidFill>
                <a:latin typeface="Courier New"/>
                <a:cs typeface="Courier New"/>
              </a:rPr>
              <a:t>argv</a:t>
            </a:r>
            <a:r>
              <a:rPr lang="en-US" sz="1400" b="1" dirty="0">
                <a:solidFill>
                  <a:srgbClr val="3366FF"/>
                </a:solidFill>
                <a:latin typeface="Courier New"/>
                <a:cs typeface="Courier New"/>
              </a:rPr>
              <a:t>)</a:t>
            </a:r>
          </a:p>
          <a:p>
            <a:r>
              <a:rPr lang="en-US" sz="1400" b="1" dirty="0">
                <a:solidFill>
                  <a:srgbClr val="3366FF"/>
                </a:solidFill>
                <a:latin typeface="Courier New"/>
                <a:cs typeface="Courier New"/>
              </a:rPr>
              <a:t>{</a:t>
            </a:r>
          </a:p>
          <a:p>
            <a:r>
              <a:rPr lang="en-US" sz="1400" b="1" dirty="0">
                <a:solidFill>
                  <a:srgbClr val="3366FF"/>
                </a:solidFill>
                <a:latin typeface="Courier New"/>
                <a:cs typeface="Courier New"/>
              </a:rPr>
              <a:t>  //64 billion floats</a:t>
            </a:r>
          </a:p>
          <a:p>
            <a:r>
              <a:rPr lang="sk-SK" sz="1400" b="1" dirty="0">
                <a:solidFill>
                  <a:srgbClr val="3366FF"/>
                </a:solidFill>
                <a:latin typeface="Courier New"/>
                <a:cs typeface="Courier New"/>
              </a:rPr>
              <a:t>  size_t len    = 64 * 1024*1024*1024;</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//256GB allocation</a:t>
            </a:r>
          </a:p>
          <a:p>
            <a:r>
              <a:rPr lang="sk-SK" sz="1400" b="1" dirty="0">
                <a:solidFill>
                  <a:srgbClr val="3366FF"/>
                </a:solidFill>
                <a:latin typeface="Courier New"/>
                <a:cs typeface="Courier New"/>
              </a:rPr>
              <a:t>  float *buffer = </a:t>
            </a:r>
            <a:r>
              <a:rPr lang="sk-SK" sz="1400" b="1" dirty="0" smtClean="0">
                <a:solidFill>
                  <a:srgbClr val="3366FF"/>
                </a:solidFill>
                <a:latin typeface="Courier New"/>
                <a:cs typeface="Courier New"/>
              </a:rPr>
              <a:t/>
            </a:r>
            <a:br>
              <a:rPr lang="sk-SK" sz="1400" b="1" dirty="0" smtClean="0">
                <a:solidFill>
                  <a:srgbClr val="3366FF"/>
                </a:solidFill>
                <a:latin typeface="Courier New"/>
                <a:cs typeface="Courier New"/>
              </a:rPr>
            </a:br>
            <a:r>
              <a:rPr lang="sk-SK" sz="1400" b="1" dirty="0" smtClean="0">
                <a:solidFill>
                  <a:srgbClr val="3366FF"/>
                </a:solidFill>
                <a:latin typeface="Courier New"/>
                <a:cs typeface="Courier New"/>
              </a:rPr>
              <a:t>             malloc</a:t>
            </a:r>
            <a:r>
              <a:rPr lang="sk-SK" sz="1400" b="1" dirty="0">
                <a:solidFill>
                  <a:srgbClr val="3366FF"/>
                </a:solidFill>
                <a:latin typeface="Courier New"/>
                <a:cs typeface="Courier New"/>
              </a:rPr>
              <a:t>(len*sizeof(float));</a:t>
            </a:r>
          </a:p>
          <a:p>
            <a:endParaRPr lang="sk-SK" sz="1400" b="1" dirty="0">
              <a:solidFill>
                <a:srgbClr val="3366FF"/>
              </a:solidFill>
              <a:latin typeface="Courier New"/>
              <a:cs typeface="Courier New"/>
            </a:endParaRPr>
          </a:p>
          <a:p>
            <a:r>
              <a:rPr lang="sk-SK" sz="1400" b="1" dirty="0">
                <a:solidFill>
                  <a:srgbClr val="3366FF"/>
                </a:solidFill>
                <a:latin typeface="Courier New"/>
                <a:cs typeface="Courier New"/>
              </a:rPr>
              <a:t>  if (NULL == buffer)</a:t>
            </a:r>
          </a:p>
          <a:p>
            <a:r>
              <a:rPr lang="sk-SK" sz="1400" b="1" dirty="0">
                <a:solidFill>
                  <a:srgbClr val="3366FF"/>
                </a:solidFill>
                <a:latin typeface="Courier New"/>
                <a:cs typeface="Courier New"/>
              </a:rPr>
              <a:t>  {</a:t>
            </a:r>
          </a:p>
          <a:p>
            <a:r>
              <a:rPr lang="sk-SK" sz="1400" b="1" dirty="0">
                <a:solidFill>
                  <a:srgbClr val="3366FF"/>
                </a:solidFill>
                <a:latin typeface="Courier New"/>
                <a:cs typeface="Courier New"/>
              </a:rPr>
              <a:t>    fprintf(stderr, "malloc failed\n");</a:t>
            </a:r>
          </a:p>
          <a:p>
            <a:r>
              <a:rPr lang="is-IS" sz="1400" b="1" dirty="0">
                <a:solidFill>
                  <a:srgbClr val="3366FF"/>
                </a:solidFill>
                <a:latin typeface="Courier New"/>
                <a:cs typeface="Courier New"/>
              </a:rPr>
              <a:t>    return 1;</a:t>
            </a:r>
          </a:p>
          <a:p>
            <a:r>
              <a:rPr lang="is-IS" sz="1400" b="1" dirty="0">
                <a:solidFill>
                  <a:srgbClr val="3366FF"/>
                </a:solidFill>
                <a:latin typeface="Courier New"/>
                <a:cs typeface="Courier New"/>
              </a:rPr>
              <a:t>  }</a:t>
            </a:r>
          </a:p>
          <a:p>
            <a:endParaRPr lang="is-IS" sz="1400" b="1" dirty="0">
              <a:solidFill>
                <a:srgbClr val="3366FF"/>
              </a:solidFill>
              <a:latin typeface="Courier New"/>
              <a:cs typeface="Courier New"/>
            </a:endParaRPr>
          </a:p>
          <a:p>
            <a:r>
              <a:rPr lang="en-US" sz="1400" b="1" dirty="0">
                <a:solidFill>
                  <a:srgbClr val="3366FF"/>
                </a:solidFill>
                <a:latin typeface="Courier New"/>
                <a:cs typeface="Courier New"/>
              </a:rPr>
              <a:t>  </a:t>
            </a:r>
            <a:r>
              <a:rPr lang="en-US" sz="1400" b="1" dirty="0" err="1">
                <a:solidFill>
                  <a:srgbClr val="3366FF"/>
                </a:solidFill>
                <a:latin typeface="Courier New"/>
                <a:cs typeface="Courier New"/>
              </a:rPr>
              <a:t>printf</a:t>
            </a:r>
            <a:r>
              <a:rPr lang="en-US" sz="1400" b="1" dirty="0">
                <a:solidFill>
                  <a:srgbClr val="3366FF"/>
                </a:solidFill>
                <a:latin typeface="Courier New"/>
                <a:cs typeface="Courier New"/>
              </a:rPr>
              <a:t>("got </a:t>
            </a:r>
            <a:r>
              <a:rPr lang="en-US" sz="1400" b="1" dirty="0" err="1">
                <a:solidFill>
                  <a:srgbClr val="3366FF"/>
                </a:solidFill>
                <a:latin typeface="Courier New"/>
                <a:cs typeface="Courier New"/>
              </a:rPr>
              <a:t>ptr</a:t>
            </a:r>
            <a:r>
              <a:rPr lang="en-US" sz="1400" b="1" dirty="0">
                <a:solidFill>
                  <a:srgbClr val="3366FF"/>
                </a:solidFill>
                <a:latin typeface="Courier New"/>
                <a:cs typeface="Courier New"/>
              </a:rPr>
              <a:t> %p\n", buffer);</a:t>
            </a:r>
          </a:p>
          <a:p>
            <a:r>
              <a:rPr lang="is-IS" sz="1400" b="1" dirty="0">
                <a:solidFill>
                  <a:srgbClr val="3366FF"/>
                </a:solidFill>
                <a:latin typeface="Courier New"/>
                <a:cs typeface="Courier New"/>
              </a:rPr>
              <a:t>  return 0;</a:t>
            </a:r>
          </a:p>
          <a:p>
            <a:r>
              <a:rPr lang="is-IS" sz="1400" b="1" dirty="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2530477520"/>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Advanced OpenCL Topics - OPTIMISATION</a:t>
            </a:r>
            <a:endParaRPr lang="en-GB" dirty="0"/>
          </a:p>
        </p:txBody>
      </p:sp>
      <p:sp>
        <p:nvSpPr>
          <p:cNvPr id="5" name="Text Placeholder 4"/>
          <p:cNvSpPr>
            <a:spLocks noGrp="1"/>
          </p:cNvSpPr>
          <p:nvPr>
            <p:ph type="body" idx="1"/>
          </p:nvPr>
        </p:nvSpPr>
        <p:spPr/>
        <p:txBody>
          <a:bodyPr/>
          <a:lstStyle/>
          <a:p>
            <a:r>
              <a:rPr lang="en-GB" dirty="0" smtClean="0">
                <a:solidFill>
                  <a:schemeClr val="tx1"/>
                </a:solidFill>
              </a:rPr>
              <a:t>Lecture 12</a:t>
            </a:r>
            <a:endParaRPr lang="en-GB" dirty="0">
              <a:solidFill>
                <a:schemeClr val="tx1"/>
              </a:solidFill>
            </a:endParaRPr>
          </a:p>
        </p:txBody>
      </p:sp>
    </p:spTree>
    <p:extLst>
      <p:ext uri="{BB962C8B-B14F-4D97-AF65-F5344CB8AC3E}">
        <p14:creationId xmlns:p14="http://schemas.microsoft.com/office/powerpoint/2010/main" val="382033248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Fast Kernels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There's a tendency to overcomplicate OpenCL code</a:t>
            </a:r>
          </a:p>
          <a:p>
            <a:pPr lvl="1"/>
            <a:r>
              <a:rPr lang="en-US" dirty="0" smtClean="0"/>
              <a:t>“GPUs are hard, therefore my code must be hard!”</a:t>
            </a:r>
          </a:p>
          <a:p>
            <a:r>
              <a:rPr lang="en-US" dirty="0" smtClean="0"/>
              <a:t>Adding too many levels of indirection at the start is doomed to failure</a:t>
            </a:r>
          </a:p>
          <a:p>
            <a:pPr lvl="1"/>
            <a:r>
              <a:rPr lang="en-US" dirty="0" smtClean="0"/>
              <a:t>Starting off with using local memory, trying to cache data yourself etc</a:t>
            </a:r>
            <a:r>
              <a:rPr lang="en-US" dirty="0"/>
              <a:t>.</a:t>
            </a:r>
            <a:endParaRPr lang="en-US" dirty="0" smtClean="0"/>
          </a:p>
          <a:p>
            <a:r>
              <a:rPr lang="en-US" dirty="0" smtClean="0"/>
              <a:t>Modern runtimes and compilers are pretty smart!</a:t>
            </a:r>
          </a:p>
          <a:p>
            <a:r>
              <a:rPr lang="en-US" dirty="0" smtClean="0"/>
              <a:t>Start simple. But once you have something working…</a:t>
            </a:r>
            <a:endParaRPr lang="en-US" dirty="0"/>
          </a:p>
        </p:txBody>
      </p:sp>
    </p:spTree>
    <p:extLst>
      <p:ext uri="{BB962C8B-B14F-4D97-AF65-F5344CB8AC3E}">
        <p14:creationId xmlns:p14="http://schemas.microsoft.com/office/powerpoint/2010/main" val="2714539416"/>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smtClean="0"/>
              <a:t>Performance portability</a:t>
            </a:r>
            <a:endParaRPr lang="en-GB" dirty="0"/>
          </a:p>
        </p:txBody>
      </p:sp>
      <p:sp>
        <p:nvSpPr>
          <p:cNvPr id="5" name="Content Placeholder 4"/>
          <p:cNvSpPr>
            <a:spLocks noGrp="1"/>
          </p:cNvSpPr>
          <p:nvPr>
            <p:ph idx="1"/>
          </p:nvPr>
        </p:nvSpPr>
        <p:spPr/>
        <p:txBody>
          <a:bodyPr>
            <a:normAutofit/>
          </a:bodyPr>
          <a:lstStyle/>
          <a:p>
            <a:pPr marL="0" indent="0">
              <a:buNone/>
            </a:pPr>
            <a:r>
              <a:rPr lang="en-GB" dirty="0" smtClean="0"/>
              <a:t>Obviously a very large field, but some basic concepts to keep in mind:</a:t>
            </a:r>
          </a:p>
          <a:p>
            <a:r>
              <a:rPr lang="en-GB" dirty="0" smtClean="0"/>
              <a:t>Don’t (over-) optimise specifically for one piece of hardware</a:t>
            </a:r>
          </a:p>
          <a:p>
            <a:r>
              <a:rPr lang="en-GB" dirty="0" smtClean="0"/>
              <a:t>Test on various platforms during development to make sure it actually </a:t>
            </a:r>
            <a:r>
              <a:rPr lang="en-GB" i="1" dirty="0" smtClean="0"/>
              <a:t>works </a:t>
            </a:r>
            <a:r>
              <a:rPr lang="en-GB" dirty="0" smtClean="0"/>
              <a:t>on different hardware</a:t>
            </a:r>
          </a:p>
          <a:p>
            <a:r>
              <a:rPr lang="en-GB" dirty="0" smtClean="0"/>
              <a:t>Profile (events should work everywhere!)</a:t>
            </a:r>
            <a:endParaRPr lang="en-GB" dirty="0"/>
          </a:p>
        </p:txBody>
      </p:sp>
    </p:spTree>
    <p:extLst>
      <p:ext uri="{BB962C8B-B14F-4D97-AF65-F5344CB8AC3E}">
        <p14:creationId xmlns:p14="http://schemas.microsoft.com/office/powerpoint/2010/main" val="1993972114"/>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OpenCL Memory Hierarchy</a:t>
            </a:r>
            <a:endParaRPr lang="en-US" dirty="0"/>
          </a:p>
        </p:txBody>
      </p:sp>
      <p:sp>
        <p:nvSpPr>
          <p:cNvPr id="3" name="Content Placeholder 2"/>
          <p:cNvSpPr>
            <a:spLocks noGrp="1"/>
          </p:cNvSpPr>
          <p:nvPr>
            <p:ph idx="1"/>
          </p:nvPr>
        </p:nvSpPr>
        <p:spPr/>
        <p:txBody>
          <a:bodyPr/>
          <a:lstStyle/>
          <a:p>
            <a:r>
              <a:rPr lang="en-US" dirty="0" smtClean="0"/>
              <a:t>OpenCL has 4 address spaces</a:t>
            </a:r>
          </a:p>
          <a:p>
            <a:r>
              <a:rPr lang="en-US" dirty="0" smtClean="0"/>
              <a:t>Kernels are “dumb” – data movement between address spaces will not happen automatically*</a:t>
            </a:r>
          </a:p>
          <a:p>
            <a:r>
              <a:rPr lang="en-US" dirty="0" smtClean="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2577506105"/>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smtClean="0"/>
              <a:t>This is the default address space for variables defined in your kernel</a:t>
            </a:r>
          </a:p>
          <a:p>
            <a:pPr marL="285750" indent="-285750">
              <a:buFont typeface="Arial"/>
              <a:buChar char="•"/>
            </a:pPr>
            <a:r>
              <a:rPr lang="en-US" sz="2400" dirty="0"/>
              <a:t>Memory access time is the fastest at O(1) cycles</a:t>
            </a:r>
            <a:r>
              <a:rPr lang="en-US" sz="2400" dirty="0" smtClean="0"/>
              <a:t>.</a:t>
            </a:r>
          </a:p>
          <a:p>
            <a:pPr marL="285750" indent="-285750">
              <a:buFont typeface="Arial"/>
              <a:buChar char="•"/>
            </a:pPr>
            <a:r>
              <a:rPr lang="en-US" sz="2400" dirty="0" smtClean="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144199016"/>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Private Memory</a:t>
            </a:r>
            <a:endParaRPr lang="en-US" dirty="0"/>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smtClean="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*b, </a:t>
            </a:r>
            <a:endParaRPr lang="en-US" sz="1400" b="1" dirty="0" smtClean="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global </a:t>
            </a:r>
            <a:r>
              <a:rPr lang="en-US" sz="1400" b="1" dirty="0">
                <a:solidFill>
                  <a:srgbClr val="3366FF"/>
                </a:solidFill>
                <a:latin typeface="Courier New"/>
                <a:cs typeface="Courier New"/>
              </a:rPr>
              <a:t>float *</a:t>
            </a:r>
            <a:r>
              <a:rPr lang="en-US" sz="1400" b="1" dirty="0" smtClean="0">
                <a:solidFill>
                  <a:srgbClr val="3366FF"/>
                </a:solidFill>
                <a:latin typeface="Courier New"/>
                <a:cs typeface="Courier New"/>
              </a:rPr>
              <a:t>c</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/”id” </a:t>
            </a:r>
            <a:r>
              <a:rPr lang="en-US" sz="1400" b="1" dirty="0">
                <a:solidFill>
                  <a:srgbClr val="3366FF"/>
                </a:solidFill>
                <a:latin typeface="Courier New"/>
                <a:cs typeface="Courier New"/>
              </a:rPr>
              <a:t>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smtClean="0">
                <a:solidFill>
                  <a:srgbClr val="3366FF"/>
                </a:solidFill>
                <a:latin typeface="Courier New"/>
                <a:cs typeface="Courier New"/>
              </a:rPr>
              <a:t>fabs</a:t>
            </a:r>
            <a:r>
              <a:rPr lang="en-US" sz="1400" b="1" dirty="0" smtClean="0">
                <a:solidFill>
                  <a:srgbClr val="3366FF"/>
                </a:solidFill>
                <a:latin typeface="Courier New"/>
                <a:cs typeface="Courier New"/>
              </a:rPr>
              <a:t>(a</a:t>
            </a:r>
            <a:r>
              <a:rPr lang="en-US" sz="1400" b="1" dirty="0">
                <a:solidFill>
                  <a:srgbClr val="3366FF"/>
                </a:solidFill>
                <a:latin typeface="Courier New"/>
                <a:cs typeface="Courier New"/>
              </a:rPr>
              <a:t>[id] - b[id</a:t>
            </a: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smtClean="0"/>
              <a:t>This is the default address space for variables defined in your kernel</a:t>
            </a:r>
          </a:p>
          <a:p>
            <a:pPr marL="285750" indent="-285750">
              <a:lnSpc>
                <a:spcPct val="110000"/>
              </a:lnSpc>
              <a:buFont typeface="Arial"/>
              <a:buChar char="•"/>
            </a:pPr>
            <a:r>
              <a:rPr lang="en-US" dirty="0"/>
              <a:t>Memory access time is the fastest at O(1) </a:t>
            </a:r>
            <a:r>
              <a:rPr lang="en-US" dirty="0" smtClean="0"/>
              <a:t>cycles</a:t>
            </a:r>
          </a:p>
          <a:p>
            <a:pPr marL="285750" indent="-285750">
              <a:lnSpc>
                <a:spcPct val="110000"/>
              </a:lnSpc>
              <a:buFont typeface="Arial"/>
              <a:buChar char="•"/>
            </a:pPr>
            <a:r>
              <a:rPr lang="en-US" dirty="0" smtClean="0"/>
              <a:t>But they are limited in numbers!</a:t>
            </a:r>
          </a:p>
          <a:p>
            <a:pPr marL="285750" indent="-285750">
              <a:lnSpc>
                <a:spcPct val="110000"/>
              </a:lnSpc>
              <a:buFont typeface="Arial"/>
              <a:buChar char="•"/>
            </a:pPr>
            <a:r>
              <a:rPr lang="en-US" dirty="0" smtClean="0"/>
              <a:t>Each variable maps to a register on the device of execution</a:t>
            </a:r>
          </a:p>
          <a:p>
            <a:pPr marL="285750" indent="-285750">
              <a:lnSpc>
                <a:spcPct val="110000"/>
              </a:lnSpc>
              <a:buFont typeface="Arial"/>
              <a:buChar char="•"/>
            </a:pPr>
            <a:r>
              <a:rPr lang="en-US" dirty="0" smtClean="0"/>
              <a:t>But variables are not limited, they will be spilled into memory “somewhere” (usually global memory)</a:t>
            </a:r>
          </a:p>
          <a:p>
            <a:pPr marL="285750" indent="-285750">
              <a:lnSpc>
                <a:spcPct val="110000"/>
              </a:lnSpc>
              <a:buFont typeface="Arial"/>
              <a:buChar char="•"/>
            </a:pPr>
            <a:r>
              <a:rPr lang="en-US" dirty="0" smtClean="0"/>
              <a:t>“Occupancy” must also be considered…</a:t>
            </a:r>
          </a:p>
        </p:txBody>
      </p:sp>
    </p:spTree>
    <p:extLst>
      <p:ext uri="{BB962C8B-B14F-4D97-AF65-F5344CB8AC3E}">
        <p14:creationId xmlns:p14="http://schemas.microsoft.com/office/powerpoint/2010/main" val="3348578670"/>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Occupancy</a:t>
            </a:r>
            <a:endParaRPr lang="en-US" dirty="0"/>
          </a:p>
        </p:txBody>
      </p:sp>
      <p:sp>
        <p:nvSpPr>
          <p:cNvPr id="3" name="Content Placeholder 2"/>
          <p:cNvSpPr>
            <a:spLocks noGrp="1"/>
          </p:cNvSpPr>
          <p:nvPr>
            <p:ph idx="1"/>
          </p:nvPr>
        </p:nvSpPr>
        <p:spPr>
          <a:xfrm>
            <a:off x="457200" y="1600200"/>
            <a:ext cx="8229600" cy="4997152"/>
          </a:xfrm>
        </p:spPr>
        <p:txBody>
          <a:bodyPr>
            <a:normAutofit fontScale="85000" lnSpcReduction="20000"/>
          </a:bodyPr>
          <a:lstStyle/>
          <a:p>
            <a:r>
              <a:rPr lang="en-US" dirty="0" smtClean="0"/>
              <a:t>E.g. NVIDIA’s K40 has 128 words of memory per processor element (PE), i.e. 128 registers per core</a:t>
            </a:r>
          </a:p>
          <a:p>
            <a:r>
              <a:rPr lang="en-US" dirty="0" smtClean="0"/>
              <a:t>But, multiple work-items (threads) will be scheduled on a single PE (similar to </a:t>
            </a:r>
            <a:r>
              <a:rPr lang="en-US" dirty="0" err="1" smtClean="0"/>
              <a:t>hyperthreading</a:t>
            </a:r>
            <a:r>
              <a:rPr lang="en-US" dirty="0" smtClean="0"/>
              <a:t>)</a:t>
            </a:r>
          </a:p>
          <a:p>
            <a:r>
              <a:rPr lang="en-US" dirty="0" smtClean="0"/>
              <a:t>In fact, global memory latency is so high that multiple work-items per PE are a </a:t>
            </a:r>
            <a:r>
              <a:rPr lang="en-US" i="1" dirty="0" smtClean="0"/>
              <a:t>requirement </a:t>
            </a:r>
            <a:r>
              <a:rPr lang="en-US" dirty="0" smtClean="0"/>
              <a:t>for achieving a good proportion of peak performance!</a:t>
            </a:r>
          </a:p>
          <a:p>
            <a:r>
              <a:rPr lang="en-US" dirty="0" smtClean="0"/>
              <a:t>Probably want to aim for at least 4 work-items per PE, possibly more to achieve good performance</a:t>
            </a:r>
            <a:endParaRPr lang="en-US" dirty="0"/>
          </a:p>
        </p:txBody>
      </p:sp>
    </p:spTree>
    <p:extLst>
      <p:ext uri="{BB962C8B-B14F-4D97-AF65-F5344CB8AC3E}">
        <p14:creationId xmlns:p14="http://schemas.microsoft.com/office/powerpoint/2010/main" val="1891649152"/>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Local Memory</a:t>
            </a:r>
            <a:endParaRPr lang="en-US" dirty="0"/>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smtClean="0"/>
              <a:t>Local memory is the next level up from private</a:t>
            </a:r>
          </a:p>
          <a:p>
            <a:pPr marL="285750" indent="-285750">
              <a:lnSpc>
                <a:spcPct val="90000"/>
              </a:lnSpc>
              <a:buFont typeface="Arial"/>
              <a:buChar char="•"/>
            </a:pPr>
            <a:r>
              <a:rPr lang="en-US" sz="2000" dirty="0" smtClean="0"/>
              <a:t>Still reasonably fast to access at O(10) cycles</a:t>
            </a:r>
          </a:p>
          <a:p>
            <a:pPr marL="285750" indent="-285750">
              <a:lnSpc>
                <a:spcPct val="90000"/>
              </a:lnSpc>
              <a:buFont typeface="Arial"/>
              <a:buChar char="•"/>
            </a:pPr>
            <a:r>
              <a:rPr lang="en-US" sz="2000" dirty="0" smtClean="0"/>
              <a:t>Local memory is </a:t>
            </a:r>
            <a:r>
              <a:rPr lang="en-US" sz="2000" i="1" dirty="0" smtClean="0"/>
              <a:t>shared </a:t>
            </a:r>
            <a:r>
              <a:rPr lang="en-US" sz="2000" dirty="0" smtClean="0"/>
              <a:t>between work-items inside a </a:t>
            </a:r>
            <a:r>
              <a:rPr lang="en-US" sz="2000" i="1" dirty="0" smtClean="0"/>
              <a:t>local work-group</a:t>
            </a:r>
            <a:endParaRPr lang="en-US" sz="2000" dirty="0" smtClean="0"/>
          </a:p>
          <a:p>
            <a:pPr marL="285750" indent="-285750">
              <a:lnSpc>
                <a:spcPct val="90000"/>
              </a:lnSpc>
              <a:buFont typeface="Arial"/>
              <a:buChar char="•"/>
            </a:pPr>
            <a:r>
              <a:rPr lang="en-US" sz="2000" dirty="0" smtClean="0"/>
              <a:t>Ideal use-case is when there is lots of data that gets reused amongst threads within a work-group</a:t>
            </a:r>
          </a:p>
          <a:p>
            <a:pPr marL="285750" indent="-285750">
              <a:lnSpc>
                <a:spcPct val="90000"/>
              </a:lnSpc>
              <a:buFont typeface="Arial"/>
              <a:buChar char="•"/>
            </a:pPr>
            <a:r>
              <a:rPr lang="en-US" sz="2000" dirty="0" smtClean="0"/>
              <a:t>It can be allocated either in the host, or inline in the kernel*</a:t>
            </a:r>
          </a:p>
          <a:p>
            <a:pPr marL="285750" indent="-285750">
              <a:lnSpc>
                <a:spcPct val="90000"/>
              </a:lnSpc>
              <a:buFont typeface="Arial"/>
              <a:buChar char="•"/>
            </a:pPr>
            <a:r>
              <a:rPr lang="en-US" sz="2000" dirty="0" smtClean="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smtClean="0">
                <a:solidFill>
                  <a:srgbClr val="3366FF"/>
                </a:solidFill>
                <a:latin typeface="Courier New"/>
                <a:cs typeface="Courier New"/>
              </a:rPr>
              <a:t>kernel </a:t>
            </a:r>
            <a:r>
              <a:rPr lang="en-US" sz="1400" b="1" dirty="0">
                <a:solidFill>
                  <a:srgbClr val="3366FF"/>
                </a:solidFill>
                <a:latin typeface="Courier New"/>
                <a:cs typeface="Courier New"/>
              </a:rPr>
              <a:t>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3369290211"/>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Global Memory</a:t>
            </a:r>
            <a:endParaRPr lang="en-US" dirty="0"/>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smtClean="0"/>
              <a:t>This is where data you want processed will be resident, and where output data will be written to</a:t>
            </a:r>
          </a:p>
          <a:p>
            <a:pPr marL="285750" indent="-285750">
              <a:lnSpc>
                <a:spcPct val="90000"/>
              </a:lnSpc>
              <a:buFont typeface="Arial"/>
              <a:buChar char="•"/>
            </a:pPr>
            <a:r>
              <a:rPr lang="en-US" sz="2400" dirty="0" smtClean="0"/>
              <a:t>Global memory has long access latency, but high bandwidth (&gt; 300GB/s on high-end GPUs!)</a:t>
            </a:r>
          </a:p>
          <a:p>
            <a:pPr marL="285750" indent="-285750">
              <a:lnSpc>
                <a:spcPct val="90000"/>
              </a:lnSpc>
              <a:buFont typeface="Arial"/>
              <a:buChar char="•"/>
            </a:pPr>
            <a:r>
              <a:rPr lang="en-US" sz="2400" dirty="0" smtClean="0"/>
              <a:t>Latency can be mitigated via </a:t>
            </a:r>
            <a:r>
              <a:rPr lang="en-US" sz="2400" i="1" dirty="0" smtClean="0"/>
              <a:t>coalesced</a:t>
            </a:r>
            <a:r>
              <a:rPr lang="en-US" sz="2400" dirty="0" smtClean="0"/>
              <a:t> accesses</a:t>
            </a:r>
          </a:p>
          <a:p>
            <a:pPr marL="285750" indent="-285750">
              <a:lnSpc>
                <a:spcPct val="90000"/>
              </a:lnSpc>
              <a:buFont typeface="Arial"/>
              <a:buChar char="•"/>
            </a:pPr>
            <a:r>
              <a:rPr lang="en-US" sz="2400" dirty="0" smtClean="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smtClean="0">
                <a:solidFill>
                  <a:srgbClr val="3366FF"/>
                </a:solidFill>
                <a:latin typeface="Courier New"/>
                <a:cs typeface="Courier New"/>
              </a:rPr>
              <a:t>size_t</a:t>
            </a:r>
            <a:r>
              <a:rPr lang="en-US" sz="1400" b="1" dirty="0" smtClean="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r>
              <a:rPr lang="en-US" sz="1400" b="1" dirty="0" smtClean="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a:t>
            </a:r>
            <a:r>
              <a:rPr lang="en-US" sz="1400" b="1" dirty="0" smtClean="0">
                <a:solidFill>
                  <a:srgbClr val="3366FF"/>
                </a:solidFill>
                <a:latin typeface="Courier New"/>
                <a:cs typeface="Courier New"/>
              </a:rPr>
              <a:t>         //pointer to context</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CL_MEM_READ_WRITE</a:t>
            </a:r>
            <a:r>
              <a:rPr lang="en-US" sz="1400" b="1" dirty="0" smtClean="0">
                <a:solidFill>
                  <a:srgbClr val="3366FF"/>
                </a:solidFill>
                <a:latin typeface="Courier New"/>
                <a:cs typeface="Courier New"/>
              </a:rPr>
              <a:t>,//memory flags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             //size of buffer (bytes)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NULL</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NULL              //error code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a:t>
            </a:r>
            <a:r>
              <a:rPr lang="en-US" sz="1400" b="1" dirty="0" smtClean="0">
                <a:solidFill>
                  <a:srgbClr val="3366FF"/>
                </a:solidFill>
                <a:latin typeface="Courier New"/>
                <a:cs typeface="Courier New"/>
              </a:rPr>
              <a:t>,            //pointer to queue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CL_FALSE</a:t>
            </a:r>
            <a:r>
              <a:rPr lang="en-US" sz="1400" b="1" dirty="0" smtClean="0">
                <a:solidFill>
                  <a:srgbClr val="3366FF"/>
                </a:solidFill>
                <a:latin typeface="Courier New"/>
                <a:cs typeface="Courier New"/>
              </a:rPr>
              <a:t>,         //blocking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a:t>
            </a:r>
            <a:r>
              <a:rPr lang="en-US" sz="1400" b="1" dirty="0" smtClean="0">
                <a:solidFill>
                  <a:srgbClr val="3366FF"/>
                </a:solidFill>
                <a:latin typeface="Courier New"/>
                <a:cs typeface="Courier New"/>
              </a:rPr>
              <a:t>,                //offset into device </a:t>
            </a:r>
            <a:r>
              <a:rPr lang="en-US" sz="1400" b="1" dirty="0" err="1" smtClean="0">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smtClean="0">
                <a:solidFill>
                  <a:srgbClr val="3366FF"/>
                </a:solidFill>
                <a:latin typeface="Courier New"/>
                <a:cs typeface="Courier New"/>
              </a:rPr>
              <a:t>,              //number of bytes to write</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smtClean="0">
                <a:solidFill>
                  <a:srgbClr val="3366FF"/>
                </a:solidFill>
                <a:latin typeface="Courier New"/>
                <a:cs typeface="Courier New"/>
              </a:rPr>
              <a:t>,         //host pointer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0, NULL, </a:t>
            </a:r>
            <a:r>
              <a:rPr lang="en-US" sz="1400" b="1" dirty="0" smtClean="0">
                <a:solidFill>
                  <a:srgbClr val="3366FF"/>
                </a:solidFill>
                <a:latin typeface="Courier New"/>
                <a:cs typeface="Courier New"/>
              </a:rPr>
              <a:t>NULL     //event list data</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508865020"/>
      </p:ext>
    </p:extLst>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smtClean="0"/>
              <a:t>Coalesced Access</a:t>
            </a:r>
            <a:endParaRPr lang="en-US" dirty="0"/>
          </a:p>
        </p:txBody>
      </p:sp>
      <p:sp>
        <p:nvSpPr>
          <p:cNvPr id="3" name="Content Placeholder 2"/>
          <p:cNvSpPr>
            <a:spLocks noGrp="1"/>
          </p:cNvSpPr>
          <p:nvPr>
            <p:ph idx="1"/>
          </p:nvPr>
        </p:nvSpPr>
        <p:spPr/>
        <p:txBody>
          <a:bodyPr>
            <a:normAutofit/>
          </a:bodyPr>
          <a:lstStyle/>
          <a:p>
            <a:r>
              <a:rPr lang="en-US" b="1" i="1" u="sng" dirty="0" smtClean="0">
                <a:solidFill>
                  <a:srgbClr val="0000FF"/>
                </a:solidFill>
              </a:rPr>
              <a:t>Coalesced memory accesses</a:t>
            </a:r>
            <a:r>
              <a:rPr lang="en-US" b="1" i="1" dirty="0" smtClean="0">
                <a:solidFill>
                  <a:srgbClr val="0000FF"/>
                </a:solidFill>
              </a:rPr>
              <a:t> </a:t>
            </a:r>
            <a:r>
              <a:rPr lang="en-US" dirty="0" smtClean="0"/>
              <a:t>are key for high performance code</a:t>
            </a:r>
          </a:p>
          <a:p>
            <a:r>
              <a:rPr lang="en-US" dirty="0" smtClean="0"/>
              <a:t>In principle, it’s very simple, but frequently requires transposing/transforming data on the host before sending it to the GPU</a:t>
            </a:r>
          </a:p>
          <a:p>
            <a:r>
              <a:rPr lang="en-US" dirty="0" smtClean="0"/>
              <a:t>Sometimes this is an issue of </a:t>
            </a:r>
            <a:r>
              <a:rPr lang="en-US" dirty="0" err="1" smtClean="0"/>
              <a:t>AoS</a:t>
            </a:r>
            <a:r>
              <a:rPr lang="en-US" dirty="0" smtClean="0"/>
              <a:t> vs. </a:t>
            </a:r>
            <a:r>
              <a:rPr lang="en-US" dirty="0" err="1" smtClean="0"/>
              <a:t>SoA</a:t>
            </a:r>
            <a:endParaRPr lang="en-US" dirty="0" smtClean="0"/>
          </a:p>
          <a:p>
            <a:r>
              <a:rPr lang="en-US" dirty="0" smtClean="0"/>
              <a:t>Using </a:t>
            </a:r>
            <a:r>
              <a:rPr lang="en-US" b="1" dirty="0" smtClean="0"/>
              <a:t>sub buffers </a:t>
            </a:r>
            <a:r>
              <a:rPr lang="en-US" dirty="0" smtClean="0"/>
              <a:t>can help in this regard</a:t>
            </a:r>
          </a:p>
          <a:p>
            <a:pPr marL="0" indent="0">
              <a:buNone/>
            </a:pPr>
            <a:endParaRPr lang="en-US" dirty="0"/>
          </a:p>
        </p:txBody>
      </p:sp>
    </p:spTree>
    <p:extLst>
      <p:ext uri="{BB962C8B-B14F-4D97-AF65-F5344CB8AC3E}">
        <p14:creationId xmlns:p14="http://schemas.microsoft.com/office/powerpoint/2010/main" val="414059638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2204864"/>
            <a:ext cx="5688632" cy="2062103"/>
          </a:xfrm>
          <a:prstGeom prst="rect">
            <a:avLst/>
          </a:prstGeom>
          <a:noFill/>
        </p:spPr>
        <p:txBody>
          <a:bodyPr wrap="square" rtlCol="0">
            <a:spAutoFit/>
          </a:bodyPr>
          <a:lstStyle/>
          <a:p>
            <a:r>
              <a:rPr lang="en-US" sz="3200" dirty="0" smtClean="0">
                <a:solidFill>
                  <a:srgbClr val="000000"/>
                </a:solidFill>
                <a:latin typeface="Menlo"/>
                <a:ea typeface="Menlo"/>
                <a:cs typeface="Menlo"/>
              </a:rPr>
              <a:t>% </a:t>
            </a:r>
            <a:r>
              <a:rPr lang="en-US" sz="3200" dirty="0" err="1">
                <a:solidFill>
                  <a:srgbClr val="000000"/>
                </a:solidFill>
                <a:latin typeface="Menlo"/>
                <a:ea typeface="Menlo"/>
                <a:cs typeface="Menlo"/>
              </a:rPr>
              <a:t>gcc</a:t>
            </a:r>
            <a:r>
              <a:rPr lang="en-US" sz="3200" dirty="0">
                <a:solidFill>
                  <a:srgbClr val="000000"/>
                </a:solidFill>
                <a:latin typeface="Menlo"/>
                <a:ea typeface="Menlo"/>
                <a:cs typeface="Menlo"/>
              </a:rPr>
              <a:t> </a:t>
            </a:r>
            <a:r>
              <a:rPr lang="en-US" sz="3200" dirty="0" err="1">
                <a:solidFill>
                  <a:srgbClr val="000000"/>
                </a:solidFill>
                <a:latin typeface="Menlo"/>
                <a:ea typeface="Menlo"/>
                <a:cs typeface="Menlo"/>
              </a:rPr>
              <a:t>test.c</a:t>
            </a:r>
            <a:r>
              <a:rPr lang="en-US" sz="3200" dirty="0">
                <a:solidFill>
                  <a:srgbClr val="000000"/>
                </a:solidFill>
                <a:latin typeface="Menlo"/>
                <a:ea typeface="Menlo"/>
                <a:cs typeface="Menlo"/>
              </a:rPr>
              <a:t> -o test          </a:t>
            </a:r>
          </a:p>
          <a:p>
            <a:endParaRPr lang="en-US" sz="3200" dirty="0">
              <a:solidFill>
                <a:srgbClr val="000000"/>
              </a:solidFill>
              <a:latin typeface="Menlo"/>
              <a:ea typeface="Menlo"/>
              <a:cs typeface="Menlo"/>
            </a:endParaRPr>
          </a:p>
          <a:p>
            <a:r>
              <a:rPr lang="en-US" sz="3200" dirty="0" smtClean="0">
                <a:solidFill>
                  <a:srgbClr val="000000"/>
                </a:solidFill>
                <a:latin typeface="Menlo"/>
                <a:ea typeface="Menlo"/>
                <a:cs typeface="Menlo"/>
              </a:rPr>
              <a:t>% </a:t>
            </a:r>
            <a:r>
              <a:rPr lang="en-US" sz="3200" dirty="0">
                <a:solidFill>
                  <a:srgbClr val="000000"/>
                </a:solidFill>
                <a:latin typeface="Menlo"/>
                <a:ea typeface="Menlo"/>
                <a:cs typeface="Menlo"/>
              </a:rPr>
              <a:t>./test</a:t>
            </a:r>
          </a:p>
          <a:p>
            <a:r>
              <a:rPr lang="en-US" sz="3200" dirty="0">
                <a:solidFill>
                  <a:srgbClr val="000000"/>
                </a:solidFill>
                <a:latin typeface="Menlo"/>
                <a:ea typeface="Menlo"/>
                <a:cs typeface="Menlo"/>
              </a:rPr>
              <a:t>got </a:t>
            </a:r>
            <a:r>
              <a:rPr lang="en-US" sz="3200" dirty="0" err="1">
                <a:solidFill>
                  <a:srgbClr val="000000"/>
                </a:solidFill>
                <a:latin typeface="Menlo"/>
                <a:ea typeface="Menlo"/>
                <a:cs typeface="Menlo"/>
              </a:rPr>
              <a:t>ptr</a:t>
            </a:r>
            <a:r>
              <a:rPr lang="en-US" sz="3200" dirty="0">
                <a:solidFill>
                  <a:srgbClr val="000000"/>
                </a:solidFill>
                <a:latin typeface="Menlo"/>
                <a:ea typeface="Menlo"/>
                <a:cs typeface="Menlo"/>
              </a:rPr>
              <a:t> 0x7f84b0c03350</a:t>
            </a:r>
            <a:endParaRPr lang="en-US" sz="3200" dirty="0">
              <a:latin typeface="Menlo Regular"/>
              <a:cs typeface="Menlo Regular"/>
            </a:endParaRPr>
          </a:p>
        </p:txBody>
      </p:sp>
    </p:spTree>
    <p:extLst>
      <p:ext uri="{BB962C8B-B14F-4D97-AF65-F5344CB8AC3E}">
        <p14:creationId xmlns:p14="http://schemas.microsoft.com/office/powerpoint/2010/main" val="391399205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56984" cy="1143000"/>
          </a:xfrm>
        </p:spPr>
        <p:txBody>
          <a:bodyPr>
            <a:normAutofit fontScale="90000"/>
          </a:bodyPr>
          <a:lstStyle/>
          <a:p>
            <a:r>
              <a:rPr lang="en-GB" dirty="0"/>
              <a:t>Memory layout </a:t>
            </a:r>
            <a:r>
              <a:rPr lang="en-GB" dirty="0" smtClean="0"/>
              <a:t>is critical </a:t>
            </a:r>
            <a:r>
              <a:rPr lang="en-GB" dirty="0"/>
              <a:t>to performance</a:t>
            </a:r>
          </a:p>
        </p:txBody>
      </p:sp>
      <p:sp>
        <p:nvSpPr>
          <p:cNvPr id="3" name="Content Placeholder 2"/>
          <p:cNvSpPr>
            <a:spLocks noGrp="1"/>
          </p:cNvSpPr>
          <p:nvPr>
            <p:ph idx="1"/>
          </p:nvPr>
        </p:nvSpPr>
        <p:spPr/>
        <p:txBody>
          <a:bodyPr>
            <a:normAutofit fontScale="77500" lnSpcReduction="20000"/>
          </a:bodyPr>
          <a:lstStyle/>
          <a:p>
            <a:r>
              <a:rPr lang="en-GB" dirty="0"/>
              <a:t>“Structure of Arrays vs. Array of Structures” problem:</a:t>
            </a:r>
          </a:p>
          <a:p>
            <a:pPr marL="0" indent="0">
              <a:buNone/>
            </a:pPr>
            <a:r>
              <a:rPr lang="en-GB" b="1" dirty="0" smtClean="0">
                <a:latin typeface="Courier New Bold"/>
              </a:rPr>
              <a:t>	</a:t>
            </a:r>
            <a:r>
              <a:rPr lang="en-GB" b="1" dirty="0" err="1" smtClean="0">
                <a:solidFill>
                  <a:schemeClr val="accent2"/>
                </a:solidFill>
                <a:latin typeface="Courier New Bold"/>
              </a:rPr>
              <a:t>struct</a:t>
            </a:r>
            <a:r>
              <a:rPr lang="en-GB" b="1" dirty="0" smtClean="0">
                <a:solidFill>
                  <a:schemeClr val="accent2"/>
                </a:solidFill>
                <a:latin typeface="Courier New Bold"/>
              </a:rPr>
              <a:t> </a:t>
            </a:r>
            <a:r>
              <a:rPr lang="en-GB" b="1" dirty="0">
                <a:latin typeface="Courier New Bold"/>
              </a:rPr>
              <a:t>{ </a:t>
            </a:r>
            <a:r>
              <a:rPr lang="en-GB" b="1" dirty="0">
                <a:solidFill>
                  <a:schemeClr val="accent2"/>
                </a:solidFill>
                <a:latin typeface="Courier New Bold"/>
              </a:rPr>
              <a:t>float</a:t>
            </a:r>
            <a:r>
              <a:rPr lang="en-GB" b="1" dirty="0">
                <a:latin typeface="Courier New Bold"/>
              </a:rPr>
              <a:t> x, y, z, a; } Point;</a:t>
            </a:r>
          </a:p>
          <a:p>
            <a:endParaRPr lang="en-GB" dirty="0"/>
          </a:p>
          <a:p>
            <a:r>
              <a:rPr lang="en-GB" dirty="0"/>
              <a:t>Structure of Arrays (</a:t>
            </a:r>
            <a:r>
              <a:rPr lang="en-GB" dirty="0" err="1"/>
              <a:t>SoA</a:t>
            </a:r>
            <a:r>
              <a:rPr lang="en-GB" dirty="0"/>
              <a:t>) suits memory coalescence on GPUs</a:t>
            </a:r>
          </a:p>
          <a:p>
            <a:endParaRPr lang="en-GB" dirty="0"/>
          </a:p>
          <a:p>
            <a:endParaRPr lang="en-GB" dirty="0"/>
          </a:p>
          <a:p>
            <a:endParaRPr lang="en-GB" dirty="0"/>
          </a:p>
          <a:p>
            <a:r>
              <a:rPr lang="en-GB" dirty="0"/>
              <a:t>Array of Structures (</a:t>
            </a:r>
            <a:r>
              <a:rPr lang="en-GB" dirty="0" err="1"/>
              <a:t>AoS</a:t>
            </a:r>
            <a:r>
              <a:rPr lang="en-GB" dirty="0"/>
              <a:t>) </a:t>
            </a:r>
            <a:r>
              <a:rPr lang="en-GB" dirty="0" smtClean="0"/>
              <a:t>may suit </a:t>
            </a:r>
            <a:r>
              <a:rPr lang="en-GB" dirty="0"/>
              <a:t>cache hierarchies on CPUs</a:t>
            </a:r>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1509907351"/>
              </p:ext>
            </p:extLst>
          </p:nvPr>
        </p:nvGraphicFramePr>
        <p:xfrm>
          <a:off x="928662" y="3543186"/>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4120047717"/>
              </p:ext>
            </p:extLst>
          </p:nvPr>
        </p:nvGraphicFramePr>
        <p:xfrm>
          <a:off x="928662" y="5445224"/>
          <a:ext cx="5443538" cy="317862"/>
        </p:xfrm>
        <a:graphic>
          <a:graphicData uri="http://schemas.openxmlformats.org/drawingml/2006/table">
            <a:tbl>
              <a:tblPr/>
              <a:tblGrid>
                <a:gridCol w="273050"/>
                <a:gridCol w="271463"/>
                <a:gridCol w="273050"/>
                <a:gridCol w="271462"/>
                <a:gridCol w="271463"/>
                <a:gridCol w="273050"/>
                <a:gridCol w="271462"/>
                <a:gridCol w="273050"/>
                <a:gridCol w="271463"/>
                <a:gridCol w="273050"/>
                <a:gridCol w="271462"/>
                <a:gridCol w="271463"/>
                <a:gridCol w="273050"/>
                <a:gridCol w="271462"/>
                <a:gridCol w="273050"/>
                <a:gridCol w="271463"/>
                <a:gridCol w="273050"/>
                <a:gridCol w="271462"/>
                <a:gridCol w="271463"/>
                <a:gridCol w="273050"/>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smtClean="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r>
            </a:tbl>
          </a:graphicData>
        </a:graphic>
      </p:graphicFrame>
      <p:sp>
        <p:nvSpPr>
          <p:cNvPr id="4" name="TextBox 3"/>
          <p:cNvSpPr txBox="1"/>
          <p:nvPr/>
        </p:nvSpPr>
        <p:spPr>
          <a:xfrm>
            <a:off x="6588224" y="3212976"/>
            <a:ext cx="2376264" cy="923330"/>
          </a:xfrm>
          <a:prstGeom prst="rect">
            <a:avLst/>
          </a:prstGeom>
          <a:noFill/>
        </p:spPr>
        <p:txBody>
          <a:bodyPr wrap="square" rtlCol="0">
            <a:spAutoFit/>
          </a:bodyPr>
          <a:lstStyle/>
          <a:p>
            <a:r>
              <a:rPr lang="en-GB" dirty="0" smtClean="0">
                <a:solidFill>
                  <a:schemeClr val="accent1"/>
                </a:solidFill>
              </a:rPr>
              <a:t>Adjacent work-items like to access adjacent memory</a:t>
            </a:r>
            <a:endParaRPr lang="en-GB" dirty="0">
              <a:solidFill>
                <a:schemeClr val="accent1"/>
              </a:solidFill>
            </a:endParaRPr>
          </a:p>
        </p:txBody>
      </p:sp>
      <p:sp>
        <p:nvSpPr>
          <p:cNvPr id="8" name="TextBox 7"/>
          <p:cNvSpPr txBox="1"/>
          <p:nvPr/>
        </p:nvSpPr>
        <p:spPr>
          <a:xfrm>
            <a:off x="6588224" y="5169966"/>
            <a:ext cx="2325924" cy="923330"/>
          </a:xfrm>
          <a:prstGeom prst="rect">
            <a:avLst/>
          </a:prstGeom>
          <a:noFill/>
        </p:spPr>
        <p:txBody>
          <a:bodyPr wrap="square" rtlCol="0">
            <a:spAutoFit/>
          </a:bodyPr>
          <a:lstStyle/>
          <a:p>
            <a:r>
              <a:rPr lang="en-GB" dirty="0" smtClean="0">
                <a:solidFill>
                  <a:schemeClr val="accent1"/>
                </a:solidFill>
              </a:rPr>
              <a:t>Individual work-items like to access adjacent memory</a:t>
            </a:r>
            <a:endParaRPr lang="en-GB" dirty="0">
              <a:solidFill>
                <a:schemeClr val="accent1"/>
              </a:solidFill>
            </a:endParaRPr>
          </a:p>
        </p:txBody>
      </p:sp>
    </p:spTree>
    <p:extLst>
      <p:ext uri="{BB962C8B-B14F-4D97-AF65-F5344CB8AC3E}">
        <p14:creationId xmlns:p14="http://schemas.microsoft.com/office/powerpoint/2010/main" val="3664084601"/>
      </p:ext>
    </p:extLst>
  </p:cSld>
  <p:clrMapOvr>
    <a:masterClrMapping/>
  </p:clrMapOvr>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sz="4000" dirty="0"/>
              <a:t>Optimizations</a:t>
            </a:r>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dirty="0"/>
              <a:t>Coalesce - to combine into </a:t>
            </a:r>
            <a:r>
              <a:rPr sz="2400" dirty="0" smtClean="0"/>
              <a:t>one</a:t>
            </a:r>
            <a:endParaRPr sz="2400" dirty="0"/>
          </a:p>
          <a:p>
            <a:pPr lvl="0">
              <a:defRPr sz="1800">
                <a:solidFill>
                  <a:srgbClr val="000000"/>
                </a:solidFill>
              </a:defRPr>
            </a:pPr>
            <a:r>
              <a:rPr sz="2400" dirty="0"/>
              <a:t>Coalesced memory accesses are key for high </a:t>
            </a:r>
            <a:r>
              <a:rPr sz="2400" dirty="0" smtClean="0"/>
              <a:t>bandwidth</a:t>
            </a:r>
            <a:endParaRPr sz="2400" dirty="0"/>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a:t>
            </a:r>
            <a:r>
              <a:rPr sz="2400" dirty="0" smtClean="0"/>
              <a:t>strict</a:t>
            </a:r>
            <a:r>
              <a:rPr lang="en-US" sz="2400" dirty="0" smtClean="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defTabSz="410751">
              <a:defRPr sz="1800"/>
            </a:pPr>
            <a:r>
              <a:rPr sz="1400" b="1" dirty="0">
                <a:solidFill>
                  <a:srgbClr val="3366FF"/>
                </a:solidFill>
                <a:latin typeface="Courier New"/>
                <a:cs typeface="Courier New"/>
                <a:sym typeface="Menlo Regular"/>
              </a:rPr>
              <a:t>__kernel func( __global float </a:t>
            </a:r>
            <a:r>
              <a:rPr sz="1400" b="1" dirty="0" smtClean="0">
                <a:solidFill>
                  <a:srgbClr val="3366FF"/>
                </a:solidFill>
                <a:latin typeface="Courier New"/>
                <a:cs typeface="Courier New"/>
                <a:sym typeface="Menlo Regular"/>
              </a:rPr>
              <a:t>*</a:t>
            </a:r>
            <a:r>
              <a:rPr sz="1400" b="1" dirty="0">
                <a:solidFill>
                  <a:srgbClr val="3366FF"/>
                </a:solidFill>
                <a:latin typeface="Courier New"/>
                <a:cs typeface="Courier New"/>
                <a:sym typeface="Menlo Regular"/>
              </a:rPr>
              <a:t>memA, </a:t>
            </a:r>
            <a:r>
              <a:rPr lang="en-GB" sz="1400" b="1" dirty="0" smtClean="0">
                <a:solidFill>
                  <a:srgbClr val="3366FF"/>
                </a:solidFill>
                <a:latin typeface="Courier New"/>
                <a:cs typeface="Courier New"/>
                <a:sym typeface="Menlo Regular"/>
              </a:rPr>
              <a:t/>
            </a:r>
            <a:br>
              <a:rPr lang="en-GB" sz="1400" b="1" dirty="0" smtClean="0">
                <a:solidFill>
                  <a:srgbClr val="3366FF"/>
                </a:solidFill>
                <a:latin typeface="Courier New"/>
                <a:cs typeface="Courier New"/>
                <a:sym typeface="Menlo Regular"/>
              </a:rPr>
            </a:b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__global </a:t>
            </a:r>
            <a:r>
              <a:rPr sz="1400" b="1" dirty="0">
                <a:solidFill>
                  <a:srgbClr val="3366FF"/>
                </a:solidFill>
                <a:latin typeface="Courier New"/>
                <a:cs typeface="Courier New"/>
                <a:sym typeface="Menlo Regular"/>
              </a:rPr>
              <a:t>float *memB)</a:t>
            </a:r>
          </a:p>
          <a:p>
            <a:pPr defTabSz="410751">
              <a:defRPr sz="1800"/>
            </a:pP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int g_id = get_global_id(0);</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ideal</a:t>
            </a: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float val1 = memA[g_id];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still </a:t>
            </a:r>
            <a:r>
              <a:rPr sz="1400" b="1" dirty="0">
                <a:solidFill>
                  <a:srgbClr val="3366FF"/>
                </a:solidFill>
                <a:latin typeface="Courier New"/>
                <a:cs typeface="Courier New"/>
                <a:sym typeface="Menlo Regular"/>
              </a:rPr>
              <a:t>pretty good </a:t>
            </a:r>
          </a:p>
          <a:p>
            <a:pPr lvl="1" indent="241093" defTabSz="410751">
              <a:defRPr sz="1800"/>
            </a:pPr>
            <a:r>
              <a:rPr sz="1400" b="1" dirty="0">
                <a:solidFill>
                  <a:srgbClr val="3366FF"/>
                </a:solidFill>
                <a:latin typeface="Courier New"/>
                <a:cs typeface="Courier New"/>
                <a:sym typeface="Menlo Regular"/>
              </a:rPr>
              <a:t>const int c = 3;</a:t>
            </a:r>
          </a:p>
          <a:p>
            <a:pPr lvl="1" indent="241093" defTabSz="410751">
              <a:defRPr sz="1800"/>
            </a:pPr>
            <a:r>
              <a:rPr sz="1400" b="1" dirty="0">
                <a:solidFill>
                  <a:srgbClr val="3366FF"/>
                </a:solidFill>
                <a:latin typeface="Courier New"/>
                <a:cs typeface="Courier New"/>
                <a:sym typeface="Menlo Regular"/>
              </a:rPr>
              <a:t>float val2 = memA[g_id + c];</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stride </a:t>
            </a:r>
            <a:r>
              <a:rPr sz="1400" b="1" dirty="0">
                <a:solidFill>
                  <a:srgbClr val="3366FF"/>
                </a:solidFill>
                <a:latin typeface="Courier New"/>
                <a:cs typeface="Courier New"/>
                <a:sym typeface="Menlo Regular"/>
              </a:rPr>
              <a:t>size is not so good</a:t>
            </a:r>
          </a:p>
          <a:p>
            <a:pPr lvl="1" indent="241093" defTabSz="410751">
              <a:defRPr sz="1800"/>
            </a:pPr>
            <a:r>
              <a:rPr sz="1400" b="1" dirty="0">
                <a:solidFill>
                  <a:srgbClr val="3366FF"/>
                </a:solidFill>
                <a:latin typeface="Courier New"/>
                <a:cs typeface="Courier New"/>
                <a:sym typeface="Menlo Regular"/>
              </a:rPr>
              <a:t>float val3 = memA[c*g_id];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const int loc =</a:t>
            </a:r>
          </a:p>
          <a:p>
            <a:pPr lvl="1" indent="241093" defTabSz="410751">
              <a:defRPr sz="1800"/>
            </a:pPr>
            <a:r>
              <a:rPr sz="1400" b="1" dirty="0">
                <a:solidFill>
                  <a:srgbClr val="3366FF"/>
                </a:solidFill>
                <a:latin typeface="Courier New"/>
                <a:cs typeface="Courier New"/>
                <a:sym typeface="Menlo Regular"/>
              </a:rPr>
              <a:t>  some_strange_func(g_id);</a:t>
            </a:r>
          </a:p>
          <a:p>
            <a:pPr lvl="1" indent="241093" defTabSz="410751">
              <a:defRPr sz="1800"/>
            </a:pPr>
            <a:endParaRPr sz="1400" b="1" dirty="0">
              <a:solidFill>
                <a:srgbClr val="3366FF"/>
              </a:solidFill>
              <a:latin typeface="Courier New"/>
              <a:cs typeface="Courier New"/>
              <a:sym typeface="Menlo Regular"/>
            </a:endParaRPr>
          </a:p>
          <a:p>
            <a:pPr lvl="1" indent="241093" defTabSz="410751">
              <a:defRPr sz="1800"/>
            </a:pPr>
            <a:r>
              <a:rPr sz="1400" b="1" dirty="0">
                <a:solidFill>
                  <a:srgbClr val="3366FF"/>
                </a:solidFill>
                <a:latin typeface="Courier New"/>
                <a:cs typeface="Courier New"/>
                <a:sym typeface="Menlo Regular"/>
              </a:rPr>
              <a:t>/</a:t>
            </a:r>
            <a:r>
              <a:rPr sz="1400" b="1" dirty="0" smtClean="0">
                <a:solidFill>
                  <a:srgbClr val="3366FF"/>
                </a:solidFill>
                <a:latin typeface="Courier New"/>
                <a:cs typeface="Courier New"/>
                <a:sym typeface="Menlo Regular"/>
              </a:rPr>
              <a:t>/</a:t>
            </a:r>
            <a:r>
              <a:rPr lang="en-GB" sz="1400" b="1" dirty="0" smtClean="0">
                <a:solidFill>
                  <a:srgbClr val="3366FF"/>
                </a:solidFill>
                <a:latin typeface="Courier New"/>
                <a:cs typeface="Courier New"/>
                <a:sym typeface="Menlo Regular"/>
              </a:rPr>
              <a:t> </a:t>
            </a:r>
            <a:r>
              <a:rPr sz="1400" b="1" dirty="0" smtClean="0">
                <a:solidFill>
                  <a:srgbClr val="3366FF"/>
                </a:solidFill>
                <a:latin typeface="Courier New"/>
                <a:cs typeface="Courier New"/>
                <a:sym typeface="Menlo Regular"/>
              </a:rPr>
              <a:t>terrible</a:t>
            </a:r>
            <a:r>
              <a:rPr sz="1400" b="1" dirty="0">
                <a:solidFill>
                  <a:srgbClr val="3366FF"/>
                </a:solidFill>
                <a:latin typeface="Courier New"/>
                <a:cs typeface="Courier New"/>
                <a:sym typeface="Menlo Regular"/>
              </a:rPr>
              <a:t>!</a:t>
            </a:r>
          </a:p>
          <a:p>
            <a:pPr lvl="1" indent="241093" defTabSz="410751">
              <a:defRPr sz="1800"/>
            </a:pPr>
            <a:r>
              <a:rPr sz="1400" b="1" dirty="0">
                <a:solidFill>
                  <a:srgbClr val="3366FF"/>
                </a:solidFill>
                <a:latin typeface="Courier New"/>
                <a:cs typeface="Courier New"/>
                <a:sym typeface="Menlo Regular"/>
              </a:rPr>
              <a:t>float val4 = memA[loc];</a:t>
            </a:r>
          </a:p>
          <a:p>
            <a:pPr defTabSz="410751">
              <a:defRPr sz="1800"/>
            </a:pPr>
            <a:r>
              <a:rPr sz="1400" b="1" dirty="0">
                <a:solidFill>
                  <a:srgbClr val="3366FF"/>
                </a:solidFill>
                <a:latin typeface="Courier New"/>
                <a:cs typeface="Courier New"/>
                <a:sym typeface="Menlo Regular"/>
              </a:rPr>
              <a:t>}</a:t>
            </a:r>
          </a:p>
        </p:txBody>
      </p:sp>
    </p:spTree>
    <p:extLst>
      <p:ext uri="{BB962C8B-B14F-4D97-AF65-F5344CB8AC3E}">
        <p14:creationId xmlns:p14="http://schemas.microsoft.com/office/powerpoint/2010/main" val="777717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255259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1813597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mtClean="0"/>
              <a:t>Memory access patterns</a:t>
            </a:r>
            <a:endParaRPr lang="en-GB" dirty="0"/>
          </a:p>
        </p:txBody>
      </p:sp>
    </p:spTree>
    <p:extLst>
      <p:ext uri="{BB962C8B-B14F-4D97-AF65-F5344CB8AC3E}">
        <p14:creationId xmlns:p14="http://schemas.microsoft.com/office/powerpoint/2010/main" val="13457634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31195994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t>Memory access patterns</a:t>
            </a:r>
            <a:endParaRPr lang="en-GB" dirty="0"/>
          </a:p>
        </p:txBody>
      </p:sp>
    </p:spTree>
    <p:extLst>
      <p:ext uri="{BB962C8B-B14F-4D97-AF65-F5344CB8AC3E}">
        <p14:creationId xmlns:p14="http://schemas.microsoft.com/office/powerpoint/2010/main" val="8106397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Buffers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have positional data, you may be tempted to create a structure with </a:t>
            </a:r>
            <a:r>
              <a:rPr lang="en-US" dirty="0" err="1" smtClean="0"/>
              <a:t>x,y,z</a:t>
            </a:r>
            <a:r>
              <a:rPr lang="en-US" dirty="0" smtClean="0"/>
              <a:t> coordinates</a:t>
            </a:r>
          </a:p>
          <a:p>
            <a:r>
              <a:rPr lang="en-US" dirty="0" smtClean="0"/>
              <a:t>But when it comes to running on a GPU, this </a:t>
            </a:r>
            <a:r>
              <a:rPr lang="en-US" dirty="0" err="1" smtClean="0"/>
              <a:t>strided</a:t>
            </a:r>
            <a:r>
              <a:rPr lang="en-US" dirty="0" smtClean="0"/>
              <a:t> (</a:t>
            </a:r>
            <a:r>
              <a:rPr lang="en-US" dirty="0" err="1" smtClean="0"/>
              <a:t>AoS</a:t>
            </a:r>
            <a:r>
              <a:rPr lang="en-US" dirty="0" smtClean="0"/>
              <a:t>) access will be slower than contiguous  (</a:t>
            </a:r>
            <a:r>
              <a:rPr lang="en-US" dirty="0" err="1" smtClean="0"/>
              <a:t>SoA</a:t>
            </a:r>
            <a:r>
              <a:rPr lang="en-US" dirty="0" smtClean="0"/>
              <a:t>) access</a:t>
            </a:r>
          </a:p>
          <a:p>
            <a:r>
              <a:rPr lang="en-US" b="1" dirty="0" err="1" smtClean="0">
                <a:solidFill>
                  <a:srgbClr val="3366FF"/>
                </a:solidFill>
                <a:latin typeface="Courier New"/>
                <a:cs typeface="Courier New"/>
              </a:rPr>
              <a:t>clCreateSubBuffer</a:t>
            </a:r>
            <a:r>
              <a:rPr lang="en-US" dirty="0" smtClean="0">
                <a:solidFill>
                  <a:srgbClr val="3366FF"/>
                </a:solidFill>
              </a:rPr>
              <a:t> </a:t>
            </a:r>
            <a:r>
              <a:rPr lang="en-US" dirty="0" smtClean="0"/>
              <a:t>allows you to create a region within a pre-existing buffer, which could ease the process of converting data from </a:t>
            </a:r>
            <a:r>
              <a:rPr lang="en-US" dirty="0" err="1" smtClean="0"/>
              <a:t>AoS</a:t>
            </a:r>
            <a:r>
              <a:rPr lang="en-US" dirty="0" smtClean="0"/>
              <a:t> to </a:t>
            </a:r>
            <a:r>
              <a:rPr lang="en-US" dirty="0" err="1" smtClean="0"/>
              <a:t>SoA</a:t>
            </a:r>
            <a:r>
              <a:rPr lang="en-US" dirty="0" smtClean="0"/>
              <a:t> format</a:t>
            </a:r>
            <a:endParaRPr lang="en-US" dirty="0"/>
          </a:p>
        </p:txBody>
      </p:sp>
    </p:spTree>
    <p:extLst>
      <p:ext uri="{BB962C8B-B14F-4D97-AF65-F5344CB8AC3E}">
        <p14:creationId xmlns:p14="http://schemas.microsoft.com/office/powerpoint/2010/main" val="913919642"/>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smtClean="0"/>
              <a:t>Constant Memory</a:t>
            </a:r>
            <a:endParaRPr lang="en-US" dirty="0"/>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smtClean="0"/>
              <a:t>Constant memory can be considered a store for variables that never change </a:t>
            </a:r>
          </a:p>
          <a:p>
            <a:pPr marL="285750" indent="-285750">
              <a:buFont typeface="Arial"/>
              <a:buChar char="•"/>
            </a:pPr>
            <a:r>
              <a:rPr lang="en-US" sz="1800" dirty="0" smtClean="0"/>
              <a:t>Setting and updating constants in memory uses the same interface as global memory, with </a:t>
            </a:r>
            <a:r>
              <a:rPr lang="en-US" sz="1800" dirty="0" err="1" smtClean="0"/>
              <a:t>enqueueRead</a:t>
            </a:r>
            <a:r>
              <a:rPr lang="en-US" sz="1800" dirty="0" smtClean="0"/>
              <a:t>/</a:t>
            </a:r>
            <a:r>
              <a:rPr lang="en-US" sz="1800" dirty="0" err="1" smtClean="0"/>
              <a:t>enqueueWrite</a:t>
            </a:r>
            <a:r>
              <a:rPr lang="en-US" sz="1800" dirty="0" smtClean="0"/>
              <a:t> commands</a:t>
            </a:r>
          </a:p>
          <a:p>
            <a:pPr marL="285750" indent="-285750">
              <a:buFont typeface="Arial"/>
              <a:buChar char="•"/>
            </a:pPr>
            <a:r>
              <a:rPr lang="en-US" sz="1800" dirty="0" smtClean="0"/>
              <a:t>The difference is how it is declared in the kernel</a:t>
            </a:r>
          </a:p>
          <a:p>
            <a:pPr marL="285750" indent="-285750">
              <a:buFont typeface="Arial"/>
              <a:buChar char="•"/>
            </a:pPr>
            <a:r>
              <a:rPr lang="en-US" sz="1800" dirty="0" smtClean="0"/>
              <a:t>If a device has constant memory, upon kernel execution the data will be copied once from global</a:t>
            </a:r>
          </a:p>
          <a:p>
            <a:pPr marL="285750" indent="-285750">
              <a:buFont typeface="Arial"/>
              <a:buChar char="•"/>
            </a:pPr>
            <a:r>
              <a:rPr lang="en-US" sz="1800" dirty="0" smtClean="0"/>
              <a:t>GPUs typically have ~64kB of constant memory</a:t>
            </a:r>
          </a:p>
          <a:p>
            <a:pPr marL="285750" indent="-285750">
              <a:buFont typeface="Arial"/>
              <a:buChar char="•"/>
            </a:pPr>
            <a:r>
              <a:rPr lang="en-US" sz="1800" dirty="0" smtClean="0"/>
              <a:t>Can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smtClean="0">
                <a:solidFill>
                  <a:srgbClr val="3366FF"/>
                </a:solidFill>
                <a:latin typeface="Courier New"/>
                <a:cs typeface="Courier New"/>
              </a:rPr>
              <a:t>kernel void</a:t>
            </a:r>
          </a:p>
          <a:p>
            <a:pPr marL="0" indent="0">
              <a:buNone/>
            </a:pPr>
            <a:r>
              <a:rPr lang="en-US" sz="1400" b="1" dirty="0" err="1" smtClean="0">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memory </a:t>
            </a:r>
            <a:r>
              <a:rPr lang="en-US" sz="1400" b="1" dirty="0">
                <a:solidFill>
                  <a:srgbClr val="3366FF"/>
                </a:solidFill>
                <a:latin typeface="Courier New"/>
                <a:cs typeface="Courier New"/>
              </a:rPr>
              <a:t>is set by the host</a:t>
            </a:r>
          </a:p>
          <a:p>
            <a:pPr marL="0" indent="0">
              <a:buNone/>
            </a:pPr>
            <a:r>
              <a:rPr lang="en-US" sz="1400" b="1" dirty="0">
                <a:solidFill>
                  <a:srgbClr val="3366FF"/>
                </a:solidFill>
                <a:latin typeface="Courier New"/>
                <a:cs typeface="Courier New"/>
              </a:rPr>
              <a:t>  </a:t>
            </a:r>
            <a:r>
              <a:rPr lang="en-US" sz="1400" b="1" dirty="0" smtClean="0">
                <a:solidFill>
                  <a:srgbClr val="3366FF"/>
                </a:solidFill>
                <a:latin typeface="Courier New"/>
                <a:cs typeface="Courier New"/>
              </a:rPr>
              <a:t>constant float *</a:t>
            </a:r>
            <a:r>
              <a:rPr lang="en-US" sz="1400" b="1" dirty="0" err="1" smtClean="0">
                <a:solidFill>
                  <a:srgbClr val="3366FF"/>
                </a:solidFill>
                <a:latin typeface="Courier New"/>
                <a:cs typeface="Courier New"/>
              </a:rPr>
              <a:t>params</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smtClean="0">
                <a:solidFill>
                  <a:srgbClr val="3366FF"/>
                </a:solidFill>
                <a:latin typeface="Courier New"/>
                <a:cs typeface="Courier New"/>
              </a:rPr>
              <a:t>  //code here</a:t>
            </a:r>
          </a:p>
          <a:p>
            <a:pPr marL="0" indent="0">
              <a:buNone/>
            </a:pPr>
            <a:r>
              <a:rPr lang="en-US" sz="1400" b="1" dirty="0" smtClean="0">
                <a:solidFill>
                  <a:srgbClr val="3366FF"/>
                </a:solidFill>
                <a:latin typeface="Courier New"/>
                <a:cs typeface="Courier New"/>
              </a:rPr>
              <a:t>}</a:t>
            </a:r>
            <a:endParaRPr lang="en-US" sz="1400" b="1" dirty="0">
              <a:solidFill>
                <a:srgbClr val="3366FF"/>
              </a:solidFill>
              <a:latin typeface="Courier New"/>
              <a:cs typeface="Courier New"/>
            </a:endParaRPr>
          </a:p>
        </p:txBody>
      </p:sp>
    </p:spTree>
    <p:extLst>
      <p:ext uri="{BB962C8B-B14F-4D97-AF65-F5344CB8AC3E}">
        <p14:creationId xmlns:p14="http://schemas.microsoft.com/office/powerpoint/2010/main" val="996500398"/>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Work-groups</a:t>
            </a:r>
            <a:endParaRPr lang="en-GB" dirty="0"/>
          </a:p>
        </p:txBody>
      </p:sp>
      <p:sp>
        <p:nvSpPr>
          <p:cNvPr id="5" name="Content Placeholder 4"/>
          <p:cNvSpPr>
            <a:spLocks noGrp="1"/>
          </p:cNvSpPr>
          <p:nvPr>
            <p:ph idx="1"/>
          </p:nvPr>
        </p:nvSpPr>
        <p:spPr>
          <a:xfrm>
            <a:off x="457200" y="1600200"/>
            <a:ext cx="8229600" cy="4925144"/>
          </a:xfrm>
        </p:spPr>
        <p:txBody>
          <a:bodyPr>
            <a:normAutofit fontScale="77500" lnSpcReduction="20000"/>
          </a:bodyPr>
          <a:lstStyle/>
          <a:p>
            <a:pPr>
              <a:lnSpc>
                <a:spcPct val="110000"/>
              </a:lnSpc>
            </a:pPr>
            <a:r>
              <a:rPr lang="en-GB" dirty="0" smtClean="0"/>
              <a:t>Work-group sizes being a power of 2 helps on most architectures. At a minimum:</a:t>
            </a:r>
          </a:p>
          <a:p>
            <a:pPr lvl="1">
              <a:lnSpc>
                <a:spcPct val="110000"/>
              </a:lnSpc>
            </a:pPr>
            <a:r>
              <a:rPr lang="en-GB" dirty="0" smtClean="0"/>
              <a:t>8 for AVX CPUs</a:t>
            </a:r>
          </a:p>
          <a:p>
            <a:pPr lvl="1">
              <a:lnSpc>
                <a:spcPct val="110000"/>
              </a:lnSpc>
            </a:pPr>
            <a:r>
              <a:rPr lang="en-GB" dirty="0" smtClean="0"/>
              <a:t>16 for Xeon Phi</a:t>
            </a:r>
          </a:p>
          <a:p>
            <a:pPr lvl="1">
              <a:lnSpc>
                <a:spcPct val="110000"/>
              </a:lnSpc>
            </a:pPr>
            <a:r>
              <a:rPr lang="en-GB" dirty="0" smtClean="0"/>
              <a:t>32 for </a:t>
            </a:r>
            <a:r>
              <a:rPr lang="en-GB" dirty="0" err="1" smtClean="0"/>
              <a:t>Nvidia</a:t>
            </a:r>
            <a:endParaRPr lang="en-GB" dirty="0" smtClean="0"/>
          </a:p>
          <a:p>
            <a:pPr lvl="1">
              <a:lnSpc>
                <a:spcPct val="110000"/>
              </a:lnSpc>
            </a:pPr>
            <a:r>
              <a:rPr lang="en-GB" dirty="0" smtClean="0"/>
              <a:t>64 for AMD</a:t>
            </a:r>
          </a:p>
          <a:p>
            <a:pPr lvl="1">
              <a:lnSpc>
                <a:spcPct val="110000"/>
              </a:lnSpc>
            </a:pPr>
            <a:r>
              <a:rPr lang="en-GB" dirty="0" smtClean="0"/>
              <a:t>May be different on different hardware</a:t>
            </a:r>
            <a:endParaRPr lang="en-GB" dirty="0"/>
          </a:p>
          <a:p>
            <a:pPr>
              <a:lnSpc>
                <a:spcPct val="110000"/>
              </a:lnSpc>
            </a:pPr>
            <a:r>
              <a:rPr lang="en-GB" dirty="0" smtClean="0"/>
              <a:t>On most systems aim to run lots of work-groups. For example, on Xeon Phi, multiples of the number of threads available (e.g. 240 on a 5110P) is optimal, but as many as possible is good (1000+)</a:t>
            </a:r>
          </a:p>
          <a:p>
            <a:pPr>
              <a:lnSpc>
                <a:spcPct val="110000"/>
              </a:lnSpc>
            </a:pPr>
            <a:r>
              <a:rPr lang="en-GB" dirty="0" smtClean="0"/>
              <a:t>NULL work-group size (cl::</a:t>
            </a:r>
            <a:r>
              <a:rPr lang="en-GB" dirty="0" err="1" smtClean="0"/>
              <a:t>NullRange</a:t>
            </a:r>
            <a:r>
              <a:rPr lang="en-GB" dirty="0" smtClean="0"/>
              <a:t>) might be good!</a:t>
            </a:r>
            <a:endParaRPr lang="en-GB" dirty="0"/>
          </a:p>
        </p:txBody>
      </p:sp>
    </p:spTree>
    <p:extLst>
      <p:ext uri="{BB962C8B-B14F-4D97-AF65-F5344CB8AC3E}">
        <p14:creationId xmlns:p14="http://schemas.microsoft.com/office/powerpoint/2010/main" val="2902625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KITE_OpenC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38094</TotalTime>
  <Words>10579</Words>
  <Application>Microsoft Macintosh PowerPoint</Application>
  <PresentationFormat>On-screen Show (4:3)</PresentationFormat>
  <Paragraphs>1555</Paragraphs>
  <Slides>134</Slides>
  <Notes>10</Notes>
  <HiddenSlides>13</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KITE_OpenCL</vt:lpstr>
      <vt:lpstr>Advanced OpenCL Topics - Host-DEVICE Interactions</vt:lpstr>
      <vt:lpstr>Platform discovery</vt:lpstr>
      <vt:lpstr>Hard coding</vt:lpstr>
      <vt:lpstr>Selection</vt:lpstr>
      <vt:lpstr>Selection</vt:lpstr>
      <vt:lpstr>Pinned Memory</vt:lpstr>
      <vt:lpstr>Pinned Memory</vt:lpstr>
      <vt:lpstr>Malloc Recap</vt:lpstr>
      <vt:lpstr>PowerPoint Presentation</vt:lpstr>
      <vt:lpstr>Malloc Recap</vt:lpstr>
      <vt:lpstr>Malloc Recap</vt:lpstr>
      <vt:lpstr>Malloc Recap</vt:lpstr>
      <vt:lpstr>Malloc Recap</vt:lpstr>
      <vt:lpstr>PowerPoint Presentation</vt:lpstr>
      <vt:lpstr>PowerPoint Presentation</vt:lpstr>
      <vt:lpstr>Using Pinned Memory</vt:lpstr>
      <vt:lpstr>Caveats</vt:lpstr>
      <vt:lpstr>Multiple Devices</vt:lpstr>
      <vt:lpstr>Multiple Contexts</vt:lpstr>
      <vt:lpstr>Multiple Command Queues</vt:lpstr>
      <vt:lpstr>OpenCL &amp; MPI</vt:lpstr>
      <vt:lpstr>Halo Exchange</vt:lpstr>
      <vt:lpstr>Exercise 9: Fast host-device data transfers</vt:lpstr>
      <vt:lpstr>Profiling OpenCL Code</vt:lpstr>
      <vt:lpstr>Profiling</vt:lpstr>
      <vt:lpstr>OpenCL events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Debugging OpenCL</vt:lpstr>
      <vt:lpstr>Debugging OpenCL 1.1</vt:lpstr>
      <vt:lpstr>Debugging OpenCL – more tips</vt:lpstr>
      <vt:lpstr>printf</vt:lpstr>
      <vt:lpstr>Debugging with GDB</vt:lpstr>
      <vt:lpstr>Using GDB with Intel®</vt:lpstr>
      <vt:lpstr>Using GDB with AMD®</vt:lpstr>
      <vt:lpstr>CodeXL</vt:lpstr>
      <vt:lpstr>Intel® INDE</vt:lpstr>
      <vt:lpstr>GPUVerify</vt:lpstr>
      <vt:lpstr>Oclgrind</vt:lpstr>
      <vt:lpstr>Exercise 10: Profiling and Debugging OpenCL programs</vt:lpstr>
      <vt:lpstr>Advanced Topics in OpenCL – Kernel Issues</vt:lpstr>
      <vt:lpstr>Shipping OpenCL Kernels</vt:lpstr>
      <vt:lpstr>Encrypting OpenCL Source</vt:lpstr>
      <vt:lpstr>Precompiling OpenCL Kernels</vt:lpstr>
      <vt:lpstr>Precompiling OpenCL Kernels</vt:lpstr>
      <vt:lpstr>Precompiling OpenCL Kernels</vt:lpstr>
      <vt:lpstr>Portable Binaries (SPIR)</vt:lpstr>
      <vt:lpstr>Stringifying Kernel Source</vt:lpstr>
      <vt:lpstr>Stringifying Kernel Source</vt:lpstr>
      <vt:lpstr>Stringifying Kernel Source</vt:lpstr>
      <vt:lpstr>Generating Assembly Code</vt:lpstr>
      <vt:lpstr>Kernel Introspection</vt:lpstr>
      <vt:lpstr>Kernel Introspection</vt:lpstr>
      <vt:lpstr>Separate Compilation and Linking</vt:lpstr>
      <vt:lpstr>Compiler Options</vt:lpstr>
      <vt:lpstr>Compiler Flags</vt:lpstr>
      <vt:lpstr>Metaprogramming</vt:lpstr>
      <vt:lpstr>Example: Multiply a vector by a constant value</vt:lpstr>
      <vt:lpstr>Metaprogramming</vt:lpstr>
      <vt:lpstr>Exercise 11: optimisations</vt:lpstr>
      <vt:lpstr>Exercise 11: optimisations</vt:lpstr>
      <vt:lpstr>Advanced OpenCL Topics - OPTIMISATION</vt:lpstr>
      <vt:lpstr>Fast Kernels</vt:lpstr>
      <vt:lpstr>Performance portability</vt:lpstr>
      <vt:lpstr>OpenCL Memory Hierarchy</vt:lpstr>
      <vt:lpstr>Private Memory</vt:lpstr>
      <vt:lpstr>Private Memory</vt:lpstr>
      <vt:lpstr>Occupancy</vt:lpstr>
      <vt:lpstr>Local Memory</vt:lpstr>
      <vt:lpstr>Global Memory</vt:lpstr>
      <vt:lpstr>Coalesced Access</vt:lpstr>
      <vt:lpstr>Memory layout is critical to performance</vt:lpstr>
      <vt:lpstr>Optimizations</vt:lpstr>
      <vt:lpstr>PowerPoint Presentation</vt:lpstr>
      <vt:lpstr>PowerPoint Presentation</vt:lpstr>
      <vt:lpstr>PowerPoint Presentation</vt:lpstr>
      <vt:lpstr>PowerPoint Presentation</vt:lpstr>
      <vt:lpstr>PowerPoint Presentation</vt:lpstr>
      <vt:lpstr>Sub Buffers</vt:lpstr>
      <vt:lpstr>Constant Memory</vt:lpstr>
      <vt:lpstr>Work-groups</vt:lpstr>
      <vt:lpstr>Effect of work-group sizes</vt:lpstr>
      <vt:lpstr>Tuning Knobs some general issues to think about</vt:lpstr>
      <vt:lpstr>Auto tuning</vt:lpstr>
      <vt:lpstr>Auto tuning example - Flamingo</vt:lpstr>
      <vt:lpstr>Auto tuning - Example</vt:lpstr>
      <vt:lpstr>Thread throttling</vt:lpstr>
      <vt:lpstr>Barrier example</vt:lpstr>
      <vt:lpstr>Compilation hints</vt:lpstr>
      <vt:lpstr>Vectorisation</vt:lpstr>
      <vt:lpstr>Vectorisation</vt:lpstr>
      <vt:lpstr>Vectorisation</vt:lpstr>
      <vt:lpstr>Vectorisation</vt:lpstr>
      <vt:lpstr>Branching</vt:lpstr>
      <vt:lpstr>Branching</vt:lpstr>
      <vt:lpstr>Native Math Functions</vt:lpstr>
      <vt:lpstr>Half Precision</vt:lpstr>
      <vt:lpstr>Exercise 12</vt:lpstr>
      <vt:lpstr>Image Types</vt:lpstr>
      <vt:lpstr>Image Types – Host API</vt:lpstr>
      <vt:lpstr>Image Formats </vt:lpstr>
      <vt:lpstr>Image Types – Kernel</vt:lpstr>
      <vt:lpstr>Image Samplers</vt:lpstr>
      <vt:lpstr>Exercise 13</vt:lpstr>
      <vt:lpstr>Advanced OpenCL Topics - OPENCL / OpenGL interop. </vt:lpstr>
      <vt:lpstr>OpenGL &amp; OpenCL</vt:lpstr>
      <vt:lpstr>CL/GL Interop Overview</vt:lpstr>
      <vt:lpstr>OpenGL Setup</vt:lpstr>
      <vt:lpstr>Setting up SDL and OpenGL</vt:lpstr>
      <vt:lpstr>Setting up SDL and OpenGL</vt:lpstr>
      <vt:lpstr>Setting up OpenCL</vt:lpstr>
      <vt:lpstr>Shared CL/GL objects</vt:lpstr>
      <vt:lpstr>Setting up OpenCL</vt:lpstr>
      <vt:lpstr>Using Shared Objects</vt:lpstr>
      <vt:lpstr>cl_khr_gl_event</vt:lpstr>
      <vt:lpstr>Exercise 14: CL/GL Interop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Deakin;Simon McIntosh-Smith</dc:creator>
  <cp:lastModifiedBy>Simon McIntosh-Smith</cp:lastModifiedBy>
  <cp:revision>1254</cp:revision>
  <dcterms:created xsi:type="dcterms:W3CDTF">2013-06-29T14:06:29Z</dcterms:created>
  <dcterms:modified xsi:type="dcterms:W3CDTF">2015-02-19T07:10:36Z</dcterms:modified>
</cp:coreProperties>
</file>