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2"/>
  </p:notesMasterIdLst>
  <p:sldIdLst>
    <p:sldId id="554" r:id="rId3"/>
    <p:sldId id="775" r:id="rId4"/>
    <p:sldId id="259" r:id="rId5"/>
    <p:sldId id="260" r:id="rId6"/>
    <p:sldId id="261" r:id="rId7"/>
    <p:sldId id="555" r:id="rId8"/>
    <p:sldId id="557" r:id="rId9"/>
    <p:sldId id="558" r:id="rId10"/>
    <p:sldId id="263" r:id="rId11"/>
    <p:sldId id="265" r:id="rId12"/>
    <p:sldId id="776" r:id="rId13"/>
    <p:sldId id="274" r:id="rId14"/>
    <p:sldId id="508" r:id="rId15"/>
    <p:sldId id="277" r:id="rId16"/>
    <p:sldId id="279" r:id="rId17"/>
    <p:sldId id="287" r:id="rId18"/>
    <p:sldId id="777" r:id="rId19"/>
    <p:sldId id="303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8387" autoAdjust="0"/>
  </p:normalViewPr>
  <p:slideViewPr>
    <p:cSldViewPr>
      <p:cViewPr varScale="1">
        <p:scale>
          <a:sx n="112" d="100"/>
          <a:sy n="112" d="100"/>
        </p:scale>
        <p:origin x="-14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05/05/15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05/05/15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5.png"/><Relationship Id="rId22" Type="http://schemas.openxmlformats.org/officeDocument/2006/relationships/image" Target="../media/image26.jpe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jpeg"/><Relationship Id="rId27" Type="http://schemas.openxmlformats.org/officeDocument/2006/relationships/image" Target="../media/image31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jpeg"/><Relationship Id="rId9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6.png"/><Relationship Id="rId10" Type="http://schemas.openxmlformats.org/officeDocument/2006/relationships/image" Target="../media/image16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17.png"/><Relationship Id="rId13" Type="http://schemas.openxmlformats.org/officeDocument/2006/relationships/image" Target="../media/image18.jpeg"/><Relationship Id="rId14" Type="http://schemas.openxmlformats.org/officeDocument/2006/relationships/image" Target="../media/image19.jpeg"/><Relationship Id="rId15" Type="http://schemas.openxmlformats.org/officeDocument/2006/relationships/image" Target="../media/image20.jpe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</a:t>
            </a:r>
            <a:r>
              <a:rPr lang="en-GB" sz="5400" b="1" dirty="0" smtClean="0"/>
              <a:t>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</a:t>
            </a:r>
            <a:r>
              <a:rPr lang="en-GB" dirty="0" err="1" smtClean="0">
                <a:solidFill>
                  <a:schemeClr val="tx2"/>
                </a:solidFill>
              </a:rPr>
              <a:t>Deakin</a:t>
            </a:r>
            <a:endParaRPr lang="en-GB" dirty="0" smtClean="0">
              <a:solidFill>
                <a:schemeClr val="tx2"/>
              </a:solidFill>
            </a:endParaRP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Mike O'Connor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560" y="5877272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err="1" smtClean="0">
                <a:solidFill>
                  <a:schemeClr val="tx2"/>
                </a:solidFill>
              </a:rPr>
              <a:t>Deakin</a:t>
            </a:r>
            <a:r>
              <a:rPr lang="en-GB" sz="1600" dirty="0" smtClean="0">
                <a:solidFill>
                  <a:schemeClr val="tx2"/>
                </a:solidFill>
              </a:rPr>
              <a:t>, 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(all 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84984"/>
            <a:ext cx="2983138" cy="86409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8499" b="42250"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78" t="7632" r="5556" b="7632"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51" t="22414" r="4839" b="25172"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261" b="26208"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/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rcRect l="827" t="14706" r="8392" b="14706"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sp>
        <p:nvSpPr>
          <p:cNvPr id="6" name="Explosion 1 5"/>
          <p:cNvSpPr/>
          <p:nvPr/>
        </p:nvSpPr>
        <p:spPr bwMode="auto">
          <a:xfrm>
            <a:off x="6828624" y="2751667"/>
            <a:ext cx="2346292" cy="2372154"/>
          </a:xfrm>
          <a:prstGeom prst="irregularSeal1">
            <a:avLst/>
          </a:prstGeom>
          <a:solidFill>
            <a:srgbClr val="FFFF00"/>
          </a:solidFill>
          <a:ln w="3175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Tahoma" pitchFamily="34" charset="0"/>
              <a:cs typeface="Tahoma" pitchFamily="34" charset="0"/>
              <a:sym typeface="Myriad Set Text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615019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b="1">
              <a:solidFill>
                <a:schemeClr val="tx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8" y="5615019"/>
            <a:ext cx="1107096" cy="726690"/>
            <a:chOff x="2323407" y="5287980"/>
            <a:chExt cx="1328514" cy="654021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328514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1025037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2893" y="5615019"/>
            <a:ext cx="1148946" cy="726690"/>
            <a:chOff x="4399737" y="5287980"/>
            <a:chExt cx="1378735" cy="654021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1020844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7" y="5557007"/>
              <a:ext cx="1378735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34380" y="5615019"/>
            <a:ext cx="1169667" cy="726690"/>
            <a:chOff x="6476999" y="5287980"/>
            <a:chExt cx="1403601" cy="654021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1033829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6999" y="5557007"/>
              <a:ext cx="1403601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1.2 </a:t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51501" y="5615019"/>
            <a:ext cx="1152748" cy="726690"/>
            <a:chOff x="7072757" y="4970329"/>
            <a:chExt cx="1383297" cy="654021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83297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2.0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33828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347864" y="4360334"/>
            <a:ext cx="1942456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partitioning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compilation and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image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kernels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/ custom devices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and OpenGL Interop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92080" y="3954983"/>
            <a:ext cx="1517532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4415297"/>
            <a:ext cx="220089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event-driven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data/event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42341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17408" y="5925706"/>
            <a:ext cx="714593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3009434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84501" y="59333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904069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715297" y="5928259"/>
            <a:ext cx="1124277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445576" y="5615017"/>
            <a:ext cx="1158872" cy="871730"/>
            <a:chOff x="7072757" y="4970329"/>
            <a:chExt cx="1390646" cy="784557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90646" cy="51553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2.1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br>
                <a:rPr lang="en-US" dirty="0" smtClean="0">
                  <a:latin typeface="Trebuchet MS" pitchFamily="34" charset="0"/>
                </a:rPr>
              </a:br>
              <a:r>
                <a:rPr lang="en-US" sz="1050" dirty="0" smtClean="0">
                  <a:latin typeface="Trebuchet MS" pitchFamily="34" charset="0"/>
                </a:rPr>
                <a:t>(Provisional)</a:t>
              </a:r>
              <a:endParaRPr lang="en-US" sz="1050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18410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Mar15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813880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16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687810" y="5933348"/>
            <a:ext cx="89191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676479" y="3293031"/>
            <a:ext cx="2607354" cy="12003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OpenCL C++ Shading language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SPIR-V in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Subgroups into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query operations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clCloneKernel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Low-latency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timer queries </a:t>
            </a:r>
          </a:p>
        </p:txBody>
      </p:sp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Lecture 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370100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</a:t>
            </a:r>
            <a:r>
              <a:rPr lang="en-GB" u="sng" dirty="0"/>
              <a:t>host </a:t>
            </a:r>
            <a:r>
              <a:rPr lang="en-GB" u="sng" dirty="0" smtClean="0"/>
              <a:t>program</a:t>
            </a:r>
            <a:r>
              <a:rPr lang="en-GB" dirty="0"/>
              <a:t> </a:t>
            </a:r>
            <a:r>
              <a:rPr lang="en-GB" dirty="0" smtClean="0"/>
              <a:t>is </a:t>
            </a:r>
            <a:r>
              <a:rPr lang="en-GB" dirty="0"/>
              <a:t>the code that runs on the host to:</a:t>
            </a:r>
          </a:p>
          <a:p>
            <a:pPr lvl="1"/>
            <a:r>
              <a:rPr lang="en-GB" dirty="0"/>
              <a:t>Setup the environment for the OpenCL program</a:t>
            </a:r>
          </a:p>
          <a:p>
            <a:pPr lvl="1"/>
            <a:r>
              <a:rPr lang="en-GB" dirty="0"/>
              <a:t>Create and manage </a:t>
            </a:r>
            <a:r>
              <a:rPr lang="en-GB" dirty="0" smtClean="0"/>
              <a:t>kernels</a:t>
            </a:r>
          </a:p>
          <a:p>
            <a:pPr lvl="1"/>
            <a:endParaRPr lang="en-GB" dirty="0"/>
          </a:p>
          <a:p>
            <a:r>
              <a:rPr lang="en-GB" dirty="0"/>
              <a:t>5 </a:t>
            </a:r>
            <a:r>
              <a:rPr lang="en-GB" dirty="0" smtClean="0"/>
              <a:t>main steps </a:t>
            </a:r>
            <a:r>
              <a:rPr lang="en-GB" dirty="0"/>
              <a:t>in </a:t>
            </a:r>
            <a:r>
              <a:rPr lang="en-GB" dirty="0" smtClean="0"/>
              <a:t>all host programs: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Define the </a:t>
            </a:r>
            <a:r>
              <a:rPr lang="en-GB" b="1" i="1" dirty="0">
                <a:solidFill>
                  <a:schemeClr val="accent6"/>
                </a:solidFill>
              </a:rPr>
              <a:t>platform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… platform = </a:t>
            </a:r>
            <a:r>
              <a:rPr lang="en-GB" dirty="0" err="1"/>
              <a:t>devices+context+queues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Create and Build the </a:t>
            </a:r>
            <a:r>
              <a:rPr lang="en-GB" b="1" i="1" dirty="0">
                <a:solidFill>
                  <a:schemeClr val="accent6"/>
                </a:solidFill>
              </a:rPr>
              <a:t>program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Setup </a:t>
            </a:r>
            <a:r>
              <a:rPr lang="en-GB" b="1" i="1" dirty="0">
                <a:solidFill>
                  <a:schemeClr val="accent6"/>
                </a:solidFill>
              </a:rPr>
              <a:t>memory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Define the </a:t>
            </a:r>
            <a:r>
              <a:rPr lang="en-GB" b="1" i="1" dirty="0">
                <a:solidFill>
                  <a:schemeClr val="accent6"/>
                </a:solidFill>
              </a:rPr>
              <a:t>kernel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(attach arguments to kernel </a:t>
            </a:r>
            <a:r>
              <a:rPr lang="en-GB" dirty="0" smtClean="0"/>
              <a:t>functions)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Submit </a:t>
            </a:r>
            <a:r>
              <a:rPr lang="en-GB" b="1" i="1" dirty="0">
                <a:solidFill>
                  <a:schemeClr val="accent6"/>
                </a:solidFill>
              </a:rPr>
              <a:t>commands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/>
              <a:t>platform and command-</a:t>
            </a:r>
            <a:r>
              <a:rPr lang="en-GB" dirty="0" smtClean="0"/>
              <a:t>queue,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</a:t>
            </a:r>
            <a:r>
              <a:rPr lang="en-GB" dirty="0" smtClean="0"/>
              <a:t>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      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we do not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dirty="0" smtClean="0"/>
          </a:p>
          <a:p>
            <a:pPr marL="0" indent="0" algn="ctr">
              <a:buNone/>
            </a:pP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://www.cs.bris.ac.uk</a:t>
            </a:r>
            <a:r>
              <a:rPr lang="en-GB" sz="2400" dirty="0" smtClean="0">
                <a:hlinkClick r:id="rId2"/>
              </a:rPr>
              <a:t>/~simonm</a:t>
            </a:r>
            <a:r>
              <a:rPr lang="en-GB" sz="2400" dirty="0">
                <a:hlinkClick r:id="rId2"/>
              </a:rPr>
              <a:t>/OpenCL</a:t>
            </a:r>
            <a:r>
              <a:rPr lang="en-GB" sz="2400" dirty="0" smtClean="0">
                <a:hlinkClick r:id="rId2"/>
              </a:rPr>
              <a:t>/</a:t>
            </a:r>
            <a:endParaRPr lang="en-GB" sz="2400" dirty="0" smtClean="0"/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 smtClean="0"/>
              <a:t>intro_to_OpenCL_Feb_2015_part1.{</a:t>
            </a:r>
            <a:r>
              <a:rPr lang="en-GB" sz="2400" dirty="0" err="1" smtClean="0"/>
              <a:t>pptx|pdf</a:t>
            </a:r>
            <a:r>
              <a:rPr lang="en-GB" sz="2400" dirty="0" smtClean="0"/>
              <a:t>}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I</a:t>
            </a:r>
            <a:r>
              <a:rPr lang="en-GB" sz="2400" dirty="0" smtClean="0"/>
              <a:t>ntro-</a:t>
            </a:r>
            <a:r>
              <a:rPr lang="en-GB" sz="2400" dirty="0" err="1" smtClean="0"/>
              <a:t>Exercises.zip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files, a set of exercises, 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</a:t>
            </a:r>
            <a:r>
              <a:rPr lang="en-GB" b="1" dirty="0" smtClean="0"/>
              <a:t>Reference </a:t>
            </a:r>
            <a:r>
              <a:rPr lang="en-GB" b="1" dirty="0" smtClean="0"/>
              <a:t>Cards</a:t>
            </a: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</a:t>
            </a:r>
            <a:r>
              <a:rPr lang="en-GB" dirty="0" smtClean="0"/>
              <a:t>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Lecture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068960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</a:t>
            </a:r>
            <a:r>
              <a:rPr lang="en-GB" sz="2800" dirty="0" smtClean="0"/>
              <a:t>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</a:t>
            </a:r>
            <a:r>
              <a:rPr lang="en-GB" dirty="0" smtClean="0"/>
              <a:t>this </a:t>
            </a:r>
            <a:r>
              <a:rPr lang="en-GB" dirty="0" smtClean="0"/>
              <a:t>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37485</TotalTime>
  <Words>1331</Words>
  <Application>Microsoft Macintosh PowerPoint</Application>
  <PresentationFormat>On-screen Show (4:3)</PresentationFormat>
  <Paragraphs>278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KITE_OpenCL_Code</vt:lpstr>
      <vt:lpstr>KITE_OpenCL</vt:lpstr>
      <vt:lpstr>Advanced Hands On OpenCLTM</vt:lpstr>
      <vt:lpstr>Course materials</vt:lpstr>
      <vt:lpstr>Course materials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1216</cp:revision>
  <dcterms:created xsi:type="dcterms:W3CDTF">2013-06-29T14:06:29Z</dcterms:created>
  <dcterms:modified xsi:type="dcterms:W3CDTF">2015-05-06T01:14:00Z</dcterms:modified>
</cp:coreProperties>
</file>