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4"/>
  </p:notesMasterIdLst>
  <p:sldIdLst>
    <p:sldId id="703" r:id="rId2"/>
    <p:sldId id="775" r:id="rId3"/>
    <p:sldId id="769" r:id="rId4"/>
    <p:sldId id="776" r:id="rId5"/>
    <p:sldId id="678" r:id="rId6"/>
    <p:sldId id="770" r:id="rId7"/>
    <p:sldId id="679" r:id="rId8"/>
    <p:sldId id="772" r:id="rId9"/>
    <p:sldId id="682" r:id="rId10"/>
    <p:sldId id="549" r:id="rId11"/>
    <p:sldId id="723" r:id="rId12"/>
    <p:sldId id="773" r:id="rId13"/>
    <p:sldId id="768" r:id="rId14"/>
    <p:sldId id="407" r:id="rId15"/>
    <p:sldId id="408" r:id="rId16"/>
    <p:sldId id="469" r:id="rId17"/>
    <p:sldId id="473" r:id="rId18"/>
    <p:sldId id="470" r:id="rId19"/>
    <p:sldId id="471" r:id="rId20"/>
    <p:sldId id="472" r:id="rId21"/>
    <p:sldId id="677" r:id="rId22"/>
    <p:sldId id="7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5: Advanced Topics: OpenCL Ecosystem" id="{A5697799-B7EE-C140-932E-EF3B1B32268C}">
          <p14:sldIdLst>
            <p14:sldId id="703"/>
            <p14:sldId id="775"/>
            <p14:sldId id="769"/>
            <p14:sldId id="776"/>
            <p14:sldId id="678"/>
            <p14:sldId id="770"/>
            <p14:sldId id="679"/>
            <p14:sldId id="772"/>
            <p14:sldId id="682"/>
            <p14:sldId id="549"/>
            <p14:sldId id="723"/>
            <p14:sldId id="773"/>
            <p14:sldId id="768"/>
          </p14:sldIdLst>
        </p14:section>
        <p14:section name="Conclusion" id="{C0B74BCB-353E-4AA6-AB48-FE70C229DD74}">
          <p14:sldIdLst>
            <p14:sldId id="407"/>
            <p14:sldId id="408"/>
          </p14:sldIdLst>
        </p14:section>
        <p14:section name="OpenCL Versions" id="{AB828554-1F5A-4B4F-B90A-5D2E1EE5F794}">
          <p14:sldIdLst>
            <p14:sldId id="469"/>
            <p14:sldId id="473"/>
            <p14:sldId id="470"/>
            <p14:sldId id="471"/>
            <p14:sldId id="472"/>
            <p14:sldId id="677"/>
            <p14:sldId id="7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m Deakin" initials="T" lastIdx="2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18" autoAdjust="0"/>
    <p:restoredTop sz="98394" autoAdjust="0"/>
  </p:normalViewPr>
  <p:slideViewPr>
    <p:cSldViewPr>
      <p:cViewPr varScale="1">
        <p:scale>
          <a:sx n="122" d="100"/>
          <a:sy n="122" d="100"/>
        </p:scale>
        <p:origin x="85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793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46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97E5C-85BB-4669-9209-B5E04E6ED101}" type="datetimeFigureOut">
              <a:rPr lang="en-GB" smtClean="0"/>
              <a:pPr/>
              <a:t>14/05/2018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F2D69-97A9-4C41-91BD-6A22F82701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1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48CA66-D627-42A0-BF1C-84F239AF9F4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558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3964-7D59-4BF8-AE10-3A215A42C3E4}" type="datetime1">
              <a:rPr lang="en-GB" smtClean="0"/>
              <a:pPr/>
              <a:t>14/05/2018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DEB7-8139-4AC1-94DC-FE9E54B1CCD2}" type="datetime1">
              <a:rPr lang="en-GB" smtClean="0"/>
              <a:pPr/>
              <a:t>14/05/2018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A686-1785-49A1-B4C9-55A3C7EEADE4}" type="datetime1">
              <a:rPr lang="en-GB" smtClean="0"/>
              <a:pPr/>
              <a:t>14/05/2018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hor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296334"/>
            <a:ext cx="8382000" cy="703792"/>
          </a:xfrm>
        </p:spPr>
        <p:txBody>
          <a:bodyPr/>
          <a:lstStyle>
            <a:lvl1pPr>
              <a:defRPr>
                <a:latin typeface="Trebuchet MS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058334"/>
            <a:ext cx="4762500" cy="5250106"/>
          </a:xfrm>
        </p:spPr>
        <p:txBody>
          <a:bodyPr/>
          <a:lstStyle>
            <a:lvl1pPr>
              <a:defRPr lang="en-US" sz="2000" b="1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1pPr>
            <a:lvl2pPr>
              <a:defRPr lang="en-US" sz="2000" b="0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2pPr>
            <a:lvl3pPr>
              <a:defRPr sz="1800" b="0">
                <a:latin typeface="Trebuchet MS" pitchFamily="34" charset="0"/>
                <a:cs typeface="Tahoma" pitchFamily="34" charset="0"/>
              </a:defRPr>
            </a:lvl3pPr>
            <a:lvl4pPr>
              <a:defRPr sz="1800" b="0">
                <a:latin typeface="Trebuchet MS" pitchFamily="34" charset="0"/>
                <a:cs typeface="Tahoma" pitchFamily="34" charset="0"/>
              </a:defRPr>
            </a:lvl4pPr>
            <a:lvl5pPr>
              <a:defRPr sz="1800" b="0">
                <a:latin typeface="Trebuchet MS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0"/>
            <a:ext cx="508000" cy="685800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0800000" scaled="1"/>
            <a:tileRect/>
          </a:gradFill>
          <a:ln w="25400" cap="flat" cmpd="sng" algn="ctr">
            <a:noFill/>
            <a:prstDash val="solid"/>
            <a:round/>
            <a:headEnd type="oval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rebuchet MS" pitchFamily="34" charset="0"/>
              <a:ea typeface="ヒラギノ角ゴ ProN W3" charset="-128"/>
              <a:sym typeface="Myriad Set Text" charset="0"/>
            </a:endParaRPr>
          </a:p>
        </p:txBody>
      </p:sp>
      <p:pic>
        <p:nvPicPr>
          <p:cNvPr id="7" name="Picture 6" descr="Khronos-1500-Transparent-Aug0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6200000">
            <a:off x="-1064776" y="5250321"/>
            <a:ext cx="2644240" cy="41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1152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27FA-D1E5-40CA-8941-3DD0B6730F8A}" type="datetime1">
              <a:rPr lang="en-GB" smtClean="0"/>
              <a:pPr/>
              <a:t>14/05/2018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F153-90AC-449F-A303-26940247ABC8}" type="datetime1">
              <a:rPr lang="en-GB" smtClean="0"/>
              <a:pPr/>
              <a:t>14/05/2018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4492-3EA5-478D-9F72-7B8FF369DDEB}" type="datetime1">
              <a:rPr lang="en-GB" smtClean="0"/>
              <a:pPr/>
              <a:t>14/05/2018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6A03-596E-4490-AE35-AFB744E08901}" type="datetime1">
              <a:rPr lang="en-GB" smtClean="0"/>
              <a:pPr/>
              <a:t>14/05/2018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3CB4-829C-4F19-9E86-B2AAEC36BD90}" type="datetime1">
              <a:rPr lang="en-GB" smtClean="0"/>
              <a:pPr/>
              <a:t>14/05/2018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FE01-96D8-461F-B1B2-1F0C16D98900}" type="datetime1">
              <a:rPr lang="en-GB" smtClean="0"/>
              <a:pPr/>
              <a:t>14/05/2018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B088-CFF7-44C4-9CCE-18845754E6D4}" type="datetime1">
              <a:rPr lang="en-GB" smtClean="0"/>
              <a:pPr/>
              <a:t>14/05/2018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280C-4DEC-4EEC-BD59-A30886E06BA1}" type="datetime1">
              <a:rPr lang="en-GB" smtClean="0"/>
              <a:pPr/>
              <a:t>14/05/2018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2BC38-3FAE-415B-AD1C-2D338E3D6B03}" type="datetime1">
              <a:rPr lang="en-GB" smtClean="0"/>
              <a:pPr/>
              <a:t>14/05/2018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www.khronos.org/registry/cl/" TargetMode="Externa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handsonopencl.github.io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tter/shoc/wiki" TargetMode="External"/><Relationship Id="rId2" Type="http://schemas.openxmlformats.org/officeDocument/2006/relationships/hyperlink" Target="http://uob-hpc.github.io/BabelStrea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wocl.org/signup-for-updates/" TargetMode="External"/><Relationship Id="rId2" Type="http://schemas.openxmlformats.org/officeDocument/2006/relationships/hyperlink" Target="http://www.iwocl.or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hronos.org/registry/cl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khronos.org/spi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khronos.org/opencl/syc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ycl.tech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ronos.org/opencl/resourc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Advanced OpenCL Topics:</a:t>
            </a:r>
            <a:br>
              <a:rPr lang="en-GB" dirty="0"/>
            </a:br>
            <a:r>
              <a:rPr lang="en-GB" dirty="0"/>
              <a:t>The OPENCL ECOSYSTEM</a:t>
            </a:r>
            <a:br>
              <a:rPr lang="en-GB" dirty="0"/>
            </a:b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652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Resources:</a:t>
            </a:r>
            <a:br>
              <a:rPr lang="en-GB" dirty="0"/>
            </a:br>
            <a:r>
              <a:rPr lang="en-GB" dirty="0"/>
              <a:t>https://www.khronos.org/opencl/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9712" y="4221088"/>
            <a:ext cx="652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+mn-lt"/>
              </a:rPr>
              <a:t>OpenCL Programming Guide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: 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Aaftab Munshi, Benedict Gaster, Timothy G. Mattson and James Fung, 2011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9712" y="5373216"/>
            <a:ext cx="652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+mn-lt"/>
              </a:rPr>
              <a:t>Heterogeneous Computing with OpenCL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Benedict Gaster, Lee Howes, David R.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Kaeli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Perhaad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Mistry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and Dana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Schaa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, 2011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620958" y="5301208"/>
            <a:ext cx="845301" cy="1008112"/>
            <a:chOff x="376238" y="3239813"/>
            <a:chExt cx="1817664" cy="2167759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6238" y="3239813"/>
              <a:ext cx="1765410" cy="2167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2032731" y="3269473"/>
              <a:ext cx="161171" cy="1776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endCxn id="8" idx="0"/>
            </p:cNvCxnSpPr>
            <p:nvPr/>
          </p:nvCxnSpPr>
          <p:spPr>
            <a:xfrm rot="16200000" flipV="1">
              <a:off x="1058161" y="4324629"/>
              <a:ext cx="2111216" cy="903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12"/>
          <p:cNvGrpSpPr/>
          <p:nvPr/>
        </p:nvGrpSpPr>
        <p:grpSpPr>
          <a:xfrm>
            <a:off x="611560" y="4131315"/>
            <a:ext cx="864096" cy="1097885"/>
            <a:chOff x="376239" y="728335"/>
            <a:chExt cx="1751583" cy="2225491"/>
          </a:xfrm>
        </p:grpSpPr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6239" y="728335"/>
              <a:ext cx="1704810" cy="2225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11"/>
            <p:cNvSpPr/>
            <p:nvPr/>
          </p:nvSpPr>
          <p:spPr>
            <a:xfrm>
              <a:off x="1984811" y="749721"/>
              <a:ext cx="112675" cy="199348"/>
            </a:xfrm>
            <a:prstGeom prst="rect">
              <a:avLst/>
            </a:prstGeom>
            <a:solidFill>
              <a:srgbClr val="06A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62817" y="736720"/>
              <a:ext cx="65005" cy="2773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700808"/>
            <a:ext cx="864096" cy="110957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79712" y="1785590"/>
            <a:ext cx="652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+mn-lt"/>
              </a:rPr>
              <a:t>The OpenCL specification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Surprisingly approachable for a spec!</a:t>
            </a:r>
          </a:p>
          <a:p>
            <a:r>
              <a:rPr lang="en-US" dirty="0">
                <a:hlinkClick r:id="rId5"/>
              </a:rPr>
              <a:t>https://www.khronos.org/registry/cl/</a:t>
            </a:r>
            <a:r>
              <a:rPr lang="en-US" dirty="0"/>
              <a:t> </a:t>
            </a:r>
          </a:p>
        </p:txBody>
      </p:sp>
      <p:pic>
        <p:nvPicPr>
          <p:cNvPr id="17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6" cstate="print"/>
          <a:stretch>
            <a:fillRect/>
          </a:stretch>
        </p:blipFill>
        <p:spPr bwMode="auto">
          <a:xfrm>
            <a:off x="611560" y="2924944"/>
            <a:ext cx="864096" cy="11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1979712" y="2996952"/>
            <a:ext cx="652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+mn-lt"/>
              </a:rPr>
              <a:t>OpenCL reference card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Useful to have on your desk(top)</a:t>
            </a:r>
            <a:endParaRPr lang="en-US" dirty="0"/>
          </a:p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Available on the same page as the spec.</a:t>
            </a:r>
          </a:p>
        </p:txBody>
      </p:sp>
    </p:spTree>
    <p:extLst>
      <p:ext uri="{BB962C8B-B14F-4D97-AF65-F5344CB8AC3E}">
        <p14:creationId xmlns:p14="http://schemas.microsoft.com/office/powerpoint/2010/main" val="2931735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GB" dirty="0"/>
              <a:t>Hands On OpenCL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564904"/>
            <a:ext cx="8229600" cy="409391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One of the most popular OpenCL training courses on the web</a:t>
            </a:r>
          </a:p>
          <a:p>
            <a:r>
              <a:rPr lang="en-GB" dirty="0"/>
              <a:t>Completely open source (creative commons attribution CC BY license)</a:t>
            </a:r>
          </a:p>
          <a:p>
            <a:r>
              <a:rPr lang="en-GB" dirty="0"/>
              <a:t>Downloaded over 11,000 times so far!</a:t>
            </a:r>
          </a:p>
          <a:p>
            <a:r>
              <a:rPr lang="en-GB" dirty="0"/>
              <a:t>Lots of training material, examples and solutions, source code etc.</a:t>
            </a:r>
          </a:p>
          <a:p>
            <a:r>
              <a:rPr lang="en-GB" dirty="0"/>
              <a:t>Works on Linux, Windows, OSX etc.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412776"/>
            <a:ext cx="60696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http://handsonopencl.github.io</a:t>
            </a:r>
            <a:r>
              <a:rPr lang="en-GB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756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useful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Lots of OpenCL examples in the SDKs from the vendors:</a:t>
            </a:r>
          </a:p>
          <a:p>
            <a:pPr lvl="1"/>
            <a:r>
              <a:rPr lang="en-GB" dirty="0"/>
              <a:t> AMD, Intel, </a:t>
            </a:r>
            <a:r>
              <a:rPr lang="en-GB" dirty="0" err="1"/>
              <a:t>Nvidia</a:t>
            </a:r>
            <a:r>
              <a:rPr lang="en-GB" dirty="0"/>
              <a:t>, …</a:t>
            </a:r>
          </a:p>
          <a:p>
            <a:pPr lvl="1"/>
            <a:endParaRPr lang="en-GB" dirty="0"/>
          </a:p>
          <a:p>
            <a:r>
              <a:rPr lang="en-GB" dirty="0"/>
              <a:t>The </a:t>
            </a:r>
            <a:r>
              <a:rPr lang="en-GB" dirty="0" err="1"/>
              <a:t>BabelStream</a:t>
            </a:r>
            <a:r>
              <a:rPr lang="en-GB" dirty="0"/>
              <a:t> benchmark:</a:t>
            </a:r>
          </a:p>
          <a:p>
            <a:pPr lvl="1"/>
            <a:r>
              <a:rPr lang="en-GB" dirty="0">
                <a:hlinkClick r:id="rId2"/>
              </a:rPr>
              <a:t>http://uob-hpc.github.io/BabelStream/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The SHOC OpenCL/CUDA benchmark suite (available as source code):</a:t>
            </a:r>
          </a:p>
          <a:p>
            <a:pPr lvl="1"/>
            <a:r>
              <a:rPr lang="en-GB" dirty="0">
                <a:hlinkClick r:id="rId3"/>
              </a:rPr>
              <a:t>https://github.com/vetter/shoc/wiki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368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useful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IWOCL webpage &amp; newsletter:</a:t>
            </a:r>
          </a:p>
          <a:p>
            <a:pPr lvl="1"/>
            <a:r>
              <a:rPr lang="en-GB" dirty="0">
                <a:hlinkClick r:id="rId2"/>
              </a:rPr>
              <a:t>http://www.iwocl.org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http://www.iwocl.org/signup-for-updates/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IWOCL annual conference</a:t>
            </a:r>
          </a:p>
          <a:p>
            <a:pPr lvl="1"/>
            <a:r>
              <a:rPr lang="en-GB" dirty="0"/>
              <a:t>May each year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895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Concluding remarks</a:t>
            </a:r>
          </a:p>
        </p:txBody>
      </p:sp>
    </p:spTree>
    <p:extLst>
      <p:ext uri="{BB962C8B-B14F-4D97-AF65-F5344CB8AC3E}">
        <p14:creationId xmlns:p14="http://schemas.microsoft.com/office/powerpoint/2010/main" val="231476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544522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OpenCL has increasingly widespread industrial support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OpenCL defines a platform-API/framework for heterogeneous parallel computing, not just GPGPU or CPU-offload programming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OpenCL has the potential to deliver portably </a:t>
            </a:r>
            <a:r>
              <a:rPr lang="en-GB" dirty="0" err="1"/>
              <a:t>performant</a:t>
            </a:r>
            <a:r>
              <a:rPr lang="en-GB" dirty="0"/>
              <a:t> code; but it has to be used correctly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The latest APIs such as C++ and Python make developing OpenCL programs much simpler than before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OpenCL is the </a:t>
            </a:r>
            <a:r>
              <a:rPr lang="en-GB" sz="3800" dirty="0">
                <a:solidFill>
                  <a:schemeClr val="accent2"/>
                </a:solidFill>
              </a:rPr>
              <a:t>only </a:t>
            </a:r>
            <a:r>
              <a:rPr lang="en-GB" dirty="0"/>
              <a:t>parallel programming standard that enables mixing task parallel and data parallel code in a single program while load balancing across </a:t>
            </a:r>
            <a:r>
              <a:rPr lang="en-GB" sz="3800" dirty="0">
                <a:solidFill>
                  <a:schemeClr val="accent4">
                    <a:lumMod val="50000"/>
                  </a:schemeClr>
                </a:solidFill>
              </a:rPr>
              <a:t>ALL </a:t>
            </a:r>
            <a:r>
              <a:rPr lang="en-GB" dirty="0"/>
              <a:t>of the platform’s available resources.</a:t>
            </a:r>
          </a:p>
          <a:p>
            <a:pPr>
              <a:lnSpc>
                <a:spcPct val="11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3560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Versions of </a:t>
            </a:r>
            <a:r>
              <a:rPr lang="en-GB" dirty="0" err="1"/>
              <a:t>opencl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425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OpenCL 1.0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First public release, December 2008</a:t>
            </a:r>
          </a:p>
        </p:txBody>
      </p:sp>
    </p:spTree>
    <p:extLst>
      <p:ext uri="{BB962C8B-B14F-4D97-AF65-F5344CB8AC3E}">
        <p14:creationId xmlns:p14="http://schemas.microsoft.com/office/powerpoint/2010/main" val="1265199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OpenCL 1.1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Released June 2010</a:t>
            </a:r>
          </a:p>
          <a:p>
            <a:r>
              <a:rPr lang="en-GB" dirty="0"/>
              <a:t>Major new features:</a:t>
            </a:r>
          </a:p>
          <a:p>
            <a:pPr lvl="1"/>
            <a:r>
              <a:rPr lang="en-GB" dirty="0"/>
              <a:t>Sub buffers</a:t>
            </a:r>
          </a:p>
          <a:p>
            <a:pPr lvl="1"/>
            <a:r>
              <a:rPr lang="en-GB" dirty="0"/>
              <a:t>User events</a:t>
            </a:r>
          </a:p>
          <a:p>
            <a:pPr lvl="1"/>
            <a:r>
              <a:rPr lang="en-GB" dirty="0"/>
              <a:t>More built-in functions</a:t>
            </a:r>
          </a:p>
          <a:p>
            <a:pPr lvl="1"/>
            <a:r>
              <a:rPr lang="en-GB" dirty="0"/>
              <a:t>32-bit atomics become core features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9464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OpenCL 1.2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Released November 2011</a:t>
            </a:r>
          </a:p>
          <a:p>
            <a:r>
              <a:rPr lang="en-GB" dirty="0"/>
              <a:t>Major new features:</a:t>
            </a:r>
          </a:p>
          <a:p>
            <a:pPr lvl="1"/>
            <a:r>
              <a:rPr lang="en-GB" dirty="0"/>
              <a:t>Custom devices and built-in kernels</a:t>
            </a:r>
          </a:p>
          <a:p>
            <a:pPr lvl="1"/>
            <a:r>
              <a:rPr lang="en-GB" dirty="0"/>
              <a:t>Device partitioning</a:t>
            </a:r>
          </a:p>
          <a:p>
            <a:pPr lvl="1"/>
            <a:r>
              <a:rPr lang="en-GB" dirty="0"/>
              <a:t>Support separate compilation and linking of programs</a:t>
            </a:r>
          </a:p>
          <a:p>
            <a:pPr lvl="1"/>
            <a:r>
              <a:rPr lang="en-GB" dirty="0"/>
              <a:t>Greater support for OpenCL libraries</a:t>
            </a:r>
          </a:p>
        </p:txBody>
      </p:sp>
    </p:spTree>
    <p:extLst>
      <p:ext uri="{BB962C8B-B14F-4D97-AF65-F5344CB8AC3E}">
        <p14:creationId xmlns:p14="http://schemas.microsoft.com/office/powerpoint/2010/main" val="84364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OpenCL progress</a:t>
            </a:r>
            <a:br>
              <a:rPr lang="en-US" dirty="0"/>
            </a:br>
            <a:r>
              <a:rPr lang="en-US" dirty="0"/>
              <a:t>v2.2 - Top to Bottom C++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659677" y="5548101"/>
            <a:ext cx="821396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n-US" sz="1500" b="1">
              <a:latin typeface="Trebuchet MS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0567" y="5548103"/>
            <a:ext cx="984828" cy="578100"/>
            <a:chOff x="2323407" y="5287980"/>
            <a:chExt cx="1181793" cy="693720"/>
          </a:xfrm>
        </p:grpSpPr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323407" y="5557007"/>
              <a:ext cx="1181793" cy="4246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76165" tIns="38084" rIns="76165" bIns="38084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1000" b="1" dirty="0">
                  <a:latin typeface="Trebuchet MS" pitchFamily="34" charset="0"/>
                  <a:ea typeface="Tahoma" pitchFamily="34" charset="0"/>
                  <a:cs typeface="Tahoma" pitchFamily="34" charset="0"/>
                </a:rPr>
                <a:t>OpenCL 1.0</a:t>
              </a:r>
              <a:br>
                <a:rPr lang="en-US" sz="1000" b="1" dirty="0">
                  <a:latin typeface="Trebuchet MS" pitchFamily="34" charset="0"/>
                  <a:ea typeface="Tahoma" pitchFamily="34" charset="0"/>
                  <a:cs typeface="Tahoma" pitchFamily="34" charset="0"/>
                </a:rPr>
              </a:br>
              <a:r>
                <a:rPr lang="en-US" sz="1000" b="1" dirty="0">
                  <a:latin typeface="Trebuchet MS" pitchFamily="34" charset="0"/>
                  <a:ea typeface="Tahoma" pitchFamily="34" charset="0"/>
                  <a:cs typeface="Tahoma" pitchFamily="34" charset="0"/>
                </a:rPr>
                <a:t>Specification</a:t>
              </a: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2505419" y="5287980"/>
              <a:ext cx="852072" cy="3692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76165" tIns="38084" rIns="76165" bIns="38084">
              <a:spAutoFit/>
            </a:bodyPr>
            <a:lstStyle/>
            <a:p>
              <a:pPr>
                <a:defRPr/>
              </a:pPr>
              <a:r>
                <a:rPr lang="en-US" sz="1500" b="1" dirty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Dec08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28991" y="5548103"/>
            <a:ext cx="969052" cy="578100"/>
            <a:chOff x="4399738" y="5287980"/>
            <a:chExt cx="1162862" cy="693720"/>
          </a:xfrm>
        </p:grpSpPr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4574690" y="5287980"/>
              <a:ext cx="850148" cy="3692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76165" tIns="38084" rIns="76165" bIns="38084">
              <a:spAutoFit/>
            </a:bodyPr>
            <a:lstStyle/>
            <a:p>
              <a:pPr>
                <a:defRPr/>
              </a:pPr>
              <a:r>
                <a:rPr lang="en-US" sz="1500" b="1" dirty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Jun10</a:t>
              </a: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4399738" y="5557007"/>
              <a:ext cx="1162862" cy="4246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76165" tIns="38084" rIns="76165" bIns="38084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1000" b="1" dirty="0">
                  <a:latin typeface="Trebuchet MS" pitchFamily="34" charset="0"/>
                  <a:ea typeface="Tahoma" pitchFamily="34" charset="0"/>
                  <a:cs typeface="Tahoma" pitchFamily="34" charset="0"/>
                </a:rPr>
                <a:t>OpenCL 1.1</a:t>
              </a:r>
              <a:br>
                <a:rPr lang="en-US" sz="1000" b="1" dirty="0">
                  <a:latin typeface="Trebuchet MS" pitchFamily="34" charset="0"/>
                  <a:ea typeface="Tahoma" pitchFamily="34" charset="0"/>
                  <a:cs typeface="Tahoma" pitchFamily="34" charset="0"/>
                </a:rPr>
              </a:br>
              <a:r>
                <a:rPr lang="en-US" sz="1000" b="1" dirty="0">
                  <a:latin typeface="Trebuchet MS" pitchFamily="34" charset="0"/>
                  <a:ea typeface="Tahoma" pitchFamily="34" charset="0"/>
                  <a:cs typeface="Tahoma" pitchFamily="34" charset="0"/>
                </a:rPr>
                <a:t>Specification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87750" y="5548103"/>
            <a:ext cx="1016000" cy="578100"/>
            <a:chOff x="6477000" y="5287980"/>
            <a:chExt cx="1219200" cy="693720"/>
          </a:xfrm>
        </p:grpSpPr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6673709" y="5287980"/>
              <a:ext cx="859766" cy="3692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76165" tIns="38084" rIns="76165" bIns="38084">
              <a:spAutoFit/>
            </a:bodyPr>
            <a:lstStyle/>
            <a:p>
              <a:pPr>
                <a:defRPr/>
              </a:pPr>
              <a:r>
                <a:rPr lang="en-US" sz="1500" b="1" dirty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Nov11</a:t>
              </a: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6477000" y="5557007"/>
              <a:ext cx="1219200" cy="4246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76165" tIns="38084" rIns="76165" bIns="38084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12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US" sz="1000" dirty="0">
                  <a:latin typeface="Trebuchet MS" pitchFamily="34" charset="0"/>
                </a:rPr>
                <a:t>OpenCL 1.2 </a:t>
              </a:r>
              <a:br>
                <a:rPr lang="en-US" sz="1000" dirty="0">
                  <a:latin typeface="Trebuchet MS" pitchFamily="34" charset="0"/>
                </a:rPr>
              </a:br>
              <a:r>
                <a:rPr lang="en-US" sz="1000" dirty="0">
                  <a:latin typeface="Trebuchet MS" pitchFamily="34" charset="0"/>
                </a:rPr>
                <a:t>Specification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27557" y="5548103"/>
            <a:ext cx="1069152" cy="578100"/>
            <a:chOff x="7072757" y="4970329"/>
            <a:chExt cx="1282982" cy="693720"/>
          </a:xfrm>
        </p:grpSpPr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7072757" y="5239356"/>
              <a:ext cx="1282982" cy="4246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76165" tIns="38084" rIns="76165" bIns="38084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12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US" sz="1000" dirty="0">
                  <a:latin typeface="Trebuchet MS" pitchFamily="34" charset="0"/>
                </a:rPr>
                <a:t>OpenCL 2.0 </a:t>
              </a:r>
              <a:br>
                <a:rPr lang="en-US" sz="1000" dirty="0">
                  <a:latin typeface="Trebuchet MS" pitchFamily="34" charset="0"/>
                </a:rPr>
              </a:br>
              <a:r>
                <a:rPr lang="en-US" sz="1000" dirty="0">
                  <a:latin typeface="Trebuchet MS" pitchFamily="34" charset="0"/>
                </a:rPr>
                <a:t>Specification</a:t>
              </a: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7301357" y="4970329"/>
              <a:ext cx="859766" cy="3692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76165" tIns="38084" rIns="76165" bIns="38084">
              <a:spAutoFit/>
            </a:bodyPr>
            <a:lstStyle/>
            <a:p>
              <a:pPr>
                <a:defRPr/>
              </a:pPr>
              <a:r>
                <a:rPr lang="en-US" sz="1500" b="1" dirty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Nov13</a:t>
              </a:r>
            </a:p>
          </p:txBody>
        </p:sp>
      </p:grpSp>
      <p:sp>
        <p:nvSpPr>
          <p:cNvPr id="20" name="TextBox 19"/>
          <p:cNvSpPr txBox="1"/>
          <p:nvPr/>
        </p:nvSpPr>
        <p:spPr bwMode="auto">
          <a:xfrm>
            <a:off x="3131840" y="4365104"/>
            <a:ext cx="1841500" cy="92333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Device partitioning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Separate compilation &amp; linking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Enhanced image support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Built-in kernels / custom devices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Enhanced DX &amp; GL Interop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4850630" y="4239379"/>
            <a:ext cx="1521570" cy="106182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Shared Virtual Memory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On-device dispatch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Generic Address Space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Enhanced Image Support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C11 Atomics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Pipes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Android ICD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1208888" y="4437112"/>
            <a:ext cx="2209259" cy="106182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3-component vectors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Additional image formats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Multiple hosts and devices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Buffer region operations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Enhanced event-driven execution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Additional OpenCL C built-ins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Improved OpenGL data/event interop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1282982" y="5611512"/>
            <a:ext cx="657552" cy="20774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18 months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1301369" y="5781116"/>
            <a:ext cx="620781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 bwMode="auto">
          <a:xfrm>
            <a:off x="2813331" y="5611512"/>
            <a:ext cx="657552" cy="20774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18 months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730501" y="5786848"/>
            <a:ext cx="823214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 bwMode="auto">
          <a:xfrm>
            <a:off x="4576192" y="5611512"/>
            <a:ext cx="657552" cy="20774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24 months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4512443" y="5783031"/>
            <a:ext cx="694558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6475921" y="5548103"/>
            <a:ext cx="1069152" cy="578100"/>
            <a:chOff x="7072757" y="4970329"/>
            <a:chExt cx="1282982" cy="693720"/>
          </a:xfrm>
        </p:grpSpPr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7072757" y="5239356"/>
              <a:ext cx="1282982" cy="4246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76165" tIns="38084" rIns="76165" bIns="38084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12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US" sz="1000" dirty="0">
                  <a:latin typeface="Trebuchet MS" pitchFamily="34" charset="0"/>
                </a:rPr>
                <a:t>OpenCL 2.1 </a:t>
              </a:r>
              <a:br>
                <a:rPr lang="en-US" sz="1000" dirty="0">
                  <a:latin typeface="Trebuchet MS" pitchFamily="34" charset="0"/>
                </a:rPr>
              </a:br>
              <a:r>
                <a:rPr lang="en-US" sz="1000" dirty="0">
                  <a:latin typeface="Trebuchet MS" pitchFamily="34" charset="0"/>
                </a:rPr>
                <a:t>Specification</a:t>
              </a:r>
              <a:endParaRPr lang="en-US" sz="875" dirty="0">
                <a:latin typeface="Trebuchet MS" pitchFamily="34" charset="0"/>
              </a:endParaRPr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7301357" y="4970329"/>
              <a:ext cx="859766" cy="3692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76165" tIns="38084" rIns="76165" bIns="38084">
              <a:spAutoFit/>
            </a:bodyPr>
            <a:lstStyle/>
            <a:p>
              <a:pPr>
                <a:defRPr/>
              </a:pPr>
              <a:r>
                <a:rPr lang="en-US" sz="1500" b="1" dirty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Nov15</a:t>
              </a:r>
            </a:p>
          </p:txBody>
        </p:sp>
      </p:grpSp>
      <p:sp>
        <p:nvSpPr>
          <p:cNvPr id="32" name="TextBox 31"/>
          <p:cNvSpPr txBox="1"/>
          <p:nvPr/>
        </p:nvSpPr>
        <p:spPr bwMode="auto">
          <a:xfrm>
            <a:off x="6003865" y="5611512"/>
            <a:ext cx="657552" cy="20774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24 months</a:t>
            </a: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5995649" y="5772290"/>
            <a:ext cx="651048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 bwMode="auto">
          <a:xfrm>
            <a:off x="6152677" y="3789040"/>
            <a:ext cx="1803699" cy="101566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900" b="1">
                <a:solidFill>
                  <a:schemeClr val="tx2"/>
                </a:solidFill>
                <a:latin typeface="Trebuchet MS" pitchFamily="34" charset="0"/>
                <a:cs typeface="Tahoma" pitchFamily="34" charset="0"/>
              </a:defRPr>
            </a:lvl1pPr>
          </a:lstStyle>
          <a:p>
            <a:r>
              <a:rPr lang="en-US" sz="1000" dirty="0"/>
              <a:t>SPIR-V in Core</a:t>
            </a:r>
          </a:p>
          <a:p>
            <a:r>
              <a:rPr lang="en-US" sz="1000" dirty="0"/>
              <a:t>Subgroups into core</a:t>
            </a:r>
          </a:p>
          <a:p>
            <a:r>
              <a:rPr lang="en-US" sz="1000" dirty="0"/>
              <a:t>Subgroup query operations</a:t>
            </a:r>
          </a:p>
          <a:p>
            <a:r>
              <a:rPr lang="en-US" sz="1000" dirty="0"/>
              <a:t>clCloneKernel</a:t>
            </a:r>
          </a:p>
          <a:p>
            <a:r>
              <a:rPr lang="en-US" sz="1000" dirty="0"/>
              <a:t>Low-latency device </a:t>
            </a:r>
            <a:br>
              <a:rPr lang="en-US" sz="1000" dirty="0"/>
            </a:br>
            <a:r>
              <a:rPr lang="en-US" sz="1000" dirty="0"/>
              <a:t>timer queries 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820848" y="5548103"/>
            <a:ext cx="1069152" cy="578100"/>
            <a:chOff x="7072757" y="4970329"/>
            <a:chExt cx="1282982" cy="693720"/>
          </a:xfrm>
        </p:grpSpPr>
        <p:sp>
          <p:nvSpPr>
            <p:cNvPr id="37" name="Text Box 9"/>
            <p:cNvSpPr txBox="1">
              <a:spLocks noChangeArrowheads="1"/>
            </p:cNvSpPr>
            <p:nvPr/>
          </p:nvSpPr>
          <p:spPr bwMode="auto">
            <a:xfrm>
              <a:off x="7072757" y="5239356"/>
              <a:ext cx="1282982" cy="4246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76165" tIns="38084" rIns="76165" bIns="38084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12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US" sz="1000" dirty="0">
                  <a:latin typeface="Trebuchet MS" pitchFamily="34" charset="0"/>
                </a:rPr>
                <a:t>OpenCL 2.2 </a:t>
              </a:r>
              <a:br>
                <a:rPr lang="en-US" sz="1000" dirty="0">
                  <a:latin typeface="Trebuchet MS" pitchFamily="34" charset="0"/>
                </a:rPr>
              </a:br>
              <a:r>
                <a:rPr lang="en-US" sz="1000" dirty="0">
                  <a:latin typeface="Trebuchet MS" pitchFamily="34" charset="0"/>
                </a:rPr>
                <a:t>Specification</a:t>
              </a:r>
              <a:endParaRPr lang="en-US" sz="875" dirty="0">
                <a:latin typeface="Trebuchet MS" pitchFamily="34" charset="0"/>
              </a:endParaRPr>
            </a:p>
          </p:txBody>
        </p:sp>
        <p:sp>
          <p:nvSpPr>
            <p:cNvPr id="38" name="Text Box 22"/>
            <p:cNvSpPr txBox="1">
              <a:spLocks noChangeArrowheads="1"/>
            </p:cNvSpPr>
            <p:nvPr/>
          </p:nvSpPr>
          <p:spPr bwMode="auto">
            <a:xfrm>
              <a:off x="7301357" y="4970329"/>
              <a:ext cx="871308" cy="3692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76165" tIns="38084" rIns="76165" bIns="38084">
              <a:spAutoFit/>
            </a:bodyPr>
            <a:lstStyle/>
            <a:p>
              <a:pPr>
                <a:defRPr/>
              </a:pPr>
              <a:r>
                <a:rPr lang="en-US" sz="1500" b="1" dirty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May17</a:t>
              </a:r>
            </a:p>
          </p:txBody>
        </p:sp>
      </p:grpSp>
      <p:sp>
        <p:nvSpPr>
          <p:cNvPr id="42" name="TextBox 41"/>
          <p:cNvSpPr txBox="1"/>
          <p:nvPr/>
        </p:nvSpPr>
        <p:spPr bwMode="auto">
          <a:xfrm>
            <a:off x="7312990" y="5611512"/>
            <a:ext cx="657552" cy="20774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18 months</a:t>
            </a:r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7304028" y="5772290"/>
            <a:ext cx="707321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5" y="3317853"/>
            <a:ext cx="1003422" cy="501711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40" name="Picture 13" descr="OpenCL_Logo_RGB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60" y="2615729"/>
            <a:ext cx="555274" cy="589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TextBox 40"/>
          <p:cNvSpPr txBox="1"/>
          <p:nvPr/>
        </p:nvSpPr>
        <p:spPr bwMode="auto">
          <a:xfrm>
            <a:off x="1876095" y="2040525"/>
            <a:ext cx="4020652" cy="47705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Trebuchet MS" pitchFamily="34" charset="0"/>
                <a:cs typeface="Tahoma" pitchFamily="34" charset="0"/>
              </a:rPr>
              <a:t>Single Source C++ Programming</a:t>
            </a:r>
          </a:p>
          <a:p>
            <a:r>
              <a:rPr lang="en-US" sz="11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Full support for features in C++14-based Kernel Language</a:t>
            </a:r>
          </a:p>
        </p:txBody>
      </p:sp>
      <p:sp>
        <p:nvSpPr>
          <p:cNvPr id="44" name="TextBox 43"/>
          <p:cNvSpPr txBox="1"/>
          <p:nvPr/>
        </p:nvSpPr>
        <p:spPr bwMode="auto">
          <a:xfrm>
            <a:off x="1876095" y="2698680"/>
            <a:ext cx="4193777" cy="47705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Trebuchet MS" pitchFamily="34" charset="0"/>
                <a:cs typeface="Tahoma" pitchFamily="34" charset="0"/>
              </a:rPr>
              <a:t>API and Language Specs</a:t>
            </a:r>
          </a:p>
          <a:p>
            <a:r>
              <a:rPr lang="en-US" sz="11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Brings C++14-based Kernel Language into core specification </a:t>
            </a: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1159657" cy="527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 bwMode="auto">
          <a:xfrm>
            <a:off x="1876095" y="3356834"/>
            <a:ext cx="3997673" cy="64633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Trebuchet MS" pitchFamily="34" charset="0"/>
                <a:cs typeface="Tahoma" pitchFamily="34" charset="0"/>
              </a:rPr>
              <a:t>Portable Kernel Intermediate Language</a:t>
            </a:r>
          </a:p>
          <a:p>
            <a:r>
              <a:rPr lang="en-US" sz="11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Support for C++14-based kernel language e.g. constructors/destructors</a:t>
            </a:r>
          </a:p>
        </p:txBody>
      </p:sp>
      <p:sp>
        <p:nvSpPr>
          <p:cNvPr id="48" name="TextBox 47"/>
          <p:cNvSpPr txBox="1"/>
          <p:nvPr/>
        </p:nvSpPr>
        <p:spPr bwMode="auto">
          <a:xfrm>
            <a:off x="7129951" y="3174418"/>
            <a:ext cx="2050561" cy="55399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900" b="1">
                <a:solidFill>
                  <a:schemeClr val="tx2"/>
                </a:solidFill>
                <a:latin typeface="Trebuchet MS" pitchFamily="34" charset="0"/>
                <a:cs typeface="Tahoma" pitchFamily="34" charset="0"/>
              </a:defRPr>
            </a:lvl1pPr>
          </a:lstStyle>
          <a:p>
            <a:r>
              <a:rPr lang="en-US" sz="1000" dirty="0"/>
              <a:t>OpenCL C++ Kernel Language</a:t>
            </a:r>
          </a:p>
          <a:p>
            <a:r>
              <a:rPr lang="en-US" sz="1000" dirty="0"/>
              <a:t>SPIR-V 1.2 with C++ support</a:t>
            </a:r>
          </a:p>
          <a:p>
            <a:r>
              <a:rPr lang="en-US" sz="1000" dirty="0"/>
              <a:t>SYCL 2.2 for single source C++ </a:t>
            </a:r>
          </a:p>
        </p:txBody>
      </p:sp>
    </p:spTree>
    <p:extLst>
      <p:ext uri="{BB962C8B-B14F-4D97-AF65-F5344CB8AC3E}">
        <p14:creationId xmlns:p14="http://schemas.microsoft.com/office/powerpoint/2010/main" val="513656220"/>
      </p:ext>
    </p:extLst>
  </p:cSld>
  <p:clrMapOvr>
    <a:masterClrMapping/>
  </p:clrMapOvr>
  <p:transition spd="slow">
    <p:strips dir="r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OpenCL 2.0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Released November 2013</a:t>
            </a:r>
          </a:p>
          <a:p>
            <a:r>
              <a:rPr lang="en-GB" dirty="0"/>
              <a:t>Major new features:</a:t>
            </a:r>
          </a:p>
          <a:p>
            <a:pPr lvl="1"/>
            <a:r>
              <a:rPr lang="en-GB" dirty="0"/>
              <a:t>Shared virtual memory (SVM)</a:t>
            </a:r>
          </a:p>
          <a:p>
            <a:pPr lvl="1"/>
            <a:r>
              <a:rPr lang="en-GB" dirty="0"/>
              <a:t>Dynamic parallelism</a:t>
            </a:r>
          </a:p>
          <a:p>
            <a:pPr lvl="1"/>
            <a:r>
              <a:rPr lang="en-GB" dirty="0"/>
              <a:t>Pipes</a:t>
            </a:r>
          </a:p>
          <a:p>
            <a:pPr lvl="1"/>
            <a:r>
              <a:rPr lang="en-GB" dirty="0"/>
              <a:t>Built-in reductions/broadcasts</a:t>
            </a:r>
          </a:p>
          <a:p>
            <a:pPr lvl="1"/>
            <a:r>
              <a:rPr lang="en-GB" dirty="0"/>
              <a:t>Sub-groups</a:t>
            </a:r>
          </a:p>
          <a:p>
            <a:pPr lvl="1"/>
            <a:r>
              <a:rPr lang="en-GB" dirty="0"/>
              <a:t>"generic" address space</a:t>
            </a:r>
          </a:p>
          <a:p>
            <a:pPr lvl="1"/>
            <a:r>
              <a:rPr lang="en-GB" dirty="0"/>
              <a:t>C11 atomics</a:t>
            </a:r>
          </a:p>
          <a:p>
            <a:pPr lvl="1"/>
            <a:r>
              <a:rPr lang="en-GB" dirty="0"/>
              <a:t>More image support</a:t>
            </a:r>
          </a:p>
        </p:txBody>
      </p:sp>
    </p:spTree>
    <p:extLst>
      <p:ext uri="{BB962C8B-B14F-4D97-AF65-F5344CB8AC3E}">
        <p14:creationId xmlns:p14="http://schemas.microsoft.com/office/powerpoint/2010/main" val="843645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OpenCL 2.1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OpenCL 2.1 was released in Nov’15</a:t>
            </a:r>
          </a:p>
          <a:p>
            <a:pPr>
              <a:lnSpc>
                <a:spcPct val="110000"/>
              </a:lnSpc>
            </a:pPr>
            <a:r>
              <a:rPr lang="en-GB" dirty="0"/>
              <a:t>Brings several important new features: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SPIR-V in core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Subgroups in core</a:t>
            </a:r>
          </a:p>
          <a:p>
            <a:pPr lvl="1">
              <a:lnSpc>
                <a:spcPct val="110000"/>
              </a:lnSpc>
            </a:pPr>
            <a:r>
              <a:rPr lang="en-GB" dirty="0" err="1"/>
              <a:t>clCloneKernel</a:t>
            </a:r>
            <a:endParaRPr lang="en-GB" dirty="0"/>
          </a:p>
          <a:p>
            <a:pPr lvl="1">
              <a:lnSpc>
                <a:spcPct val="110000"/>
              </a:lnSpc>
            </a:pPr>
            <a:r>
              <a:rPr lang="en-GB" dirty="0"/>
              <a:t>Low-latency device timers</a:t>
            </a:r>
          </a:p>
          <a:p>
            <a:pPr>
              <a:lnSpc>
                <a:spcPct val="110000"/>
              </a:lnSpc>
            </a:pPr>
            <a:r>
              <a:rPr lang="en-GB" dirty="0"/>
              <a:t>Specification and headers available </a:t>
            </a:r>
            <a:r>
              <a:rPr lang="en-GB" dirty="0">
                <a:hlinkClick r:id="rId2"/>
              </a:rPr>
              <a:t>here</a:t>
            </a: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Drivers starting to appear, with more expected to follow</a:t>
            </a:r>
          </a:p>
        </p:txBody>
      </p:sp>
    </p:spTree>
    <p:extLst>
      <p:ext uri="{BB962C8B-B14F-4D97-AF65-F5344CB8AC3E}">
        <p14:creationId xmlns:p14="http://schemas.microsoft.com/office/powerpoint/2010/main" val="723852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OpenCL progression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955800"/>
            <a:ext cx="88900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76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OpenCL 2.x talks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GB" dirty="0"/>
              <a:t>Tutorial: Heterogeneous Computing Using Modern C++ with OpenCL Devices (Wednesday 9am)</a:t>
            </a:r>
          </a:p>
          <a:p>
            <a:r>
              <a:rPr lang="en-GB" dirty="0"/>
              <a:t>Keynote: OpenCL – A State of the Union (Wednesday 2pm)</a:t>
            </a:r>
          </a:p>
          <a:p>
            <a:r>
              <a:rPr lang="en-GB" dirty="0"/>
              <a:t>Panel: What Next for OpenCL? A session with the Khronos OpenCL WG</a:t>
            </a:r>
            <a:br>
              <a:rPr lang="en-GB" dirty="0"/>
            </a:br>
            <a:r>
              <a:rPr lang="en-GB" dirty="0"/>
              <a:t>(Wednesday 5pm)</a:t>
            </a:r>
          </a:p>
        </p:txBody>
      </p:sp>
    </p:spTree>
    <p:extLst>
      <p:ext uri="{BB962C8B-B14F-4D97-AF65-F5344CB8AC3E}">
        <p14:creationId xmlns:p14="http://schemas.microsoft.com/office/powerpoint/2010/main" val="116164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OpenCL 2.2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Released at IWOCL 2017</a:t>
            </a:r>
          </a:p>
          <a:p>
            <a:pPr lvl="1"/>
            <a:r>
              <a:rPr lang="en-US" dirty="0"/>
              <a:t>Maintenance release at IWOCL 2018</a:t>
            </a:r>
          </a:p>
          <a:p>
            <a:endParaRPr lang="en-US" dirty="0"/>
          </a:p>
          <a:p>
            <a:r>
              <a:rPr lang="en-US" dirty="0"/>
              <a:t>Big changes:</a:t>
            </a:r>
          </a:p>
          <a:p>
            <a:pPr lvl="1"/>
            <a:r>
              <a:rPr lang="en-US" dirty="0"/>
              <a:t>OpenCL C++ Kernel Language</a:t>
            </a:r>
          </a:p>
          <a:p>
            <a:pPr lvl="1"/>
            <a:r>
              <a:rPr lang="en-US" dirty="0"/>
              <a:t>SPIR-V 1.2 with C++ support</a:t>
            </a:r>
          </a:p>
          <a:p>
            <a:pPr lvl="1"/>
            <a:r>
              <a:rPr lang="en-US" dirty="0"/>
              <a:t>SYCL 2.2 for single source C++</a:t>
            </a:r>
          </a:p>
          <a:p>
            <a:endParaRPr lang="en-US" dirty="0"/>
          </a:p>
          <a:p>
            <a:r>
              <a:rPr lang="en-US" dirty="0"/>
              <a:t>Specification and conformance tests available on GitHub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3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>
                <a:hlinkClick r:id="rId2"/>
              </a:rPr>
              <a:t>Standard Portable Intermediate Representation</a:t>
            </a: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Defines an IR for OpenCL programs</a:t>
            </a:r>
          </a:p>
          <a:p>
            <a:pPr>
              <a:lnSpc>
                <a:spcPct val="110000"/>
              </a:lnSpc>
            </a:pPr>
            <a:r>
              <a:rPr lang="en-GB" dirty="0"/>
              <a:t>Means that developers can ship portable binaries instead of their OpenCL source</a:t>
            </a:r>
          </a:p>
          <a:p>
            <a:pPr>
              <a:lnSpc>
                <a:spcPct val="110000"/>
              </a:lnSpc>
            </a:pPr>
            <a:r>
              <a:rPr lang="en-GB" dirty="0"/>
              <a:t>Also intended to be a target for other languages/programming models (C++ AMP, SYCL, </a:t>
            </a:r>
            <a:r>
              <a:rPr lang="en-GB" dirty="0" err="1"/>
              <a:t>OpenACC</a:t>
            </a:r>
            <a:r>
              <a:rPr lang="en-GB" dirty="0"/>
              <a:t>, DSLs)</a:t>
            </a:r>
          </a:p>
          <a:p>
            <a:pPr>
              <a:lnSpc>
                <a:spcPct val="110000"/>
              </a:lnSpc>
            </a:pPr>
            <a:r>
              <a:rPr lang="en-GB" dirty="0"/>
              <a:t>SPIR-V ratified March 2016</a:t>
            </a:r>
          </a:p>
          <a:p>
            <a:pPr>
              <a:lnSpc>
                <a:spcPct val="110000"/>
              </a:lnSpc>
            </a:pPr>
            <a:r>
              <a:rPr lang="en-GB" dirty="0"/>
              <a:t>Open source SPIR-V tools on Khronos website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32656"/>
            <a:ext cx="2160240" cy="10801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9452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SPIR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16832"/>
            <a:ext cx="8890000" cy="3937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32656"/>
            <a:ext cx="2160240" cy="10801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272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SYCL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Single source C++ abstraction layer for OpenCL</a:t>
            </a:r>
          </a:p>
          <a:p>
            <a:pPr>
              <a:lnSpc>
                <a:spcPct val="110000"/>
              </a:lnSpc>
            </a:pPr>
            <a:r>
              <a:rPr lang="en-GB" dirty="0"/>
              <a:t>Goal is to enable the creation of C++ libraries and frameworks that utilize OpenCL</a:t>
            </a:r>
          </a:p>
          <a:p>
            <a:pPr>
              <a:lnSpc>
                <a:spcPct val="110000"/>
              </a:lnSpc>
            </a:pPr>
            <a:r>
              <a:rPr lang="en-GB" dirty="0"/>
              <a:t>Can utilize SPIR to target OpenCL platform</a:t>
            </a:r>
          </a:p>
          <a:p>
            <a:pPr>
              <a:lnSpc>
                <a:spcPct val="110000"/>
              </a:lnSpc>
            </a:pPr>
            <a:r>
              <a:rPr lang="en-GB" dirty="0"/>
              <a:t>Supports ‘host-</a:t>
            </a:r>
            <a:r>
              <a:rPr lang="en-GB" dirty="0" err="1"/>
              <a:t>fallback</a:t>
            </a:r>
            <a:r>
              <a:rPr lang="en-GB" dirty="0"/>
              <a:t>’ (CPU) when no OpenCL devices available</a:t>
            </a:r>
          </a:p>
          <a:p>
            <a:pPr>
              <a:lnSpc>
                <a:spcPct val="110000"/>
              </a:lnSpc>
            </a:pPr>
            <a:r>
              <a:rPr lang="en-GB" dirty="0">
                <a:hlinkClick r:id="rId2"/>
              </a:rPr>
              <a:t>Provisional specification</a:t>
            </a:r>
            <a:r>
              <a:rPr lang="en-GB" dirty="0"/>
              <a:t> released Mar’14, v1.2 final released at IWOCL 2015</a:t>
            </a:r>
          </a:p>
          <a:p>
            <a:pPr>
              <a:lnSpc>
                <a:spcPct val="110000"/>
              </a:lnSpc>
            </a:pPr>
            <a:r>
              <a:rPr lang="en-GB" dirty="0"/>
              <a:t>Implementations:</a:t>
            </a:r>
          </a:p>
          <a:p>
            <a:pPr lvl="1">
              <a:lnSpc>
                <a:spcPct val="110000"/>
              </a:lnSpc>
            </a:pPr>
            <a:r>
              <a:rPr lang="en-GB" dirty="0" err="1"/>
              <a:t>Codeplay</a:t>
            </a:r>
            <a:r>
              <a:rPr lang="en-GB" dirty="0"/>
              <a:t> </a:t>
            </a:r>
            <a:r>
              <a:rPr lang="en-GB" dirty="0" err="1"/>
              <a:t>ComputeCpp</a:t>
            </a:r>
            <a:r>
              <a:rPr lang="en-GB" dirty="0"/>
              <a:t> Community Edition (free)</a:t>
            </a:r>
          </a:p>
          <a:p>
            <a:pPr lvl="1">
              <a:lnSpc>
                <a:spcPct val="110000"/>
              </a:lnSpc>
            </a:pPr>
            <a:r>
              <a:rPr lang="en-GB" dirty="0" err="1"/>
              <a:t>triSYCL</a:t>
            </a:r>
            <a:r>
              <a:rPr lang="en-GB" dirty="0"/>
              <a:t> (open source on </a:t>
            </a:r>
            <a:r>
              <a:rPr lang="en-GB" dirty="0" err="1"/>
              <a:t>GitHub</a:t>
            </a:r>
            <a:r>
              <a:rPr lang="en-GB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404664"/>
            <a:ext cx="2095500" cy="9525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Rectangle 3"/>
          <p:cNvSpPr/>
          <p:nvPr/>
        </p:nvSpPr>
        <p:spPr>
          <a:xfrm>
            <a:off x="3131840" y="6381328"/>
            <a:ext cx="3009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More info: </a:t>
            </a:r>
            <a:r>
              <a:rPr lang="en-GB" dirty="0">
                <a:hlinkClick r:id="rId4"/>
              </a:rPr>
              <a:t>http://</a:t>
            </a:r>
            <a:r>
              <a:rPr lang="en-GB" dirty="0" err="1">
                <a:hlinkClick r:id="rId4"/>
              </a:rPr>
              <a:t>sycl.tech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5795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SYCL talks at IWOCL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Heterogeneous Computing Using Modern C++ with OpenCL Devices (Wednesday at 9am)</a:t>
            </a:r>
          </a:p>
          <a:p>
            <a:r>
              <a:rPr lang="en-GB" dirty="0"/>
              <a:t>Developer Feedback Session on OpenCL 2.x, SYCL and SPIR with the Khronos OpenCL working group (Wednesday 5.30pm)</a:t>
            </a:r>
          </a:p>
          <a:p>
            <a:r>
              <a:rPr lang="en-GB" dirty="0"/>
              <a:t>Accelerated Machine Learning Using </a:t>
            </a:r>
            <a:r>
              <a:rPr lang="en-GB" dirty="0" err="1"/>
              <a:t>TensorFlow</a:t>
            </a:r>
            <a:r>
              <a:rPr lang="en-GB" dirty="0"/>
              <a:t> and SYCL on OpenCL Devices (Thursday 4.30pm)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364" y="404664"/>
            <a:ext cx="2095500" cy="9525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1953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Libraries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clFFT</a:t>
            </a:r>
            <a:r>
              <a:rPr lang="en-GB" dirty="0"/>
              <a:t>/</a:t>
            </a:r>
            <a:r>
              <a:rPr lang="en-GB" dirty="0" err="1"/>
              <a:t>clBLAS</a:t>
            </a:r>
            <a:r>
              <a:rPr lang="en-GB" dirty="0"/>
              <a:t>/</a:t>
            </a:r>
            <a:r>
              <a:rPr lang="en-GB" dirty="0" err="1"/>
              <a:t>clRNG</a:t>
            </a:r>
            <a:r>
              <a:rPr lang="en-GB" dirty="0"/>
              <a:t> (all on </a:t>
            </a:r>
            <a:r>
              <a:rPr lang="en-GB" dirty="0" err="1"/>
              <a:t>GitHub</a:t>
            </a:r>
            <a:r>
              <a:rPr lang="en-GB" dirty="0"/>
              <a:t>)</a:t>
            </a:r>
          </a:p>
          <a:p>
            <a:r>
              <a:rPr lang="en-GB" dirty="0" err="1"/>
              <a:t>Arrayfire</a:t>
            </a:r>
            <a:r>
              <a:rPr lang="en-GB" dirty="0"/>
              <a:t> (on </a:t>
            </a:r>
            <a:r>
              <a:rPr lang="en-GB" dirty="0" err="1"/>
              <a:t>GitHub</a:t>
            </a:r>
            <a:r>
              <a:rPr lang="en-GB" dirty="0"/>
              <a:t>)</a:t>
            </a:r>
          </a:p>
          <a:p>
            <a:r>
              <a:rPr lang="en-GB" dirty="0"/>
              <a:t>Boost compute with </a:t>
            </a:r>
            <a:r>
              <a:rPr lang="en-GB" dirty="0" err="1"/>
              <a:t>VexCL</a:t>
            </a:r>
            <a:endParaRPr lang="en-GB" dirty="0"/>
          </a:p>
          <a:p>
            <a:r>
              <a:rPr lang="en-GB" dirty="0" err="1"/>
              <a:t>ViennaCL</a:t>
            </a:r>
            <a:r>
              <a:rPr lang="en-GB" dirty="0"/>
              <a:t> (</a:t>
            </a:r>
            <a:r>
              <a:rPr lang="en-GB" dirty="0" err="1"/>
              <a:t>PETSc</a:t>
            </a:r>
            <a:r>
              <a:rPr lang="en-GB" dirty="0"/>
              <a:t>), PARALUTION</a:t>
            </a:r>
          </a:p>
          <a:p>
            <a:r>
              <a:rPr lang="en-GB" dirty="0"/>
              <a:t>Lots more - see the Khronos OpenCL pages: </a:t>
            </a:r>
          </a:p>
          <a:p>
            <a:pPr lvl="1"/>
            <a:r>
              <a:rPr lang="en-GB" dirty="0">
                <a:hlinkClick r:id="rId3"/>
              </a:rPr>
              <a:t>https://www.khronos.org/opencl/resources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592813"/>
      </p:ext>
    </p:extLst>
  </p:cSld>
  <p:clrMapOvr>
    <a:masterClrMapping/>
  </p:clrMapOvr>
</p:sld>
</file>

<file path=ppt/theme/theme1.xml><?xml version="1.0" encoding="utf-8"?>
<a:theme xmlns:a="http://schemas.openxmlformats.org/drawingml/2006/main" name="KITE_OpenC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39312</TotalTime>
  <Words>957</Words>
  <Application>Microsoft Macintosh PowerPoint</Application>
  <PresentationFormat>On-screen Show (4:3)</PresentationFormat>
  <Paragraphs>181</Paragraphs>
  <Slides>22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ＭＳ Ｐゴシック</vt:lpstr>
      <vt:lpstr>ヒラギノ角ゴ ProN W3</vt:lpstr>
      <vt:lpstr>Arial</vt:lpstr>
      <vt:lpstr>Calibri</vt:lpstr>
      <vt:lpstr>Myriad Set Text</vt:lpstr>
      <vt:lpstr>Tahoma</vt:lpstr>
      <vt:lpstr>Trebuchet MS</vt:lpstr>
      <vt:lpstr>KITE_OpenCL</vt:lpstr>
      <vt:lpstr>Advanced OpenCL Topics: The OPENCL ECOSYSTEM </vt:lpstr>
      <vt:lpstr>OpenCL progress v2.2 - Top to Bottom C++</vt:lpstr>
      <vt:lpstr>OpenCL 2.x talks</vt:lpstr>
      <vt:lpstr>OpenCL 2.2</vt:lpstr>
      <vt:lpstr>SPIR</vt:lpstr>
      <vt:lpstr>SPIR</vt:lpstr>
      <vt:lpstr>SYCL</vt:lpstr>
      <vt:lpstr>SYCL talks at IWOCL</vt:lpstr>
      <vt:lpstr>Libraries</vt:lpstr>
      <vt:lpstr>Resources: https://www.khronos.org/opencl/</vt:lpstr>
      <vt:lpstr>Hands On OpenCL</vt:lpstr>
      <vt:lpstr>Other useful resources</vt:lpstr>
      <vt:lpstr>Other useful resources</vt:lpstr>
      <vt:lpstr>Some Concluding remarks</vt:lpstr>
      <vt:lpstr>Conclusion</vt:lpstr>
      <vt:lpstr>Versions of opencl</vt:lpstr>
      <vt:lpstr>OpenCL 1.0</vt:lpstr>
      <vt:lpstr>OpenCL 1.1</vt:lpstr>
      <vt:lpstr>OpenCL 1.2</vt:lpstr>
      <vt:lpstr>OpenCL 2.0</vt:lpstr>
      <vt:lpstr>OpenCL 2.1</vt:lpstr>
      <vt:lpstr>OpenCL progression</vt:lpstr>
    </vt:vector>
  </TitlesOfParts>
  <Company>Hewlett-Packard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Deakin;Simon McIntosh-Smith</dc:creator>
  <cp:lastModifiedBy>Simon McIntosh-Smith</cp:lastModifiedBy>
  <cp:revision>1284</cp:revision>
  <dcterms:created xsi:type="dcterms:W3CDTF">2013-06-29T14:06:29Z</dcterms:created>
  <dcterms:modified xsi:type="dcterms:W3CDTF">2018-05-14T21:41:14Z</dcterms:modified>
</cp:coreProperties>
</file>