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44" r:id="rId26"/>
    <p:sldId id="280" r:id="rId27"/>
    <p:sldId id="281" r:id="rId28"/>
    <p:sldId id="282" r:id="rId29"/>
    <p:sldId id="283" r:id="rId30"/>
    <p:sldId id="284" r:id="rId31"/>
    <p:sldId id="285" r:id="rId32"/>
    <p:sldId id="286" r:id="rId33"/>
    <p:sldId id="336" r:id="rId34"/>
    <p:sldId id="287" r:id="rId35"/>
    <p:sldId id="288" r:id="rId36"/>
    <p:sldId id="289" r:id="rId37"/>
    <p:sldId id="290" r:id="rId38"/>
    <p:sldId id="291" r:id="rId39"/>
    <p:sldId id="292" r:id="rId40"/>
    <p:sldId id="293" r:id="rId41"/>
    <p:sldId id="294" r:id="rId42"/>
    <p:sldId id="295" r:id="rId43"/>
    <p:sldId id="296"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298" r:id="rId60"/>
    <p:sldId id="314" r:id="rId61"/>
    <p:sldId id="313" r:id="rId62"/>
    <p:sldId id="315" r:id="rId63"/>
    <p:sldId id="316" r:id="rId64"/>
    <p:sldId id="317" r:id="rId65"/>
    <p:sldId id="318" r:id="rId66"/>
    <p:sldId id="340" r:id="rId67"/>
    <p:sldId id="341" r:id="rId68"/>
    <p:sldId id="320" r:id="rId69"/>
    <p:sldId id="321" r:id="rId70"/>
    <p:sldId id="322" r:id="rId71"/>
    <p:sldId id="323" r:id="rId72"/>
    <p:sldId id="324" r:id="rId73"/>
    <p:sldId id="338" r:id="rId74"/>
    <p:sldId id="325" r:id="rId75"/>
    <p:sldId id="326" r:id="rId76"/>
    <p:sldId id="327" r:id="rId77"/>
    <p:sldId id="342" r:id="rId78"/>
    <p:sldId id="343" r:id="rId79"/>
    <p:sldId id="328" r:id="rId80"/>
    <p:sldId id="329" r:id="rId81"/>
    <p:sldId id="337" r:id="rId82"/>
    <p:sldId id="330" r:id="rId83"/>
    <p:sldId id="331" r:id="rId84"/>
    <p:sldId id="332" r:id="rId85"/>
    <p:sldId id="333" r:id="rId86"/>
    <p:sldId id="334" r:id="rId87"/>
    <p:sldId id="339"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91" d="100"/>
          <a:sy n="91" d="100"/>
        </p:scale>
        <p:origin x="-201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interSettings" Target="printerSettings/printerSettings1.bin"/><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26/07/16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62</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65</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68</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baseline="0" dirty="0" smtClean="0"/>
          </a:p>
          <a:p>
            <a:r>
              <a:rPr lang="en-GB" baseline="0" dirty="0" smtClean="0"/>
              <a:t>Sometimes </a:t>
            </a:r>
            <a:r>
              <a:rPr lang="en-GB" baseline="0" dirty="0" err="1" smtClean="0"/>
              <a:t>vectorisation</a:t>
            </a:r>
            <a:r>
              <a:rPr lang="en-GB" baseline="0" dirty="0" smtClean="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74</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p>
          <a:p>
            <a:endParaRPr lang="en-GB" baseline="0" dirty="0" smtClean="0"/>
          </a:p>
          <a:p>
            <a:r>
              <a:rPr lang="en-GB" baseline="0" dirty="0" smtClean="0"/>
              <a:t>there are also some special case functions that can give big performance improvements:</a:t>
            </a:r>
          </a:p>
          <a:p>
            <a:pPr marL="171450" indent="-171450">
              <a:buFontTx/>
              <a:buChar char="-"/>
            </a:pPr>
            <a:r>
              <a:rPr lang="en-GB" baseline="0" dirty="0" err="1" smtClean="0"/>
              <a:t>powr</a:t>
            </a:r>
            <a:r>
              <a:rPr lang="en-GB" baseline="0" dirty="0" smtClean="0"/>
              <a:t>(x, y) </a:t>
            </a:r>
            <a:r>
              <a:rPr lang="en-GB" baseline="0" smtClean="0"/>
              <a:t>where x </a:t>
            </a:r>
            <a:r>
              <a:rPr lang="en-GB" baseline="0" dirty="0" smtClean="0"/>
              <a:t>is &gt;=0</a:t>
            </a:r>
          </a:p>
          <a:p>
            <a:pPr marL="171450" indent="-171450">
              <a:buFontTx/>
              <a:buChar char="-"/>
            </a:pPr>
            <a:r>
              <a:rPr lang="en-GB" baseline="0" dirty="0" err="1" smtClean="0"/>
              <a:t>pown</a:t>
            </a:r>
            <a:r>
              <a:rPr lang="en-GB" baseline="0" dirty="0" smtClean="0"/>
              <a:t>(x, y) where y is an integer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81</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83</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84</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85</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33</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41</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56</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58</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26/07/16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26/07/16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26/07/16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26/07/16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26/07/16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26/07/16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26/07/16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Offline Compiler</a:t>
            </a:r>
            <a:endParaRPr lang="en-GB" dirty="0"/>
          </a:p>
        </p:txBody>
      </p:sp>
      <p:sp>
        <p:nvSpPr>
          <p:cNvPr id="3" name="Content Placeholder 2"/>
          <p:cNvSpPr>
            <a:spLocks noGrp="1"/>
          </p:cNvSpPr>
          <p:nvPr>
            <p:ph idx="1"/>
          </p:nvPr>
        </p:nvSpPr>
        <p:spPr>
          <a:xfrm>
            <a:off x="457200" y="1403790"/>
            <a:ext cx="8229600" cy="4525963"/>
          </a:xfrm>
        </p:spPr>
        <p:txBody>
          <a:bodyPr/>
          <a:lstStyle/>
          <a:p>
            <a:r>
              <a:rPr lang="en-GB" dirty="0" smtClean="0"/>
              <a:t>ioc64 – available in the Intel OpenCL SDK </a:t>
            </a:r>
            <a:endParaRPr lang="en-GB" dirty="0"/>
          </a:p>
        </p:txBody>
      </p:sp>
      <p:sp>
        <p:nvSpPr>
          <p:cNvPr id="4" name="Rectangle 3"/>
          <p:cNvSpPr/>
          <p:nvPr/>
        </p:nvSpPr>
        <p:spPr>
          <a:xfrm>
            <a:off x="140678" y="1985157"/>
            <a:ext cx="9003322" cy="4616648"/>
          </a:xfrm>
          <a:prstGeom prst="rect">
            <a:avLst/>
          </a:prstGeom>
        </p:spPr>
        <p:txBody>
          <a:bodyPr wrap="square">
            <a:spAutoFit/>
          </a:bodyPr>
          <a:lstStyle/>
          <a:p>
            <a:r>
              <a:rPr lang="en-GB" sz="1400" dirty="0" smtClean="0">
                <a:latin typeface="Courier New"/>
                <a:cs typeface="Courier New"/>
              </a:rPr>
              <a:t>$ </a:t>
            </a:r>
            <a:r>
              <a:rPr lang="en-GB" sz="1400" b="1" dirty="0" smtClean="0">
                <a:latin typeface="Courier New"/>
                <a:cs typeface="Courier New"/>
              </a:rPr>
              <a:t>ioc64 </a:t>
            </a:r>
            <a:r>
              <a:rPr lang="en-GB" sz="1400" b="1" dirty="0">
                <a:latin typeface="Courier New"/>
                <a:cs typeface="Courier New"/>
              </a:rPr>
              <a:t>-input</a:t>
            </a:r>
            <a:r>
              <a:rPr lang="en-GB" sz="1400" b="1" dirty="0" smtClean="0">
                <a:latin typeface="Courier New"/>
                <a:cs typeface="Courier New"/>
              </a:rPr>
              <a:t>=</a:t>
            </a:r>
            <a:r>
              <a:rPr lang="en-GB" sz="1400" b="1" dirty="0" err="1" smtClean="0">
                <a:latin typeface="Courier New"/>
                <a:cs typeface="Courier New"/>
              </a:rPr>
              <a:t>kernels.cl</a:t>
            </a:r>
            <a:r>
              <a:rPr lang="en-GB" sz="1400" b="1" dirty="0" smtClean="0">
                <a:latin typeface="Courier New"/>
                <a:cs typeface="Courier New"/>
              </a:rPr>
              <a:t> </a:t>
            </a:r>
            <a:r>
              <a:rPr lang="en-GB" sz="1400" b="1" dirty="0">
                <a:latin typeface="Courier New"/>
                <a:cs typeface="Courier New"/>
              </a:rPr>
              <a:t>-</a:t>
            </a:r>
            <a:r>
              <a:rPr lang="en-GB" sz="1400" b="1" dirty="0" err="1">
                <a:latin typeface="Courier New"/>
                <a:cs typeface="Courier New"/>
              </a:rPr>
              <a:t>simd</a:t>
            </a:r>
            <a:r>
              <a:rPr lang="en-GB" sz="1400" b="1" dirty="0">
                <a:latin typeface="Courier New"/>
                <a:cs typeface="Courier New"/>
              </a:rPr>
              <a:t>=avx2</a:t>
            </a:r>
          </a:p>
          <a:p>
            <a:r>
              <a:rPr lang="en-GB" sz="1400" dirty="0" smtClean="0">
                <a:latin typeface="Courier New"/>
                <a:cs typeface="Courier New"/>
              </a:rPr>
              <a:t>Setting </a:t>
            </a:r>
            <a:r>
              <a:rPr lang="en-GB" sz="1400" dirty="0">
                <a:latin typeface="Courier New"/>
                <a:cs typeface="Courier New"/>
              </a:rPr>
              <a:t>target instruction set architecture to: Advanced Vector Extension 2 (AVX2)</a:t>
            </a:r>
          </a:p>
          <a:p>
            <a:r>
              <a:rPr lang="en-GB" sz="1400" dirty="0">
                <a:latin typeface="Courier New"/>
                <a:cs typeface="Courier New"/>
              </a:rPr>
              <a:t>OpenCL Intel CPU device was found!</a:t>
            </a:r>
          </a:p>
          <a:p>
            <a:r>
              <a:rPr lang="en-GB" sz="1400" dirty="0">
                <a:latin typeface="Courier New"/>
                <a:cs typeface="Courier New"/>
              </a:rPr>
              <a:t>Device name: Intel(R) Xeon(R) CPU E5-2697 v2 @ 2.70GHz</a:t>
            </a:r>
          </a:p>
          <a:p>
            <a:r>
              <a:rPr lang="en-GB" sz="1400" dirty="0">
                <a:latin typeface="Courier New"/>
                <a:cs typeface="Courier New"/>
              </a:rPr>
              <a:t>Device version: OpenCL 1.2 (Build 10002)</a:t>
            </a:r>
          </a:p>
          <a:p>
            <a:r>
              <a:rPr lang="en-GB" sz="1400" dirty="0">
                <a:latin typeface="Courier New"/>
                <a:cs typeface="Courier New"/>
              </a:rPr>
              <a:t>Device vendor: Intel(R) Corporation</a:t>
            </a:r>
          </a:p>
          <a:p>
            <a:r>
              <a:rPr lang="en-GB" sz="1400" dirty="0">
                <a:latin typeface="Courier New"/>
                <a:cs typeface="Courier New"/>
              </a:rPr>
              <a:t>Device profile: FULL_PROFILE</a:t>
            </a:r>
          </a:p>
          <a:p>
            <a:r>
              <a:rPr lang="en-GB" sz="1400" dirty="0">
                <a:latin typeface="Courier New"/>
                <a:cs typeface="Courier New"/>
              </a:rPr>
              <a:t>Compilation started</a:t>
            </a:r>
          </a:p>
          <a:p>
            <a:r>
              <a:rPr lang="en-GB" sz="1400" dirty="0">
                <a:latin typeface="Courier New"/>
                <a:cs typeface="Courier New"/>
              </a:rPr>
              <a:t>Compilation done</a:t>
            </a:r>
          </a:p>
          <a:p>
            <a:r>
              <a:rPr lang="en-GB" sz="1400" dirty="0">
                <a:latin typeface="Courier New"/>
                <a:cs typeface="Courier New"/>
              </a:rPr>
              <a:t>Linking started</a:t>
            </a:r>
          </a:p>
          <a:p>
            <a:r>
              <a:rPr lang="en-GB" sz="1400" dirty="0">
                <a:latin typeface="Courier New"/>
                <a:cs typeface="Courier New"/>
              </a:rPr>
              <a:t>Linking done</a:t>
            </a:r>
          </a:p>
          <a:p>
            <a:r>
              <a:rPr lang="en-GB" sz="1400" dirty="0">
                <a:latin typeface="Courier New"/>
                <a:cs typeface="Courier New"/>
              </a:rPr>
              <a:t>Device build started</a:t>
            </a:r>
          </a:p>
          <a:p>
            <a:r>
              <a:rPr lang="en-GB" sz="1400" dirty="0">
                <a:latin typeface="Courier New"/>
                <a:cs typeface="Courier New"/>
              </a:rPr>
              <a:t>Device build done</a:t>
            </a:r>
          </a:p>
          <a:p>
            <a:r>
              <a:rPr lang="en-GB" sz="1400" b="1" dirty="0">
                <a:solidFill>
                  <a:srgbClr val="008000"/>
                </a:solidFill>
                <a:latin typeface="Courier New"/>
                <a:cs typeface="Courier New"/>
              </a:rPr>
              <a:t>Kernel &lt;</a:t>
            </a:r>
            <a:r>
              <a:rPr lang="en-GB" sz="1400" b="1" dirty="0" err="1">
                <a:solidFill>
                  <a:srgbClr val="008000"/>
                </a:solidFill>
                <a:latin typeface="Courier New"/>
                <a:cs typeface="Courier New"/>
              </a:rPr>
              <a:t>mmul</a:t>
            </a:r>
            <a:r>
              <a:rPr lang="en-GB" sz="1400" b="1" dirty="0">
                <a:solidFill>
                  <a:srgbClr val="008000"/>
                </a:solidFill>
                <a:latin typeface="Courier New"/>
                <a:cs typeface="Courier New"/>
              </a:rPr>
              <a:t>&gt; was successfully </a:t>
            </a:r>
            <a:r>
              <a:rPr lang="en-GB" sz="1400" b="1" dirty="0" err="1">
                <a:solidFill>
                  <a:srgbClr val="008000"/>
                </a:solidFill>
                <a:latin typeface="Courier New"/>
                <a:cs typeface="Courier New"/>
              </a:rPr>
              <a:t>vectorized</a:t>
            </a:r>
            <a:r>
              <a:rPr lang="en-GB" sz="1400" b="1" dirty="0">
                <a:solidFill>
                  <a:srgbClr val="008000"/>
                </a:solidFill>
                <a:latin typeface="Courier New"/>
                <a:cs typeface="Courier New"/>
              </a:rPr>
              <a:t> (8)</a:t>
            </a:r>
          </a:p>
          <a:p>
            <a:r>
              <a:rPr lang="en-GB" sz="1400" dirty="0">
                <a:latin typeface="Courier New"/>
                <a:cs typeface="Courier New"/>
              </a:rPr>
              <a:t>Done.</a:t>
            </a:r>
          </a:p>
          <a:p>
            <a:r>
              <a:rPr lang="en-GB" sz="1400" b="1" dirty="0" err="1">
                <a:solidFill>
                  <a:srgbClr val="3366FF"/>
                </a:solidFill>
                <a:latin typeface="Courier New"/>
                <a:cs typeface="Courier New"/>
              </a:rPr>
              <a:t>mmul</a:t>
            </a:r>
            <a:r>
              <a:rPr lang="en-GB" sz="1400" b="1" dirty="0">
                <a:solidFill>
                  <a:srgbClr val="3366FF"/>
                </a:solidFill>
                <a:latin typeface="Courier New"/>
                <a:cs typeface="Courier New"/>
              </a:rPr>
              <a:t> info:</a:t>
            </a:r>
          </a:p>
          <a:p>
            <a:r>
              <a:rPr lang="en-GB" sz="1400" b="1" dirty="0">
                <a:solidFill>
                  <a:srgbClr val="3366FF"/>
                </a:solidFill>
                <a:latin typeface="Courier New"/>
                <a:cs typeface="Courier New"/>
              </a:rPr>
              <a:t>	Maximum work-group size: 4096</a:t>
            </a:r>
          </a:p>
          <a:p>
            <a:r>
              <a:rPr lang="en-GB" sz="1400" b="1" dirty="0">
                <a:solidFill>
                  <a:srgbClr val="3366FF"/>
                </a:solidFill>
                <a:latin typeface="Courier New"/>
                <a:cs typeface="Courier New"/>
              </a:rPr>
              <a:t>	Compiler work-group size: (0, 0, 0)</a:t>
            </a:r>
          </a:p>
          <a:p>
            <a:r>
              <a:rPr lang="en-GB" sz="1400" b="1" dirty="0">
                <a:solidFill>
                  <a:srgbClr val="3366FF"/>
                </a:solidFill>
                <a:latin typeface="Courier New"/>
                <a:cs typeface="Courier New"/>
              </a:rPr>
              <a:t>	Local memory size: 0</a:t>
            </a:r>
          </a:p>
          <a:p>
            <a:r>
              <a:rPr lang="en-GB" sz="1400" b="1" dirty="0">
                <a:solidFill>
                  <a:srgbClr val="3366FF"/>
                </a:solidFill>
                <a:latin typeface="Courier New"/>
                <a:cs typeface="Courier New"/>
              </a:rPr>
              <a:t>	Preferred multiple of work-group size: 128</a:t>
            </a:r>
          </a:p>
          <a:p>
            <a:r>
              <a:rPr lang="en-GB" sz="1400" b="1" dirty="0">
                <a:solidFill>
                  <a:srgbClr val="3366FF"/>
                </a:solidFill>
                <a:latin typeface="Courier New"/>
                <a:cs typeface="Courier New"/>
              </a:rPr>
              <a:t>	Minimum amount of private memory: </a:t>
            </a:r>
            <a:r>
              <a:rPr lang="en-GB" sz="1400" b="1" dirty="0" smtClean="0">
                <a:solidFill>
                  <a:srgbClr val="3366FF"/>
                </a:solidFill>
                <a:latin typeface="Courier New"/>
                <a:cs typeface="Courier New"/>
              </a:rPr>
              <a:t>128</a:t>
            </a:r>
            <a:endParaRPr lang="en-GB" sz="1400" b="1" dirty="0">
              <a:solidFill>
                <a:srgbClr val="3366FF"/>
              </a:solidFill>
              <a:latin typeface="Courier New"/>
              <a:cs typeface="Courier New"/>
            </a:endParaRPr>
          </a:p>
        </p:txBody>
      </p:sp>
      <p:sp>
        <p:nvSpPr>
          <p:cNvPr id="5" name="TextBox 4"/>
          <p:cNvSpPr txBox="1"/>
          <p:nvPr/>
        </p:nvSpPr>
        <p:spPr>
          <a:xfrm>
            <a:off x="4687385" y="3391355"/>
            <a:ext cx="2252039" cy="923330"/>
          </a:xfrm>
          <a:prstGeom prst="rect">
            <a:avLst/>
          </a:prstGeom>
          <a:solidFill>
            <a:schemeClr val="accent1">
              <a:alpha val="40000"/>
            </a:schemeClr>
          </a:solidFill>
          <a:ln>
            <a:solidFill>
              <a:schemeClr val="tx1"/>
            </a:solidFill>
          </a:ln>
        </p:spPr>
        <p:txBody>
          <a:bodyPr wrap="square" rtlCol="0">
            <a:spAutoFit/>
          </a:bodyPr>
          <a:lstStyle/>
          <a:p>
            <a:r>
              <a:rPr lang="en-GB" dirty="0" smtClean="0"/>
              <a:t>Tells you if the compiler was able to </a:t>
            </a:r>
            <a:r>
              <a:rPr lang="en-GB" dirty="0" err="1" smtClean="0"/>
              <a:t>vectorize</a:t>
            </a:r>
            <a:r>
              <a:rPr lang="en-GB" dirty="0" smtClean="0"/>
              <a:t> your kernels</a:t>
            </a:r>
            <a:endParaRPr lang="en-GB" dirty="0"/>
          </a:p>
        </p:txBody>
      </p:sp>
      <p:sp>
        <p:nvSpPr>
          <p:cNvPr id="6" name="TextBox 5"/>
          <p:cNvSpPr txBox="1"/>
          <p:nvPr/>
        </p:nvSpPr>
        <p:spPr>
          <a:xfrm>
            <a:off x="6010867" y="5117606"/>
            <a:ext cx="2675933" cy="1200329"/>
          </a:xfrm>
          <a:prstGeom prst="rect">
            <a:avLst/>
          </a:prstGeom>
          <a:solidFill>
            <a:schemeClr val="accent1">
              <a:alpha val="40000"/>
            </a:schemeClr>
          </a:solidFill>
          <a:ln>
            <a:solidFill>
              <a:schemeClr val="tx1"/>
            </a:solidFill>
          </a:ln>
        </p:spPr>
        <p:txBody>
          <a:bodyPr wrap="square" rtlCol="0">
            <a:spAutoFit/>
          </a:bodyPr>
          <a:lstStyle/>
          <a:p>
            <a:r>
              <a:rPr lang="en-GB" dirty="0" smtClean="0"/>
              <a:t>Gives additional information about the resources that your compiled kernel requires</a:t>
            </a:r>
            <a:endParaRPr lang="en-GB" dirty="0"/>
          </a:p>
        </p:txBody>
      </p:sp>
      <p:cxnSp>
        <p:nvCxnSpPr>
          <p:cNvPr id="8" name="Straight Arrow Connector 7"/>
          <p:cNvCxnSpPr>
            <a:stCxn id="5" idx="1"/>
          </p:cNvCxnSpPr>
          <p:nvPr/>
        </p:nvCxnSpPr>
        <p:spPr>
          <a:xfrm flipH="1">
            <a:off x="3024541" y="3853020"/>
            <a:ext cx="1662844" cy="965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p:cNvCxnSpPr>
          <p:nvPr/>
        </p:nvCxnSpPr>
        <p:spPr>
          <a:xfrm flipH="1">
            <a:off x="4386239" y="5717771"/>
            <a:ext cx="1624628" cy="2119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33017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endParaRPr lang="en-GB" dirty="0" smtClean="0">
              <a:solidFill>
                <a:schemeClr val="tx1"/>
              </a:solidFill>
            </a:endParaRP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smtClean="0"/>
              <a:t>Exercise: </a:t>
            </a:r>
            <a:r>
              <a:rPr lang="en-GB" sz="3600" dirty="0" smtClean="0"/>
              <a:t>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Fine-grained synchronisation is possible with a set of atomic functions</a:t>
            </a:r>
          </a:p>
          <a:p>
            <a:pPr lvl="1"/>
            <a:r>
              <a:rPr lang="en-GB" b="1" dirty="0" smtClean="0">
                <a:solidFill>
                  <a:srgbClr val="3366FF"/>
                </a:solidFill>
                <a:latin typeface="Courier New"/>
                <a:cs typeface="Courier New"/>
              </a:rPr>
              <a:t>atomic_&lt;op&gt;</a:t>
            </a:r>
            <a:r>
              <a:rPr lang="en-GB" dirty="0" smtClean="0"/>
              <a:t>, where </a:t>
            </a:r>
            <a:r>
              <a:rPr lang="en-GB" b="1" dirty="0" smtClean="0">
                <a:solidFill>
                  <a:srgbClr val="3366FF"/>
                </a:solidFill>
                <a:latin typeface="Courier New"/>
                <a:cs typeface="Courier New"/>
              </a:rPr>
              <a:t>&lt;op&gt;</a:t>
            </a:r>
            <a:r>
              <a:rPr lang="en-GB" dirty="0" smtClean="0"/>
              <a:t> is one of</a:t>
            </a:r>
          </a:p>
          <a:p>
            <a:pPr marL="457200" lvl="1" indent="0">
              <a:buNone/>
            </a:pPr>
            <a:r>
              <a:rPr lang="en-GB" b="1" dirty="0" smtClean="0">
                <a:solidFill>
                  <a:srgbClr val="3366FF"/>
                </a:solidFill>
                <a:latin typeface="Courier New"/>
                <a:cs typeface="Courier New"/>
              </a:rPr>
              <a:t>{add, sub, </a:t>
            </a:r>
            <a:r>
              <a:rPr lang="en-GB" b="1" dirty="0" err="1" smtClean="0">
                <a:solidFill>
                  <a:srgbClr val="3366FF"/>
                </a:solidFill>
                <a:latin typeface="Courier New"/>
                <a:cs typeface="Courier New"/>
              </a:rPr>
              <a:t>xchg</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dec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cmpxchg</a:t>
            </a:r>
            <a:r>
              <a:rPr lang="en-GB" b="1" dirty="0" smtClean="0">
                <a:solidFill>
                  <a:srgbClr val="3366FF"/>
                </a:solidFill>
                <a:latin typeface="Courier New"/>
                <a:cs typeface="Courier New"/>
              </a:rPr>
              <a:t>, min, max, and, or, </a:t>
            </a:r>
            <a:r>
              <a:rPr lang="en-GB" b="1" dirty="0" err="1" smtClean="0">
                <a:solidFill>
                  <a:srgbClr val="3366FF"/>
                </a:solidFill>
                <a:latin typeface="Courier New"/>
                <a:cs typeface="Courier New"/>
              </a:rPr>
              <a:t>xor</a:t>
            </a:r>
            <a:r>
              <a:rPr lang="en-GB" b="1" dirty="0" smtClean="0">
                <a:solidFill>
                  <a:srgbClr val="3366FF"/>
                </a:solidFill>
                <a:latin typeface="Courier New"/>
                <a:cs typeface="Courier New"/>
              </a:rPr>
              <a:t>}</a:t>
            </a:r>
          </a:p>
          <a:p>
            <a:r>
              <a:rPr lang="en-GB" dirty="0" smtClean="0"/>
              <a:t>Only applicable to integer types</a:t>
            </a:r>
          </a:p>
          <a:p>
            <a:r>
              <a:rPr lang="en-GB" dirty="0" smtClean="0"/>
              <a:t>Can atomically access and update a global/local memory location from multiple work-items </a:t>
            </a:r>
            <a:r>
              <a:rPr lang="en-GB" i="1" dirty="0" smtClean="0"/>
              <a:t>within the same work-group</a:t>
            </a:r>
            <a:r>
              <a:rPr lang="en-GB" dirty="0" smtClean="0"/>
              <a:t> without a barrier</a:t>
            </a:r>
          </a:p>
          <a:p>
            <a:r>
              <a:rPr lang="en-GB" dirty="0" smtClean="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a:xfrm>
            <a:off x="457200" y="1600200"/>
            <a:ext cx="8229600" cy="1233905"/>
          </a:xfrm>
        </p:spPr>
        <p:txBody>
          <a:bodyPr/>
          <a:lstStyle/>
          <a:p>
            <a:r>
              <a:rPr lang="en-GB" dirty="0" smtClean="0"/>
              <a:t>Can be useful to implement prefix sums, histograms and lock-free algorithms</a:t>
            </a:r>
            <a:endParaRPr lang="en-GB" dirty="0"/>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endParaRPr lang="en-GB" sz="1400" b="1" i="1" dirty="0" smtClean="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smtClean="0">
                <a:solidFill>
                  <a:schemeClr val="accent3"/>
                </a:solidFill>
                <a:latin typeface="Courier New"/>
                <a:cs typeface="Courier New"/>
              </a:rPr>
              <a:t>generate_histograms</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uchar</a:t>
            </a:r>
            <a:r>
              <a:rPr lang="en-US" sz="1400" b="1" i="1" dirty="0" smtClean="0">
                <a:solidFill>
                  <a:srgbClr val="3366FF"/>
                </a:solidFill>
                <a:latin typeface="Courier New"/>
                <a:cs typeface="Courier New"/>
              </a:rPr>
              <a:t> </a:t>
            </a:r>
            <a:r>
              <a:rPr lang="en-US" sz="1400" b="1" dirty="0" smtClean="0">
                <a:latin typeface="Courier New"/>
                <a:cs typeface="Courier New"/>
              </a:rPr>
              <a:t>*data</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int</a:t>
            </a:r>
            <a:r>
              <a:rPr lang="en-US" sz="1400" b="1" i="1" dirty="0" smtClean="0">
                <a:solidFill>
                  <a:srgbClr val="3366FF"/>
                </a:solidFill>
                <a:latin typeface="Courier New"/>
                <a:cs typeface="Courier New"/>
              </a:rPr>
              <a:t>   </a:t>
            </a:r>
            <a:r>
              <a:rPr lang="en-US" sz="1400" b="1" dirty="0" smtClean="0">
                <a:latin typeface="Courier New"/>
                <a:cs typeface="Courier New"/>
              </a:rPr>
              <a:t>*histogram</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smtClean="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lang="en-GB" sz="1400" b="1" dirty="0" err="1" smtClean="0">
                <a:latin typeface="Courier New"/>
                <a:cs typeface="Courier New"/>
                <a:sym typeface="Menlo Regular"/>
              </a:rPr>
              <a:t>gid</a:t>
            </a:r>
            <a:r>
              <a:rPr sz="1400" b="1" dirty="0" smtClean="0">
                <a:latin typeface="Courier New"/>
                <a:cs typeface="Courier New"/>
                <a:sym typeface="Menlo Regular"/>
              </a:rPr>
              <a:t> </a:t>
            </a:r>
            <a:r>
              <a:rPr lang="en-GB" sz="1400" b="1" dirty="0" smtClean="0">
                <a:latin typeface="Courier New"/>
                <a:cs typeface="Courier New"/>
                <a:sym typeface="Menlo Regular"/>
              </a:rPr>
              <a:t>  </a:t>
            </a:r>
            <a:r>
              <a:rPr sz="1400" b="1" dirty="0" smtClean="0">
                <a:latin typeface="Courier New"/>
                <a:cs typeface="Courier New"/>
                <a:sym typeface="Menlo Regular"/>
              </a:rPr>
              <a:t>= </a:t>
            </a:r>
            <a:r>
              <a:rPr sz="1400" b="1" dirty="0" smtClean="0">
                <a:solidFill>
                  <a:srgbClr val="3366FF"/>
                </a:solidFill>
                <a:latin typeface="Courier New"/>
                <a:cs typeface="Courier New"/>
                <a:sym typeface="Menlo Regular"/>
              </a:rPr>
              <a:t>get_</a:t>
            </a:r>
            <a:r>
              <a:rPr lang="en-GB" sz="1400" b="1" dirty="0" err="1" smtClean="0">
                <a:solidFill>
                  <a:srgbClr val="3366FF"/>
                </a:solidFill>
                <a:latin typeface="Courier New"/>
                <a:cs typeface="Courier New"/>
                <a:sym typeface="Menlo Regular"/>
              </a:rPr>
              <a:t>gl</a:t>
            </a:r>
            <a:r>
              <a:rPr sz="1400" b="1" dirty="0" smtClean="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smtClean="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lang="en-GB" sz="1400" b="1" i="1" dirty="0" err="1" smtClean="0">
                <a:solidFill>
                  <a:srgbClr val="3366FF"/>
                </a:solidFill>
                <a:latin typeface="Courier New"/>
                <a:cs typeface="Courier New"/>
                <a:sym typeface="Menlo Regular"/>
              </a:rPr>
              <a:t>int</a:t>
            </a:r>
            <a:r>
              <a:rPr lang="en-GB" sz="1400" b="1" dirty="0">
                <a:latin typeface="Courier New"/>
                <a:cs typeface="Courier New"/>
                <a:sym typeface="Menlo Regular"/>
              </a:rPr>
              <a:t> </a:t>
            </a:r>
            <a:r>
              <a:rPr lang="en-GB" sz="1400" b="1" dirty="0" smtClean="0">
                <a:latin typeface="Courier New"/>
                <a:cs typeface="Courier New"/>
                <a:sym typeface="Menlo Regular"/>
              </a:rPr>
              <a:t>group = </a:t>
            </a:r>
            <a:r>
              <a:rPr lang="en-GB" sz="1400" b="1" dirty="0" err="1" smtClean="0">
                <a:solidFill>
                  <a:srgbClr val="3366FF"/>
                </a:solidFill>
                <a:latin typeface="Courier New"/>
                <a:cs typeface="Courier New"/>
                <a:sym typeface="Menlo Regular"/>
              </a:rPr>
              <a:t>get_group_id</a:t>
            </a:r>
            <a:r>
              <a:rPr lang="en-GB" sz="1400" b="1" dirty="0" smtClean="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smtClean="0">
                <a:latin typeface="Courier New"/>
                <a:cs typeface="Courier New"/>
                <a:sym typeface="Menlo Regular"/>
              </a:rPr>
              <a:t>);</a:t>
            </a:r>
          </a:p>
          <a:p>
            <a:pPr defTabSz="410751">
              <a:defRPr sz="1800"/>
            </a:pPr>
            <a:endParaRPr lang="en-GB" sz="1400" b="1" dirty="0" smtClean="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pointer to start of this work-group’s histogram</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smtClean="0">
                <a:latin typeface="Courier New"/>
                <a:cs typeface="Courier New"/>
                <a:sym typeface="Menlo Regular"/>
              </a:rPr>
              <a:t>*</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 = histogram + group*</a:t>
            </a:r>
            <a:r>
              <a:rPr lang="en-GB" sz="1400" b="1" dirty="0">
                <a:solidFill>
                  <a:srgbClr val="FF00FF"/>
                </a:solidFill>
                <a:latin typeface="Courier New"/>
                <a:cs typeface="Courier New"/>
                <a:sym typeface="Menlo Regular"/>
              </a:rPr>
              <a:t>2</a:t>
            </a:r>
            <a:r>
              <a:rPr lang="en-GB" sz="1400" b="1" dirty="0" smtClean="0">
                <a:solidFill>
                  <a:srgbClr val="FF00FF"/>
                </a:solidFill>
                <a:latin typeface="Courier New"/>
                <a:cs typeface="Courier New"/>
                <a:sym typeface="Menlo Regular"/>
              </a:rPr>
              <a:t>56</a:t>
            </a:r>
            <a:r>
              <a:rPr lang="en-GB" sz="1400" b="1" dirty="0" smtClean="0">
                <a:latin typeface="Courier New"/>
                <a:cs typeface="Courier New"/>
                <a:sym typeface="Menlo Regular"/>
              </a:rPr>
              <a:t>;</a:t>
            </a:r>
          </a:p>
          <a:p>
            <a:pPr defTabSz="410751">
              <a:defRPr sz="1800"/>
            </a:pPr>
            <a:r>
              <a:rPr lang="en-GB" sz="1400" b="1" dirty="0" smtClean="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char</a:t>
            </a:r>
            <a:r>
              <a:rPr lang="en-GB" sz="1400" b="1" dirty="0" smtClean="0">
                <a:latin typeface="Courier New"/>
                <a:cs typeface="Courier New"/>
                <a:sym typeface="Menlo Regular"/>
              </a:rPr>
              <a:t> value = data[</a:t>
            </a:r>
            <a:r>
              <a:rPr lang="en-GB" sz="1400" b="1" dirty="0" err="1" smtClean="0">
                <a:latin typeface="Courier New"/>
                <a:cs typeface="Courier New"/>
                <a:sym typeface="Menlo Regular"/>
              </a:rPr>
              <a:t>gid</a:t>
            </a:r>
            <a:r>
              <a:rPr lang="en-GB" sz="1400" b="1" dirty="0" smtClean="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lang="en-GB" sz="1400" b="1" dirty="0" smtClean="0">
                <a:solidFill>
                  <a:srgbClr val="008000"/>
                </a:solidFill>
                <a:latin typeface="Courier New"/>
                <a:cs typeface="Courier New"/>
                <a:sym typeface="Menlo Regular"/>
              </a:rPr>
              <a:t>// Increment corresponding bucket in histogram</a:t>
            </a:r>
          </a:p>
          <a:p>
            <a:pPr defTabSz="410751">
              <a:defRPr sz="1800"/>
            </a:pPr>
            <a:r>
              <a:rPr lang="en-GB" sz="1400" b="1" dirty="0" smtClean="0">
                <a:solidFill>
                  <a:srgbClr val="3366FF"/>
                </a:solidFill>
                <a:latin typeface="Courier New"/>
                <a:cs typeface="Courier New"/>
                <a:sym typeface="Menlo Regular"/>
              </a:rPr>
              <a:t>  </a:t>
            </a:r>
            <a:r>
              <a:rPr lang="en-GB" sz="1400" b="1" dirty="0" err="1" smtClean="0">
                <a:solidFill>
                  <a:srgbClr val="3366FF"/>
                </a:solidFill>
                <a:latin typeface="Courier New"/>
                <a:cs typeface="Courier New"/>
                <a:sym typeface="Menlo Regular"/>
              </a:rPr>
              <a:t>atomic_inc</a:t>
            </a:r>
            <a:r>
              <a:rPr lang="en-GB" sz="1400" b="1" dirty="0" smtClean="0">
                <a:solidFill>
                  <a:srgbClr val="3366FF"/>
                </a:solidFill>
                <a:latin typeface="Courier New"/>
                <a:cs typeface="Courier New"/>
                <a:sym typeface="Menlo Regular"/>
              </a:rPr>
              <a:t>(</a:t>
            </a:r>
            <a:r>
              <a:rPr lang="en-GB" sz="1400" b="1" dirty="0" smtClean="0">
                <a:latin typeface="Courier New"/>
                <a:cs typeface="Courier New"/>
                <a:sym typeface="Menlo Regular"/>
              </a:rPr>
              <a:t>&amp;</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[value]);</a:t>
            </a:r>
          </a:p>
          <a:p>
            <a:pPr defTabSz="410751">
              <a:defRPr sz="1800"/>
            </a:pPr>
            <a:r>
              <a:rPr lang="en-GB" sz="1400" b="1" dirty="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smtClean="0"/>
              <a:t>Example: generate a per work-group histogram for </a:t>
            </a:r>
            <a:r>
              <a:rPr lang="en-GB" sz="2000" b="1" dirty="0" err="1" smtClean="0"/>
              <a:t>uchar</a:t>
            </a:r>
            <a:r>
              <a:rPr lang="en-GB" sz="2000" b="1" dirty="0" smtClean="0"/>
              <a:t> data</a:t>
            </a:r>
            <a:endParaRPr lang="en-GB" sz="2000" b="1" dirty="0"/>
          </a:p>
        </p:txBody>
      </p:sp>
    </p:spTree>
    <p:extLst>
      <p:ext uri="{BB962C8B-B14F-4D97-AF65-F5344CB8AC3E}">
        <p14:creationId xmlns:p14="http://schemas.microsoft.com/office/powerpoint/2010/main" val="279356290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73</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smtClean="0">
                <a:solidFill>
                  <a:srgbClr val="000000"/>
                </a:solidFill>
                <a:latin typeface="Courier New"/>
                <a:cs typeface="Courier New"/>
              </a:rPr>
              <a:t>mask = </a:t>
            </a:r>
            <a:r>
              <a:rPr lang="da-DK" sz="1400" b="1" dirty="0">
                <a:solidFill>
                  <a:srgbClr val="000000"/>
                </a:solidFill>
                <a:latin typeface="Courier New"/>
                <a:cs typeface="Courier New"/>
              </a:rPr>
              <a:t>(a &gt; b ? </a:t>
            </a:r>
            <a:r>
              <a:rPr lang="da-DK" sz="1400" b="1" smtClean="0">
                <a:solidFill>
                  <a:srgbClr val="FF00FF"/>
                </a:solidFill>
                <a:latin typeface="Courier New"/>
                <a:cs typeface="Courier New"/>
              </a:rPr>
              <a:t>1.f </a:t>
            </a:r>
            <a:r>
              <a:rPr lang="da-DK" sz="1400" b="1" smtClean="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optimisations</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bilateral kernel code</a:t>
            </a:r>
          </a:p>
          <a:p>
            <a:r>
              <a:rPr lang="en-GB" dirty="0" smtClean="0"/>
              <a:t>In particular, you should consider:</a:t>
            </a:r>
          </a:p>
          <a:p>
            <a:pPr lvl="1"/>
            <a:r>
              <a:rPr lang="en-GB" dirty="0" smtClean="0"/>
              <a:t>Is the memory access coalesced or not?</a:t>
            </a:r>
          </a:p>
          <a:p>
            <a:pPr lvl="1"/>
            <a:r>
              <a:rPr lang="en-GB" dirty="0" smtClean="0"/>
              <a:t>Experiment with work-group sizes</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421711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a:t>
            </a:r>
            <a:r>
              <a:rPr lang="en-GB" dirty="0" smtClean="0"/>
              <a:t>optimisations</a:t>
            </a:r>
            <a:endParaRPr lang="en-GB" dirty="0"/>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smtClean="0"/>
              <a:t>Results from 3 different versions (original, meta programming, and optimised) on an NVIDIA K40:</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smtClean="0">
                <a:latin typeface="Courier New"/>
                <a:cs typeface="Courier New"/>
              </a:rPr>
              <a:t>bilateral </a:t>
            </a:r>
            <a:endParaRPr lang="en-GB" sz="2000" b="1" dirty="0">
              <a:latin typeface="Courier New"/>
              <a:cs typeface="Courier New"/>
            </a:endParaRPr>
          </a:p>
          <a:p>
            <a:pPr marL="0" indent="0">
              <a:buNone/>
            </a:pPr>
            <a:r>
              <a:rPr lang="en-GB" sz="2000" dirty="0">
                <a:latin typeface="Courier New"/>
                <a:cs typeface="Courier New"/>
              </a:rPr>
              <a:t>OpenCL took </a:t>
            </a:r>
            <a:r>
              <a:rPr lang="en-GB" sz="2000" dirty="0" smtClean="0">
                <a:latin typeface="Courier New"/>
                <a:cs typeface="Courier New"/>
              </a:rPr>
              <a:t>425.2ms (</a:t>
            </a:r>
            <a:r>
              <a:rPr lang="en-GB" sz="2000" b="1" dirty="0" smtClean="0">
                <a:latin typeface="Courier New"/>
                <a:cs typeface="Courier New"/>
              </a:rPr>
              <a:t>13.3ms</a:t>
            </a:r>
            <a:r>
              <a:rPr lang="en-GB" sz="2000" dirty="0" smtClean="0">
                <a:latin typeface="Courier New"/>
                <a:cs typeface="Courier New"/>
              </a:rPr>
              <a:t> / frame)</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smtClean="0">
                <a:latin typeface="Courier New"/>
                <a:cs typeface="Courier New"/>
              </a:rPr>
              <a:t>OpenCL </a:t>
            </a:r>
            <a:r>
              <a:rPr lang="en-GB" sz="2000" dirty="0">
                <a:latin typeface="Courier New"/>
                <a:cs typeface="Courier New"/>
              </a:rPr>
              <a:t>took 357.9ms (</a:t>
            </a:r>
            <a:r>
              <a:rPr lang="en-GB" sz="2000" b="1" dirty="0">
                <a:latin typeface="Courier New"/>
                <a:cs typeface="Courier New"/>
              </a:rPr>
              <a:t>11.2ms</a:t>
            </a:r>
            <a:r>
              <a:rPr lang="en-GB" sz="2000" dirty="0">
                <a:latin typeface="Courier New"/>
                <a:cs typeface="Courier New"/>
              </a:rPr>
              <a:t> / frame</a:t>
            </a:r>
            <a:r>
              <a:rPr lang="en-GB" sz="2000" dirty="0" smtClean="0">
                <a:latin typeface="Courier New"/>
                <a:cs typeface="Courier New"/>
              </a:rPr>
              <a:t>)</a:t>
            </a:r>
            <a:endParaRPr lang="en-GB" sz="2000" dirty="0">
              <a:latin typeface="Courier New"/>
              <a:cs typeface="Courier New"/>
            </a:endParaRPr>
          </a:p>
          <a:p>
            <a:pPr marL="0" indent="0">
              <a:buNone/>
            </a:pPr>
            <a:endParaRPr lang="en-GB" sz="2000" dirty="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dirty="0" smtClean="0">
                <a:latin typeface="Courier New"/>
                <a:cs typeface="Courier New"/>
              </a:rPr>
              <a:t>OpenCL </a:t>
            </a:r>
            <a:r>
              <a:rPr lang="en-GB" sz="2000" dirty="0">
                <a:latin typeface="Courier New"/>
                <a:cs typeface="Courier New"/>
              </a:rPr>
              <a:t>took 74.0ms (</a:t>
            </a:r>
            <a:r>
              <a:rPr lang="en-GB" sz="2000" b="1" dirty="0">
                <a:latin typeface="Courier New"/>
                <a:cs typeface="Courier New"/>
              </a:rPr>
              <a:t>2.3ms</a:t>
            </a:r>
            <a:r>
              <a:rPr lang="en-GB" sz="2000" dirty="0">
                <a:latin typeface="Courier New"/>
                <a:cs typeface="Courier New"/>
              </a:rPr>
              <a:t> / frame</a:t>
            </a:r>
            <a:r>
              <a:rPr lang="en-GB" sz="2000" dirty="0" smtClean="0">
                <a:latin typeface="Courier New"/>
                <a:cs typeface="Courier New"/>
              </a:rPr>
              <a:t>)</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latin typeface="Courier New"/>
                <a:cs typeface="Courier New"/>
              </a:rPr>
              <a:t>cl::</a:t>
            </a:r>
            <a:r>
              <a:rPr lang="en-GB" b="1" dirty="0" err="1">
                <a:latin typeface="Courier New"/>
                <a:cs typeface="Courier New"/>
              </a:rPr>
              <a:t>ImageFormat</a:t>
            </a:r>
            <a:r>
              <a:rPr lang="en-GB" b="1" dirty="0">
                <a:latin typeface="Courier New"/>
                <a:cs typeface="Courier New"/>
              </a:rPr>
              <a:t> </a:t>
            </a:r>
            <a:r>
              <a:rPr lang="en-GB" b="1" dirty="0">
                <a:solidFill>
                  <a:schemeClr val="accent4"/>
                </a:solidFill>
                <a:latin typeface="Courier New"/>
                <a:cs typeface="Courier New"/>
              </a:rPr>
              <a:t>format</a:t>
            </a:r>
            <a:r>
              <a:rPr lang="en-GB" b="1" dirty="0">
                <a:latin typeface="Courier New"/>
                <a:cs typeface="Courier New"/>
              </a:rPr>
              <a:t>(</a:t>
            </a:r>
          </a:p>
          <a:p>
            <a:pPr marL="0" indent="0">
              <a:buNone/>
            </a:pPr>
            <a:r>
              <a:rPr lang="en-GB" b="1" dirty="0">
                <a:latin typeface="Courier New"/>
                <a:cs typeface="Courier New"/>
              </a:rPr>
              <a:t>  CL_RGBA,      </a:t>
            </a:r>
            <a:r>
              <a:rPr lang="en-GB" b="1" dirty="0">
                <a:solidFill>
                  <a:srgbClr val="008000"/>
                </a:solidFill>
                <a:latin typeface="Courier New"/>
                <a:cs typeface="Courier New"/>
              </a:rPr>
              <a:t>// channel order</a:t>
            </a:r>
          </a:p>
          <a:p>
            <a:pPr marL="0" indent="0">
              <a:buNone/>
            </a:pPr>
            <a:r>
              <a:rPr lang="en-GB" b="1" dirty="0">
                <a:latin typeface="Courier New"/>
                <a:cs typeface="Courier New"/>
              </a:rPr>
              <a:t>  CL_UNORM_INT8 </a:t>
            </a:r>
            <a:r>
              <a:rPr lang="en-GB" b="1" dirty="0">
                <a:solidFill>
                  <a:srgbClr val="008000"/>
                </a:solidFill>
                <a:latin typeface="Courier New"/>
                <a:cs typeface="Courier New"/>
              </a:rPr>
              <a:t>// channel data type</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en-GB" b="1" dirty="0">
                <a:latin typeface="Courier New"/>
                <a:cs typeface="Courier New"/>
              </a:rPr>
              <a:t>cl::Image2D </a:t>
            </a:r>
            <a:r>
              <a:rPr lang="en-GB" b="1" dirty="0" err="1">
                <a:solidFill>
                  <a:schemeClr val="accent4"/>
                </a:solidFill>
                <a:latin typeface="Courier New"/>
                <a:cs typeface="Courier New"/>
              </a:rPr>
              <a:t>d_image</a:t>
            </a:r>
            <a:r>
              <a:rPr lang="en-GB" b="1" dirty="0">
                <a:latin typeface="Courier New"/>
                <a:cs typeface="Courier New"/>
              </a:rPr>
              <a:t>(</a:t>
            </a:r>
          </a:p>
          <a:p>
            <a:pPr marL="0" indent="0">
              <a:buNone/>
            </a:pPr>
            <a:r>
              <a:rPr lang="en-GB" b="1" dirty="0">
                <a:latin typeface="Courier New"/>
                <a:cs typeface="Courier New"/>
              </a:rPr>
              <a:t>  context,          </a:t>
            </a:r>
            <a:r>
              <a:rPr lang="en-GB" b="1" dirty="0">
                <a:solidFill>
                  <a:srgbClr val="008000"/>
                </a:solidFill>
                <a:latin typeface="Courier New"/>
                <a:cs typeface="Courier New"/>
              </a:rPr>
              <a:t>// context object</a:t>
            </a:r>
          </a:p>
          <a:p>
            <a:pPr marL="0" indent="0">
              <a:buNone/>
            </a:pPr>
            <a:r>
              <a:rPr lang="en-GB" b="1" dirty="0">
                <a:latin typeface="Courier New"/>
                <a:cs typeface="Courier New"/>
              </a:rPr>
              <a:t>  CL_MEM_READ_ONLY, </a:t>
            </a:r>
            <a:r>
              <a:rPr lang="en-GB" b="1" dirty="0">
                <a:solidFill>
                  <a:srgbClr val="008000"/>
                </a:solidFill>
                <a:latin typeface="Courier New"/>
                <a:cs typeface="Courier New"/>
              </a:rPr>
              <a:t>// memory access flags</a:t>
            </a:r>
          </a:p>
          <a:p>
            <a:pPr marL="0" indent="0">
              <a:buNone/>
            </a:pPr>
            <a:r>
              <a:rPr lang="en-GB" b="1" dirty="0">
                <a:latin typeface="Courier New"/>
                <a:cs typeface="Courier New"/>
              </a:rPr>
              <a:t>  format,           </a:t>
            </a:r>
            <a:r>
              <a:rPr lang="en-GB" b="1" dirty="0">
                <a:solidFill>
                  <a:srgbClr val="008000"/>
                </a:solidFill>
                <a:latin typeface="Courier New"/>
                <a:cs typeface="Courier New"/>
              </a:rPr>
              <a:t>// image format (above)</a:t>
            </a:r>
          </a:p>
          <a:p>
            <a:pPr marL="0" indent="0">
              <a:buNone/>
            </a:pPr>
            <a:r>
              <a:rPr lang="en-GB" b="1" dirty="0">
                <a:latin typeface="Courier New"/>
                <a:cs typeface="Courier New"/>
              </a:rPr>
              <a:t>  width,            </a:t>
            </a:r>
            <a:r>
              <a:rPr lang="en-GB" b="1" dirty="0">
                <a:solidFill>
                  <a:srgbClr val="008000"/>
                </a:solidFill>
                <a:latin typeface="Courier New"/>
                <a:cs typeface="Courier New"/>
              </a:rPr>
              <a:t>// image width</a:t>
            </a:r>
          </a:p>
          <a:p>
            <a:pPr marL="0" indent="0">
              <a:buNone/>
            </a:pPr>
            <a:r>
              <a:rPr lang="en-GB" b="1" dirty="0">
                <a:latin typeface="Courier New"/>
                <a:cs typeface="Courier New"/>
              </a:rPr>
              <a:t>  height,           </a:t>
            </a:r>
            <a:r>
              <a:rPr lang="en-GB" b="1" dirty="0">
                <a:solidFill>
                  <a:srgbClr val="008000"/>
                </a:solidFill>
                <a:latin typeface="Courier New"/>
                <a:cs typeface="Courier New"/>
              </a:rPr>
              <a:t>// image height</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origin;</a:t>
            </a:r>
          </a:p>
          <a:p>
            <a:pPr marL="0" indent="0">
              <a:buNone/>
            </a:pPr>
            <a:r>
              <a:rPr lang="hr-HR" b="1" dirty="0">
                <a:latin typeface="Courier New"/>
                <a:cs typeface="Courier New"/>
              </a:rPr>
              <a:t>    origin[</a:t>
            </a:r>
            <a:r>
              <a:rPr lang="hr-HR" b="1" dirty="0">
                <a:solidFill>
                  <a:srgbClr val="FF00FF"/>
                </a:solidFill>
                <a:latin typeface="Courier New"/>
                <a:cs typeface="Courier New"/>
              </a:rPr>
              <a:t>0</a:t>
            </a:r>
            <a:r>
              <a:rPr lang="hr-HR" b="1" dirty="0">
                <a:latin typeface="Courier New"/>
                <a:cs typeface="Courier New"/>
              </a:rPr>
              <a:t>] = origin[</a:t>
            </a:r>
            <a:r>
              <a:rPr lang="hr-HR" b="1" dirty="0">
                <a:solidFill>
                  <a:srgbClr val="FF00FF"/>
                </a:solidFill>
                <a:latin typeface="Courier New"/>
                <a:cs typeface="Courier New"/>
              </a:rPr>
              <a:t>1</a:t>
            </a:r>
            <a:r>
              <a:rPr lang="hr-HR" b="1" dirty="0">
                <a:latin typeface="Courier New"/>
                <a:cs typeface="Courier New"/>
              </a:rPr>
              <a:t>] = origin[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0</a:t>
            </a:r>
            <a:r>
              <a:rPr lang="hr-HR" b="1" dirty="0">
                <a:latin typeface="Courier New"/>
                <a:cs typeface="Courier New"/>
              </a:rPr>
              <a:t>;</a:t>
            </a: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region;</a:t>
            </a:r>
          </a:p>
          <a:p>
            <a:pPr marL="0" indent="0">
              <a:buNone/>
            </a:pPr>
            <a:r>
              <a:rPr lang="hr-HR" b="1" dirty="0">
                <a:latin typeface="Courier New"/>
                <a:cs typeface="Courier New"/>
              </a:rPr>
              <a:t>    region[</a:t>
            </a:r>
            <a:r>
              <a:rPr lang="hr-HR" b="1" dirty="0">
                <a:solidFill>
                  <a:srgbClr val="FF00FF"/>
                </a:solidFill>
                <a:latin typeface="Courier New"/>
                <a:cs typeface="Courier New"/>
              </a:rPr>
              <a:t>0</a:t>
            </a:r>
            <a:r>
              <a:rPr lang="hr-HR" b="1" dirty="0">
                <a:latin typeface="Courier New"/>
                <a:cs typeface="Courier New"/>
              </a:rPr>
              <a:t>] = </a:t>
            </a:r>
            <a:r>
              <a:rPr lang="hr-HR" b="1" dirty="0" smtClean="0">
                <a:latin typeface="Courier New"/>
                <a:cs typeface="Courier New"/>
              </a:rPr>
              <a:t>width;</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1</a:t>
            </a:r>
            <a:r>
              <a:rPr lang="hr-HR" b="1" dirty="0">
                <a:latin typeface="Courier New"/>
                <a:cs typeface="Courier New"/>
              </a:rPr>
              <a:t>] = </a:t>
            </a:r>
            <a:r>
              <a:rPr lang="hr-HR" b="1" dirty="0" smtClean="0">
                <a:latin typeface="Courier New"/>
                <a:cs typeface="Courier New"/>
              </a:rPr>
              <a:t>height;</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1</a:t>
            </a:r>
            <a:r>
              <a:rPr lang="hr-HR" b="1" dirty="0">
                <a:latin typeface="Courier New"/>
                <a:cs typeface="Courier New"/>
              </a:rPr>
              <a:t>;</a:t>
            </a:r>
            <a:endParaRPr lang="en-GB" b="1" dirty="0">
              <a:latin typeface="Courier New"/>
              <a:cs typeface="Courier New"/>
            </a:endParaRPr>
          </a:p>
          <a:p>
            <a:pPr marL="0" indent="0">
              <a:buNone/>
            </a:pPr>
            <a:r>
              <a:rPr lang="en-GB" b="1" dirty="0" err="1">
                <a:latin typeface="Courier New"/>
                <a:cs typeface="Courier New"/>
              </a:rPr>
              <a:t>queue.</a:t>
            </a:r>
            <a:r>
              <a:rPr lang="en-GB" b="1" dirty="0" err="1">
                <a:solidFill>
                  <a:srgbClr val="3366FF"/>
                </a:solidFill>
                <a:latin typeface="Courier New"/>
                <a:cs typeface="Courier New"/>
              </a:rPr>
              <a:t>enqueueWriteImage</a:t>
            </a:r>
            <a:r>
              <a:rPr lang="en-GB" b="1" dirty="0">
                <a:latin typeface="Courier New"/>
                <a:cs typeface="Courier New"/>
              </a:rPr>
              <a:t>(</a:t>
            </a:r>
          </a:p>
          <a:p>
            <a:pPr marL="0" indent="0">
              <a:buNone/>
            </a:pPr>
            <a:r>
              <a:rPr lang="en-GB" b="1" dirty="0">
                <a:latin typeface="Courier New"/>
                <a:cs typeface="Courier New"/>
              </a:rPr>
              <a:t>  </a:t>
            </a:r>
            <a:r>
              <a:rPr lang="en-GB" b="1" dirty="0" err="1">
                <a:latin typeface="Courier New"/>
                <a:cs typeface="Courier New"/>
              </a:rPr>
              <a:t>d_image</a:t>
            </a:r>
            <a:r>
              <a:rPr lang="en-GB" b="1" dirty="0">
                <a:latin typeface="Courier New"/>
                <a:cs typeface="Courier New"/>
              </a:rPr>
              <a:t>,      </a:t>
            </a:r>
            <a:r>
              <a:rPr lang="en-GB" b="1" dirty="0">
                <a:solidFill>
                  <a:srgbClr val="008000"/>
                </a:solidFill>
                <a:latin typeface="Courier New"/>
                <a:cs typeface="Courier New"/>
              </a:rPr>
              <a:t>// image object</a:t>
            </a:r>
          </a:p>
          <a:p>
            <a:pPr marL="0" indent="0">
              <a:buNone/>
            </a:pPr>
            <a:r>
              <a:rPr lang="en-GB" b="1" dirty="0">
                <a:latin typeface="Courier New"/>
                <a:cs typeface="Courier New"/>
              </a:rPr>
              <a:t>  CL_TRUE,      </a:t>
            </a:r>
            <a:r>
              <a:rPr lang="en-GB" b="1" dirty="0">
                <a:solidFill>
                  <a:srgbClr val="008000"/>
                </a:solidFill>
                <a:latin typeface="Courier New"/>
                <a:cs typeface="Courier New"/>
              </a:rPr>
              <a:t>// blocking read</a:t>
            </a:r>
          </a:p>
          <a:p>
            <a:pPr marL="0" indent="0">
              <a:buNone/>
            </a:pPr>
            <a:r>
              <a:rPr lang="en-GB" b="1" dirty="0">
                <a:latin typeface="Courier New"/>
                <a:cs typeface="Courier New"/>
              </a:rPr>
              <a:t>  origin,       </a:t>
            </a:r>
            <a:r>
              <a:rPr lang="en-GB" b="1" dirty="0">
                <a:solidFill>
                  <a:srgbClr val="008000"/>
                </a:solidFill>
                <a:latin typeface="Courier New"/>
                <a:cs typeface="Courier New"/>
              </a:rPr>
              <a:t>// origin of write</a:t>
            </a:r>
          </a:p>
          <a:p>
            <a:pPr marL="0" indent="0">
              <a:buNone/>
            </a:pPr>
            <a:r>
              <a:rPr lang="en-GB" b="1" dirty="0">
                <a:latin typeface="Courier New"/>
                <a:cs typeface="Courier New"/>
              </a:rPr>
              <a:t>  region,       </a:t>
            </a:r>
            <a:r>
              <a:rPr lang="en-GB" b="1" dirty="0">
                <a:solidFill>
                  <a:srgbClr val="008000"/>
                </a:solidFill>
                <a:latin typeface="Courier New"/>
                <a:cs typeface="Courier New"/>
              </a:rPr>
              <a:t>// region to write</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row pitch</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slice pitch (3D only)</a:t>
            </a:r>
          </a:p>
          <a:p>
            <a:pPr marL="0" indent="0">
              <a:buNone/>
            </a:pPr>
            <a:r>
              <a:rPr lang="en-GB" b="1" dirty="0">
                <a:latin typeface="Courier New"/>
                <a:cs typeface="Courier New"/>
              </a:rPr>
              <a:t>  </a:t>
            </a:r>
            <a:r>
              <a:rPr lang="en-GB" b="1" dirty="0" err="1">
                <a:latin typeface="Courier New"/>
                <a:cs typeface="Courier New"/>
              </a:rPr>
              <a:t>h_image</a:t>
            </a:r>
            <a:r>
              <a:rPr lang="en-GB" b="1" dirty="0">
                <a:latin typeface="Courier New"/>
                <a:cs typeface="Courier New"/>
              </a:rPr>
              <a:t>,      </a:t>
            </a:r>
            <a:r>
              <a:rPr lang="en-GB" b="1" dirty="0">
                <a:solidFill>
                  <a:srgbClr val="008000"/>
                </a:solidFill>
                <a:latin typeface="Courier New"/>
                <a:cs typeface="Courier New"/>
              </a:rPr>
              <a:t>// host data</a:t>
            </a:r>
          </a:p>
          <a:p>
            <a:pPr marL="0" indent="0">
              <a:buNone/>
            </a:pPr>
            <a:r>
              <a:rPr lang="en-GB"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008000"/>
                </a:solidFill>
                <a:latin typeface="Courier New"/>
                <a:cs typeface="Courier New"/>
              </a:rPr>
              <a:t>// Create a sampler object</a:t>
            </a:r>
          </a:p>
          <a:p>
            <a:pPr marL="0" indent="0">
              <a:buNone/>
            </a:pPr>
            <a:r>
              <a:rPr lang="en-GB" b="1" dirty="0" smtClean="0">
                <a:solidFill>
                  <a:srgbClr val="000000"/>
                </a:solidFill>
                <a:latin typeface="Courier New"/>
                <a:cs typeface="Courier New"/>
              </a:rPr>
              <a:t>cl::Sampler </a:t>
            </a:r>
            <a:r>
              <a:rPr lang="en-GB" b="1" dirty="0" smtClean="0">
                <a:solidFill>
                  <a:schemeClr val="accent4"/>
                </a:solidFill>
                <a:latin typeface="Courier New"/>
                <a:cs typeface="Courier New"/>
              </a:rPr>
              <a:t>sampler</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context,           </a:t>
            </a:r>
            <a:r>
              <a:rPr lang="en-GB" b="1" dirty="0" smtClean="0">
                <a:solidFill>
                  <a:srgbClr val="008000"/>
                </a:solidFill>
                <a:latin typeface="Courier New"/>
                <a:cs typeface="Courier New"/>
              </a:rPr>
              <a:t>// context objects</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CL_FALSE,          </a:t>
            </a:r>
            <a:r>
              <a:rPr lang="en-GB" b="1" dirty="0" smtClean="0">
                <a:solidFill>
                  <a:srgbClr val="008000"/>
                </a:solidFill>
                <a:latin typeface="Courier New"/>
                <a:cs typeface="Courier New"/>
              </a:rPr>
              <a:t>// normalized coordinates</a:t>
            </a:r>
          </a:p>
          <a:p>
            <a:pPr marL="0" indent="0">
              <a:buNone/>
            </a:pPr>
            <a:r>
              <a:rPr lang="en-GB" b="1" dirty="0" smtClean="0">
                <a:solidFill>
                  <a:srgbClr val="000000"/>
                </a:solidFill>
                <a:latin typeface="Courier New"/>
                <a:cs typeface="Courier New"/>
              </a:rPr>
              <a:t>  CL_ADDRESS_REPEAT, </a:t>
            </a:r>
            <a:r>
              <a:rPr lang="en-GB" b="1" dirty="0" smtClean="0">
                <a:solidFill>
                  <a:srgbClr val="008000"/>
                </a:solidFill>
                <a:latin typeface="Courier New"/>
                <a:cs typeface="Courier New"/>
              </a:rPr>
              <a:t>// addressing mode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CL_FILTER_NEAREST, </a:t>
            </a:r>
            <a:r>
              <a:rPr lang="en-GB" b="1" dirty="0" smtClean="0">
                <a:solidFill>
                  <a:srgbClr val="008000"/>
                </a:solidFill>
                <a:latin typeface="Courier New"/>
                <a:cs typeface="Courier New"/>
              </a:rPr>
              <a:t>// filtering mode</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Pass sampler to kernel as an argument</a:t>
            </a:r>
            <a:endParaRPr lang="en-GB" b="1" dirty="0">
              <a:solidFill>
                <a:srgbClr val="008000"/>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000000"/>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000000"/>
                </a:solidFill>
                <a:latin typeface="Courier New" panose="02070309020205020404" pitchFamily="49" charset="0"/>
                <a:cs typeface="Courier New" panose="02070309020205020404" pitchFamily="49" charset="0"/>
              </a:rPr>
              <a:t>(queue, global), </a:t>
            </a:r>
            <a:r>
              <a:rPr lang="en-GB" b="1" dirty="0" smtClean="0">
                <a:solidFill>
                  <a:srgbClr val="000000"/>
                </a:solidFill>
                <a:latin typeface="Courier New" panose="02070309020205020404" pitchFamily="49" charset="0"/>
                <a:cs typeface="Courier New" panose="02070309020205020404" pitchFamily="49" charset="0"/>
              </a:rPr>
              <a:t>…, sampler, …)</a:t>
            </a:r>
            <a:r>
              <a:rPr lang="en-GB" b="1" dirty="0">
                <a:solidFill>
                  <a:srgbClr val="000000"/>
                </a:solidFill>
                <a:latin typeface="Courier New" panose="02070309020205020404" pitchFamily="49" charset="0"/>
                <a:cs typeface="Courier New" panose="02070309020205020404" pitchFamily="49" charset="0"/>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rgbClr val="000000"/>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const</a:t>
            </a:r>
            <a:r>
              <a:rPr lang="en-GB" b="1" dirty="0" smtClean="0">
                <a:solidFill>
                  <a:schemeClr val="accent2"/>
                </a:solidFill>
                <a:latin typeface="Courier New"/>
                <a:cs typeface="Courier New"/>
              </a:rPr>
              <a:t> </a:t>
            </a:r>
            <a:r>
              <a:rPr lang="en-GB" b="1" i="1" dirty="0" err="1" smtClean="0">
                <a:solidFill>
                  <a:srgbClr val="3366FF"/>
                </a:solidFill>
                <a:latin typeface="Courier New"/>
                <a:cs typeface="Courier New"/>
              </a:rPr>
              <a:t>sampler_t</a:t>
            </a:r>
            <a:r>
              <a:rPr lang="en-GB" b="1" dirty="0" smtClean="0">
                <a:solidFill>
                  <a:srgbClr val="000000"/>
                </a:solidFill>
                <a:latin typeface="Courier New"/>
                <a:cs typeface="Courier New"/>
              </a:rPr>
              <a:t> sampler)</a:t>
            </a: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a:solidFill>
                  <a:srgbClr val="008000"/>
                </a:solidFill>
                <a:latin typeface="Courier New"/>
                <a:cs typeface="Courier New"/>
              </a:rPr>
              <a:t>// Read a normalized pixel </a:t>
            </a:r>
            <a:r>
              <a:rPr lang="en-GB" b="1" dirty="0" smtClean="0">
                <a:solidFill>
                  <a:srgbClr val="008000"/>
                </a:solidFill>
                <a:latin typeface="Courier New"/>
                <a:cs typeface="Courier New"/>
              </a:rPr>
              <a:t>value using a sampler</a:t>
            </a:r>
            <a:endParaRPr lang="en-GB" b="1" dirty="0">
              <a:solidFill>
                <a:srgbClr val="008000"/>
              </a:solidFill>
              <a:latin typeface="Courier New"/>
              <a:cs typeface="Courier New"/>
            </a:endParaRP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000000"/>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input,</a:t>
            </a:r>
          </a:p>
          <a:p>
            <a:pPr marL="0" indent="0">
              <a:buNone/>
            </a:pPr>
            <a:r>
              <a:rPr lang="en-GB" b="1" dirty="0" smtClean="0">
                <a:solidFill>
                  <a:srgbClr val="000000"/>
                </a:solidFill>
                <a:latin typeface="Courier New"/>
                <a:cs typeface="Courier New"/>
              </a:rPr>
              <a:t>    sampler,</a:t>
            </a:r>
          </a:p>
          <a:p>
            <a:pPr marL="0" indent="0">
              <a:buNone/>
            </a:pP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Alternatively, declare the sampler inside the kernel source</a:t>
            </a:r>
          </a:p>
          <a:p>
            <a:pPr marL="0" indent="0">
              <a:buNone/>
            </a:pPr>
            <a:r>
              <a:rPr lang="en-GB" b="1" dirty="0" err="1">
                <a:solidFill>
                  <a:schemeClr val="accent2"/>
                </a:solidFill>
                <a:latin typeface="Courier New"/>
                <a:cs typeface="Courier New"/>
              </a:rPr>
              <a:t>const</a:t>
            </a:r>
            <a:r>
              <a:rPr lang="en-GB" b="1" dirty="0">
                <a:solidFill>
                  <a:schemeClr val="accent2"/>
                </a:solidFill>
                <a:latin typeface="Courier New"/>
                <a:cs typeface="Courier New"/>
              </a:rPr>
              <a:t> </a:t>
            </a:r>
            <a:r>
              <a:rPr lang="en-GB" b="1" i="1" dirty="0" err="1">
                <a:solidFill>
                  <a:srgbClr val="3366FF"/>
                </a:solidFill>
                <a:latin typeface="Courier New"/>
                <a:cs typeface="Courier New"/>
              </a:rPr>
              <a:t>sampler_t</a:t>
            </a:r>
            <a:r>
              <a:rPr lang="en-GB" b="1" dirty="0">
                <a:solidFill>
                  <a:srgbClr val="000000"/>
                </a:solidFill>
                <a:latin typeface="Courier New"/>
                <a:cs typeface="Courier New"/>
              </a:rPr>
              <a:t> sampler =</a:t>
            </a:r>
          </a:p>
          <a:p>
            <a:pPr marL="0" indent="0">
              <a:buNone/>
            </a:pPr>
            <a:r>
              <a:rPr lang="en-GB" b="1" dirty="0">
                <a:solidFill>
                  <a:srgbClr val="000000"/>
                </a:solidFill>
                <a:latin typeface="Courier New"/>
                <a:cs typeface="Courier New"/>
              </a:rPr>
              <a:t>  CLK_NORMALIZED_COORDS_FALSE |</a:t>
            </a:r>
          </a:p>
          <a:p>
            <a:pPr marL="0" indent="0">
              <a:buNone/>
            </a:pPr>
            <a:r>
              <a:rPr lang="en-GB" b="1" dirty="0">
                <a:solidFill>
                  <a:srgbClr val="000000"/>
                </a:solidFill>
                <a:latin typeface="Courier New"/>
                <a:cs typeface="Courier New"/>
              </a:rPr>
              <a:t>  CLK_ADDRESS_CLAMP_TO_EDGE   |</a:t>
            </a:r>
          </a:p>
          <a:p>
            <a:pPr marL="0" indent="0">
              <a:buNone/>
            </a:pPr>
            <a:r>
              <a:rPr lang="en-GB"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pPr marL="0" indent="0">
              <a:buNone/>
            </a:pPr>
            <a:r>
              <a:rPr lang="en-GB" dirty="0" smtClean="0"/>
              <a:t>Results from </a:t>
            </a:r>
            <a:r>
              <a:rPr lang="en-GB" dirty="0"/>
              <a:t>4</a:t>
            </a:r>
            <a:r>
              <a:rPr lang="en-GB" dirty="0" smtClean="0"/>
              <a:t> different versions (original, meta programming, optimised, and images) on an NVIDIA K40:</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smtClean="0">
                <a:latin typeface="Courier New"/>
                <a:cs typeface="Courier New"/>
              </a:rPr>
              <a:t>bilateral </a:t>
            </a:r>
            <a:endParaRPr lang="en-GB" sz="2400" b="1" dirty="0">
              <a:latin typeface="Courier New"/>
              <a:cs typeface="Courier New"/>
            </a:endParaRPr>
          </a:p>
          <a:p>
            <a:pPr marL="0" indent="0">
              <a:buNone/>
            </a:pPr>
            <a:r>
              <a:rPr lang="en-GB" sz="2400" dirty="0">
                <a:latin typeface="Courier New"/>
                <a:cs typeface="Courier New"/>
              </a:rPr>
              <a:t>OpenCL took </a:t>
            </a:r>
            <a:r>
              <a:rPr lang="en-GB" sz="2400" dirty="0" smtClean="0">
                <a:latin typeface="Courier New"/>
                <a:cs typeface="Courier New"/>
              </a:rPr>
              <a:t>425.2ms (</a:t>
            </a:r>
            <a:r>
              <a:rPr lang="en-GB" sz="2400" b="1" dirty="0" smtClean="0">
                <a:latin typeface="Courier New"/>
                <a:cs typeface="Courier New"/>
              </a:rPr>
              <a:t>13.3ms</a:t>
            </a:r>
            <a:r>
              <a:rPr lang="en-GB" sz="2400" dirty="0" smtClean="0">
                <a:latin typeface="Courier New"/>
                <a:cs typeface="Courier New"/>
              </a:rPr>
              <a:t> / frame)</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357.9ms (</a:t>
            </a:r>
            <a:r>
              <a:rPr lang="en-GB" sz="2400" b="1" dirty="0">
                <a:latin typeface="Courier New"/>
                <a:cs typeface="Courier New"/>
              </a:rPr>
              <a:t>11.2ms</a:t>
            </a:r>
            <a:r>
              <a:rPr lang="en-GB" sz="2400" dirty="0">
                <a:latin typeface="Courier New"/>
                <a:cs typeface="Courier New"/>
              </a:rPr>
              <a:t> /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74.0ms (</a:t>
            </a:r>
            <a:r>
              <a:rPr lang="en-GB" sz="2400" b="1" dirty="0">
                <a:latin typeface="Courier New"/>
                <a:cs typeface="Courier New"/>
              </a:rPr>
              <a:t>2.3ms</a:t>
            </a:r>
            <a:r>
              <a:rPr lang="en-GB" sz="2400" dirty="0">
                <a:latin typeface="Courier New"/>
                <a:cs typeface="Courier New"/>
              </a:rPr>
              <a:t> /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41.8ms (</a:t>
            </a:r>
            <a:r>
              <a:rPr lang="en-GB" sz="2400" b="1" dirty="0">
                <a:latin typeface="Courier New"/>
                <a:cs typeface="Courier New"/>
              </a:rPr>
              <a:t>1.3ms</a:t>
            </a:r>
            <a:r>
              <a:rPr lang="en-GB" sz="2400" dirty="0">
                <a:latin typeface="Courier New"/>
                <a:cs typeface="Courier New"/>
              </a:rPr>
              <a:t> /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550</TotalTime>
  <Words>7692</Words>
  <Application>Microsoft Macintosh PowerPoint</Application>
  <PresentationFormat>On-screen Show (4:3)</PresentationFormat>
  <Paragraphs>1141</Paragraphs>
  <Slides>87</Slides>
  <Notes>23</Notes>
  <HiddenSlides>23</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Intel Offline Compiler</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layout is critical to performance</vt:lpstr>
      <vt:lpstr>Memory Access 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optimisations</vt:lpstr>
      <vt:lpstr>Exercise: optimisations</vt:lpstr>
      <vt:lpstr>Exercise 12</vt:lpstr>
      <vt:lpstr>Image Types</vt:lpstr>
      <vt:lpstr>Checking for Image Support</vt:lpstr>
      <vt:lpstr>Image Types – Host API</vt:lpstr>
      <vt:lpstr>Image Formats </vt:lpstr>
      <vt:lpstr>Image Types – Kernel</vt:lpstr>
      <vt:lpstr>Image Samplers</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184</cp:revision>
  <dcterms:created xsi:type="dcterms:W3CDTF">2015-05-05T22:43:30Z</dcterms:created>
  <dcterms:modified xsi:type="dcterms:W3CDTF">2016-07-26T07:13:03Z</dcterms:modified>
</cp:coreProperties>
</file>