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40" r:id="rId66"/>
    <p:sldId id="341" r:id="rId67"/>
    <p:sldId id="320" r:id="rId68"/>
    <p:sldId id="321" r:id="rId69"/>
    <p:sldId id="322" r:id="rId70"/>
    <p:sldId id="323" r:id="rId71"/>
    <p:sldId id="324" r:id="rId72"/>
    <p:sldId id="338" r:id="rId73"/>
    <p:sldId id="325" r:id="rId74"/>
    <p:sldId id="326" r:id="rId75"/>
    <p:sldId id="327" r:id="rId76"/>
    <p:sldId id="342" r:id="rId77"/>
    <p:sldId id="343" r:id="rId78"/>
    <p:sldId id="328" r:id="rId79"/>
    <p:sldId id="329" r:id="rId80"/>
    <p:sldId id="337" r:id="rId81"/>
    <p:sldId id="330" r:id="rId82"/>
    <p:sldId id="331" r:id="rId83"/>
    <p:sldId id="332" r:id="rId84"/>
    <p:sldId id="333" r:id="rId85"/>
    <p:sldId id="334" r:id="rId86"/>
    <p:sldId id="339"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94" d="100"/>
          <a:sy n="94" d="100"/>
        </p:scale>
        <p:origin x="-199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25/07/16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67</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baseline="0" dirty="0" smtClean="0"/>
          </a:p>
          <a:p>
            <a:r>
              <a:rPr lang="en-GB" baseline="0" dirty="0" smtClean="0"/>
              <a:t>Sometimes </a:t>
            </a:r>
            <a:r>
              <a:rPr lang="en-GB" baseline="0" dirty="0" err="1" smtClean="0"/>
              <a:t>vectorisation</a:t>
            </a:r>
            <a:r>
              <a:rPr lang="en-GB" baseline="0" dirty="0" smtClean="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70</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p>
          <a:p>
            <a:endParaRPr lang="en-GB" baseline="0" dirty="0" smtClean="0"/>
          </a:p>
          <a:p>
            <a:r>
              <a:rPr lang="en-GB" baseline="0" dirty="0" smtClean="0"/>
              <a:t>there are also some special case functions that can give big performance improvements:</a:t>
            </a:r>
          </a:p>
          <a:p>
            <a:pPr marL="171450" indent="-171450">
              <a:buFontTx/>
              <a:buChar char="-"/>
            </a:pPr>
            <a:r>
              <a:rPr lang="en-GB" baseline="0" dirty="0" err="1" smtClean="0"/>
              <a:t>powr</a:t>
            </a:r>
            <a:r>
              <a:rPr lang="en-GB" baseline="0" dirty="0" smtClean="0"/>
              <a:t>(x, y) </a:t>
            </a:r>
            <a:r>
              <a:rPr lang="en-GB" baseline="0" smtClean="0"/>
              <a:t>where x </a:t>
            </a:r>
            <a:r>
              <a:rPr lang="en-GB" baseline="0" dirty="0" smtClean="0"/>
              <a:t>is &gt;=0</a:t>
            </a:r>
          </a:p>
          <a:p>
            <a:pPr marL="171450" indent="-171450">
              <a:buFontTx/>
              <a:buChar char="-"/>
            </a:pPr>
            <a:r>
              <a:rPr lang="en-GB" baseline="0" dirty="0" err="1" smtClean="0"/>
              <a:t>pown</a:t>
            </a:r>
            <a:r>
              <a:rPr lang="en-GB" baseline="0" dirty="0" smtClean="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74</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25/07/16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25/07/16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25/07/16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25/07/16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25/07/16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25/07/16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25/07/16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25/07/16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endParaRPr lang="en-GB" dirty="0" smtClean="0">
              <a:solidFill>
                <a:schemeClr val="tx1"/>
              </a:solidFill>
            </a:endParaRP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latin typeface="Courier New"/>
                <a:cs typeface="Courier New"/>
              </a:rPr>
              <a:t>(context, CL_QUEUE_PROFILING_ENABLE);</a:t>
            </a:r>
          </a:p>
          <a:p>
            <a:r>
              <a:rPr lang="en-GB" dirty="0" smtClean="0"/>
              <a:t>Capture the event from the command</a:t>
            </a:r>
          </a:p>
          <a:p>
            <a:pPr marL="457200" lvl="1" indent="0">
              <a:buNone/>
            </a:pPr>
            <a:r>
              <a:rPr lang="en-GB" b="1" dirty="0" smtClean="0">
                <a:latin typeface="Courier New" panose="02070309020205020404" pitchFamily="49" charset="0"/>
                <a:cs typeface="Courier New" panose="02070309020205020404" pitchFamily="49" charset="0"/>
              </a:rPr>
              <a:t>cl</a:t>
            </a:r>
            <a:r>
              <a:rPr lang="en-GB" b="1" dirty="0">
                <a:latin typeface="Courier New" panose="02070309020205020404" pitchFamily="49" charset="0"/>
                <a:cs typeface="Courier New" panose="02070309020205020404" pitchFamily="49" charset="0"/>
              </a:rPr>
              <a:t>::Event </a:t>
            </a:r>
            <a:r>
              <a:rPr lang="en-GB" b="1" dirty="0" smtClean="0">
                <a:latin typeface="Courier New" panose="02070309020205020404" pitchFamily="49" charset="0"/>
                <a:cs typeface="Courier New" panose="02070309020205020404" pitchFamily="49" charset="0"/>
              </a:rPr>
              <a:t>event = </a:t>
            </a:r>
            <a:r>
              <a:rPr lang="en-GB" b="1" dirty="0" smtClean="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r>
              <a:rPr lang="en-GB" b="1" dirty="0" smtClean="0">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latin typeface="Courier New"/>
                <a:cs typeface="Courier New"/>
              </a:rPr>
              <a:t>queue.</a:t>
            </a:r>
            <a:r>
              <a:rPr lang="en-GB" b="1" dirty="0" err="1" smtClean="0">
                <a:solidFill>
                  <a:srgbClr val="3366FF"/>
                </a:solidFill>
                <a:latin typeface="Courier New"/>
                <a:cs typeface="Courier New"/>
              </a:rPr>
              <a:t>enqueueReadBuffer</a:t>
            </a:r>
            <a:r>
              <a:rPr lang="en-GB" b="1" dirty="0" smtClean="0">
                <a:latin typeface="Courier New"/>
                <a:cs typeface="Courier New"/>
              </a:rPr>
              <a:t>(</a:t>
            </a:r>
            <a:r>
              <a:rPr lang="en-GB" b="1" dirty="0" err="1" smtClean="0">
                <a:latin typeface="Courier New"/>
                <a:cs typeface="Courier New"/>
              </a:rPr>
              <a:t>d_data</a:t>
            </a:r>
            <a:r>
              <a:rPr lang="en-GB" b="1" dirty="0" smtClean="0">
                <a:latin typeface="Courier New"/>
                <a:cs typeface="Courier New"/>
              </a:rPr>
              <a:t>, CL_FALSE,</a:t>
            </a:r>
          </a:p>
          <a:p>
            <a:pPr marL="457200" lvl="1" indent="0">
              <a:buNone/>
            </a:pPr>
            <a:r>
              <a:rPr lang="en-GB" b="1" dirty="0">
                <a:latin typeface="Courier New"/>
                <a:cs typeface="Courier New"/>
              </a:rPr>
              <a:t> </a:t>
            </a:r>
            <a:r>
              <a:rPr lang="en-GB" b="1" dirty="0" smtClean="0">
                <a:latin typeface="Courier New"/>
                <a:cs typeface="Courier New"/>
              </a:rPr>
              <a:t>                       </a:t>
            </a:r>
            <a:r>
              <a:rPr lang="en-GB" b="1" dirty="0" smtClean="0">
                <a:solidFill>
                  <a:srgbClr val="FF00FF"/>
                </a:solidFill>
                <a:latin typeface="Courier New"/>
                <a:cs typeface="Courier New"/>
              </a:rPr>
              <a:t>0</a:t>
            </a:r>
            <a:r>
              <a:rPr lang="en-GB" b="1" dirty="0" smtClean="0">
                <a:latin typeface="Courier New"/>
                <a:cs typeface="Courier New"/>
              </a:rPr>
              <a:t>, </a:t>
            </a:r>
            <a:r>
              <a:rPr lang="en-GB" b="1" dirty="0" err="1" smtClean="0">
                <a:latin typeface="Courier New"/>
                <a:cs typeface="Courier New"/>
              </a:rPr>
              <a:t>sz</a:t>
            </a:r>
            <a:r>
              <a:rPr lang="en-GB" b="1" dirty="0" smtClean="0">
                <a:latin typeface="Courier New"/>
                <a:cs typeface="Courier New"/>
              </a:rPr>
              <a:t>, </a:t>
            </a:r>
            <a:r>
              <a:rPr lang="en-GB" b="1" dirty="0" err="1" smtClean="0">
                <a:latin typeface="Courier New"/>
                <a:cs typeface="Courier New"/>
              </a:rPr>
              <a:t>h_data</a:t>
            </a:r>
            <a:r>
              <a:rPr lang="en-GB" b="1" dirty="0" smtClean="0">
                <a:latin typeface="Courier New"/>
                <a:cs typeface="Courier New"/>
              </a:rPr>
              <a:t>, </a:t>
            </a:r>
            <a:r>
              <a:rPr lang="en-GB" b="1" dirty="0" smtClean="0">
                <a:solidFill>
                  <a:srgbClr val="FF00FF"/>
                </a:solidFill>
                <a:latin typeface="Courier New"/>
                <a:cs typeface="Courier New"/>
              </a:rPr>
              <a:t>NULL</a:t>
            </a:r>
            <a:r>
              <a:rPr lang="en-GB" b="1" dirty="0" smtClean="0">
                <a:latin typeface="Courier New"/>
                <a:cs typeface="Courier New"/>
              </a:rPr>
              <a:t>, &amp;event);</a:t>
            </a:r>
          </a:p>
          <a:p>
            <a:r>
              <a:rPr lang="en-GB" dirty="0" smtClean="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a:t>
            </a:r>
            <a:r>
              <a:rPr lang="en-GB" b="1" dirty="0" smtClean="0">
                <a:solidFill>
                  <a:srgbClr val="008000"/>
                </a:solidFill>
                <a:latin typeface="Courier New" panose="02070309020205020404" pitchFamily="49" charset="0"/>
                <a:cs typeface="Courier New" panose="02070309020205020404" pitchFamily="49" charset="0"/>
              </a:rPr>
              <a:t>finished</a:t>
            </a:r>
          </a:p>
          <a:p>
            <a:pPr marL="457200" lvl="1" indent="0">
              <a:buNone/>
            </a:pP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wait</a:t>
            </a:r>
            <a:r>
              <a:rPr lang="en-GB" b="1" dirty="0" smtClean="0">
                <a:latin typeface="Courier New" panose="02070309020205020404" pitchFamily="49" charset="0"/>
                <a:cs typeface="Courier New" panose="02070309020205020404" pitchFamily="49" charset="0"/>
              </a:rPr>
              <a:t>(</a:t>
            </a:r>
            <a:r>
              <a:rPr lang="en-GB" b="1" dirty="0">
                <a:latin typeface="Courier New" panose="02070309020205020404" pitchFamily="49" charset="0"/>
                <a:cs typeface="Courier New" panose="02070309020205020404" pitchFamily="49" charset="0"/>
              </a:rPr>
              <a:t>); </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smtClean="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smtClean="0">
                <a:solidFill>
                  <a:srgbClr val="3366FF"/>
                </a:solidFill>
                <a:latin typeface="Courier New" panose="02070309020205020404" pitchFamily="49" charset="0"/>
                <a:cs typeface="Courier New" panose="02070309020205020404" pitchFamily="49" charset="0"/>
              </a:rPr>
              <a:t>cl_ulong</a:t>
            </a:r>
            <a:r>
              <a:rPr lang="en-GB" b="1" dirty="0" smtClean="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a:t>
            </a:r>
            <a:r>
              <a:rPr lang="en-GB" b="1" dirty="0" smtClean="0">
                <a:latin typeface="Courier New" panose="02070309020205020404" pitchFamily="49" charset="0"/>
                <a:cs typeface="Courier New" panose="02070309020205020404" pitchFamily="49" charset="0"/>
              </a:rPr>
              <a:t>tart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CL_PROFILING_COMMAND_START&gt;();</a:t>
            </a:r>
          </a:p>
          <a:p>
            <a:pPr marL="457200" lvl="1" indent="0">
              <a:buNone/>
            </a:pPr>
            <a:r>
              <a:rPr lang="en-GB" b="1" dirty="0">
                <a:latin typeface="Courier New" panose="02070309020205020404" pitchFamily="49" charset="0"/>
                <a:cs typeface="Courier New" panose="02070309020205020404" pitchFamily="49" charset="0"/>
              </a:rPr>
              <a:t>e</a:t>
            </a:r>
            <a:r>
              <a:rPr lang="en-GB" b="1" dirty="0" smtClean="0">
                <a:latin typeface="Courier New" panose="02070309020205020404" pitchFamily="49" charset="0"/>
                <a:cs typeface="Courier New" panose="02070309020205020404" pitchFamily="49" charset="0"/>
              </a:rPr>
              <a:t>nd = </a:t>
            </a:r>
            <a:r>
              <a:rPr lang="en-GB" b="1" dirty="0" err="1" smtClean="0">
                <a:latin typeface="Courier New" panose="02070309020205020404" pitchFamily="49" charset="0"/>
                <a:cs typeface="Courier New" panose="02070309020205020404" pitchFamily="49" charset="0"/>
              </a:rPr>
              <a:t>event.</a:t>
            </a:r>
            <a:r>
              <a:rPr lang="en-GB" b="1" dirty="0" err="1" smtClean="0">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a:t>
            </a:r>
            <a:r>
              <a:rPr lang="en-GB" b="1" dirty="0" smtClean="0">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a:t>
            </a:r>
            <a:r>
              <a:rPr lang="en-GB" b="1" dirty="0" smtClean="0">
                <a:solidFill>
                  <a:srgbClr val="008000"/>
                </a:solidFill>
                <a:latin typeface="Courier New" panose="02070309020205020404" pitchFamily="49" charset="0"/>
                <a:cs typeface="Courier New" panose="02070309020205020404" pitchFamily="49" charset="0"/>
              </a:rPr>
              <a:t>Compute time taken (in milliseconds)</a:t>
            </a:r>
          </a:p>
          <a:p>
            <a:pPr marL="457200" lvl="1" indent="0">
              <a:buNone/>
            </a:pPr>
            <a:r>
              <a:rPr lang="en-GB" b="1" i="1" dirty="0" smtClean="0">
                <a:solidFill>
                  <a:srgbClr val="3366FF"/>
                </a:solidFill>
                <a:latin typeface="Courier New" panose="02070309020205020404" pitchFamily="49" charset="0"/>
                <a:cs typeface="Courier New" panose="02070309020205020404" pitchFamily="49" charset="0"/>
              </a:rPr>
              <a:t>double</a:t>
            </a:r>
            <a:r>
              <a:rPr lang="en-GB" b="1" dirty="0" smtClean="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a:t>
            </a:r>
            <a:r>
              <a:rPr lang="en-GB" b="1" dirty="0" smtClean="0">
                <a:latin typeface="Courier New" panose="02070309020205020404" pitchFamily="49" charset="0"/>
                <a:cs typeface="Courier New" panose="02070309020205020404" pitchFamily="49" charset="0"/>
              </a:rPr>
              <a:t>(end</a:t>
            </a:r>
            <a:r>
              <a:rPr lang="en-GB" b="1" dirty="0">
                <a:latin typeface="Courier New" panose="02070309020205020404" pitchFamily="49" charset="0"/>
                <a:cs typeface="Courier New" panose="02070309020205020404" pitchFamily="49" charset="0"/>
              </a:rPr>
              <a:t>-start)*</a:t>
            </a:r>
            <a:r>
              <a:rPr lang="en-GB" b="1" dirty="0">
                <a:solidFill>
                  <a:srgbClr val="FF00FF"/>
                </a:solidFill>
                <a:latin typeface="Courier New" panose="02070309020205020404" pitchFamily="49" charset="0"/>
                <a:cs typeface="Courier New" panose="02070309020205020404" pitchFamily="49" charset="0"/>
              </a:rPr>
              <a: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Memory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smtClean="0">
                <a:solidFill>
                  <a:schemeClr val="accent2"/>
                </a:solidFill>
                <a:latin typeface="Courier New"/>
                <a:cs typeface="Courier New"/>
                <a:sym typeface="Menlo Regular"/>
              </a:rPr>
              <a:t>kernel</a:t>
            </a:r>
            <a:r>
              <a:rPr sz="1400" b="1" dirty="0" smtClean="0">
                <a:latin typeface="Courier New"/>
                <a:cs typeface="Courier New"/>
                <a:sym typeface="Menlo Regular"/>
              </a:rPr>
              <a:t> </a:t>
            </a:r>
            <a:r>
              <a:rPr lang="en-GB" sz="1400" b="1" i="1" dirty="0" smtClean="0">
                <a:solidFill>
                  <a:srgbClr val="3366FF"/>
                </a:solidFill>
                <a:latin typeface="Courier New"/>
                <a:cs typeface="Courier New"/>
                <a:sym typeface="Menlo Regular"/>
              </a:rPr>
              <a:t>void</a:t>
            </a:r>
            <a:r>
              <a:rPr lang="en-GB" sz="1400" b="1" dirty="0" smtClean="0">
                <a:latin typeface="Courier New"/>
                <a:cs typeface="Courier New"/>
                <a:sym typeface="Menlo Regular"/>
              </a:rPr>
              <a:t> </a:t>
            </a:r>
            <a:r>
              <a:rPr sz="1400" b="1" dirty="0" smtClean="0">
                <a:solidFill>
                  <a:schemeClr val="accent3"/>
                </a:solidFill>
                <a:latin typeface="Courier New"/>
                <a:cs typeface="Courier New"/>
                <a:sym typeface="Menlo Regular"/>
              </a:rPr>
              <a:t>func</a:t>
            </a:r>
            <a:r>
              <a:rPr sz="1400" b="1" dirty="0" smtClean="0">
                <a:latin typeface="Courier New"/>
                <a:cs typeface="Courier New"/>
                <a:sym typeface="Menlo Regular"/>
              </a:rPr>
              <a:t>(</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a:t>
            </a:r>
            <a:r>
              <a:rPr sz="1400" b="1" dirty="0" smtClean="0">
                <a:latin typeface="Courier New"/>
                <a:cs typeface="Courier New"/>
                <a:sym typeface="Menlo Regular"/>
              </a:rPr>
              <a:t>*</a:t>
            </a:r>
            <a:r>
              <a:rPr sz="1400" b="1" dirty="0">
                <a:latin typeface="Courier New"/>
                <a:cs typeface="Courier New"/>
                <a:sym typeface="Menlo Regular"/>
              </a:rPr>
              <a:t>memA, </a:t>
            </a:r>
            <a:r>
              <a:rPr lang="en-GB" sz="1400" b="1" dirty="0" smtClean="0">
                <a:latin typeface="Courier New"/>
                <a:cs typeface="Courier New"/>
                <a:sym typeface="Menlo Regular"/>
              </a:rPr>
              <a:t/>
            </a:r>
            <a:br>
              <a:rPr lang="en-GB" sz="1400" b="1" dirty="0" smtClean="0">
                <a:latin typeface="Courier New"/>
                <a:cs typeface="Courier New"/>
                <a:sym typeface="Menlo Regular"/>
              </a:rPr>
            </a:br>
            <a:r>
              <a:rPr lang="en-GB" sz="1400" b="1" dirty="0" smtClean="0">
                <a:latin typeface="Courier New"/>
                <a:cs typeface="Courier New"/>
                <a:sym typeface="Menlo Regular"/>
              </a:rPr>
              <a:t>                 </a:t>
            </a:r>
            <a:r>
              <a:rPr sz="1400" b="1" dirty="0" smtClean="0">
                <a:solidFill>
                  <a:srgbClr val="C0504D"/>
                </a:solidFill>
                <a:latin typeface="Courier New"/>
                <a:cs typeface="Courier New"/>
                <a:sym typeface="Menlo Regular"/>
              </a:rPr>
              <a:t>global</a:t>
            </a:r>
            <a:r>
              <a:rPr sz="1400" b="1" dirty="0" smtClean="0">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memB)</a:t>
            </a:r>
          </a:p>
          <a:p>
            <a:pPr defTabSz="410751">
              <a:defRPr sz="1800"/>
            </a:pP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sz="1400" b="1" dirty="0">
                <a:latin typeface="Courier New"/>
                <a:cs typeface="Courier New"/>
                <a:sym typeface="Menlo Regular"/>
              </a:rPr>
              <a:t>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val1 = memA[g_id]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still </a:t>
            </a:r>
            <a:r>
              <a:rPr sz="1400" b="1" dirty="0">
                <a:solidFill>
                  <a:srgbClr val="008000"/>
                </a:solidFill>
                <a:latin typeface="Courier New"/>
                <a:cs typeface="Courier New"/>
                <a:sym typeface="Menlo Regular"/>
              </a:rPr>
              <a:t>pretty good </a:t>
            </a:r>
            <a:endParaRPr lang="en-GB" sz="1400" b="1" dirty="0" smtClean="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lang="en-GB" sz="1400" b="1" dirty="0" smtClean="0">
                <a:solidFill>
                  <a:srgbClr val="008000"/>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smtClean="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val2 = memA[g_id + c]</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stride </a:t>
            </a:r>
            <a:r>
              <a:rPr sz="1400" b="1" dirty="0">
                <a:solidFill>
                  <a:srgbClr val="008000"/>
                </a:solidFill>
                <a:latin typeface="Courier New"/>
                <a:cs typeface="Courier New"/>
                <a:sym typeface="Menlo Regular"/>
              </a:rPr>
              <a:t>size is not so </a:t>
            </a:r>
            <a:r>
              <a:rPr sz="1400" b="1" dirty="0" smtClean="0">
                <a:solidFill>
                  <a:srgbClr val="008000"/>
                </a:solidFill>
                <a:latin typeface="Courier New"/>
                <a:cs typeface="Courier New"/>
                <a:sym typeface="Menlo Regular"/>
              </a:rPr>
              <a:t>goo</a:t>
            </a:r>
            <a:r>
              <a:rPr lang="en-GB" sz="1400" b="1" dirty="0" smtClean="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val3 = memA[c*g_id]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sz="1400" b="1" dirty="0" smtClean="0">
                <a:solidFill>
                  <a:srgbClr val="C0504D"/>
                </a:solidFill>
                <a:latin typeface="Courier New"/>
                <a:cs typeface="Courier New"/>
                <a:sym typeface="Menlo Regular"/>
              </a:rPr>
              <a:t>const</a:t>
            </a:r>
            <a:r>
              <a:rPr sz="1400" b="1" dirty="0" smtClean="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sz="1400" b="1" dirty="0" smtClean="0">
                <a:latin typeface="Courier New"/>
                <a:cs typeface="Courier New"/>
                <a:sym typeface="Menlo Regular"/>
              </a:rPr>
              <a:t>loc</a:t>
            </a:r>
            <a:r>
              <a:rPr lang="en-GB" sz="1400" b="1" dirty="0" smtClean="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some_strange_func</a:t>
            </a:r>
            <a:r>
              <a:rPr sz="1400" b="1" dirty="0">
                <a:latin typeface="Courier New"/>
                <a:cs typeface="Courier New"/>
                <a:sym typeface="Menlo Regular"/>
              </a:rPr>
              <a:t>(g_id)</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a:t>
            </a:r>
            <a:r>
              <a:rPr lang="en-GB" sz="1400" b="1" dirty="0" smtClean="0">
                <a:solidFill>
                  <a:srgbClr val="008000"/>
                </a:solidFill>
                <a:latin typeface="Courier New"/>
                <a:cs typeface="Courier New"/>
                <a:sym typeface="Menlo Regular"/>
              </a:rPr>
              <a:t> </a:t>
            </a:r>
            <a:r>
              <a:rPr sz="1400" b="1" dirty="0" smtClean="0">
                <a:solidFill>
                  <a:srgbClr val="008000"/>
                </a:solidFill>
                <a:latin typeface="Courier New"/>
                <a:cs typeface="Courier New"/>
                <a:sym typeface="Menlo Regular"/>
              </a:rPr>
              <a:t>terrible!</a:t>
            </a:r>
            <a:endParaRPr lang="en-GB" sz="1400" b="1" dirty="0" smtClean="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lang="en-GB" sz="1400" b="1" i="1" dirty="0" smtClean="0">
                <a:solidFill>
                  <a:srgbClr val="008000"/>
                </a:solidFill>
                <a:latin typeface="Courier New"/>
                <a:cs typeface="Courier New"/>
                <a:sym typeface="Menlo Regular"/>
              </a:rPr>
              <a:t> </a:t>
            </a:r>
            <a:r>
              <a:rPr sz="1400" b="1" i="1" dirty="0" smtClean="0">
                <a:solidFill>
                  <a:srgbClr val="3366FF"/>
                </a:solidFill>
                <a:latin typeface="Courier New"/>
                <a:cs typeface="Courier New"/>
                <a:sym typeface="Menlo Regular"/>
              </a:rPr>
              <a:t>float</a:t>
            </a:r>
            <a:r>
              <a:rPr sz="1400" b="1" dirty="0" smtClean="0">
                <a:latin typeface="Courier New"/>
                <a:cs typeface="Courier New"/>
                <a:sym typeface="Menlo Regular"/>
              </a:rPr>
              <a:t> </a:t>
            </a:r>
            <a:r>
              <a:rPr sz="1400" b="1" dirty="0">
                <a:latin typeface="Courier New"/>
                <a:cs typeface="Courier New"/>
                <a:sym typeface="Menlo Regular"/>
              </a:rPr>
              <a:t>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chemeClr val="accent2"/>
                </a:solidFill>
                <a:latin typeface="Courier New"/>
                <a:cs typeface="Courier New"/>
              </a:rPr>
              <a:t>kernel</a:t>
            </a:r>
            <a:r>
              <a:rPr lang="en-US" sz="1400" b="1" dirty="0" smtClean="0">
                <a:latin typeface="Courier New"/>
                <a:cs typeface="Courier New"/>
              </a:rPr>
              <a:t> </a:t>
            </a:r>
            <a:r>
              <a:rPr lang="en-US" sz="1400" b="1" i="1" dirty="0" smtClean="0">
                <a:solidFill>
                  <a:srgbClr val="3366FF"/>
                </a:solidFill>
                <a:latin typeface="Courier New"/>
                <a:cs typeface="Courier New"/>
              </a:rPr>
              <a:t>void</a:t>
            </a:r>
            <a:r>
              <a:rPr lang="en-US" sz="1400" b="1" dirty="0" smtClean="0">
                <a:latin typeface="Courier New"/>
                <a:cs typeface="Courier New"/>
              </a:rPr>
              <a:t> </a:t>
            </a:r>
            <a:r>
              <a:rPr lang="en-US" sz="1400" b="1" dirty="0" err="1" smtClean="0">
                <a:solidFill>
                  <a:schemeClr val="accent3"/>
                </a:solidFill>
                <a:latin typeface="Courier New"/>
                <a:cs typeface="Courier New"/>
              </a:rPr>
              <a:t>calc_something</a:t>
            </a: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a:t>
            </a:r>
            <a:r>
              <a:rPr lang="en-US" sz="1400" b="1" dirty="0" smtClean="0">
                <a:solidFill>
                  <a:srgbClr val="008000"/>
                </a:solidFill>
                <a:latin typeface="Courier New"/>
                <a:cs typeface="Courier New"/>
              </a:rPr>
              <a:t>/ constant memory </a:t>
            </a:r>
            <a:r>
              <a:rPr lang="en-US" sz="1400" b="1" dirty="0">
                <a:solidFill>
                  <a:srgbClr val="008000"/>
                </a:solidFill>
                <a:latin typeface="Courier New"/>
                <a:cs typeface="Courier New"/>
              </a:rPr>
              <a:t>is set by the host</a:t>
            </a:r>
          </a:p>
          <a:p>
            <a:pPr marL="0" indent="0">
              <a:buNone/>
            </a:pPr>
            <a:r>
              <a:rPr lang="en-US" sz="1400" b="1" dirty="0">
                <a:latin typeface="Courier New"/>
                <a:cs typeface="Courier New"/>
              </a:rPr>
              <a:t>  </a:t>
            </a:r>
            <a:r>
              <a:rPr lang="en-US" sz="1400" b="1" dirty="0" smtClean="0">
                <a:solidFill>
                  <a:srgbClr val="C0504D"/>
                </a:solidFill>
                <a:latin typeface="Courier New"/>
                <a:cs typeface="Courier New"/>
              </a:rPr>
              <a:t>constant</a:t>
            </a:r>
            <a:r>
              <a:rPr lang="en-US" sz="1400" b="1" dirty="0" smtClean="0">
                <a:latin typeface="Courier New"/>
                <a:cs typeface="Courier New"/>
              </a:rPr>
              <a:t> </a:t>
            </a:r>
            <a:r>
              <a:rPr lang="en-US" sz="1400" b="1" i="1" dirty="0" smtClean="0">
                <a:solidFill>
                  <a:srgbClr val="3366FF"/>
                </a:solidFill>
                <a:latin typeface="Courier New"/>
                <a:cs typeface="Courier New"/>
              </a:rPr>
              <a:t>float</a:t>
            </a:r>
            <a:r>
              <a:rPr lang="en-US" sz="1400" b="1" dirty="0" smtClean="0">
                <a:latin typeface="Courier New"/>
                <a:cs typeface="Courier New"/>
              </a:rPr>
              <a:t> *</a:t>
            </a:r>
            <a:r>
              <a:rPr lang="en-US" sz="1400" b="1" dirty="0" err="1" smtClean="0">
                <a:latin typeface="Courier New"/>
                <a:cs typeface="Courier New"/>
              </a:rPr>
              <a:t>params</a:t>
            </a:r>
            <a:endParaRPr lang="en-US" sz="1400" b="1" dirty="0">
              <a:latin typeface="Courier New"/>
              <a:cs typeface="Courier New"/>
            </a:endParaRPr>
          </a:p>
          <a:p>
            <a:pPr marL="0" indent="0">
              <a:buNone/>
            </a:pPr>
            <a:r>
              <a:rPr lang="en-US" sz="1400" b="1" dirty="0" smtClean="0">
                <a:latin typeface="Courier New"/>
                <a:cs typeface="Courier New"/>
              </a:rPr>
              <a:t>)</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smtClean="0">
                <a:latin typeface="Courier New"/>
                <a:cs typeface="Courier New"/>
              </a:rPr>
              <a:t>  </a:t>
            </a:r>
            <a:r>
              <a:rPr lang="en-US" sz="1400" b="1" dirty="0" smtClean="0">
                <a:solidFill>
                  <a:srgbClr val="008000"/>
                </a:solidFill>
                <a:latin typeface="Courier New"/>
                <a:cs typeface="Courier New"/>
              </a:rPr>
              <a:t>// code here</a:t>
            </a:r>
          </a:p>
          <a:p>
            <a:pPr marL="0" indent="0">
              <a:buNone/>
            </a:pPr>
            <a:r>
              <a:rPr lang="en-US" sz="1400" b="1" dirty="0" smtClean="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that are a power of 2 help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up your code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Fine-grained synchronisation is possible with a set of atomic functions</a:t>
            </a:r>
          </a:p>
          <a:p>
            <a:pPr lvl="1"/>
            <a:r>
              <a:rPr lang="en-GB" b="1" dirty="0" smtClean="0">
                <a:solidFill>
                  <a:srgbClr val="3366FF"/>
                </a:solidFill>
                <a:latin typeface="Courier New"/>
                <a:cs typeface="Courier New"/>
              </a:rPr>
              <a:t>atomic_&lt;op&gt;</a:t>
            </a:r>
            <a:r>
              <a:rPr lang="en-GB" dirty="0" smtClean="0"/>
              <a:t>, where </a:t>
            </a:r>
            <a:r>
              <a:rPr lang="en-GB" b="1" dirty="0" smtClean="0">
                <a:solidFill>
                  <a:srgbClr val="3366FF"/>
                </a:solidFill>
                <a:latin typeface="Courier New"/>
                <a:cs typeface="Courier New"/>
              </a:rPr>
              <a:t>&lt;op&gt;</a:t>
            </a:r>
            <a:r>
              <a:rPr lang="en-GB" dirty="0" smtClean="0"/>
              <a:t> is one of</a:t>
            </a:r>
          </a:p>
          <a:p>
            <a:pPr marL="457200" lvl="1" indent="0">
              <a:buNone/>
            </a:pPr>
            <a:r>
              <a:rPr lang="en-GB" b="1" dirty="0" smtClean="0">
                <a:solidFill>
                  <a:srgbClr val="3366FF"/>
                </a:solidFill>
                <a:latin typeface="Courier New"/>
                <a:cs typeface="Courier New"/>
              </a:rPr>
              <a:t>{add, sub, </a:t>
            </a:r>
            <a:r>
              <a:rPr lang="en-GB" b="1" dirty="0" err="1" smtClean="0">
                <a:solidFill>
                  <a:srgbClr val="3366FF"/>
                </a:solidFill>
                <a:latin typeface="Courier New"/>
                <a:cs typeface="Courier New"/>
              </a:rPr>
              <a:t>xchg</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dec</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cmpxchg</a:t>
            </a:r>
            <a:r>
              <a:rPr lang="en-GB" b="1" dirty="0" smtClean="0">
                <a:solidFill>
                  <a:srgbClr val="3366FF"/>
                </a:solidFill>
                <a:latin typeface="Courier New"/>
                <a:cs typeface="Courier New"/>
              </a:rPr>
              <a:t>, min, max, and, or, </a:t>
            </a:r>
            <a:r>
              <a:rPr lang="en-GB" b="1" dirty="0" err="1" smtClean="0">
                <a:solidFill>
                  <a:srgbClr val="3366FF"/>
                </a:solidFill>
                <a:latin typeface="Courier New"/>
                <a:cs typeface="Courier New"/>
              </a:rPr>
              <a:t>xor</a:t>
            </a:r>
            <a:r>
              <a:rPr lang="en-GB" b="1" dirty="0" smtClean="0">
                <a:solidFill>
                  <a:srgbClr val="3366FF"/>
                </a:solidFill>
                <a:latin typeface="Courier New"/>
                <a:cs typeface="Courier New"/>
              </a:rPr>
              <a:t>}</a:t>
            </a:r>
          </a:p>
          <a:p>
            <a:r>
              <a:rPr lang="en-GB" dirty="0" smtClean="0"/>
              <a:t>Only applicable to integer types</a:t>
            </a:r>
          </a:p>
          <a:p>
            <a:r>
              <a:rPr lang="en-GB" dirty="0" smtClean="0"/>
              <a:t>Can atomically access and update a global/local memory location from multiple work-items </a:t>
            </a:r>
            <a:r>
              <a:rPr lang="en-GB" i="1" dirty="0" smtClean="0"/>
              <a:t>within the same work-group</a:t>
            </a:r>
            <a:r>
              <a:rPr lang="en-GB" dirty="0" smtClean="0"/>
              <a:t> without a barrier</a:t>
            </a:r>
          </a:p>
          <a:p>
            <a:r>
              <a:rPr lang="en-GB" dirty="0" smtClean="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Atomics</a:t>
            </a:r>
            <a:endParaRPr lang="en-GB" dirty="0"/>
          </a:p>
        </p:txBody>
      </p:sp>
      <p:sp>
        <p:nvSpPr>
          <p:cNvPr id="3" name="Content Placeholder 2"/>
          <p:cNvSpPr>
            <a:spLocks noGrp="1"/>
          </p:cNvSpPr>
          <p:nvPr>
            <p:ph idx="1"/>
          </p:nvPr>
        </p:nvSpPr>
        <p:spPr>
          <a:xfrm>
            <a:off x="457200" y="1600200"/>
            <a:ext cx="8229600" cy="1233905"/>
          </a:xfrm>
        </p:spPr>
        <p:txBody>
          <a:bodyPr/>
          <a:lstStyle/>
          <a:p>
            <a:r>
              <a:rPr lang="en-GB" dirty="0" smtClean="0"/>
              <a:t>Can be useful to implement prefix sums, histograms and lock-free algorithms</a:t>
            </a:r>
            <a:endParaRPr lang="en-GB" dirty="0"/>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endParaRPr lang="en-GB" sz="1400" b="1" i="1" dirty="0" smtClean="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smtClean="0">
                <a:solidFill>
                  <a:schemeClr val="accent3"/>
                </a:solidFill>
                <a:latin typeface="Courier New"/>
                <a:cs typeface="Courier New"/>
              </a:rPr>
              <a:t>generate_histograms</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uchar</a:t>
            </a:r>
            <a:r>
              <a:rPr lang="en-US" sz="1400" b="1" i="1" dirty="0" smtClean="0">
                <a:solidFill>
                  <a:srgbClr val="3366FF"/>
                </a:solidFill>
                <a:latin typeface="Courier New"/>
                <a:cs typeface="Courier New"/>
              </a:rPr>
              <a:t> </a:t>
            </a:r>
            <a:r>
              <a:rPr lang="en-US" sz="1400" b="1" dirty="0" smtClean="0">
                <a:latin typeface="Courier New"/>
                <a:cs typeface="Courier New"/>
              </a:rPr>
              <a:t>*data</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smtClean="0">
                <a:solidFill>
                  <a:srgbClr val="3366FF"/>
                </a:solidFill>
                <a:latin typeface="Courier New"/>
                <a:cs typeface="Courier New"/>
              </a:rPr>
              <a:t>int</a:t>
            </a:r>
            <a:r>
              <a:rPr lang="en-US" sz="1400" b="1" i="1" dirty="0" smtClean="0">
                <a:solidFill>
                  <a:srgbClr val="3366FF"/>
                </a:solidFill>
                <a:latin typeface="Courier New"/>
                <a:cs typeface="Courier New"/>
              </a:rPr>
              <a:t>   </a:t>
            </a:r>
            <a:r>
              <a:rPr lang="en-US" sz="1400" b="1" dirty="0" smtClean="0">
                <a:latin typeface="Courier New"/>
                <a:cs typeface="Courier New"/>
              </a:rPr>
              <a:t>*histogram</a:t>
            </a:r>
            <a:r>
              <a:rPr lang="en-GB" sz="1400" b="1" dirty="0" smtClean="0">
                <a:solidFill>
                  <a:srgbClr val="000000"/>
                </a:solidFill>
                <a:latin typeface="Courier New"/>
                <a:cs typeface="Courier New"/>
              </a:rPr>
              <a:t>)</a:t>
            </a:r>
            <a:endParaRPr lang="en-GB" sz="1400" b="1" dirty="0">
              <a:solidFill>
                <a:srgbClr val="000000"/>
              </a:solidFill>
              <a:latin typeface="Courier New"/>
              <a:cs typeface="Courier New"/>
            </a:endParaRPr>
          </a:p>
          <a:p>
            <a:r>
              <a:rPr lang="en-GB" sz="1400" b="1" dirty="0" smtClean="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sz="1400" b="1" i="1" dirty="0" smtClean="0">
                <a:solidFill>
                  <a:srgbClr val="3366FF"/>
                </a:solidFill>
                <a:latin typeface="Courier New"/>
                <a:cs typeface="Courier New"/>
                <a:sym typeface="Menlo Regular"/>
              </a:rPr>
              <a:t>int</a:t>
            </a:r>
            <a:r>
              <a:rPr sz="1400" b="1" dirty="0" smtClean="0">
                <a:latin typeface="Courier New"/>
                <a:cs typeface="Courier New"/>
                <a:sym typeface="Menlo Regular"/>
              </a:rPr>
              <a:t> </a:t>
            </a:r>
            <a:r>
              <a:rPr lang="en-GB" sz="1400" b="1" dirty="0" err="1" smtClean="0">
                <a:latin typeface="Courier New"/>
                <a:cs typeface="Courier New"/>
                <a:sym typeface="Menlo Regular"/>
              </a:rPr>
              <a:t>gid</a:t>
            </a:r>
            <a:r>
              <a:rPr sz="1400" b="1" dirty="0" smtClean="0">
                <a:latin typeface="Courier New"/>
                <a:cs typeface="Courier New"/>
                <a:sym typeface="Menlo Regular"/>
              </a:rPr>
              <a:t> </a:t>
            </a:r>
            <a:r>
              <a:rPr lang="en-GB" sz="1400" b="1" dirty="0" smtClean="0">
                <a:latin typeface="Courier New"/>
                <a:cs typeface="Courier New"/>
                <a:sym typeface="Menlo Regular"/>
              </a:rPr>
              <a:t>  </a:t>
            </a:r>
            <a:r>
              <a:rPr sz="1400" b="1" dirty="0" smtClean="0">
                <a:latin typeface="Courier New"/>
                <a:cs typeface="Courier New"/>
                <a:sym typeface="Menlo Regular"/>
              </a:rPr>
              <a:t>= </a:t>
            </a:r>
            <a:r>
              <a:rPr sz="1400" b="1" dirty="0" smtClean="0">
                <a:solidFill>
                  <a:srgbClr val="3366FF"/>
                </a:solidFill>
                <a:latin typeface="Courier New"/>
                <a:cs typeface="Courier New"/>
                <a:sym typeface="Menlo Regular"/>
              </a:rPr>
              <a:t>get_</a:t>
            </a:r>
            <a:r>
              <a:rPr lang="en-GB" sz="1400" b="1" dirty="0" err="1" smtClean="0">
                <a:solidFill>
                  <a:srgbClr val="3366FF"/>
                </a:solidFill>
                <a:latin typeface="Courier New"/>
                <a:cs typeface="Courier New"/>
                <a:sym typeface="Menlo Regular"/>
              </a:rPr>
              <a:t>gl</a:t>
            </a:r>
            <a:r>
              <a:rPr sz="1400" b="1" dirty="0" smtClean="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smtClean="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r>
              <a:rPr sz="1400" b="1" dirty="0" smtClean="0">
                <a:latin typeface="Courier New"/>
                <a:cs typeface="Courier New"/>
                <a:sym typeface="Menlo Regular"/>
              </a:rPr>
              <a:t>;</a:t>
            </a:r>
            <a:endParaRPr lang="en-GB" sz="1400" b="1" dirty="0" smtClean="0">
              <a:latin typeface="Courier New"/>
              <a:cs typeface="Courier New"/>
              <a:sym typeface="Menlo Regular"/>
            </a:endParaRPr>
          </a:p>
          <a:p>
            <a:pPr defTabSz="410751">
              <a:defRPr sz="1800"/>
            </a:pPr>
            <a:r>
              <a:rPr lang="en-GB" sz="1400" b="1" i="1" dirty="0" smtClean="0">
                <a:solidFill>
                  <a:srgbClr val="3366FF"/>
                </a:solidFill>
                <a:latin typeface="Courier New"/>
                <a:cs typeface="Courier New"/>
                <a:sym typeface="Menlo Regular"/>
              </a:rPr>
              <a:t>  </a:t>
            </a:r>
            <a:r>
              <a:rPr lang="en-GB" sz="1400" b="1" i="1" dirty="0" err="1" smtClean="0">
                <a:solidFill>
                  <a:srgbClr val="3366FF"/>
                </a:solidFill>
                <a:latin typeface="Courier New"/>
                <a:cs typeface="Courier New"/>
                <a:sym typeface="Menlo Regular"/>
              </a:rPr>
              <a:t>int</a:t>
            </a:r>
            <a:r>
              <a:rPr lang="en-GB" sz="1400" b="1" dirty="0">
                <a:latin typeface="Courier New"/>
                <a:cs typeface="Courier New"/>
                <a:sym typeface="Menlo Regular"/>
              </a:rPr>
              <a:t> </a:t>
            </a:r>
            <a:r>
              <a:rPr lang="en-GB" sz="1400" b="1" dirty="0" smtClean="0">
                <a:latin typeface="Courier New"/>
                <a:cs typeface="Courier New"/>
                <a:sym typeface="Menlo Regular"/>
              </a:rPr>
              <a:t>group = </a:t>
            </a:r>
            <a:r>
              <a:rPr lang="en-GB" sz="1400" b="1" dirty="0" err="1" smtClean="0">
                <a:solidFill>
                  <a:srgbClr val="3366FF"/>
                </a:solidFill>
                <a:latin typeface="Courier New"/>
                <a:cs typeface="Courier New"/>
                <a:sym typeface="Menlo Regular"/>
              </a:rPr>
              <a:t>get_group_id</a:t>
            </a:r>
            <a:r>
              <a:rPr lang="en-GB" sz="1400" b="1" dirty="0" smtClean="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smtClean="0">
                <a:latin typeface="Courier New"/>
                <a:cs typeface="Courier New"/>
                <a:sym typeface="Menlo Regular"/>
              </a:rPr>
              <a:t>);</a:t>
            </a:r>
          </a:p>
          <a:p>
            <a:pPr defTabSz="410751">
              <a:defRPr sz="1800"/>
            </a:pPr>
            <a:endParaRPr lang="en-GB" sz="1400" b="1" dirty="0" smtClean="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smtClean="0">
                <a:latin typeface="Courier New"/>
                <a:cs typeface="Courier New"/>
                <a:sym typeface="Menlo Regular"/>
              </a:rPr>
              <a:t>*</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 = histogram + group*</a:t>
            </a:r>
            <a:r>
              <a:rPr lang="en-GB" sz="1400" b="1" dirty="0">
                <a:solidFill>
                  <a:srgbClr val="FF00FF"/>
                </a:solidFill>
                <a:latin typeface="Courier New"/>
                <a:cs typeface="Courier New"/>
                <a:sym typeface="Menlo Regular"/>
              </a:rPr>
              <a:t>2</a:t>
            </a:r>
            <a:r>
              <a:rPr lang="en-GB" sz="1400" b="1" dirty="0" smtClean="0">
                <a:solidFill>
                  <a:srgbClr val="FF00FF"/>
                </a:solidFill>
                <a:latin typeface="Courier New"/>
                <a:cs typeface="Courier New"/>
                <a:sym typeface="Menlo Regular"/>
              </a:rPr>
              <a:t>56</a:t>
            </a:r>
            <a:r>
              <a:rPr lang="en-GB" sz="1400" b="1" dirty="0" smtClean="0">
                <a:latin typeface="Courier New"/>
                <a:cs typeface="Courier New"/>
                <a:sym typeface="Menlo Regular"/>
              </a:rPr>
              <a:t>;</a:t>
            </a:r>
          </a:p>
          <a:p>
            <a:pPr defTabSz="410751">
              <a:defRPr sz="1800"/>
            </a:pPr>
            <a:r>
              <a:rPr lang="en-GB" sz="1400" b="1" dirty="0" smtClean="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smtClean="0">
                <a:latin typeface="Courier New"/>
                <a:cs typeface="Courier New"/>
                <a:sym typeface="Menlo Regular"/>
              </a:rPr>
              <a:t> </a:t>
            </a:r>
            <a:r>
              <a:rPr lang="en-GB" sz="1400" b="1" dirty="0" smtClean="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a:t>
            </a:r>
            <a:r>
              <a:rPr lang="en-GB" sz="1400" b="1" i="1" dirty="0" smtClean="0">
                <a:solidFill>
                  <a:srgbClr val="3366FF"/>
                </a:solidFill>
                <a:latin typeface="Courier New"/>
                <a:cs typeface="Courier New"/>
                <a:sym typeface="Menlo Regular"/>
              </a:rPr>
              <a:t> char</a:t>
            </a:r>
            <a:r>
              <a:rPr lang="en-GB" sz="1400" b="1" dirty="0" smtClean="0">
                <a:latin typeface="Courier New"/>
                <a:cs typeface="Courier New"/>
                <a:sym typeface="Menlo Regular"/>
              </a:rPr>
              <a:t> value = data[</a:t>
            </a:r>
            <a:r>
              <a:rPr lang="en-GB" sz="1400" b="1" dirty="0" err="1" smtClean="0">
                <a:latin typeface="Courier New"/>
                <a:cs typeface="Courier New"/>
                <a:sym typeface="Menlo Regular"/>
              </a:rPr>
              <a:t>gid</a:t>
            </a:r>
            <a:r>
              <a:rPr lang="en-GB" sz="1400" b="1" dirty="0" smtClean="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smtClean="0">
                <a:solidFill>
                  <a:srgbClr val="C0504D"/>
                </a:solidFill>
                <a:latin typeface="Courier New"/>
                <a:cs typeface="Courier New"/>
                <a:sym typeface="Menlo Regular"/>
              </a:rPr>
              <a:t>  </a:t>
            </a:r>
            <a:r>
              <a:rPr lang="en-GB" sz="1400" b="1" dirty="0" smtClean="0">
                <a:solidFill>
                  <a:srgbClr val="008000"/>
                </a:solidFill>
                <a:latin typeface="Courier New"/>
                <a:cs typeface="Courier New"/>
                <a:sym typeface="Menlo Regular"/>
              </a:rPr>
              <a:t>// Increment corresponding bucket in histogram</a:t>
            </a:r>
          </a:p>
          <a:p>
            <a:pPr defTabSz="410751">
              <a:defRPr sz="1800"/>
            </a:pPr>
            <a:r>
              <a:rPr lang="en-GB" sz="1400" b="1" dirty="0" smtClean="0">
                <a:solidFill>
                  <a:srgbClr val="3366FF"/>
                </a:solidFill>
                <a:latin typeface="Courier New"/>
                <a:cs typeface="Courier New"/>
                <a:sym typeface="Menlo Regular"/>
              </a:rPr>
              <a:t>  </a:t>
            </a:r>
            <a:r>
              <a:rPr lang="en-GB" sz="1400" b="1" dirty="0" err="1" smtClean="0">
                <a:solidFill>
                  <a:srgbClr val="3366FF"/>
                </a:solidFill>
                <a:latin typeface="Courier New"/>
                <a:cs typeface="Courier New"/>
                <a:sym typeface="Menlo Regular"/>
              </a:rPr>
              <a:t>atomic_inc</a:t>
            </a:r>
            <a:r>
              <a:rPr lang="en-GB" sz="1400" b="1" dirty="0" smtClean="0">
                <a:solidFill>
                  <a:srgbClr val="3366FF"/>
                </a:solidFill>
                <a:latin typeface="Courier New"/>
                <a:cs typeface="Courier New"/>
                <a:sym typeface="Menlo Regular"/>
              </a:rPr>
              <a:t>(</a:t>
            </a:r>
            <a:r>
              <a:rPr lang="en-GB" sz="1400" b="1" dirty="0" smtClean="0">
                <a:latin typeface="Courier New"/>
                <a:cs typeface="Courier New"/>
                <a:sym typeface="Menlo Regular"/>
              </a:rPr>
              <a:t>&amp;</a:t>
            </a:r>
            <a:r>
              <a:rPr lang="en-GB" sz="1400" b="1" dirty="0" err="1" smtClean="0">
                <a:latin typeface="Courier New"/>
                <a:cs typeface="Courier New"/>
                <a:sym typeface="Menlo Regular"/>
              </a:rPr>
              <a:t>group_histogram</a:t>
            </a:r>
            <a:r>
              <a:rPr lang="en-GB" sz="1400" b="1" dirty="0" smtClean="0">
                <a:latin typeface="Courier New"/>
                <a:cs typeface="Courier New"/>
                <a:sym typeface="Menlo Regular"/>
              </a:rPr>
              <a:t>[value]);</a:t>
            </a:r>
          </a:p>
          <a:p>
            <a:pPr defTabSz="410751">
              <a:defRPr sz="1800"/>
            </a:pPr>
            <a:r>
              <a:rPr lang="en-GB" sz="1400" b="1" dirty="0">
                <a:latin typeface="Courier New"/>
                <a:cs typeface="Courier New"/>
                <a:sym typeface="Menlo Regular"/>
              </a:rPr>
              <a:t>}</a:t>
            </a:r>
            <a:endParaRPr lang="en-GB" sz="1400" b="1" dirty="0" smtClean="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smtClean="0"/>
              <a:t>Example: generate a per work-group histogram for </a:t>
            </a:r>
            <a:r>
              <a:rPr lang="en-GB" sz="2000" b="1" dirty="0" err="1" smtClean="0"/>
              <a:t>uchar</a:t>
            </a:r>
            <a:r>
              <a:rPr lang="en-GB" sz="2000" b="1" dirty="0" smtClean="0"/>
              <a:t> data</a:t>
            </a:r>
            <a:endParaRPr lang="en-GB" sz="2000" b="1" dirty="0"/>
          </a:p>
        </p:txBody>
      </p:sp>
    </p:spTree>
    <p:extLst>
      <p:ext uri="{BB962C8B-B14F-4D97-AF65-F5344CB8AC3E}">
        <p14:creationId xmlns:p14="http://schemas.microsoft.com/office/powerpoint/2010/main" val="279356290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72</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008000"/>
                </a:solidFill>
                <a:latin typeface="Courier New"/>
                <a:cs typeface="Courier New"/>
              </a:rPr>
              <a:t>// Only evaluate expression</a:t>
            </a:r>
          </a:p>
          <a:p>
            <a:pPr marL="0" indent="0">
              <a:buNone/>
            </a:pPr>
            <a:r>
              <a:rPr lang="en-GB" sz="1400" b="1" dirty="0" smtClean="0">
                <a:solidFill>
                  <a:srgbClr val="008000"/>
                </a:solidFill>
                <a:latin typeface="Courier New"/>
                <a:cs typeface="Courier New"/>
              </a:rPr>
              <a:t>// if condition is met</a:t>
            </a:r>
          </a:p>
          <a:p>
            <a:pPr marL="0" indent="0">
              <a:buNone/>
            </a:pPr>
            <a:r>
              <a:rPr lang="en-GB" sz="1400" b="1" dirty="0" smtClean="0">
                <a:solidFill>
                  <a:schemeClr val="accent2"/>
                </a:solidFill>
                <a:latin typeface="Courier New"/>
                <a:cs typeface="Courier New"/>
              </a:rPr>
              <a:t>if</a:t>
            </a:r>
            <a:r>
              <a:rPr lang="en-GB" sz="1400" b="1" dirty="0" smtClean="0">
                <a:latin typeface="Courier New"/>
                <a:cs typeface="Courier New"/>
              </a:rPr>
              <a:t> </a:t>
            </a:r>
            <a:r>
              <a:rPr lang="en-GB" sz="1400" b="1" dirty="0">
                <a:latin typeface="Courier New"/>
                <a:cs typeface="Courier New"/>
              </a:rPr>
              <a:t>(a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smtClean="0">
                <a:latin typeface="Courier New"/>
                <a:cs typeface="Courier New"/>
              </a:rPr>
              <a:t>acc</a:t>
            </a:r>
            <a:r>
              <a:rPr lang="it-IT" sz="1400" b="1" dirty="0" smtClean="0">
                <a:latin typeface="Courier New"/>
                <a:cs typeface="Courier New"/>
              </a:rPr>
              <a:t> </a:t>
            </a:r>
            <a:r>
              <a:rPr lang="it-IT" sz="1400" b="1" dirty="0">
                <a:latin typeface="Courier New"/>
                <a:cs typeface="Courier New"/>
              </a:rPr>
              <a:t>+= (a - b*c);</a:t>
            </a:r>
          </a:p>
          <a:p>
            <a:pPr marL="0" indent="0">
              <a:buNone/>
            </a:pPr>
            <a:r>
              <a:rPr lang="it-IT" sz="1400" b="1" dirty="0" smtClean="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008000"/>
                </a:solidFill>
                <a:latin typeface="Courier New"/>
                <a:cs typeface="Courier New"/>
              </a:rPr>
              <a:t>// Always evaluate expression</a:t>
            </a:r>
          </a:p>
          <a:p>
            <a:pPr marL="0" indent="0">
              <a:buNone/>
            </a:pPr>
            <a:r>
              <a:rPr lang="en-GB" sz="1400" b="1" dirty="0" smtClean="0">
                <a:solidFill>
                  <a:srgbClr val="008000"/>
                </a:solidFill>
                <a:latin typeface="Courier New"/>
                <a:cs typeface="Courier New"/>
              </a:rPr>
              <a:t>// and mask result</a:t>
            </a:r>
          </a:p>
          <a:p>
            <a:pPr marL="0" indent="0">
              <a:buNone/>
            </a:pPr>
            <a:r>
              <a:rPr lang="en-GB" sz="1400" b="1" dirty="0" smtClean="0">
                <a:solidFill>
                  <a:srgbClr val="000000"/>
                </a:solidFill>
                <a:latin typeface="Courier New"/>
                <a:cs typeface="Courier New"/>
              </a:rPr>
              <a:t>temp </a:t>
            </a:r>
            <a:r>
              <a:rPr lang="en-GB" sz="1400" b="1" dirty="0">
                <a:solidFill>
                  <a:srgbClr val="000000"/>
                </a:solidFill>
                <a:latin typeface="Courier New"/>
                <a:cs typeface="Courier New"/>
              </a:rPr>
              <a:t>= (a - b*c);</a:t>
            </a:r>
          </a:p>
          <a:p>
            <a:pPr marL="0" indent="0">
              <a:buNone/>
            </a:pPr>
            <a:r>
              <a:rPr lang="da-DK" sz="1400" b="1" dirty="0" smtClean="0">
                <a:solidFill>
                  <a:srgbClr val="000000"/>
                </a:solidFill>
                <a:latin typeface="Courier New"/>
                <a:cs typeface="Courier New"/>
              </a:rPr>
              <a:t>mask = </a:t>
            </a:r>
            <a:r>
              <a:rPr lang="da-DK" sz="1400" b="1" dirty="0">
                <a:solidFill>
                  <a:srgbClr val="000000"/>
                </a:solidFill>
                <a:latin typeface="Courier New"/>
                <a:cs typeface="Courier New"/>
              </a:rPr>
              <a:t>(a &gt; b ? </a:t>
            </a:r>
            <a:r>
              <a:rPr lang="da-DK" sz="1400" b="1" dirty="0" err="1" smtClean="0">
                <a:solidFill>
                  <a:srgbClr val="FF00FF"/>
                </a:solidFill>
                <a:latin typeface="Courier New"/>
                <a:cs typeface="Courier New"/>
              </a:rPr>
              <a:t>temp</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a:t>
            </a:r>
            <a:r>
              <a:rPr lang="da-DK" sz="1400" b="1" dirty="0" smtClean="0">
                <a:solidFill>
                  <a:srgbClr val="FF00FF"/>
                </a:solidFill>
                <a:latin typeface="Courier New"/>
                <a:cs typeface="Courier New"/>
              </a:rPr>
              <a:t>0.f</a:t>
            </a:r>
            <a:r>
              <a:rPr lang="da-DK" sz="1400" b="1" dirty="0" smtClean="0">
                <a:solidFill>
                  <a:srgbClr val="000000"/>
                </a:solidFill>
                <a:latin typeface="Courier New"/>
                <a:cs typeface="Courier New"/>
              </a:rPr>
              <a:t>);</a:t>
            </a:r>
            <a:endParaRPr lang="da-DK" sz="1400" b="1" dirty="0">
              <a:solidFill>
                <a:srgbClr val="000000"/>
              </a:solidFill>
              <a:latin typeface="Courier New"/>
              <a:cs typeface="Courier New"/>
            </a:endParaRPr>
          </a:p>
          <a:p>
            <a:pPr marL="0" indent="0">
              <a:buNone/>
            </a:pPr>
            <a:r>
              <a:rPr lang="da-DK" sz="1400" b="1" dirty="0" err="1" smtClean="0">
                <a:solidFill>
                  <a:srgbClr val="000000"/>
                </a:solidFill>
                <a:latin typeface="Courier New"/>
                <a:cs typeface="Courier New"/>
              </a:rPr>
              <a:t>acc</a:t>
            </a:r>
            <a:r>
              <a:rPr lang="da-DK" sz="1400" b="1" dirty="0" smtClean="0">
                <a:solidFill>
                  <a:srgbClr val="000000"/>
                </a:solidFill>
                <a:latin typeface="Courier New"/>
                <a:cs typeface="Courier New"/>
              </a:rPr>
              <a:t> </a:t>
            </a:r>
            <a:r>
              <a:rPr lang="da-DK" sz="1400" b="1" dirty="0">
                <a:solidFill>
                  <a:srgbClr val="000000"/>
                </a:solidFill>
                <a:latin typeface="Courier New"/>
                <a:cs typeface="Courier New"/>
              </a:rPr>
              <a:t>+=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r>
              <a:rPr lang="da-DK" sz="1400" b="1" dirty="0" smtClean="0">
                <a:solidFill>
                  <a:srgbClr val="000000"/>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optimisations</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bilateral kernel code</a:t>
            </a:r>
          </a:p>
          <a:p>
            <a:r>
              <a:rPr lang="en-GB" dirty="0" smtClean="0"/>
              <a:t>In particular, you should consider:</a:t>
            </a:r>
          </a:p>
          <a:p>
            <a:pPr lvl="1"/>
            <a:r>
              <a:rPr lang="en-GB" dirty="0" smtClean="0"/>
              <a:t>Is the memory access coalesced or not?</a:t>
            </a:r>
          </a:p>
          <a:p>
            <a:pPr lvl="1"/>
            <a:r>
              <a:rPr lang="en-GB" dirty="0" smtClean="0"/>
              <a:t>Experiment with work-group sizes</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1711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a:t>
            </a:r>
            <a:r>
              <a:rPr lang="en-GB" dirty="0" smtClean="0"/>
              <a:t>optimisations</a:t>
            </a:r>
            <a:endParaRPr lang="en-GB" dirty="0"/>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smtClean="0"/>
              <a:t>Results from 3 different versions (original, meta programming, and optimised) on an NVIDIA K40:</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smtClean="0">
                <a:latin typeface="Courier New"/>
                <a:cs typeface="Courier New"/>
              </a:rPr>
              <a:t>bilateral </a:t>
            </a:r>
            <a:endParaRPr lang="en-GB" sz="2000" b="1" dirty="0">
              <a:latin typeface="Courier New"/>
              <a:cs typeface="Courier New"/>
            </a:endParaRPr>
          </a:p>
          <a:p>
            <a:pPr marL="0" indent="0">
              <a:buNone/>
            </a:pPr>
            <a:r>
              <a:rPr lang="en-GB" sz="2000" dirty="0">
                <a:latin typeface="Courier New"/>
                <a:cs typeface="Courier New"/>
              </a:rPr>
              <a:t>OpenCL took </a:t>
            </a:r>
            <a:r>
              <a:rPr lang="en-GB" sz="2000" dirty="0" smtClean="0">
                <a:latin typeface="Courier New"/>
                <a:cs typeface="Courier New"/>
              </a:rPr>
              <a:t>425.2ms (</a:t>
            </a:r>
            <a:r>
              <a:rPr lang="en-GB" sz="2000" b="1" dirty="0" smtClean="0">
                <a:latin typeface="Courier New"/>
                <a:cs typeface="Courier New"/>
              </a:rPr>
              <a:t>13.3ms</a:t>
            </a:r>
            <a:r>
              <a:rPr lang="en-GB" sz="2000" dirty="0" smtClean="0">
                <a:latin typeface="Courier New"/>
                <a:cs typeface="Courier New"/>
              </a:rPr>
              <a:t> / frame)</a:t>
            </a:r>
          </a:p>
          <a:p>
            <a:pPr marL="0" indent="0">
              <a:buNone/>
            </a:pPr>
            <a:endParaRPr lang="en-GB" sz="2000" dirty="0" smtClean="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smtClean="0">
                <a:latin typeface="Courier New"/>
                <a:cs typeface="Courier New"/>
              </a:rPr>
              <a:t>OpenCL </a:t>
            </a:r>
            <a:r>
              <a:rPr lang="en-GB" sz="2000" dirty="0">
                <a:latin typeface="Courier New"/>
                <a:cs typeface="Courier New"/>
              </a:rPr>
              <a:t>took 357.9ms (</a:t>
            </a:r>
            <a:r>
              <a:rPr lang="en-GB" sz="2000" b="1" dirty="0">
                <a:latin typeface="Courier New"/>
                <a:cs typeface="Courier New"/>
              </a:rPr>
              <a:t>11.2ms</a:t>
            </a:r>
            <a:r>
              <a:rPr lang="en-GB" sz="2000" dirty="0">
                <a:latin typeface="Courier New"/>
                <a:cs typeface="Courier New"/>
              </a:rPr>
              <a:t> / frame</a:t>
            </a:r>
            <a:r>
              <a:rPr lang="en-GB" sz="2000" dirty="0" smtClean="0">
                <a:latin typeface="Courier New"/>
                <a:cs typeface="Courier New"/>
              </a:rPr>
              <a:t>)</a:t>
            </a:r>
            <a:endParaRPr lang="en-GB" sz="2000" dirty="0">
              <a:latin typeface="Courier New"/>
              <a:cs typeface="Courier New"/>
            </a:endParaRPr>
          </a:p>
          <a:p>
            <a:pPr marL="0" indent="0">
              <a:buNone/>
            </a:pPr>
            <a:endParaRPr lang="en-GB" sz="2000" dirty="0">
              <a:latin typeface="Courier New"/>
              <a:cs typeface="Courier New"/>
            </a:endParaRPr>
          </a:p>
          <a:p>
            <a:pPr marL="0" indent="0">
              <a:buNone/>
            </a:pPr>
            <a:r>
              <a:rPr lang="en-GB" sz="2000" dirty="0" smtClean="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dirty="0" smtClean="0">
                <a:latin typeface="Courier New"/>
                <a:cs typeface="Courier New"/>
              </a:rPr>
              <a:t>OpenCL </a:t>
            </a:r>
            <a:r>
              <a:rPr lang="en-GB" sz="2000" dirty="0">
                <a:latin typeface="Courier New"/>
                <a:cs typeface="Courier New"/>
              </a:rPr>
              <a:t>took 74.0ms (</a:t>
            </a:r>
            <a:r>
              <a:rPr lang="en-GB" sz="2000" b="1" dirty="0">
                <a:latin typeface="Courier New"/>
                <a:cs typeface="Courier New"/>
              </a:rPr>
              <a:t>2.3ms</a:t>
            </a:r>
            <a:r>
              <a:rPr lang="en-GB" sz="2000" dirty="0">
                <a:latin typeface="Courier New"/>
                <a:cs typeface="Courier New"/>
              </a:rPr>
              <a:t> / frame</a:t>
            </a:r>
            <a:r>
              <a:rPr lang="en-GB" sz="2000" dirty="0" smtClean="0">
                <a:latin typeface="Courier New"/>
                <a:cs typeface="Courier New"/>
              </a:rPr>
              <a:t>)</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008000"/>
                </a:solidFill>
                <a:latin typeface="Courier New"/>
                <a:cs typeface="Courier New"/>
              </a:rPr>
              <a:t>// Check if device supports images</a:t>
            </a:r>
          </a:p>
          <a:p>
            <a:pPr marL="0" indent="0">
              <a:buNone/>
            </a:pPr>
            <a:r>
              <a:rPr lang="en-GB" b="1" i="1" dirty="0" err="1" smtClean="0">
                <a:solidFill>
                  <a:srgbClr val="3366FF"/>
                </a:solidFill>
                <a:latin typeface="Courier New"/>
                <a:cs typeface="Courier New"/>
              </a:rPr>
              <a:t>cl_bool</a:t>
            </a:r>
            <a:r>
              <a:rPr lang="en-GB" b="1" dirty="0" smtClean="0">
                <a:latin typeface="Courier New"/>
                <a:cs typeface="Courier New"/>
              </a:rPr>
              <a:t> </a:t>
            </a:r>
            <a:r>
              <a:rPr lang="en-GB" b="1" dirty="0" err="1" smtClean="0">
                <a:latin typeface="Courier New"/>
                <a:cs typeface="Courier New"/>
              </a:rPr>
              <a:t>imageSupport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smtClean="0">
                <a:latin typeface="Courier New"/>
                <a:cs typeface="Courier New"/>
              </a:rPr>
              <a:t>  &lt;CL_DEVICE_IMAGE_SUPPORT&gt;(</a:t>
            </a:r>
          </a:p>
          <a:p>
            <a:pPr marL="0" indent="0">
              <a:buNone/>
            </a:pPr>
            <a:r>
              <a:rPr lang="en-GB" b="1" dirty="0" smtClean="0">
                <a:latin typeface="Courier New"/>
                <a:cs typeface="Courier New"/>
              </a:rPr>
              <a:t>  &amp;</a:t>
            </a:r>
            <a:r>
              <a:rPr lang="en-GB" b="1" dirty="0" err="1" smtClean="0">
                <a:latin typeface="Courier New"/>
                <a:cs typeface="Courier New"/>
              </a:rPr>
              <a:t>imageSupport</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a:latin typeface="Courier New"/>
              <a:cs typeface="Courier New"/>
            </a:endParaRPr>
          </a:p>
          <a:p>
            <a:pPr marL="0" indent="0">
              <a:buNone/>
            </a:pPr>
            <a:r>
              <a:rPr lang="en-GB" b="1" dirty="0" smtClean="0">
                <a:solidFill>
                  <a:srgbClr val="008000"/>
                </a:solidFill>
                <a:latin typeface="Courier New"/>
                <a:cs typeface="Courier New"/>
              </a:rPr>
              <a:t>// Check maximum image dimensions</a:t>
            </a:r>
          </a:p>
          <a:p>
            <a:pPr marL="0" indent="0">
              <a:buNone/>
            </a:pPr>
            <a:r>
              <a:rPr lang="en-GB" b="1" i="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latin typeface="Courier New"/>
                <a:cs typeface="Courier New"/>
              </a:rPr>
              <a:t>maxWidth</a:t>
            </a:r>
            <a:r>
              <a:rPr lang="en-GB" b="1" dirty="0" smtClean="0">
                <a:latin typeface="Courier New"/>
                <a:cs typeface="Courier New"/>
              </a:rPr>
              <a:t>, </a:t>
            </a:r>
            <a:r>
              <a:rPr lang="en-GB" b="1" dirty="0" err="1" smtClean="0">
                <a:latin typeface="Courier New"/>
                <a:cs typeface="Courier New"/>
              </a:rPr>
              <a:t>maxHeight</a:t>
            </a: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&lt;CL_DEVICE_IMAGE2D_MAX_WIDTH&gt;(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maxWidth</a:t>
            </a:r>
            <a:endParaRPr lang="en-GB" b="1" dirty="0" smtClean="0">
              <a:latin typeface="Courier New"/>
              <a:cs typeface="Courier New"/>
            </a:endParaRPr>
          </a:p>
          <a:p>
            <a:pPr marL="0" indent="0">
              <a:buNone/>
            </a:pPr>
            <a:r>
              <a:rPr lang="en-GB" b="1" dirty="0" smtClean="0">
                <a:latin typeface="Courier New"/>
                <a:cs typeface="Courier New"/>
              </a:rPr>
              <a:t>);</a:t>
            </a:r>
          </a:p>
          <a:p>
            <a:pPr marL="0" indent="0">
              <a:buNone/>
            </a:pPr>
            <a:r>
              <a:rPr lang="en-GB" b="1" dirty="0" err="1" smtClean="0">
                <a:latin typeface="Courier New"/>
                <a:cs typeface="Courier New"/>
              </a:rPr>
              <a:t>device.</a:t>
            </a:r>
            <a:r>
              <a:rPr lang="en-GB" b="1" dirty="0" err="1" smtClean="0">
                <a:solidFill>
                  <a:srgbClr val="3366FF"/>
                </a:solidFill>
                <a:latin typeface="Courier New"/>
                <a:cs typeface="Courier New"/>
              </a:rPr>
              <a:t>getInfo</a:t>
            </a:r>
            <a:endParaRPr lang="en-GB" b="1" dirty="0" smtClean="0">
              <a:solidFill>
                <a:srgbClr val="3366FF"/>
              </a:solidFill>
              <a:latin typeface="Courier New"/>
              <a:cs typeface="Courier New"/>
            </a:endParaRPr>
          </a:p>
          <a:p>
            <a:pPr marL="0" indent="0">
              <a:buNone/>
            </a:pPr>
            <a:r>
              <a:rPr lang="en-GB" b="1" dirty="0">
                <a:latin typeface="Courier New"/>
                <a:cs typeface="Courier New"/>
              </a:rPr>
              <a:t> </a:t>
            </a:r>
            <a:r>
              <a:rPr lang="en-GB" b="1" dirty="0" smtClean="0">
                <a:latin typeface="Courier New"/>
                <a:cs typeface="Courier New"/>
              </a:rPr>
              <a:t> &lt;CL_DEVICE_IMAGE2D_MAX_HEIGHT&gt;(</a:t>
            </a:r>
          </a:p>
          <a:p>
            <a:pPr marL="0" indent="0">
              <a:buNone/>
            </a:pPr>
            <a:r>
              <a:rPr lang="en-GB" b="1" dirty="0">
                <a:latin typeface="Courier New"/>
                <a:cs typeface="Courier New"/>
              </a:rPr>
              <a:t> </a:t>
            </a:r>
            <a:r>
              <a:rPr lang="en-GB" b="1" dirty="0" smtClean="0">
                <a:latin typeface="Courier New"/>
                <a:cs typeface="Courier New"/>
              </a:rPr>
              <a:t> &amp;</a:t>
            </a:r>
            <a:r>
              <a:rPr lang="en-GB" b="1" dirty="0" err="1" smtClean="0">
                <a:latin typeface="Courier New"/>
                <a:cs typeface="Courier New"/>
              </a:rPr>
              <a:t>maxHeight</a:t>
            </a:r>
            <a:endParaRPr lang="en-GB" b="1" dirty="0" smtClean="0">
              <a:latin typeface="Courier New"/>
              <a:cs typeface="Courier New"/>
            </a:endParaRPr>
          </a:p>
          <a:p>
            <a:pPr marL="0" indent="0">
              <a:buNone/>
            </a:pPr>
            <a:r>
              <a:rPr lang="en-GB" b="1" dirty="0" smtClean="0">
                <a:latin typeface="Courier New"/>
                <a:cs typeface="Courier New"/>
              </a:rPr>
              <a:t>)</a:t>
            </a:r>
            <a:r>
              <a:rPr lang="en-GB" b="1" dirty="0">
                <a:latin typeface="Courier New"/>
                <a:cs typeface="Courier New"/>
              </a:rPr>
              <a:t>;</a:t>
            </a: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endParaRPr lang="en-GB" b="1" dirty="0" smtClean="0">
              <a:latin typeface="Courier New"/>
              <a:cs typeface="Courier New"/>
            </a:endParaRPr>
          </a:p>
          <a:p>
            <a:pPr marL="0" indent="0">
              <a:buNone/>
            </a:pPr>
            <a:r>
              <a:rPr lang="en-GB" b="1" dirty="0" smtClean="0">
                <a:solidFill>
                  <a:srgbClr val="008000"/>
                </a:solidFill>
                <a:latin typeface="Courier New"/>
                <a:cs typeface="Courier New"/>
              </a:rPr>
              <a:t>// Get list of supported image formats</a:t>
            </a:r>
          </a:p>
          <a:p>
            <a:pPr marL="0" indent="0">
              <a:buNone/>
            </a:pPr>
            <a:r>
              <a:rPr lang="en-GB" b="1" dirty="0" err="1" smtClean="0">
                <a:latin typeface="Courier New"/>
                <a:cs typeface="Courier New"/>
              </a:rPr>
              <a:t>std</a:t>
            </a:r>
            <a:r>
              <a:rPr lang="en-GB" b="1" dirty="0" smtClean="0">
                <a:latin typeface="Courier New"/>
                <a:cs typeface="Courier New"/>
              </a:rPr>
              <a:t>::vector&lt;cl::</a:t>
            </a:r>
            <a:r>
              <a:rPr lang="en-GB" b="1" dirty="0" err="1" smtClean="0">
                <a:latin typeface="Courier New"/>
                <a:cs typeface="Courier New"/>
              </a:rPr>
              <a:t>ImageFormat</a:t>
            </a:r>
            <a:r>
              <a:rPr lang="en-GB" b="1" dirty="0" smtClean="0">
                <a:latin typeface="Courier New"/>
                <a:cs typeface="Courier New"/>
              </a:rPr>
              <a:t>&gt; formats;</a:t>
            </a:r>
          </a:p>
          <a:p>
            <a:pPr marL="0" indent="0">
              <a:buNone/>
            </a:pPr>
            <a:r>
              <a:rPr lang="en-GB" b="1" dirty="0" err="1" smtClean="0">
                <a:latin typeface="Courier New"/>
                <a:cs typeface="Courier New"/>
              </a:rPr>
              <a:t>context.</a:t>
            </a:r>
            <a:r>
              <a:rPr lang="en-GB" b="1" dirty="0" err="1" smtClean="0">
                <a:solidFill>
                  <a:srgbClr val="3366FF"/>
                </a:solidFill>
                <a:latin typeface="Courier New"/>
                <a:cs typeface="Courier New"/>
              </a:rPr>
              <a:t>getSupportedImageFormat</a:t>
            </a:r>
            <a:r>
              <a:rPr lang="en-GB" b="1" dirty="0" err="1" smtClean="0">
                <a:latin typeface="Courier New"/>
                <a:cs typeface="Courier New"/>
              </a:rPr>
              <a:t>s</a:t>
            </a:r>
            <a:r>
              <a:rPr lang="en-GB" b="1" dirty="0" smtClean="0">
                <a:latin typeface="Courier New"/>
                <a:cs typeface="Courier New"/>
              </a:rPr>
              <a:t>(</a:t>
            </a:r>
          </a:p>
          <a:p>
            <a:pPr marL="0" indent="0">
              <a:buNone/>
            </a:pPr>
            <a:r>
              <a:rPr lang="en-GB" b="1" dirty="0">
                <a:latin typeface="Courier New"/>
                <a:cs typeface="Courier New"/>
              </a:rPr>
              <a:t> </a:t>
            </a:r>
            <a:r>
              <a:rPr lang="en-GB" b="1" dirty="0" smtClean="0">
                <a:latin typeface="Courier New"/>
                <a:cs typeface="Courier New"/>
              </a:rPr>
              <a:t> CL_MEM_READ_WRITE,</a:t>
            </a:r>
          </a:p>
          <a:p>
            <a:pPr marL="0" indent="0">
              <a:buNone/>
            </a:pPr>
            <a:r>
              <a:rPr lang="en-GB" b="1" dirty="0">
                <a:latin typeface="Courier New"/>
                <a:cs typeface="Courier New"/>
              </a:rPr>
              <a:t> </a:t>
            </a:r>
            <a:r>
              <a:rPr lang="en-GB" b="1" dirty="0" smtClean="0">
                <a:latin typeface="Courier New"/>
                <a:cs typeface="Courier New"/>
              </a:rPr>
              <a:t> CL_MEM_OBJECT_IMAGE2D,</a:t>
            </a:r>
          </a:p>
          <a:p>
            <a:pPr marL="0" indent="0">
              <a:buNone/>
            </a:pPr>
            <a:r>
              <a:rPr lang="en-GB" b="1" dirty="0">
                <a:latin typeface="Courier New"/>
                <a:cs typeface="Courier New"/>
              </a:rPr>
              <a:t> </a:t>
            </a:r>
            <a:r>
              <a:rPr lang="en-GB" b="1" dirty="0" smtClean="0">
                <a:latin typeface="Courier New"/>
                <a:cs typeface="Courier New"/>
              </a:rPr>
              <a:t> &amp;formats</a:t>
            </a:r>
          </a:p>
          <a:p>
            <a:pPr marL="0" indent="0">
              <a:buNone/>
            </a:pPr>
            <a:r>
              <a:rPr lang="en-GB" b="1" dirty="0" smtClean="0">
                <a:latin typeface="Courier New"/>
                <a:cs typeface="Courier New"/>
              </a:rPr>
              <a:t>);</a:t>
            </a:r>
          </a:p>
          <a:p>
            <a:pPr marL="0" indent="0">
              <a:buNone/>
            </a:pPr>
            <a:endParaRPr lang="en-GB" b="1" dirty="0" smtClean="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latin typeface="Courier New"/>
                <a:cs typeface="Courier New"/>
              </a:rPr>
              <a:t>cl::</a:t>
            </a:r>
            <a:r>
              <a:rPr lang="en-GB" b="1" dirty="0" err="1">
                <a:latin typeface="Courier New"/>
                <a:cs typeface="Courier New"/>
              </a:rPr>
              <a:t>ImageFormat</a:t>
            </a:r>
            <a:r>
              <a:rPr lang="en-GB" b="1" dirty="0">
                <a:latin typeface="Courier New"/>
                <a:cs typeface="Courier New"/>
              </a:rPr>
              <a:t> </a:t>
            </a:r>
            <a:r>
              <a:rPr lang="en-GB" b="1" dirty="0">
                <a:solidFill>
                  <a:schemeClr val="accent4"/>
                </a:solidFill>
                <a:latin typeface="Courier New"/>
                <a:cs typeface="Courier New"/>
              </a:rPr>
              <a:t>format</a:t>
            </a:r>
            <a:r>
              <a:rPr lang="en-GB" b="1" dirty="0">
                <a:latin typeface="Courier New"/>
                <a:cs typeface="Courier New"/>
              </a:rPr>
              <a:t>(</a:t>
            </a:r>
          </a:p>
          <a:p>
            <a:pPr marL="0" indent="0">
              <a:buNone/>
            </a:pPr>
            <a:r>
              <a:rPr lang="en-GB" b="1" dirty="0">
                <a:latin typeface="Courier New"/>
                <a:cs typeface="Courier New"/>
              </a:rPr>
              <a:t>  CL_RGBA,      </a:t>
            </a:r>
            <a:r>
              <a:rPr lang="en-GB" b="1" dirty="0">
                <a:solidFill>
                  <a:srgbClr val="008000"/>
                </a:solidFill>
                <a:latin typeface="Courier New"/>
                <a:cs typeface="Courier New"/>
              </a:rPr>
              <a:t>// channel order</a:t>
            </a:r>
          </a:p>
          <a:p>
            <a:pPr marL="0" indent="0">
              <a:buNone/>
            </a:pPr>
            <a:r>
              <a:rPr lang="en-GB" b="1" dirty="0">
                <a:latin typeface="Courier New"/>
                <a:cs typeface="Courier New"/>
              </a:rPr>
              <a:t>  CL_UNORM_INT8 </a:t>
            </a:r>
            <a:r>
              <a:rPr lang="en-GB" b="1" dirty="0">
                <a:solidFill>
                  <a:srgbClr val="008000"/>
                </a:solidFill>
                <a:latin typeface="Courier New"/>
                <a:cs typeface="Courier New"/>
              </a:rPr>
              <a:t>// channel data type</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en-GB" b="1" dirty="0">
                <a:latin typeface="Courier New"/>
                <a:cs typeface="Courier New"/>
              </a:rPr>
              <a:t>cl::Image2D </a:t>
            </a:r>
            <a:r>
              <a:rPr lang="en-GB" b="1" dirty="0" err="1">
                <a:solidFill>
                  <a:schemeClr val="accent4"/>
                </a:solidFill>
                <a:latin typeface="Courier New"/>
                <a:cs typeface="Courier New"/>
              </a:rPr>
              <a:t>d_image</a:t>
            </a:r>
            <a:r>
              <a:rPr lang="en-GB" b="1" dirty="0">
                <a:latin typeface="Courier New"/>
                <a:cs typeface="Courier New"/>
              </a:rPr>
              <a:t>(</a:t>
            </a:r>
          </a:p>
          <a:p>
            <a:pPr marL="0" indent="0">
              <a:buNone/>
            </a:pPr>
            <a:r>
              <a:rPr lang="en-GB" b="1" dirty="0">
                <a:latin typeface="Courier New"/>
                <a:cs typeface="Courier New"/>
              </a:rPr>
              <a:t>  context,          </a:t>
            </a:r>
            <a:r>
              <a:rPr lang="en-GB" b="1" dirty="0">
                <a:solidFill>
                  <a:srgbClr val="008000"/>
                </a:solidFill>
                <a:latin typeface="Courier New"/>
                <a:cs typeface="Courier New"/>
              </a:rPr>
              <a:t>// context object</a:t>
            </a:r>
          </a:p>
          <a:p>
            <a:pPr marL="0" indent="0">
              <a:buNone/>
            </a:pPr>
            <a:r>
              <a:rPr lang="en-GB" b="1" dirty="0">
                <a:latin typeface="Courier New"/>
                <a:cs typeface="Courier New"/>
              </a:rPr>
              <a:t>  CL_MEM_READ_ONLY, </a:t>
            </a:r>
            <a:r>
              <a:rPr lang="en-GB" b="1" dirty="0">
                <a:solidFill>
                  <a:srgbClr val="008000"/>
                </a:solidFill>
                <a:latin typeface="Courier New"/>
                <a:cs typeface="Courier New"/>
              </a:rPr>
              <a:t>// memory access flags</a:t>
            </a:r>
          </a:p>
          <a:p>
            <a:pPr marL="0" indent="0">
              <a:buNone/>
            </a:pPr>
            <a:r>
              <a:rPr lang="en-GB" b="1" dirty="0">
                <a:latin typeface="Courier New"/>
                <a:cs typeface="Courier New"/>
              </a:rPr>
              <a:t>  format,           </a:t>
            </a:r>
            <a:r>
              <a:rPr lang="en-GB" b="1" dirty="0">
                <a:solidFill>
                  <a:srgbClr val="008000"/>
                </a:solidFill>
                <a:latin typeface="Courier New"/>
                <a:cs typeface="Courier New"/>
              </a:rPr>
              <a:t>// image format (above)</a:t>
            </a:r>
          </a:p>
          <a:p>
            <a:pPr marL="0" indent="0">
              <a:buNone/>
            </a:pPr>
            <a:r>
              <a:rPr lang="en-GB" b="1" dirty="0">
                <a:latin typeface="Courier New"/>
                <a:cs typeface="Courier New"/>
              </a:rPr>
              <a:t>  width,            </a:t>
            </a:r>
            <a:r>
              <a:rPr lang="en-GB" b="1" dirty="0">
                <a:solidFill>
                  <a:srgbClr val="008000"/>
                </a:solidFill>
                <a:latin typeface="Courier New"/>
                <a:cs typeface="Courier New"/>
              </a:rPr>
              <a:t>// image width</a:t>
            </a:r>
          </a:p>
          <a:p>
            <a:pPr marL="0" indent="0">
              <a:buNone/>
            </a:pPr>
            <a:r>
              <a:rPr lang="en-GB" b="1" dirty="0">
                <a:latin typeface="Courier New"/>
                <a:cs typeface="Courier New"/>
              </a:rPr>
              <a:t>  height,           </a:t>
            </a:r>
            <a:r>
              <a:rPr lang="en-GB" b="1" dirty="0">
                <a:solidFill>
                  <a:srgbClr val="008000"/>
                </a:solidFill>
                <a:latin typeface="Courier New"/>
                <a:cs typeface="Courier New"/>
              </a:rPr>
              <a:t>// image height</a:t>
            </a: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origin;</a:t>
            </a:r>
          </a:p>
          <a:p>
            <a:pPr marL="0" indent="0">
              <a:buNone/>
            </a:pPr>
            <a:r>
              <a:rPr lang="hr-HR" b="1" dirty="0">
                <a:latin typeface="Courier New"/>
                <a:cs typeface="Courier New"/>
              </a:rPr>
              <a:t>    origin[</a:t>
            </a:r>
            <a:r>
              <a:rPr lang="hr-HR" b="1" dirty="0">
                <a:solidFill>
                  <a:srgbClr val="FF00FF"/>
                </a:solidFill>
                <a:latin typeface="Courier New"/>
                <a:cs typeface="Courier New"/>
              </a:rPr>
              <a:t>0</a:t>
            </a:r>
            <a:r>
              <a:rPr lang="hr-HR" b="1" dirty="0">
                <a:latin typeface="Courier New"/>
                <a:cs typeface="Courier New"/>
              </a:rPr>
              <a:t>] = origin[</a:t>
            </a:r>
            <a:r>
              <a:rPr lang="hr-HR" b="1" dirty="0">
                <a:solidFill>
                  <a:srgbClr val="FF00FF"/>
                </a:solidFill>
                <a:latin typeface="Courier New"/>
                <a:cs typeface="Courier New"/>
              </a:rPr>
              <a:t>1</a:t>
            </a:r>
            <a:r>
              <a:rPr lang="hr-HR" b="1" dirty="0">
                <a:latin typeface="Courier New"/>
                <a:cs typeface="Courier New"/>
              </a:rPr>
              <a:t>] = origin[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0</a:t>
            </a:r>
            <a:r>
              <a:rPr lang="hr-HR" b="1" dirty="0">
                <a:latin typeface="Courier New"/>
                <a:cs typeface="Courier New"/>
              </a:rPr>
              <a:t>;</a:t>
            </a:r>
          </a:p>
          <a:p>
            <a:pPr marL="0" indent="0">
              <a:buNone/>
            </a:pPr>
            <a:r>
              <a:rPr lang="hr-HR" b="1" dirty="0">
                <a:latin typeface="Courier New"/>
                <a:cs typeface="Courier New"/>
              </a:rPr>
              <a:t>cl::size_t&lt;</a:t>
            </a:r>
            <a:r>
              <a:rPr lang="hr-HR" b="1" dirty="0">
                <a:solidFill>
                  <a:srgbClr val="FF00FF"/>
                </a:solidFill>
                <a:latin typeface="Courier New"/>
                <a:cs typeface="Courier New"/>
              </a:rPr>
              <a:t>3</a:t>
            </a:r>
            <a:r>
              <a:rPr lang="hr-HR" b="1" dirty="0">
                <a:latin typeface="Courier New"/>
                <a:cs typeface="Courier New"/>
              </a:rPr>
              <a:t>&gt; region;</a:t>
            </a:r>
          </a:p>
          <a:p>
            <a:pPr marL="0" indent="0">
              <a:buNone/>
            </a:pPr>
            <a:r>
              <a:rPr lang="hr-HR" b="1" dirty="0">
                <a:latin typeface="Courier New"/>
                <a:cs typeface="Courier New"/>
              </a:rPr>
              <a:t>    region[</a:t>
            </a:r>
            <a:r>
              <a:rPr lang="hr-HR" b="1" dirty="0">
                <a:solidFill>
                  <a:srgbClr val="FF00FF"/>
                </a:solidFill>
                <a:latin typeface="Courier New"/>
                <a:cs typeface="Courier New"/>
              </a:rPr>
              <a:t>0</a:t>
            </a:r>
            <a:r>
              <a:rPr lang="hr-HR" b="1" dirty="0">
                <a:latin typeface="Courier New"/>
                <a:cs typeface="Courier New"/>
              </a:rPr>
              <a:t>] = </a:t>
            </a:r>
            <a:r>
              <a:rPr lang="hr-HR" b="1" dirty="0" smtClean="0">
                <a:latin typeface="Courier New"/>
                <a:cs typeface="Courier New"/>
              </a:rPr>
              <a:t>width;</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1</a:t>
            </a:r>
            <a:r>
              <a:rPr lang="hr-HR" b="1" dirty="0">
                <a:latin typeface="Courier New"/>
                <a:cs typeface="Courier New"/>
              </a:rPr>
              <a:t>] = </a:t>
            </a:r>
            <a:r>
              <a:rPr lang="hr-HR" b="1" dirty="0" smtClean="0">
                <a:latin typeface="Courier New"/>
                <a:cs typeface="Courier New"/>
              </a:rPr>
              <a:t>height;</a:t>
            </a:r>
            <a:endParaRPr lang="hr-HR" b="1" dirty="0">
              <a:latin typeface="Courier New"/>
              <a:cs typeface="Courier New"/>
            </a:endParaRPr>
          </a:p>
          <a:p>
            <a:pPr marL="0" indent="0">
              <a:buNone/>
            </a:pPr>
            <a:r>
              <a:rPr lang="hr-HR" b="1" dirty="0">
                <a:latin typeface="Courier New"/>
                <a:cs typeface="Courier New"/>
              </a:rPr>
              <a:t>    region[</a:t>
            </a:r>
            <a:r>
              <a:rPr lang="hr-HR" b="1" dirty="0">
                <a:solidFill>
                  <a:srgbClr val="FF00FF"/>
                </a:solidFill>
                <a:latin typeface="Courier New"/>
                <a:cs typeface="Courier New"/>
              </a:rPr>
              <a:t>2</a:t>
            </a:r>
            <a:r>
              <a:rPr lang="hr-HR" b="1" dirty="0">
                <a:latin typeface="Courier New"/>
                <a:cs typeface="Courier New"/>
              </a:rPr>
              <a:t>] = </a:t>
            </a:r>
            <a:r>
              <a:rPr lang="hr-HR" b="1" dirty="0">
                <a:solidFill>
                  <a:srgbClr val="FF00FF"/>
                </a:solidFill>
                <a:latin typeface="Courier New"/>
                <a:cs typeface="Courier New"/>
              </a:rPr>
              <a:t>1</a:t>
            </a:r>
            <a:r>
              <a:rPr lang="hr-HR" b="1" dirty="0">
                <a:latin typeface="Courier New"/>
                <a:cs typeface="Courier New"/>
              </a:rPr>
              <a:t>;</a:t>
            </a:r>
            <a:endParaRPr lang="en-GB" b="1" dirty="0">
              <a:latin typeface="Courier New"/>
              <a:cs typeface="Courier New"/>
            </a:endParaRPr>
          </a:p>
          <a:p>
            <a:pPr marL="0" indent="0">
              <a:buNone/>
            </a:pPr>
            <a:r>
              <a:rPr lang="en-GB" b="1" dirty="0" err="1">
                <a:latin typeface="Courier New"/>
                <a:cs typeface="Courier New"/>
              </a:rPr>
              <a:t>queue.</a:t>
            </a:r>
            <a:r>
              <a:rPr lang="en-GB" b="1" dirty="0" err="1">
                <a:solidFill>
                  <a:srgbClr val="3366FF"/>
                </a:solidFill>
                <a:latin typeface="Courier New"/>
                <a:cs typeface="Courier New"/>
              </a:rPr>
              <a:t>enqueueWriteImage</a:t>
            </a:r>
            <a:r>
              <a:rPr lang="en-GB" b="1" dirty="0">
                <a:latin typeface="Courier New"/>
                <a:cs typeface="Courier New"/>
              </a:rPr>
              <a:t>(</a:t>
            </a:r>
          </a:p>
          <a:p>
            <a:pPr marL="0" indent="0">
              <a:buNone/>
            </a:pPr>
            <a:r>
              <a:rPr lang="en-GB" b="1" dirty="0">
                <a:latin typeface="Courier New"/>
                <a:cs typeface="Courier New"/>
              </a:rPr>
              <a:t>  </a:t>
            </a:r>
            <a:r>
              <a:rPr lang="en-GB" b="1" dirty="0" err="1">
                <a:latin typeface="Courier New"/>
                <a:cs typeface="Courier New"/>
              </a:rPr>
              <a:t>d_image</a:t>
            </a:r>
            <a:r>
              <a:rPr lang="en-GB" b="1" dirty="0">
                <a:latin typeface="Courier New"/>
                <a:cs typeface="Courier New"/>
              </a:rPr>
              <a:t>,      </a:t>
            </a:r>
            <a:r>
              <a:rPr lang="en-GB" b="1" dirty="0">
                <a:solidFill>
                  <a:srgbClr val="008000"/>
                </a:solidFill>
                <a:latin typeface="Courier New"/>
                <a:cs typeface="Courier New"/>
              </a:rPr>
              <a:t>// image object</a:t>
            </a:r>
          </a:p>
          <a:p>
            <a:pPr marL="0" indent="0">
              <a:buNone/>
            </a:pPr>
            <a:r>
              <a:rPr lang="en-GB" b="1" dirty="0">
                <a:latin typeface="Courier New"/>
                <a:cs typeface="Courier New"/>
              </a:rPr>
              <a:t>  CL_TRUE,      </a:t>
            </a:r>
            <a:r>
              <a:rPr lang="en-GB" b="1" dirty="0">
                <a:solidFill>
                  <a:srgbClr val="008000"/>
                </a:solidFill>
                <a:latin typeface="Courier New"/>
                <a:cs typeface="Courier New"/>
              </a:rPr>
              <a:t>// blocking read</a:t>
            </a:r>
          </a:p>
          <a:p>
            <a:pPr marL="0" indent="0">
              <a:buNone/>
            </a:pPr>
            <a:r>
              <a:rPr lang="en-GB" b="1" dirty="0">
                <a:latin typeface="Courier New"/>
                <a:cs typeface="Courier New"/>
              </a:rPr>
              <a:t>  origin,       </a:t>
            </a:r>
            <a:r>
              <a:rPr lang="en-GB" b="1" dirty="0">
                <a:solidFill>
                  <a:srgbClr val="008000"/>
                </a:solidFill>
                <a:latin typeface="Courier New"/>
                <a:cs typeface="Courier New"/>
              </a:rPr>
              <a:t>// origin of write</a:t>
            </a:r>
          </a:p>
          <a:p>
            <a:pPr marL="0" indent="0">
              <a:buNone/>
            </a:pPr>
            <a:r>
              <a:rPr lang="en-GB" b="1" dirty="0">
                <a:latin typeface="Courier New"/>
                <a:cs typeface="Courier New"/>
              </a:rPr>
              <a:t>  region,       </a:t>
            </a:r>
            <a:r>
              <a:rPr lang="en-GB" b="1" dirty="0">
                <a:solidFill>
                  <a:srgbClr val="008000"/>
                </a:solidFill>
                <a:latin typeface="Courier New"/>
                <a:cs typeface="Courier New"/>
              </a:rPr>
              <a:t>// region to write</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row pitch</a:t>
            </a:r>
          </a:p>
          <a:p>
            <a:pPr marL="0"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a:solidFill>
                  <a:srgbClr val="008000"/>
                </a:solidFill>
                <a:latin typeface="Courier New"/>
                <a:cs typeface="Courier New"/>
              </a:rPr>
              <a:t>// image slice pitch (3D only)</a:t>
            </a:r>
          </a:p>
          <a:p>
            <a:pPr marL="0" indent="0">
              <a:buNone/>
            </a:pPr>
            <a:r>
              <a:rPr lang="en-GB" b="1" dirty="0">
                <a:latin typeface="Courier New"/>
                <a:cs typeface="Courier New"/>
              </a:rPr>
              <a:t>  </a:t>
            </a:r>
            <a:r>
              <a:rPr lang="en-GB" b="1" dirty="0" err="1">
                <a:latin typeface="Courier New"/>
                <a:cs typeface="Courier New"/>
              </a:rPr>
              <a:t>h_image</a:t>
            </a:r>
            <a:r>
              <a:rPr lang="en-GB" b="1" dirty="0">
                <a:latin typeface="Courier New"/>
                <a:cs typeface="Courier New"/>
              </a:rPr>
              <a:t>,      </a:t>
            </a:r>
            <a:r>
              <a:rPr lang="en-GB" b="1" dirty="0">
                <a:solidFill>
                  <a:srgbClr val="008000"/>
                </a:solidFill>
                <a:latin typeface="Courier New"/>
                <a:cs typeface="Courier New"/>
              </a:rPr>
              <a:t>// host data</a:t>
            </a:r>
          </a:p>
          <a:p>
            <a:pPr marL="0" indent="0">
              <a:buNone/>
            </a:pPr>
            <a:r>
              <a:rPr lang="en-GB"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void</a:t>
            </a:r>
            <a:r>
              <a:rPr lang="en-GB" b="1" dirty="0" smtClean="0">
                <a:solidFill>
                  <a:srgbClr val="000000"/>
                </a:solidFill>
                <a:latin typeface="Courier New"/>
                <a:cs typeface="Courier New"/>
              </a:rPr>
              <a:t> </a:t>
            </a:r>
            <a:r>
              <a:rPr lang="en-GB" b="1" dirty="0" smtClean="0">
                <a:solidFill>
                  <a:schemeClr val="accent3"/>
                </a:solidFill>
                <a:latin typeface="Courier New"/>
                <a:cs typeface="Courier New"/>
              </a:rPr>
              <a:t>foo</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read_only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write_only</a:t>
            </a:r>
            <a:r>
              <a:rPr lang="en-GB" b="1" dirty="0" smtClean="0">
                <a:solidFill>
                  <a:schemeClr val="accent2"/>
                </a:solidFill>
                <a:latin typeface="Courier New"/>
                <a:cs typeface="Courier New"/>
              </a:rPr>
              <a:t> </a:t>
            </a:r>
            <a:r>
              <a:rPr lang="en-GB" b="1" i="1" dirty="0" smtClean="0">
                <a:solidFill>
                  <a:srgbClr val="3366FF"/>
                </a:solidFill>
                <a:latin typeface="Courier New"/>
                <a:cs typeface="Courier New"/>
              </a:rPr>
              <a:t>image2d_t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smtClean="0">
                <a:solidFill>
                  <a:srgbClr val="000000"/>
                </a:solidFill>
                <a:latin typeface="Courier New"/>
                <a:cs typeface="Courier New"/>
              </a:rPr>
              <a:t>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float4</a:t>
            </a:r>
            <a:r>
              <a:rPr lang="en-GB" b="1" dirty="0" smtClean="0">
                <a:solidFill>
                  <a:srgbClr val="3366FF"/>
                </a:solidFill>
                <a:latin typeface="Courier New"/>
                <a:cs typeface="Courier New"/>
              </a:rPr>
              <a:t> </a:t>
            </a:r>
            <a:r>
              <a:rPr lang="en-GB" b="1" dirty="0" err="1" smtClean="0">
                <a:solidFill>
                  <a:srgbClr val="000000"/>
                </a:solidFill>
                <a:latin typeface="Courier New"/>
                <a:cs typeface="Courier New"/>
              </a:rPr>
              <a:t>color</a:t>
            </a:r>
            <a:r>
              <a:rPr lang="en-GB" b="1" dirty="0" smtClean="0">
                <a:solidFill>
                  <a:srgbClr val="000000"/>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smtClean="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r>
              <a:rPr lang="en-GB" b="1" dirty="0" err="1" smtClean="0">
                <a:solidFill>
                  <a:srgbClr val="000000"/>
                </a:solidFill>
                <a:latin typeface="Courier New"/>
                <a:cs typeface="Courier New"/>
              </a:rPr>
              <a:t>color</a:t>
            </a:r>
            <a:endParaRPr lang="en-GB" b="1" dirty="0" smtClean="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endParaRPr lang="en-GB" b="1" dirty="0">
              <a:solidFill>
                <a:srgbClr val="000000"/>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008000"/>
                </a:solidFill>
                <a:latin typeface="Courier New"/>
                <a:cs typeface="Courier New"/>
              </a:rPr>
              <a:t>// Create a sampler object</a:t>
            </a:r>
          </a:p>
          <a:p>
            <a:pPr marL="0" indent="0">
              <a:buNone/>
            </a:pPr>
            <a:r>
              <a:rPr lang="en-GB" b="1" dirty="0" smtClean="0">
                <a:solidFill>
                  <a:srgbClr val="000000"/>
                </a:solidFill>
                <a:latin typeface="Courier New"/>
                <a:cs typeface="Courier New"/>
              </a:rPr>
              <a:t>cl::Sampler </a:t>
            </a:r>
            <a:r>
              <a:rPr lang="en-GB" b="1" dirty="0" smtClean="0">
                <a:solidFill>
                  <a:schemeClr val="accent4"/>
                </a:solidFill>
                <a:latin typeface="Courier New"/>
                <a:cs typeface="Courier New"/>
              </a:rPr>
              <a:t>sampler</a:t>
            </a:r>
            <a:r>
              <a:rPr lang="en-GB" b="1" dirty="0" smtClean="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context,           </a:t>
            </a:r>
            <a:r>
              <a:rPr lang="en-GB" b="1" dirty="0" smtClean="0">
                <a:solidFill>
                  <a:srgbClr val="008000"/>
                </a:solidFill>
                <a:latin typeface="Courier New"/>
                <a:cs typeface="Courier New"/>
              </a:rPr>
              <a:t>// context objects</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CL_FALSE,          </a:t>
            </a:r>
            <a:r>
              <a:rPr lang="en-GB" b="1" dirty="0" smtClean="0">
                <a:solidFill>
                  <a:srgbClr val="008000"/>
                </a:solidFill>
                <a:latin typeface="Courier New"/>
                <a:cs typeface="Courier New"/>
              </a:rPr>
              <a:t>// normalized coordinates</a:t>
            </a:r>
          </a:p>
          <a:p>
            <a:pPr marL="0" indent="0">
              <a:buNone/>
            </a:pPr>
            <a:r>
              <a:rPr lang="en-GB" b="1" dirty="0" smtClean="0">
                <a:solidFill>
                  <a:srgbClr val="000000"/>
                </a:solidFill>
                <a:latin typeface="Courier New"/>
                <a:cs typeface="Courier New"/>
              </a:rPr>
              <a:t>  CL_ADDRESS_REPEAT, </a:t>
            </a:r>
            <a:r>
              <a:rPr lang="en-GB" b="1" dirty="0" smtClean="0">
                <a:solidFill>
                  <a:srgbClr val="008000"/>
                </a:solidFill>
                <a:latin typeface="Courier New"/>
                <a:cs typeface="Courier New"/>
              </a:rPr>
              <a:t>// addressing mode</a:t>
            </a:r>
          </a:p>
          <a:p>
            <a:pPr marL="0" indent="0">
              <a:buNone/>
            </a:pPr>
            <a:r>
              <a:rPr lang="en-GB" b="1" dirty="0">
                <a:solidFill>
                  <a:srgbClr val="000000"/>
                </a:solidFill>
                <a:latin typeface="Courier New"/>
                <a:cs typeface="Courier New"/>
              </a:rPr>
              <a:t> </a:t>
            </a:r>
            <a:r>
              <a:rPr lang="en-GB" b="1" dirty="0" smtClean="0">
                <a:solidFill>
                  <a:srgbClr val="000000"/>
                </a:solidFill>
                <a:latin typeface="Courier New"/>
                <a:cs typeface="Courier New"/>
              </a:rPr>
              <a:t> CL_FILTER_NEAREST, </a:t>
            </a:r>
            <a:r>
              <a:rPr lang="en-GB" b="1" dirty="0" smtClean="0">
                <a:solidFill>
                  <a:srgbClr val="008000"/>
                </a:solidFill>
                <a:latin typeface="Courier New"/>
                <a:cs typeface="Courier New"/>
              </a:rPr>
              <a:t>// filtering mode</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Pass sampler to kernel as an argument</a:t>
            </a:r>
            <a:endParaRPr lang="en-GB" b="1" dirty="0">
              <a:solidFill>
                <a:srgbClr val="008000"/>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000000"/>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000000"/>
                </a:solidFill>
                <a:latin typeface="Courier New" panose="02070309020205020404" pitchFamily="49" charset="0"/>
                <a:cs typeface="Courier New" panose="02070309020205020404" pitchFamily="49" charset="0"/>
              </a:rPr>
              <a:t>(queue, global), </a:t>
            </a:r>
            <a:r>
              <a:rPr lang="en-GB" b="1" dirty="0" smtClean="0">
                <a:solidFill>
                  <a:srgbClr val="000000"/>
                </a:solidFill>
                <a:latin typeface="Courier New" panose="02070309020205020404" pitchFamily="49" charset="0"/>
                <a:cs typeface="Courier New" panose="02070309020205020404" pitchFamily="49" charset="0"/>
              </a:rPr>
              <a:t>…, sampler, …)</a:t>
            </a:r>
            <a:r>
              <a:rPr lang="en-GB" b="1" dirty="0">
                <a:solidFill>
                  <a:srgbClr val="000000"/>
                </a:solidFill>
                <a:latin typeface="Courier New" panose="02070309020205020404" pitchFamily="49" charset="0"/>
                <a:cs typeface="Courier New" panose="02070309020205020404" pitchFamily="49" charset="0"/>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chemeClr val="accent2"/>
                </a:solidFill>
                <a:latin typeface="Courier New"/>
                <a:cs typeface="Courier New"/>
              </a:rPr>
              <a:t>kernel</a:t>
            </a:r>
            <a:r>
              <a:rPr lang="en-GB" b="1" dirty="0" smtClean="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rgbClr val="000000"/>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000000"/>
                </a:solidFill>
                <a:latin typeface="Courier New"/>
                <a:cs typeface="Courier New"/>
              </a:rPr>
              <a:t> </a:t>
            </a:r>
            <a:r>
              <a:rPr lang="en-GB" b="1" dirty="0" smtClean="0">
                <a:solidFill>
                  <a:srgbClr val="000000"/>
                </a:solidFill>
                <a:latin typeface="Courier New"/>
                <a:cs typeface="Courier New"/>
              </a:rPr>
              <a:t>output,</a:t>
            </a:r>
          </a:p>
          <a:p>
            <a:pPr marL="0" indent="0">
              <a:buNone/>
            </a:pPr>
            <a:r>
              <a:rPr lang="en-GB" b="1" dirty="0" smtClean="0">
                <a:solidFill>
                  <a:srgbClr val="000000"/>
                </a:solidFill>
                <a:latin typeface="Courier New"/>
                <a:cs typeface="Courier New"/>
              </a:rPr>
              <a:t>  </a:t>
            </a:r>
            <a:r>
              <a:rPr lang="en-GB" b="1" dirty="0" err="1" smtClean="0">
                <a:solidFill>
                  <a:schemeClr val="accent2"/>
                </a:solidFill>
                <a:latin typeface="Courier New"/>
                <a:cs typeface="Courier New"/>
              </a:rPr>
              <a:t>const</a:t>
            </a:r>
            <a:r>
              <a:rPr lang="en-GB" b="1" dirty="0" smtClean="0">
                <a:solidFill>
                  <a:schemeClr val="accent2"/>
                </a:solidFill>
                <a:latin typeface="Courier New"/>
                <a:cs typeface="Courier New"/>
              </a:rPr>
              <a:t> </a:t>
            </a:r>
            <a:r>
              <a:rPr lang="en-GB" b="1" i="1" dirty="0" err="1" smtClean="0">
                <a:solidFill>
                  <a:srgbClr val="3366FF"/>
                </a:solidFill>
                <a:latin typeface="Courier New"/>
                <a:cs typeface="Courier New"/>
              </a:rPr>
              <a:t>sampler_t</a:t>
            </a:r>
            <a:r>
              <a:rPr lang="en-GB" b="1" dirty="0" smtClean="0">
                <a:solidFill>
                  <a:srgbClr val="000000"/>
                </a:solidFill>
                <a:latin typeface="Courier New"/>
                <a:cs typeface="Courier New"/>
              </a:rPr>
              <a:t> sampler)</a:t>
            </a:r>
            <a:endParaRPr lang="en-GB" b="1" dirty="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0</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a:t>
            </a:r>
            <a:r>
              <a:rPr lang="en-GB" b="1" i="1" dirty="0" err="1" smtClean="0">
                <a:solidFill>
                  <a:srgbClr val="3366FF"/>
                </a:solidFill>
                <a:latin typeface="Courier New"/>
                <a:cs typeface="Courier New"/>
              </a:rPr>
              <a:t>int</a:t>
            </a:r>
            <a:r>
              <a:rPr lang="en-GB" b="1" dirty="0" smtClean="0">
                <a:solidFill>
                  <a:srgbClr val="000000"/>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000000"/>
                </a:solidFill>
                <a:latin typeface="Courier New"/>
                <a:cs typeface="Courier New"/>
              </a:rPr>
              <a:t>(</a:t>
            </a:r>
            <a:r>
              <a:rPr lang="en-GB" b="1" dirty="0" smtClean="0">
                <a:solidFill>
                  <a:srgbClr val="FF00FF"/>
                </a:solidFill>
                <a:latin typeface="Courier New"/>
                <a:cs typeface="Courier New"/>
              </a:rPr>
              <a:t>1</a:t>
            </a: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r>
              <a:rPr lang="en-GB" b="1" dirty="0">
                <a:solidFill>
                  <a:srgbClr val="008000"/>
                </a:solidFill>
                <a:latin typeface="Courier New"/>
                <a:cs typeface="Courier New"/>
              </a:rPr>
              <a:t>// Read a normalized pixel </a:t>
            </a:r>
            <a:r>
              <a:rPr lang="en-GB" b="1" dirty="0" smtClean="0">
                <a:solidFill>
                  <a:srgbClr val="008000"/>
                </a:solidFill>
                <a:latin typeface="Courier New"/>
                <a:cs typeface="Courier New"/>
              </a:rPr>
              <a:t>value using a sampler</a:t>
            </a:r>
            <a:endParaRPr lang="en-GB" b="1" dirty="0">
              <a:solidFill>
                <a:srgbClr val="008000"/>
              </a:solidFill>
              <a:latin typeface="Courier New"/>
              <a:cs typeface="Courier New"/>
            </a:endParaRP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000000"/>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000000"/>
                </a:solidFill>
                <a:latin typeface="Courier New"/>
                <a:cs typeface="Courier New"/>
              </a:rPr>
              <a:t>(</a:t>
            </a:r>
          </a:p>
          <a:p>
            <a:pPr marL="0" indent="0">
              <a:buNone/>
            </a:pPr>
            <a:r>
              <a:rPr lang="en-GB" b="1" dirty="0" smtClean="0">
                <a:solidFill>
                  <a:srgbClr val="000000"/>
                </a:solidFill>
                <a:latin typeface="Courier New"/>
                <a:cs typeface="Courier New"/>
              </a:rPr>
              <a:t>    input,</a:t>
            </a:r>
          </a:p>
          <a:p>
            <a:pPr marL="0" indent="0">
              <a:buNone/>
            </a:pPr>
            <a:r>
              <a:rPr lang="en-GB" b="1" dirty="0" smtClean="0">
                <a:solidFill>
                  <a:srgbClr val="000000"/>
                </a:solidFill>
                <a:latin typeface="Courier New"/>
                <a:cs typeface="Courier New"/>
              </a:rPr>
              <a:t>    sampler,</a:t>
            </a:r>
          </a:p>
          <a:p>
            <a:pPr marL="0" indent="0">
              <a:buNone/>
            </a:pPr>
            <a:r>
              <a:rPr lang="en-GB" b="1" dirty="0" smtClean="0">
                <a:solidFill>
                  <a:srgbClr val="000000"/>
                </a:solidFill>
                <a:latin typeface="Courier New"/>
                <a:cs typeface="Courier New"/>
              </a:rPr>
              <a:t>    (</a:t>
            </a:r>
            <a:r>
              <a:rPr lang="en-GB" b="1" i="1" dirty="0" smtClean="0">
                <a:solidFill>
                  <a:srgbClr val="3366FF"/>
                </a:solidFill>
                <a:latin typeface="Courier New"/>
                <a:cs typeface="Courier New"/>
              </a:rPr>
              <a:t>int2</a:t>
            </a:r>
            <a:r>
              <a:rPr lang="en-GB" b="1" dirty="0" smtClean="0">
                <a:solidFill>
                  <a:srgbClr val="000000"/>
                </a:solidFill>
                <a:latin typeface="Courier New"/>
                <a:cs typeface="Courier New"/>
              </a:rPr>
              <a:t>)(x, y)</a:t>
            </a:r>
          </a:p>
          <a:p>
            <a:pPr marL="0" indent="0">
              <a:buNone/>
            </a:pPr>
            <a:r>
              <a:rPr lang="en-GB" b="1" dirty="0" smtClean="0">
                <a:solidFill>
                  <a:srgbClr val="000000"/>
                </a:solidFill>
                <a:latin typeface="Courier New"/>
                <a:cs typeface="Courier New"/>
              </a:rPr>
              <a:t>  );</a:t>
            </a: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0000"/>
                </a:solidFill>
                <a:latin typeface="Courier New"/>
                <a:cs typeface="Courier New"/>
              </a:rPr>
              <a:t>  ...</a:t>
            </a:r>
          </a:p>
          <a:p>
            <a:pPr marL="0" indent="0">
              <a:buNone/>
            </a:pPr>
            <a:r>
              <a:rPr lang="en-GB" b="1" dirty="0" smtClean="0">
                <a:solidFill>
                  <a:srgbClr val="000000"/>
                </a:solidFill>
                <a:latin typeface="Courier New"/>
                <a:cs typeface="Courier New"/>
              </a:rPr>
              <a:t>}</a:t>
            </a:r>
          </a:p>
          <a:p>
            <a:pPr marL="0" indent="0">
              <a:buNone/>
            </a:pPr>
            <a:endParaRPr lang="en-GB" b="1" dirty="0" smtClean="0">
              <a:solidFill>
                <a:srgbClr val="000000"/>
              </a:solidFill>
              <a:latin typeface="Courier New"/>
              <a:cs typeface="Courier New"/>
            </a:endParaRPr>
          </a:p>
          <a:p>
            <a:pPr marL="0" indent="0">
              <a:buNone/>
            </a:pPr>
            <a:endParaRPr lang="en-GB" b="1" dirty="0" smtClean="0">
              <a:solidFill>
                <a:srgbClr val="000000"/>
              </a:solidFill>
              <a:latin typeface="Courier New"/>
              <a:cs typeface="Courier New"/>
            </a:endParaRPr>
          </a:p>
          <a:p>
            <a:pPr marL="0" indent="0">
              <a:buNone/>
            </a:pPr>
            <a:r>
              <a:rPr lang="en-GB" b="1" dirty="0" smtClean="0">
                <a:solidFill>
                  <a:srgbClr val="008000"/>
                </a:solidFill>
                <a:latin typeface="Courier New"/>
                <a:cs typeface="Courier New"/>
              </a:rPr>
              <a:t>// Alternatively, declare the sampler inside the kernel source</a:t>
            </a:r>
          </a:p>
          <a:p>
            <a:pPr marL="0" indent="0">
              <a:buNone/>
            </a:pPr>
            <a:r>
              <a:rPr lang="en-GB" b="1" dirty="0" err="1">
                <a:solidFill>
                  <a:schemeClr val="accent2"/>
                </a:solidFill>
                <a:latin typeface="Courier New"/>
                <a:cs typeface="Courier New"/>
              </a:rPr>
              <a:t>const</a:t>
            </a:r>
            <a:r>
              <a:rPr lang="en-GB" b="1" dirty="0">
                <a:solidFill>
                  <a:schemeClr val="accent2"/>
                </a:solidFill>
                <a:latin typeface="Courier New"/>
                <a:cs typeface="Courier New"/>
              </a:rPr>
              <a:t> </a:t>
            </a:r>
            <a:r>
              <a:rPr lang="en-GB" b="1" i="1" dirty="0" err="1">
                <a:solidFill>
                  <a:srgbClr val="3366FF"/>
                </a:solidFill>
                <a:latin typeface="Courier New"/>
                <a:cs typeface="Courier New"/>
              </a:rPr>
              <a:t>sampler_t</a:t>
            </a:r>
            <a:r>
              <a:rPr lang="en-GB" b="1" dirty="0">
                <a:solidFill>
                  <a:srgbClr val="000000"/>
                </a:solidFill>
                <a:latin typeface="Courier New"/>
                <a:cs typeface="Courier New"/>
              </a:rPr>
              <a:t> sampler =</a:t>
            </a:r>
          </a:p>
          <a:p>
            <a:pPr marL="0" indent="0">
              <a:buNone/>
            </a:pPr>
            <a:r>
              <a:rPr lang="en-GB" b="1" dirty="0">
                <a:solidFill>
                  <a:srgbClr val="000000"/>
                </a:solidFill>
                <a:latin typeface="Courier New"/>
                <a:cs typeface="Courier New"/>
              </a:rPr>
              <a:t>  CLK_NORMALIZED_COORDS_FALSE |</a:t>
            </a:r>
          </a:p>
          <a:p>
            <a:pPr marL="0" indent="0">
              <a:buNone/>
            </a:pPr>
            <a:r>
              <a:rPr lang="en-GB" b="1" dirty="0">
                <a:solidFill>
                  <a:srgbClr val="000000"/>
                </a:solidFill>
                <a:latin typeface="Courier New"/>
                <a:cs typeface="Courier New"/>
              </a:rPr>
              <a:t>  CLK_ADDRESS_CLAMP_TO_EDGE   |</a:t>
            </a:r>
          </a:p>
          <a:p>
            <a:pPr marL="0" indent="0">
              <a:buNone/>
            </a:pPr>
            <a:r>
              <a:rPr lang="en-GB"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image 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smtClean="0"/>
              <a:t>Results from </a:t>
            </a:r>
            <a:r>
              <a:rPr lang="en-GB" dirty="0"/>
              <a:t>4</a:t>
            </a:r>
            <a:r>
              <a:rPr lang="en-GB" dirty="0" smtClean="0"/>
              <a:t> different versions (original, meta programming, optimised, and images) on an NVIDIA K40:</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smtClean="0">
                <a:latin typeface="Courier New"/>
                <a:cs typeface="Courier New"/>
              </a:rPr>
              <a:t>bilateral </a:t>
            </a:r>
            <a:endParaRPr lang="en-GB" sz="2400" b="1" dirty="0">
              <a:latin typeface="Courier New"/>
              <a:cs typeface="Courier New"/>
            </a:endParaRPr>
          </a:p>
          <a:p>
            <a:pPr marL="0" indent="0">
              <a:buNone/>
            </a:pPr>
            <a:r>
              <a:rPr lang="en-GB" sz="2400" dirty="0">
                <a:latin typeface="Courier New"/>
                <a:cs typeface="Courier New"/>
              </a:rPr>
              <a:t>OpenCL took </a:t>
            </a:r>
            <a:r>
              <a:rPr lang="en-GB" sz="2400" dirty="0" smtClean="0">
                <a:latin typeface="Courier New"/>
                <a:cs typeface="Courier New"/>
              </a:rPr>
              <a:t>425.2ms (</a:t>
            </a:r>
            <a:r>
              <a:rPr lang="en-GB" sz="2400" b="1" dirty="0" smtClean="0">
                <a:latin typeface="Courier New"/>
                <a:cs typeface="Courier New"/>
              </a:rPr>
              <a:t>13.3ms</a:t>
            </a:r>
            <a:r>
              <a:rPr lang="en-GB" sz="2400" dirty="0" smtClean="0">
                <a:latin typeface="Courier New"/>
                <a:cs typeface="Courier New"/>
              </a:rPr>
              <a:t> / frame)</a:t>
            </a:r>
          </a:p>
          <a:p>
            <a:pPr marL="0" indent="0">
              <a:buNone/>
            </a:pPr>
            <a:endParaRPr lang="en-GB" sz="2400" dirty="0" smtClean="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357.9ms (</a:t>
            </a:r>
            <a:r>
              <a:rPr lang="en-GB" sz="2400" b="1" dirty="0">
                <a:latin typeface="Courier New"/>
                <a:cs typeface="Courier New"/>
              </a:rPr>
              <a:t>11.2ms</a:t>
            </a:r>
            <a:r>
              <a:rPr lang="en-GB" sz="2400" dirty="0">
                <a:latin typeface="Courier New"/>
                <a:cs typeface="Courier New"/>
              </a:rPr>
              <a:t> / frame</a:t>
            </a:r>
            <a:r>
              <a:rPr lang="en-GB" sz="2400" dirty="0" smtClean="0">
                <a:latin typeface="Courier New"/>
                <a:cs typeface="Courier New"/>
              </a:rPr>
              <a:t>)</a:t>
            </a:r>
            <a:endParaRPr lang="en-GB" sz="2400" dirty="0">
              <a:latin typeface="Courier New"/>
              <a:cs typeface="Courier New"/>
            </a:endParaRPr>
          </a:p>
          <a:p>
            <a:pPr marL="0" indent="0">
              <a:buNone/>
            </a:pPr>
            <a:endParaRPr lang="en-GB" sz="2400" dirty="0">
              <a:latin typeface="Courier New"/>
              <a:cs typeface="Courier New"/>
            </a:endParaRPr>
          </a:p>
          <a:p>
            <a:pPr marL="0" indent="0">
              <a:buNone/>
            </a:pPr>
            <a:r>
              <a:rPr lang="en-GB" sz="2400" dirty="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smtClean="0">
                <a:latin typeface="Courier New"/>
                <a:cs typeface="Courier New"/>
              </a:rPr>
              <a:t>OpenCL </a:t>
            </a:r>
            <a:r>
              <a:rPr lang="en-GB" sz="2400" dirty="0">
                <a:latin typeface="Courier New"/>
                <a:cs typeface="Courier New"/>
              </a:rPr>
              <a:t>took 74.0ms (</a:t>
            </a:r>
            <a:r>
              <a:rPr lang="en-GB" sz="2400" b="1" dirty="0">
                <a:latin typeface="Courier New"/>
                <a:cs typeface="Courier New"/>
              </a:rPr>
              <a:t>2.3ms</a:t>
            </a:r>
            <a:r>
              <a:rPr lang="en-GB" sz="2400" dirty="0">
                <a:latin typeface="Courier New"/>
                <a:cs typeface="Courier New"/>
              </a:rPr>
              <a:t> / frame</a:t>
            </a:r>
            <a:r>
              <a:rPr lang="en-GB" sz="2400" dirty="0" smtClean="0">
                <a:latin typeface="Courier New"/>
                <a:cs typeface="Courier New"/>
              </a:rPr>
              <a:t>)</a:t>
            </a:r>
          </a:p>
          <a:p>
            <a:pPr marL="0" indent="0">
              <a:buNone/>
            </a:pPr>
            <a:endParaRPr lang="en-GB" sz="2400" dirty="0">
              <a:latin typeface="Courier New"/>
              <a:cs typeface="Courier New"/>
            </a:endParaRPr>
          </a:p>
          <a:p>
            <a:pPr marL="0" indent="0">
              <a:buNone/>
            </a:pPr>
            <a:r>
              <a:rPr lang="en-GB" sz="2400" smtClean="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smtClean="0">
                <a:latin typeface="Courier New"/>
                <a:cs typeface="Courier New"/>
              </a:rPr>
              <a:t>OpenCL </a:t>
            </a:r>
            <a:r>
              <a:rPr lang="en-GB" sz="2400" dirty="0">
                <a:latin typeface="Courier New"/>
                <a:cs typeface="Courier New"/>
              </a:rPr>
              <a:t>took 41.8ms (</a:t>
            </a:r>
            <a:r>
              <a:rPr lang="en-GB" sz="2400" b="1" dirty="0">
                <a:latin typeface="Courier New"/>
                <a:cs typeface="Courier New"/>
              </a:rPr>
              <a:t>1.3ms</a:t>
            </a:r>
            <a:r>
              <a:rPr lang="en-GB" sz="2400" dirty="0">
                <a:latin typeface="Courier New"/>
                <a:cs typeface="Courier New"/>
              </a:rPr>
              <a:t> / frame</a:t>
            </a:r>
            <a:r>
              <a:rPr lang="en-GB" sz="2400" dirty="0" smtClean="0">
                <a:latin typeface="Courier New"/>
                <a:cs typeface="Courier New"/>
              </a:rPr>
              <a:t>)</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516</TotalTime>
  <Words>7561</Words>
  <Application>Microsoft Macintosh PowerPoint</Application>
  <PresentationFormat>On-screen Show (4:3)</PresentationFormat>
  <Paragraphs>1117</Paragraphs>
  <Slides>86</Slides>
  <Notes>23</Notes>
  <HiddenSlides>23</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Memory layout is critical to performance</vt:lpstr>
      <vt:lpstr>Memory Access 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optimisations</vt:lpstr>
      <vt:lpstr>Exercise: optimisations</vt:lpstr>
      <vt:lpstr>Exercise 12</vt:lpstr>
      <vt:lpstr>Image Types</vt:lpstr>
      <vt:lpstr>Checking for Image Support</vt:lpstr>
      <vt:lpstr>Image Types – Host API</vt:lpstr>
      <vt:lpstr>Image Formats </vt:lpstr>
      <vt:lpstr>Image Types – Kernel</vt:lpstr>
      <vt:lpstr>Image Samplers</vt:lpstr>
      <vt:lpstr>Exercise: image types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180</cp:revision>
  <dcterms:created xsi:type="dcterms:W3CDTF">2015-05-05T22:43:30Z</dcterms:created>
  <dcterms:modified xsi:type="dcterms:W3CDTF">2016-07-25T15:34:53Z</dcterms:modified>
</cp:coreProperties>
</file>