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0"/>
  </p:notesMasterIdLst>
  <p:sldIdLst>
    <p:sldId id="257" r:id="rId2"/>
    <p:sldId id="258" r:id="rId3"/>
    <p:sldId id="259" r:id="rId4"/>
    <p:sldId id="335"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344" r:id="rId26"/>
    <p:sldId id="280" r:id="rId27"/>
    <p:sldId id="281" r:id="rId28"/>
    <p:sldId id="282" r:id="rId29"/>
    <p:sldId id="283" r:id="rId30"/>
    <p:sldId id="284" r:id="rId31"/>
    <p:sldId id="285" r:id="rId32"/>
    <p:sldId id="286" r:id="rId33"/>
    <p:sldId id="336" r:id="rId34"/>
    <p:sldId id="287" r:id="rId35"/>
    <p:sldId id="288" r:id="rId36"/>
    <p:sldId id="289" r:id="rId37"/>
    <p:sldId id="290" r:id="rId38"/>
    <p:sldId id="291" r:id="rId39"/>
    <p:sldId id="292" r:id="rId40"/>
    <p:sldId id="293" r:id="rId41"/>
    <p:sldId id="294" r:id="rId42"/>
    <p:sldId id="295" r:id="rId43"/>
    <p:sldId id="296" r:id="rId44"/>
    <p:sldId id="297" r:id="rId45"/>
    <p:sldId id="299" r:id="rId46"/>
    <p:sldId id="300" r:id="rId47"/>
    <p:sldId id="301" r:id="rId48"/>
    <p:sldId id="303" r:id="rId49"/>
    <p:sldId id="304" r:id="rId50"/>
    <p:sldId id="305" r:id="rId51"/>
    <p:sldId id="306" r:id="rId52"/>
    <p:sldId id="307" r:id="rId53"/>
    <p:sldId id="308" r:id="rId54"/>
    <p:sldId id="302" r:id="rId55"/>
    <p:sldId id="309" r:id="rId56"/>
    <p:sldId id="310" r:id="rId57"/>
    <p:sldId id="311" r:id="rId58"/>
    <p:sldId id="312" r:id="rId59"/>
    <p:sldId id="345" r:id="rId60"/>
    <p:sldId id="298" r:id="rId61"/>
    <p:sldId id="314" r:id="rId62"/>
    <p:sldId id="313" r:id="rId63"/>
    <p:sldId id="315" r:id="rId64"/>
    <p:sldId id="316" r:id="rId65"/>
    <p:sldId id="317" r:id="rId66"/>
    <p:sldId id="318" r:id="rId67"/>
    <p:sldId id="340" r:id="rId68"/>
    <p:sldId id="341" r:id="rId69"/>
    <p:sldId id="320" r:id="rId70"/>
    <p:sldId id="321" r:id="rId71"/>
    <p:sldId id="322" r:id="rId72"/>
    <p:sldId id="323" r:id="rId73"/>
    <p:sldId id="324" r:id="rId74"/>
    <p:sldId id="338" r:id="rId75"/>
    <p:sldId id="325" r:id="rId76"/>
    <p:sldId id="326" r:id="rId77"/>
    <p:sldId id="327" r:id="rId78"/>
    <p:sldId id="329" r:id="rId79"/>
    <p:sldId id="337" r:id="rId80"/>
    <p:sldId id="330" r:id="rId81"/>
    <p:sldId id="331" r:id="rId82"/>
    <p:sldId id="332" r:id="rId83"/>
    <p:sldId id="333" r:id="rId84"/>
    <p:sldId id="342" r:id="rId85"/>
    <p:sldId id="343" r:id="rId86"/>
    <p:sldId id="328" r:id="rId87"/>
    <p:sldId id="334" r:id="rId88"/>
    <p:sldId id="339" r:id="rId8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D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7310" autoAdjust="0"/>
  </p:normalViewPr>
  <p:slideViewPr>
    <p:cSldViewPr snapToGrid="0" snapToObjects="1">
      <p:cViewPr varScale="1">
        <p:scale>
          <a:sx n="109" d="100"/>
          <a:sy n="109" d="100"/>
        </p:scale>
        <p:origin x="1720"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032"/>
    </p:cViewPr>
  </p:sorter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notesMaster" Target="notesMasters/notesMaster1.xml"/><Relationship Id="rId91" Type="http://schemas.openxmlformats.org/officeDocument/2006/relationships/presProps" Target="presProps.xml"/><Relationship Id="rId92" Type="http://schemas.openxmlformats.org/officeDocument/2006/relationships/viewProps" Target="viewProps.xml"/><Relationship Id="rId93" Type="http://schemas.openxmlformats.org/officeDocument/2006/relationships/theme" Target="theme/theme1.xml"/><Relationship Id="rId94"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4B9960-65DD-7948-AAE5-CA021B06E14D}" type="datetimeFigureOut">
              <a:rPr lang="en-US" smtClean="0"/>
              <a:t>5/13/17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586968-7D7C-644F-B08A-4E148D7B3FC9}" type="slidenum">
              <a:rPr lang="en-GB" smtClean="0"/>
              <a:t>‹#›</a:t>
            </a:fld>
            <a:endParaRPr lang="en-GB"/>
          </a:p>
        </p:txBody>
      </p:sp>
    </p:spTree>
    <p:extLst>
      <p:ext uri="{BB962C8B-B14F-4D97-AF65-F5344CB8AC3E}">
        <p14:creationId xmlns:p14="http://schemas.microsoft.com/office/powerpoint/2010/main" val="29202392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Hard to tell how good performance is going to be even if you know the kernel is relatively well optimised</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2</a:t>
            </a:fld>
            <a:endParaRPr lang="en-GB"/>
          </a:p>
        </p:txBody>
      </p:sp>
    </p:spTree>
    <p:extLst>
      <p:ext uri="{BB962C8B-B14F-4D97-AF65-F5344CB8AC3E}">
        <p14:creationId xmlns:p14="http://schemas.microsoft.com/office/powerpoint/2010/main" val="767422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Non-uniform</a:t>
            </a:r>
            <a:r>
              <a:rPr lang="en-GB" baseline="0" dirty="0" smtClean="0"/>
              <a:t> work-groups in 2.0 may need some care since some work-groups may be smaller.</a:t>
            </a:r>
          </a:p>
          <a:p>
            <a:r>
              <a:rPr lang="en-GB" baseline="0" dirty="0" smtClean="0"/>
              <a:t>i.e. The </a:t>
            </a:r>
            <a:r>
              <a:rPr lang="en-GB" baseline="0" dirty="0" err="1" smtClean="0"/>
              <a:t>get_local_size</a:t>
            </a:r>
            <a:r>
              <a:rPr lang="en-GB" baseline="0" dirty="0" smtClean="0"/>
              <a:t> function will return different values for the ‘remainder’ work-groups.</a:t>
            </a:r>
          </a:p>
          <a:p>
            <a:r>
              <a:rPr lang="en-GB" baseline="0" dirty="0" smtClean="0"/>
              <a:t>Can use `</a:t>
            </a:r>
            <a:r>
              <a:rPr lang="en-GB" baseline="0" dirty="0" err="1" smtClean="0"/>
              <a:t>get_enqueued_local_size</a:t>
            </a:r>
            <a:r>
              <a:rPr lang="en-GB" baseline="0" dirty="0" smtClean="0"/>
              <a:t>` to get the size passed to </a:t>
            </a:r>
            <a:r>
              <a:rPr lang="en-GB" baseline="0" dirty="0" err="1" smtClean="0"/>
              <a:t>clEnqueueNDRange</a:t>
            </a:r>
            <a:endParaRPr lang="en-GB" baseline="0" dirty="0" smtClean="0"/>
          </a:p>
        </p:txBody>
      </p:sp>
      <p:sp>
        <p:nvSpPr>
          <p:cNvPr id="4" name="Slide Number Placeholder 3"/>
          <p:cNvSpPr>
            <a:spLocks noGrp="1"/>
          </p:cNvSpPr>
          <p:nvPr>
            <p:ph type="sldNum" sz="quarter" idx="10"/>
          </p:nvPr>
        </p:nvSpPr>
        <p:spPr/>
        <p:txBody>
          <a:bodyPr/>
          <a:lstStyle/>
          <a:p>
            <a:fld id="{09586968-7D7C-644F-B08A-4E148D7B3FC9}" type="slidenum">
              <a:rPr lang="en-GB" smtClean="0"/>
              <a:t>59</a:t>
            </a:fld>
            <a:endParaRPr lang="en-GB"/>
          </a:p>
        </p:txBody>
      </p:sp>
    </p:spTree>
    <p:extLst>
      <p:ext uri="{BB962C8B-B14F-4D97-AF65-F5344CB8AC3E}">
        <p14:creationId xmlns:p14="http://schemas.microsoft.com/office/powerpoint/2010/main" val="2844597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Still have</a:t>
            </a:r>
            <a:r>
              <a:rPr lang="en-GB" baseline="0" dirty="0" smtClean="0"/>
              <a:t> to expose the implementation decisions in your code though (e.g. via command-line options)</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63</a:t>
            </a:fld>
            <a:endParaRPr lang="en-GB"/>
          </a:p>
        </p:txBody>
      </p:sp>
    </p:spTree>
    <p:extLst>
      <p:ext uri="{BB962C8B-B14F-4D97-AF65-F5344CB8AC3E}">
        <p14:creationId xmlns:p14="http://schemas.microsoft.com/office/powerpoint/2010/main" val="1145895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Barriers between code for better cache use </a:t>
            </a:r>
            <a:r>
              <a:rPr lang="en-GB" dirty="0" err="1" smtClean="0"/>
              <a:t>etc</a:t>
            </a:r>
            <a:endParaRPr lang="en-GB" dirty="0" smtClean="0"/>
          </a:p>
          <a:p>
            <a:endParaRPr lang="en-GB" dirty="0" smtClean="0"/>
          </a:p>
          <a:p>
            <a:r>
              <a:rPr lang="en-GB" dirty="0" smtClean="0"/>
              <a:t>Architecture dependent, may not always</a:t>
            </a:r>
            <a:r>
              <a:rPr lang="en-GB" baseline="0" dirty="0" smtClean="0"/>
              <a:t> be useful</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65</a:t>
            </a:fld>
            <a:endParaRPr lang="en-GB"/>
          </a:p>
        </p:txBody>
      </p:sp>
    </p:spTree>
    <p:extLst>
      <p:ext uri="{BB962C8B-B14F-4D97-AF65-F5344CB8AC3E}">
        <p14:creationId xmlns:p14="http://schemas.microsoft.com/office/powerpoint/2010/main" val="80389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Example of the barriers which can speed up code by making a barrier between accessing different bits of memory. </a:t>
            </a:r>
          </a:p>
          <a:p>
            <a:endParaRPr lang="en-GB" dirty="0" smtClean="0"/>
          </a:p>
          <a:p>
            <a:r>
              <a:rPr lang="en-GB" dirty="0" smtClean="0"/>
              <a:t>From the </a:t>
            </a:r>
            <a:r>
              <a:rPr lang="en-GB" dirty="0" err="1" smtClean="0"/>
              <a:t>CloverLeaf</a:t>
            </a:r>
            <a:r>
              <a:rPr lang="en-GB" dirty="0" smtClean="0"/>
              <a:t> benchmark (2D structured grid code for Hydrodynamics).</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66</a:t>
            </a:fld>
            <a:endParaRPr lang="en-GB"/>
          </a:p>
        </p:txBody>
      </p:sp>
    </p:spTree>
    <p:extLst>
      <p:ext uri="{BB962C8B-B14F-4D97-AF65-F5344CB8AC3E}">
        <p14:creationId xmlns:p14="http://schemas.microsoft.com/office/powerpoint/2010/main" val="9417170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All standard math functions (</a:t>
            </a:r>
            <a:r>
              <a:rPr lang="en-GB" dirty="0" err="1" smtClean="0"/>
              <a:t>sqrt</a:t>
            </a:r>
            <a:r>
              <a:rPr lang="en-GB" dirty="0" smtClean="0"/>
              <a:t>, sin</a:t>
            </a:r>
            <a:r>
              <a:rPr lang="en-GB" baseline="0" dirty="0" smtClean="0"/>
              <a:t> </a:t>
            </a:r>
            <a:r>
              <a:rPr lang="en-GB" baseline="0" dirty="0" err="1" smtClean="0"/>
              <a:t>etc</a:t>
            </a:r>
            <a:r>
              <a:rPr lang="en-GB" dirty="0" smtClean="0"/>
              <a:t>) work on these</a:t>
            </a:r>
            <a:r>
              <a:rPr lang="en-GB" baseline="0" dirty="0" smtClean="0"/>
              <a:t> vector types (component-wise)</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69</a:t>
            </a:fld>
            <a:endParaRPr lang="en-GB"/>
          </a:p>
        </p:txBody>
      </p:sp>
    </p:spTree>
    <p:extLst>
      <p:ext uri="{BB962C8B-B14F-4D97-AF65-F5344CB8AC3E}">
        <p14:creationId xmlns:p14="http://schemas.microsoft.com/office/powerpoint/2010/main" val="4261164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device query would return 1 on platforms that implicitly</a:t>
            </a:r>
            <a:r>
              <a:rPr lang="en-GB" baseline="0" dirty="0" smtClean="0"/>
              <a:t> </a:t>
            </a:r>
            <a:r>
              <a:rPr lang="en-GB" baseline="0" dirty="0" err="1" smtClean="0"/>
              <a:t>vectorize</a:t>
            </a:r>
            <a:endParaRPr lang="en-GB" baseline="0" dirty="0" smtClean="0"/>
          </a:p>
          <a:p>
            <a:r>
              <a:rPr lang="en-GB" baseline="0" dirty="0" smtClean="0"/>
              <a:t>Sometimes </a:t>
            </a:r>
            <a:r>
              <a:rPr lang="en-GB" baseline="0" dirty="0" err="1" smtClean="0"/>
              <a:t>vectorisation</a:t>
            </a:r>
            <a:r>
              <a:rPr lang="en-GB" baseline="0" dirty="0" smtClean="0"/>
              <a:t> helps for other reasons – e.g. increased ILP</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72</a:t>
            </a:fld>
            <a:endParaRPr lang="en-GB"/>
          </a:p>
        </p:txBody>
      </p:sp>
    </p:spTree>
    <p:extLst>
      <p:ext uri="{BB962C8B-B14F-4D97-AF65-F5344CB8AC3E}">
        <p14:creationId xmlns:p14="http://schemas.microsoft.com/office/powerpoint/2010/main" val="35814212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Branches</a:t>
            </a:r>
            <a:r>
              <a:rPr lang="en-GB" baseline="0" dirty="0" smtClean="0"/>
              <a:t> will cause pipeline stalls if there’s no branch prediction/speculative execution</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73</a:t>
            </a:fld>
            <a:endParaRPr lang="en-GB"/>
          </a:p>
        </p:txBody>
      </p:sp>
    </p:spTree>
    <p:extLst>
      <p:ext uri="{BB962C8B-B14F-4D97-AF65-F5344CB8AC3E}">
        <p14:creationId xmlns:p14="http://schemas.microsoft.com/office/powerpoint/2010/main" val="11542130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Mask 0 if a &lt;= b </a:t>
            </a:r>
          </a:p>
          <a:p>
            <a:endParaRPr lang="en-US" dirty="0" smtClean="0"/>
          </a:p>
          <a:p>
            <a:r>
              <a:rPr lang="en-US" dirty="0" smtClean="0"/>
              <a:t>Single</a:t>
            </a:r>
            <a:r>
              <a:rPr lang="en-US" baseline="0" dirty="0" smtClean="0"/>
              <a:t>-cycle multiply-add means we get the extra multiplication by the mask for free</a:t>
            </a:r>
          </a:p>
          <a:p>
            <a:r>
              <a:rPr lang="en-US" baseline="0" dirty="0" smtClean="0"/>
              <a:t>No branches means there won’t be any pipeline stalls</a:t>
            </a:r>
          </a:p>
          <a:p>
            <a:r>
              <a:rPr lang="en-US" baseline="0" dirty="0" smtClean="0"/>
              <a:t>Subtle point: more instruction level parallelism in second example: the </a:t>
            </a:r>
            <a:r>
              <a:rPr lang="en-US" baseline="0" dirty="0" err="1" smtClean="0"/>
              <a:t>mul</a:t>
            </a:r>
            <a:r>
              <a:rPr lang="en-US" baseline="0" dirty="0" smtClean="0"/>
              <a:t> and sub can be issued independently from the </a:t>
            </a:r>
            <a:r>
              <a:rPr lang="en-US" baseline="0" dirty="0" err="1" smtClean="0"/>
              <a:t>setp</a:t>
            </a:r>
            <a:r>
              <a:rPr lang="en-US" baseline="0" dirty="0" smtClean="0"/>
              <a:t> and </a:t>
            </a:r>
            <a:r>
              <a:rPr lang="en-US" baseline="0" dirty="0" err="1" smtClean="0"/>
              <a:t>selp</a:t>
            </a:r>
            <a:r>
              <a:rPr lang="en-US" baseline="0" dirty="0" smtClean="0"/>
              <a:t> on dual-issue architectures</a:t>
            </a:r>
            <a:endParaRPr lang="en-US" dirty="0"/>
          </a:p>
        </p:txBody>
      </p:sp>
      <p:sp>
        <p:nvSpPr>
          <p:cNvPr id="4" name="Slide Number Placeholder 3"/>
          <p:cNvSpPr>
            <a:spLocks noGrp="1"/>
          </p:cNvSpPr>
          <p:nvPr>
            <p:ph type="sldNum" sz="quarter" idx="10"/>
          </p:nvPr>
        </p:nvSpPr>
        <p:spPr/>
        <p:txBody>
          <a:bodyPr/>
          <a:lstStyle/>
          <a:p>
            <a:fld id="{09586968-7D7C-644F-B08A-4E148D7B3FC9}" type="slidenum">
              <a:rPr lang="en-GB" smtClean="0"/>
              <a:t>75</a:t>
            </a:fld>
            <a:endParaRPr lang="en-GB"/>
          </a:p>
        </p:txBody>
      </p:sp>
    </p:spTree>
    <p:extLst>
      <p:ext uri="{BB962C8B-B14F-4D97-AF65-F5344CB8AC3E}">
        <p14:creationId xmlns:p14="http://schemas.microsoft.com/office/powerpoint/2010/main" val="40193629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 precision guarantees at all*** for native functions – need</a:t>
            </a:r>
            <a:r>
              <a:rPr lang="en-GB" baseline="0" dirty="0" smtClean="0"/>
              <a:t> to be careful</a:t>
            </a:r>
          </a:p>
          <a:p>
            <a:endParaRPr lang="en-GB" baseline="0" dirty="0" smtClean="0"/>
          </a:p>
          <a:p>
            <a:r>
              <a:rPr lang="en-GB" baseline="0" dirty="0" smtClean="0"/>
              <a:t>there are also some special case functions that can give big performance improvements:</a:t>
            </a:r>
          </a:p>
          <a:p>
            <a:pPr marL="171450" indent="-171450">
              <a:buFontTx/>
              <a:buChar char="-"/>
            </a:pPr>
            <a:r>
              <a:rPr lang="en-GB" baseline="0" dirty="0" err="1" smtClean="0"/>
              <a:t>powr</a:t>
            </a:r>
            <a:r>
              <a:rPr lang="en-GB" baseline="0" dirty="0" smtClean="0"/>
              <a:t>(x, y) </a:t>
            </a:r>
            <a:r>
              <a:rPr lang="en-GB" baseline="0" smtClean="0"/>
              <a:t>where x </a:t>
            </a:r>
            <a:r>
              <a:rPr lang="en-GB" baseline="0" dirty="0" smtClean="0"/>
              <a:t>is &gt;=0</a:t>
            </a:r>
          </a:p>
          <a:p>
            <a:pPr marL="171450" indent="-171450">
              <a:buFontTx/>
              <a:buChar char="-"/>
            </a:pPr>
            <a:r>
              <a:rPr lang="en-GB" baseline="0" dirty="0" err="1" smtClean="0"/>
              <a:t>pown</a:t>
            </a:r>
            <a:r>
              <a:rPr lang="en-GB" baseline="0" dirty="0" smtClean="0"/>
              <a:t>(x, y) where y is an integer</a:t>
            </a:r>
          </a:p>
          <a:p>
            <a:pPr marL="0" indent="0">
              <a:buFontTx/>
              <a:buNone/>
            </a:pP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76</a:t>
            </a:fld>
            <a:endParaRPr lang="en-GB"/>
          </a:p>
        </p:txBody>
      </p:sp>
    </p:spTree>
    <p:extLst>
      <p:ext uri="{BB962C8B-B14F-4D97-AF65-F5344CB8AC3E}">
        <p14:creationId xmlns:p14="http://schemas.microsoft.com/office/powerpoint/2010/main" val="16102278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77</a:t>
            </a:fld>
            <a:endParaRPr lang="en-GB"/>
          </a:p>
        </p:txBody>
      </p:sp>
    </p:spTree>
    <p:extLst>
      <p:ext uri="{BB962C8B-B14F-4D97-AF65-F5344CB8AC3E}">
        <p14:creationId xmlns:p14="http://schemas.microsoft.com/office/powerpoint/2010/main" val="1133319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Simple example, most people might already know. Should work everywhere</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3</a:t>
            </a:fld>
            <a:endParaRPr lang="en-GB"/>
          </a:p>
        </p:txBody>
      </p:sp>
    </p:spTree>
    <p:extLst>
      <p:ext uri="{BB962C8B-B14F-4D97-AF65-F5344CB8AC3E}">
        <p14:creationId xmlns:p14="http://schemas.microsoft.com/office/powerpoint/2010/main" val="24743842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Intel Xeon Phi is only platform we’ve come across that doesn’t support images</a:t>
            </a:r>
          </a:p>
          <a:p>
            <a:r>
              <a:rPr lang="en-GB" dirty="0" smtClean="0"/>
              <a:t>As well as being faster on many devices, also more convenient</a:t>
            </a:r>
            <a:r>
              <a:rPr lang="en-GB" baseline="0" dirty="0" smtClean="0"/>
              <a:t> (bounds checking, normalization, interpolation)</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78</a:t>
            </a:fld>
            <a:endParaRPr lang="en-GB"/>
          </a:p>
        </p:txBody>
      </p:sp>
    </p:spTree>
    <p:extLst>
      <p:ext uri="{BB962C8B-B14F-4D97-AF65-F5344CB8AC3E}">
        <p14:creationId xmlns:p14="http://schemas.microsoft.com/office/powerpoint/2010/main" val="14554762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OpenCL</a:t>
            </a:r>
            <a:r>
              <a:rPr lang="en-GB" baseline="0" dirty="0" smtClean="0"/>
              <a:t> 1.2 introduced 1D images as well</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79</a:t>
            </a:fld>
            <a:endParaRPr lang="en-GB"/>
          </a:p>
        </p:txBody>
      </p:sp>
    </p:spTree>
    <p:extLst>
      <p:ext uri="{BB962C8B-B14F-4D97-AF65-F5344CB8AC3E}">
        <p14:creationId xmlns:p14="http://schemas.microsoft.com/office/powerpoint/2010/main" val="15489806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 all combinations of</a:t>
            </a:r>
            <a:r>
              <a:rPr lang="en-GB" baseline="0" dirty="0" smtClean="0"/>
              <a:t> data-type/channel order are valid (see table in spec)</a:t>
            </a:r>
          </a:p>
          <a:p>
            <a:r>
              <a:rPr lang="en-GB" baseline="0" dirty="0" smtClean="0"/>
              <a:t>Min requirement is for CL_RGBA with the UNORM, SIGNED, UNSIGNED and *_FLOAT types, and CL_BGRA with CL_UNORM_INT8</a:t>
            </a:r>
          </a:p>
          <a:p>
            <a:r>
              <a:rPr lang="en-GB" baseline="0" dirty="0" smtClean="0"/>
              <a:t>CL_*x variants affect border </a:t>
            </a:r>
            <a:r>
              <a:rPr lang="en-GB" baseline="0" dirty="0" err="1" smtClean="0"/>
              <a:t>color</a:t>
            </a:r>
            <a:r>
              <a:rPr lang="en-GB" baseline="0" dirty="0" smtClean="0"/>
              <a:t> when clamping out-of-range </a:t>
            </a:r>
            <a:r>
              <a:rPr lang="en-GB" baseline="0" dirty="0" err="1" smtClean="0"/>
              <a:t>coords</a:t>
            </a:r>
            <a:r>
              <a:rPr lang="en-GB" baseline="0" dirty="0" smtClean="0"/>
              <a:t> – x means alpha is 0, otherwise 1</a:t>
            </a:r>
          </a:p>
          <a:p>
            <a:r>
              <a:rPr lang="en-GB" baseline="0" dirty="0" smtClean="0"/>
              <a:t>INTENSITY </a:t>
            </a:r>
            <a:r>
              <a:rPr lang="en-GB" baseline="0" dirty="0" err="1" smtClean="0"/>
              <a:t>vs</a:t>
            </a:r>
            <a:r>
              <a:rPr lang="en-GB" baseline="0" dirty="0" smtClean="0"/>
              <a:t> LUMINANCE – also affects border </a:t>
            </a:r>
            <a:r>
              <a:rPr lang="en-GB" baseline="0" dirty="0" err="1" smtClean="0"/>
              <a:t>color</a:t>
            </a:r>
            <a:r>
              <a:rPr lang="en-GB" baseline="0" dirty="0" smtClean="0"/>
              <a:t> (INTENSITY means alpha is 0, otherwise 1)</a:t>
            </a:r>
          </a:p>
          <a:p>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81</a:t>
            </a:fld>
            <a:endParaRPr lang="en-GB"/>
          </a:p>
        </p:txBody>
      </p:sp>
    </p:spTree>
    <p:extLst>
      <p:ext uri="{BB962C8B-B14F-4D97-AF65-F5344CB8AC3E}">
        <p14:creationId xmlns:p14="http://schemas.microsoft.com/office/powerpoint/2010/main" val="14978007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OpenCL 2.0 introduced </a:t>
            </a:r>
            <a:r>
              <a:rPr lang="en-GB" b="1" dirty="0" err="1" smtClean="0">
                <a:latin typeface="Courier New"/>
                <a:cs typeface="Courier New"/>
              </a:rPr>
              <a:t>read_write</a:t>
            </a:r>
            <a:r>
              <a:rPr lang="en-GB" dirty="0" smtClean="0"/>
              <a:t> attribute for images</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82</a:t>
            </a:fld>
            <a:endParaRPr lang="en-GB"/>
          </a:p>
        </p:txBody>
      </p:sp>
    </p:spTree>
    <p:extLst>
      <p:ext uri="{BB962C8B-B14F-4D97-AF65-F5344CB8AC3E}">
        <p14:creationId xmlns:p14="http://schemas.microsoft.com/office/powerpoint/2010/main" val="3998536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Declaring the sampler inside the OpenCL program may be faster – compiler can optimize</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83</a:t>
            </a:fld>
            <a:endParaRPr lang="en-GB"/>
          </a:p>
        </p:txBody>
      </p:sp>
    </p:spTree>
    <p:extLst>
      <p:ext uri="{BB962C8B-B14F-4D97-AF65-F5344CB8AC3E}">
        <p14:creationId xmlns:p14="http://schemas.microsoft.com/office/powerpoint/2010/main" val="400922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Intel </a:t>
            </a:r>
            <a:r>
              <a:rPr lang="en-US" dirty="0" err="1" smtClean="0"/>
              <a:t>vTune</a:t>
            </a:r>
            <a:r>
              <a:rPr lang="en-US" dirty="0" smtClean="0"/>
              <a:t> – Commercial,</a:t>
            </a:r>
            <a:r>
              <a:rPr lang="en-US" baseline="0" dirty="0" smtClean="0"/>
              <a:t> 30 day free trial. </a:t>
            </a:r>
          </a:p>
          <a:p>
            <a:r>
              <a:rPr lang="en-GB" dirty="0" smtClean="0"/>
              <a:t>Intel's offline compiler shows whether your kernel is being </a:t>
            </a:r>
            <a:r>
              <a:rPr lang="en-GB" dirty="0" err="1" smtClean="0"/>
              <a:t>vectorised</a:t>
            </a:r>
            <a:r>
              <a:rPr lang="en-GB" dirty="0" smtClean="0"/>
              <a:t> for the target device – if it can’t </a:t>
            </a:r>
            <a:r>
              <a:rPr lang="en-GB" dirty="0" err="1" smtClean="0"/>
              <a:t>vectorise</a:t>
            </a:r>
            <a:r>
              <a:rPr lang="en-GB" dirty="0" smtClean="0"/>
              <a:t> it, then it won’t run well!</a:t>
            </a:r>
          </a:p>
          <a:p>
            <a:r>
              <a:rPr lang="en-GB" dirty="0" smtClean="0"/>
              <a:t>Intel's </a:t>
            </a:r>
            <a:r>
              <a:rPr lang="en-GB" dirty="0" err="1" smtClean="0"/>
              <a:t>VTune</a:t>
            </a:r>
            <a:r>
              <a:rPr lang="en-GB" dirty="0" smtClean="0"/>
              <a:t> shows memory use, parallelism, instructions taken etc. for </a:t>
            </a:r>
            <a:r>
              <a:rPr lang="en-GB" dirty="0" err="1" smtClean="0"/>
              <a:t>OpenCL</a:t>
            </a:r>
            <a:r>
              <a:rPr lang="en-GB" dirty="0" smtClean="0"/>
              <a:t> kernels, and has source level profiling</a:t>
            </a:r>
          </a:p>
          <a:p>
            <a:r>
              <a:rPr lang="en-GB" dirty="0" smtClean="0"/>
              <a:t>Old versions of NVIDIA's </a:t>
            </a:r>
            <a:r>
              <a:rPr lang="en-GB" dirty="0" err="1" smtClean="0"/>
              <a:t>nvvp</a:t>
            </a:r>
            <a:r>
              <a:rPr lang="en-GB" dirty="0" smtClean="0"/>
              <a:t> show memory bandwidth, occupancy, etc.</a:t>
            </a:r>
          </a:p>
          <a:p>
            <a:r>
              <a:rPr lang="en-GB" dirty="0" smtClean="0"/>
              <a:t>AMD's </a:t>
            </a:r>
            <a:r>
              <a:rPr lang="en-GB" dirty="0" err="1" smtClean="0"/>
              <a:t>CodeXL</a:t>
            </a:r>
            <a:r>
              <a:rPr lang="en-GB" dirty="0" smtClean="0"/>
              <a:t> provides similar functionality for AMD hardware</a:t>
            </a:r>
          </a:p>
          <a:p>
            <a:pPr marL="0" indent="0">
              <a:buFont typeface="+mj-lt"/>
              <a:buNone/>
            </a:pPr>
            <a:endParaRPr lang="en-GB" dirty="0" smtClean="0"/>
          </a:p>
          <a:p>
            <a:pPr marL="0" indent="0">
              <a:buFont typeface="+mj-lt"/>
              <a:buNone/>
            </a:pPr>
            <a:r>
              <a:rPr lang="en-GB" dirty="0" err="1" smtClean="0"/>
              <a:t>Extrae</a:t>
            </a:r>
            <a:r>
              <a:rPr lang="en-GB" dirty="0" smtClean="0"/>
              <a:t> </a:t>
            </a:r>
            <a:r>
              <a:rPr lang="en-GB" i="1" dirty="0" smtClean="0"/>
              <a:t>instruments</a:t>
            </a:r>
            <a:r>
              <a:rPr lang="en-GB" dirty="0" smtClean="0"/>
              <a:t> your application and produces “</a:t>
            </a:r>
            <a:r>
              <a:rPr lang="en-GB" dirty="0" err="1" smtClean="0"/>
              <a:t>timestamped</a:t>
            </a:r>
            <a:r>
              <a:rPr lang="en-GB" dirty="0" smtClean="0"/>
              <a:t> events of runtime calls, performance counters and source code references”</a:t>
            </a:r>
          </a:p>
          <a:p>
            <a:pPr marL="914400" lvl="1" indent="-514350"/>
            <a:r>
              <a:rPr lang="en-GB" dirty="0" smtClean="0"/>
              <a:t>Allows you to measure the run times of your API and kernel calls</a:t>
            </a:r>
          </a:p>
          <a:p>
            <a:pPr marL="514350" indent="-514350">
              <a:buFont typeface="+mj-lt"/>
              <a:buAutoNum type="arabicPeriod"/>
            </a:pPr>
            <a:endParaRPr lang="en-GB" dirty="0" smtClean="0"/>
          </a:p>
          <a:p>
            <a:pPr marL="0" indent="0">
              <a:buFont typeface="+mj-lt"/>
              <a:buNone/>
            </a:pPr>
            <a:r>
              <a:rPr lang="en-GB" dirty="0" err="1" smtClean="0"/>
              <a:t>Paraver</a:t>
            </a:r>
            <a:r>
              <a:rPr lang="en-GB" dirty="0" smtClean="0"/>
              <a:t> provides a way to view and </a:t>
            </a:r>
            <a:r>
              <a:rPr lang="en-GB" dirty="0" err="1" smtClean="0"/>
              <a:t>analyze</a:t>
            </a:r>
            <a:r>
              <a:rPr lang="en-GB" dirty="0" smtClean="0"/>
              <a:t> these traces in a graphical way</a:t>
            </a:r>
          </a:p>
          <a:p>
            <a:endParaRPr lang="en-GB" dirty="0" smtClean="0"/>
          </a:p>
          <a:p>
            <a:endParaRPr lang="en-US" dirty="0"/>
          </a:p>
        </p:txBody>
      </p:sp>
      <p:sp>
        <p:nvSpPr>
          <p:cNvPr id="4" name="Slide Number Placeholder 3"/>
          <p:cNvSpPr>
            <a:spLocks noGrp="1"/>
          </p:cNvSpPr>
          <p:nvPr>
            <p:ph type="sldNum" sz="quarter" idx="10"/>
          </p:nvPr>
        </p:nvSpPr>
        <p:spPr/>
        <p:txBody>
          <a:bodyPr/>
          <a:lstStyle/>
          <a:p>
            <a:fld id="{09586968-7D7C-644F-B08A-4E148D7B3FC9}" type="slidenum">
              <a:rPr lang="en-GB" smtClean="0"/>
              <a:t>4</a:t>
            </a:fld>
            <a:endParaRPr lang="en-GB"/>
          </a:p>
        </p:txBody>
      </p:sp>
    </p:spTree>
    <p:extLst>
      <p:ext uri="{BB962C8B-B14F-4D97-AF65-F5344CB8AC3E}">
        <p14:creationId xmlns:p14="http://schemas.microsoft.com/office/powerpoint/2010/main" val="1713807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Mention lots of tools for profiling, ecosystem is better than it was. </a:t>
            </a:r>
            <a:r>
              <a:rPr lang="en-GB" dirty="0" err="1" smtClean="0"/>
              <a:t>Nvvp</a:t>
            </a:r>
            <a:r>
              <a:rPr lang="en-GB" dirty="0" smtClean="0"/>
              <a:t> might be able to be coerced to provide profiling information, </a:t>
            </a:r>
            <a:r>
              <a:rPr lang="en-GB" dirty="0" err="1" smtClean="0"/>
              <a:t>codexl</a:t>
            </a:r>
            <a:r>
              <a:rPr lang="en-GB" dirty="0" smtClean="0"/>
              <a:t>/ds-5</a:t>
            </a:r>
            <a:r>
              <a:rPr lang="en-GB" baseline="0" dirty="0" smtClean="0"/>
              <a:t> I’m not sure</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a:t>
            </a:fld>
            <a:endParaRPr lang="en-GB"/>
          </a:p>
        </p:txBody>
      </p:sp>
    </p:spTree>
    <p:extLst>
      <p:ext uri="{BB962C8B-B14F-4D97-AF65-F5344CB8AC3E}">
        <p14:creationId xmlns:p14="http://schemas.microsoft.com/office/powerpoint/2010/main" val="1023995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AMD </a:t>
            </a:r>
            <a:r>
              <a:rPr lang="en-US" dirty="0" err="1" smtClean="0"/>
              <a:t>CodeXL</a:t>
            </a:r>
            <a:r>
              <a:rPr lang="en-US" dirty="0" smtClean="0"/>
              <a:t> – classic</a:t>
            </a:r>
            <a:r>
              <a:rPr lang="en-US" baseline="0" dirty="0" smtClean="0"/>
              <a:t> debugging abilities, step through code and inspect state on AMD GPUs</a:t>
            </a:r>
          </a:p>
          <a:p>
            <a:r>
              <a:rPr lang="en-US" baseline="0" dirty="0" smtClean="0"/>
              <a:t>Intel INDE – starter edition free, offline compiling, Visual Studio plugin with debugging</a:t>
            </a:r>
          </a:p>
          <a:p>
            <a:r>
              <a:rPr lang="en-US" baseline="0" dirty="0" err="1" smtClean="0"/>
              <a:t>Oclgrind</a:t>
            </a:r>
            <a:r>
              <a:rPr lang="en-US" baseline="0" dirty="0" smtClean="0"/>
              <a:t> – Presents as an </a:t>
            </a:r>
            <a:r>
              <a:rPr lang="en-US" baseline="0" dirty="0" err="1" smtClean="0"/>
              <a:t>OpenCL</a:t>
            </a:r>
            <a:r>
              <a:rPr lang="en-US" baseline="0" dirty="0" smtClean="0"/>
              <a:t> platform, simulates your code and identifies issues </a:t>
            </a:r>
          </a:p>
          <a:p>
            <a:r>
              <a:rPr lang="en-US" baseline="0" dirty="0" err="1" smtClean="0"/>
              <a:t>GPUVerify</a:t>
            </a:r>
            <a:r>
              <a:rPr lang="en-US" baseline="0" dirty="0" smtClean="0"/>
              <a:t> – Formal analysis of GPU kernels, data races and bugs</a:t>
            </a:r>
          </a:p>
          <a:p>
            <a:r>
              <a:rPr lang="en-US" baseline="0" dirty="0" err="1" smtClean="0"/>
              <a:t>Printf</a:t>
            </a:r>
            <a:r>
              <a:rPr lang="en-US" baseline="0" dirty="0" smtClean="0"/>
              <a:t> – Works (almost!) everywhere, careful not to print too much. </a:t>
            </a:r>
          </a:p>
          <a:p>
            <a:endParaRPr lang="en-US" baseline="0" dirty="0" smtClean="0"/>
          </a:p>
          <a:p>
            <a:r>
              <a:rPr lang="en-US" baseline="0" dirty="0" smtClean="0"/>
              <a:t>Also mention:</a:t>
            </a:r>
          </a:p>
          <a:p>
            <a:r>
              <a:rPr lang="en-US" baseline="0" dirty="0" smtClean="0"/>
              <a:t>Copy to host and inspect. </a:t>
            </a:r>
            <a:endParaRPr lang="en-US" dirty="0" smtClean="0"/>
          </a:p>
          <a:p>
            <a:endParaRPr lang="en-US" dirty="0"/>
          </a:p>
        </p:txBody>
      </p:sp>
      <p:sp>
        <p:nvSpPr>
          <p:cNvPr id="4" name="Slide Number Placeholder 3"/>
          <p:cNvSpPr>
            <a:spLocks noGrp="1"/>
          </p:cNvSpPr>
          <p:nvPr>
            <p:ph type="sldNum" sz="quarter" idx="10"/>
          </p:nvPr>
        </p:nvSpPr>
        <p:spPr/>
        <p:txBody>
          <a:bodyPr/>
          <a:lstStyle/>
          <a:p>
            <a:fld id="{09586968-7D7C-644F-B08A-4E148D7B3FC9}" type="slidenum">
              <a:rPr lang="en-GB" smtClean="0"/>
              <a:t>33</a:t>
            </a:fld>
            <a:endParaRPr lang="en-GB"/>
          </a:p>
        </p:txBody>
      </p:sp>
    </p:spTree>
    <p:extLst>
      <p:ext uri="{BB962C8B-B14F-4D97-AF65-F5344CB8AC3E}">
        <p14:creationId xmlns:p14="http://schemas.microsoft.com/office/powerpoint/2010/main" val="2175079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Quick notes about it – mention paper? </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41</a:t>
            </a:fld>
            <a:endParaRPr lang="en-GB"/>
          </a:p>
        </p:txBody>
      </p:sp>
    </p:spTree>
    <p:extLst>
      <p:ext uri="{BB962C8B-B14F-4D97-AF65-F5344CB8AC3E}">
        <p14:creationId xmlns:p14="http://schemas.microsoft.com/office/powerpoint/2010/main" val="2151607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Can query the maximum size of a constant memory allocation</a:t>
            </a:r>
            <a:r>
              <a:rPr lang="en-GB" baseline="0" dirty="0" smtClean="0"/>
              <a:t> with CL_DEVICE_MAX_CONSTANT_BUFFER_SIZE</a:t>
            </a:r>
          </a:p>
          <a:p>
            <a:r>
              <a:rPr lang="en-GB" baseline="0" dirty="0" smtClean="0"/>
              <a:t>Limited number of constant memory arguments per kernel – CL_DEVICE_MAX_CONSTANT_ARGS</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56</a:t>
            </a:fld>
            <a:endParaRPr lang="en-GB"/>
          </a:p>
        </p:txBody>
      </p:sp>
    </p:spTree>
    <p:extLst>
      <p:ext uri="{BB962C8B-B14F-4D97-AF65-F5344CB8AC3E}">
        <p14:creationId xmlns:p14="http://schemas.microsoft.com/office/powerpoint/2010/main" val="793593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Work group sizes – maybe obvious.</a:t>
            </a:r>
          </a:p>
          <a:p>
            <a:r>
              <a:rPr lang="en-GB" baseline="0" dirty="0" smtClean="0"/>
              <a:t>Padding and OpenCL 2.0 non-uniform work-groups mentioned later.</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57</a:t>
            </a:fld>
            <a:endParaRPr lang="en-GB"/>
          </a:p>
        </p:txBody>
      </p:sp>
    </p:spTree>
    <p:extLst>
      <p:ext uri="{BB962C8B-B14F-4D97-AF65-F5344CB8AC3E}">
        <p14:creationId xmlns:p14="http://schemas.microsoft.com/office/powerpoint/2010/main" val="459045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Results from our 2D lattice Boltzmann code, results from the ISC paper.</a:t>
            </a:r>
          </a:p>
          <a:p>
            <a:endParaRPr lang="en-GB" baseline="0" dirty="0" smtClean="0"/>
          </a:p>
          <a:p>
            <a:r>
              <a:rPr lang="en-GB" baseline="0" dirty="0" smtClean="0"/>
              <a:t>Top left is AMD, top right is </a:t>
            </a:r>
            <a:r>
              <a:rPr lang="en-GB" baseline="0" dirty="0" err="1" smtClean="0"/>
              <a:t>Nvidia</a:t>
            </a:r>
            <a:r>
              <a:rPr lang="en-GB" baseline="0" dirty="0" smtClean="0"/>
              <a:t>, bottom is Intel CPU.</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58</a:t>
            </a:fld>
            <a:endParaRPr lang="en-GB"/>
          </a:p>
        </p:txBody>
      </p:sp>
    </p:spTree>
    <p:extLst>
      <p:ext uri="{BB962C8B-B14F-4D97-AF65-F5344CB8AC3E}">
        <p14:creationId xmlns:p14="http://schemas.microsoft.com/office/powerpoint/2010/main" val="1332754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5/13/17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390546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5/13/17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254140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5/13/17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319935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5/13/17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522564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D96F9273-1B51-1D4D-B007-2EA617412104}" type="datetimeFigureOut">
              <a:rPr lang="en-US" smtClean="0"/>
              <a:t>5/13/17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276157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Date Placeholder 4"/>
          <p:cNvSpPr>
            <a:spLocks noGrp="1"/>
          </p:cNvSpPr>
          <p:nvPr>
            <p:ph type="dt" sz="half" idx="10"/>
          </p:nvPr>
        </p:nvSpPr>
        <p:spPr/>
        <p:txBody>
          <a:bodyPr/>
          <a:lstStyle/>
          <a:p>
            <a:fld id="{D96F9273-1B51-1D4D-B007-2EA617412104}" type="datetimeFigureOut">
              <a:rPr lang="en-US" smtClean="0"/>
              <a:t>5/13/17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830859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7" name="Date Placeholder 6"/>
          <p:cNvSpPr>
            <a:spLocks noGrp="1"/>
          </p:cNvSpPr>
          <p:nvPr>
            <p:ph type="dt" sz="half" idx="10"/>
          </p:nvPr>
        </p:nvSpPr>
        <p:spPr/>
        <p:txBody>
          <a:bodyPr/>
          <a:lstStyle/>
          <a:p>
            <a:fld id="{D96F9273-1B51-1D4D-B007-2EA617412104}" type="datetimeFigureOut">
              <a:rPr lang="en-US" smtClean="0"/>
              <a:t>5/13/17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864601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Date Placeholder 2"/>
          <p:cNvSpPr>
            <a:spLocks noGrp="1"/>
          </p:cNvSpPr>
          <p:nvPr>
            <p:ph type="dt" sz="half" idx="10"/>
          </p:nvPr>
        </p:nvSpPr>
        <p:spPr/>
        <p:txBody>
          <a:bodyPr/>
          <a:lstStyle/>
          <a:p>
            <a:fld id="{D96F9273-1B51-1D4D-B007-2EA617412104}" type="datetimeFigureOut">
              <a:rPr lang="en-US" smtClean="0"/>
              <a:t>5/13/17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4232657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6F9273-1B51-1D4D-B007-2EA617412104}" type="datetimeFigureOut">
              <a:rPr lang="en-US" smtClean="0"/>
              <a:t>5/13/17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121301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D96F9273-1B51-1D4D-B007-2EA617412104}" type="datetimeFigureOut">
              <a:rPr lang="en-US" smtClean="0"/>
              <a:t>5/13/17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550519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D96F9273-1B51-1D4D-B007-2EA617412104}" type="datetimeFigureOut">
              <a:rPr lang="en-US" smtClean="0"/>
              <a:t>5/13/17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33713604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6F9273-1B51-1D4D-B007-2EA617412104}" type="datetimeFigureOut">
              <a:rPr lang="en-US" smtClean="0"/>
              <a:t>5/13/17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D2009-AE8B-8448-879D-7D152E33A872}" type="slidenum">
              <a:rPr lang="en-GB" smtClean="0"/>
              <a:t>‹#›</a:t>
            </a:fld>
            <a:endParaRPr lang="en-GB"/>
          </a:p>
        </p:txBody>
      </p:sp>
    </p:spTree>
    <p:extLst>
      <p:ext uri="{BB962C8B-B14F-4D97-AF65-F5344CB8AC3E}">
        <p14:creationId xmlns:p14="http://schemas.microsoft.com/office/powerpoint/2010/main" val="4016137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nvidia.com/gameworksdownload#?dn=nsight-visual-studio-edition-4-5-0"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eveloper.amd.com/tools-and-sdks/opencl-zone/codexl/"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oftware.intel.com/en-us/intel-vtune-amplifier-xe" TargetMode="External"/><Relationship Id="rId3" Type="http://schemas.openxmlformats.org/officeDocument/2006/relationships/hyperlink" Target="https://software.intel.com/en-us/articles/intel-vtune-amplifier-xe-getting-started-with-opencl-performance-analysis-on-intel-hd-graphic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oftware.intel.com/en-us/intel-inde" TargetMode="External"/><Relationship Id="rId3" Type="http://schemas.openxmlformats.org/officeDocument/2006/relationships/hyperlink" Target="https://software.intel.com/en-us/node/539337"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ulticore.doc.ic.ac.uk/tools/GPUVerify/"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jrprice/Oclgrind"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sc.es/computer-sciences/performance-tools/trace-generation" TargetMode="External"/><Relationship Id="rId3" Type="http://schemas.openxmlformats.org/officeDocument/2006/relationships/hyperlink" Target="http://www.bsc.es/computer-sciences/performance-tools/paraver"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mistymountain.co.uk/flamingo/"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7.png"/><Relationship Id="rId3" Type="http://schemas.openxmlformats.org/officeDocument/2006/relationships/image" Target="../media/image18.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Advanced OpenCL Topics:</a:t>
            </a:r>
            <a:br>
              <a:rPr lang="en-GB" dirty="0" smtClean="0"/>
            </a:br>
            <a:r>
              <a:rPr lang="en-GB" dirty="0" smtClean="0"/>
              <a:t>Tools and Optimization</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Part 3</a:t>
            </a:r>
            <a:endParaRPr lang="en-GB" dirty="0">
              <a:solidFill>
                <a:schemeClr val="tx1"/>
              </a:solidFill>
            </a:endParaRPr>
          </a:p>
        </p:txBody>
      </p:sp>
    </p:spTree>
    <p:extLst>
      <p:ext uri="{BB962C8B-B14F-4D97-AF65-F5344CB8AC3E}">
        <p14:creationId xmlns:p14="http://schemas.microsoft.com/office/powerpoint/2010/main" val="39645010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1 – tracing your code</a:t>
            </a:r>
            <a:endParaRPr lang="en-GB" dirty="0"/>
          </a:p>
        </p:txBody>
      </p:sp>
      <p:sp>
        <p:nvSpPr>
          <p:cNvPr id="3" name="Content Placeholder 2"/>
          <p:cNvSpPr>
            <a:spLocks noGrp="1"/>
          </p:cNvSpPr>
          <p:nvPr>
            <p:ph idx="1"/>
          </p:nvPr>
        </p:nvSpPr>
        <p:spPr>
          <a:xfrm>
            <a:off x="457200" y="1600200"/>
            <a:ext cx="8229600" cy="4781128"/>
          </a:xfrm>
        </p:spPr>
        <p:txBody>
          <a:bodyPr>
            <a:normAutofit fontScale="77500" lnSpcReduction="20000"/>
          </a:bodyPr>
          <a:lstStyle/>
          <a:p>
            <a:pPr>
              <a:lnSpc>
                <a:spcPct val="110000"/>
              </a:lnSpc>
            </a:pPr>
            <a:r>
              <a:rPr lang="en-GB" dirty="0" smtClean="0"/>
              <a:t>Copy the trace.sh script from </a:t>
            </a:r>
            <a:r>
              <a:rPr lang="en-GB" dirty="0" err="1" smtClean="0"/>
              <a:t>extrae</a:t>
            </a:r>
            <a:r>
              <a:rPr lang="en-GB" dirty="0" smtClean="0"/>
              <a:t>/share/example/OPENCL to your project directory</a:t>
            </a:r>
          </a:p>
          <a:p>
            <a:pPr lvl="1">
              <a:lnSpc>
                <a:spcPct val="110000"/>
              </a:lnSpc>
            </a:pPr>
            <a:r>
              <a:rPr lang="en-GB" dirty="0" smtClean="0"/>
              <a:t>This sets up a few environment variables and then runs your compiled binary</a:t>
            </a:r>
          </a:p>
          <a:p>
            <a:pPr>
              <a:lnSpc>
                <a:spcPct val="110000"/>
              </a:lnSpc>
            </a:pPr>
            <a:r>
              <a:rPr lang="en-GB" dirty="0" smtClean="0"/>
              <a:t>Copy the extrae.xml file from the same location to your project directory</a:t>
            </a:r>
          </a:p>
          <a:p>
            <a:pPr lvl="1">
              <a:lnSpc>
                <a:spcPct val="110000"/>
              </a:lnSpc>
            </a:pPr>
            <a:r>
              <a:rPr lang="en-GB" dirty="0" smtClean="0"/>
              <a:t>This gives some instructions to </a:t>
            </a:r>
            <a:r>
              <a:rPr lang="en-GB" dirty="0" err="1" smtClean="0"/>
              <a:t>Extrae</a:t>
            </a:r>
            <a:r>
              <a:rPr lang="en-GB" dirty="0" smtClean="0"/>
              <a:t> as to how to profile your code</a:t>
            </a:r>
          </a:p>
          <a:p>
            <a:pPr lvl="1">
              <a:lnSpc>
                <a:spcPct val="110000"/>
              </a:lnSpc>
            </a:pPr>
            <a:r>
              <a:rPr lang="en-GB" dirty="0" smtClean="0"/>
              <a:t>Lots of options here – see their user guide</a:t>
            </a:r>
          </a:p>
          <a:p>
            <a:pPr lvl="1">
              <a:lnSpc>
                <a:spcPct val="110000"/>
              </a:lnSpc>
            </a:pPr>
            <a:r>
              <a:rPr lang="en-GB" dirty="0" smtClean="0"/>
              <a:t>The default they provide is fine to use to begin with</a:t>
            </a:r>
          </a:p>
          <a:p>
            <a:pPr>
              <a:lnSpc>
                <a:spcPct val="110000"/>
              </a:lnSpc>
            </a:pPr>
            <a:r>
              <a:rPr lang="en-GB" dirty="0" smtClean="0"/>
              <a:t>Trace!</a:t>
            </a:r>
          </a:p>
          <a:p>
            <a:pPr lvl="1">
              <a:lnSpc>
                <a:spcPct val="110000"/>
              </a:lnSpc>
            </a:pPr>
            <a:r>
              <a:rPr lang="en-GB" b="1" dirty="0" smtClean="0">
                <a:latin typeface="Courier New"/>
                <a:cs typeface="Courier New"/>
              </a:rPr>
              <a:t>./trace.sh ./</a:t>
            </a:r>
            <a:r>
              <a:rPr lang="en-GB" b="1" dirty="0" err="1" smtClean="0">
                <a:latin typeface="Courier New"/>
                <a:cs typeface="Courier New"/>
              </a:rPr>
              <a:t>a.out</a:t>
            </a:r>
            <a:endParaRPr lang="en-GB" b="1" dirty="0">
              <a:latin typeface="Courier New"/>
              <a:cs typeface="Courier New"/>
            </a:endParaRPr>
          </a:p>
        </p:txBody>
      </p:sp>
    </p:spTree>
    <p:extLst>
      <p:ext uri="{BB962C8B-B14F-4D97-AF65-F5344CB8AC3E}">
        <p14:creationId xmlns:p14="http://schemas.microsoft.com/office/powerpoint/2010/main" val="7124307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2 – visualize the trace</a:t>
            </a:r>
            <a:endParaRPr lang="en-GB" dirty="0"/>
          </a:p>
        </p:txBody>
      </p:sp>
      <p:sp>
        <p:nvSpPr>
          <p:cNvPr id="3" name="Content Placeholder 2"/>
          <p:cNvSpPr>
            <a:spLocks noGrp="1"/>
          </p:cNvSpPr>
          <p:nvPr>
            <p:ph idx="1"/>
          </p:nvPr>
        </p:nvSpPr>
        <p:spPr>
          <a:xfrm>
            <a:off x="457200" y="1600200"/>
            <a:ext cx="8229600" cy="4997152"/>
          </a:xfrm>
        </p:spPr>
        <p:txBody>
          <a:bodyPr>
            <a:normAutofit fontScale="77500" lnSpcReduction="20000"/>
          </a:bodyPr>
          <a:lstStyle/>
          <a:p>
            <a:r>
              <a:rPr lang="en-GB" dirty="0" err="1" smtClean="0"/>
              <a:t>Extrae</a:t>
            </a:r>
            <a:r>
              <a:rPr lang="en-GB" dirty="0" smtClean="0"/>
              <a:t> produces a number of files</a:t>
            </a:r>
          </a:p>
          <a:p>
            <a:pPr lvl="1"/>
            <a:r>
              <a:rPr lang="en-GB" dirty="0" smtClean="0"/>
              <a:t>.</a:t>
            </a:r>
            <a:r>
              <a:rPr lang="en-GB" dirty="0" err="1" smtClean="0"/>
              <a:t>prv</a:t>
            </a:r>
            <a:r>
              <a:rPr lang="en-GB" dirty="0" smtClean="0"/>
              <a:t>, .</a:t>
            </a:r>
            <a:r>
              <a:rPr lang="en-GB" dirty="0" err="1" smtClean="0"/>
              <a:t>pcf</a:t>
            </a:r>
            <a:r>
              <a:rPr lang="en-GB" dirty="0" smtClean="0"/>
              <a:t>, .row, etc…</a:t>
            </a:r>
          </a:p>
          <a:p>
            <a:r>
              <a:rPr lang="en-GB" dirty="0" smtClean="0"/>
              <a:t>Run </a:t>
            </a:r>
            <a:r>
              <a:rPr lang="en-GB" dirty="0" err="1" smtClean="0"/>
              <a:t>Paraver</a:t>
            </a:r>
            <a:endParaRPr lang="en-GB" dirty="0" smtClean="0"/>
          </a:p>
          <a:p>
            <a:pPr lvl="1"/>
            <a:r>
              <a:rPr lang="en-GB" b="1" dirty="0" smtClean="0">
                <a:latin typeface="Courier New"/>
                <a:cs typeface="Courier New"/>
              </a:rPr>
              <a:t>./</a:t>
            </a:r>
            <a:r>
              <a:rPr lang="en-GB" b="1" dirty="0" err="1" smtClean="0">
                <a:latin typeface="Courier New"/>
                <a:cs typeface="Courier New"/>
              </a:rPr>
              <a:t>wxparaver</a:t>
            </a:r>
            <a:r>
              <a:rPr lang="en-GB" b="1" dirty="0" smtClean="0">
                <a:latin typeface="Courier New"/>
                <a:cs typeface="Courier New"/>
              </a:rPr>
              <a:t>-&lt;version&gt;/bin/</a:t>
            </a:r>
            <a:r>
              <a:rPr lang="en-GB" b="1" dirty="0" err="1" smtClean="0">
                <a:latin typeface="Courier New"/>
                <a:cs typeface="Courier New"/>
              </a:rPr>
              <a:t>wxparaver</a:t>
            </a:r>
            <a:endParaRPr lang="en-GB" b="1" dirty="0" smtClean="0">
              <a:latin typeface="Courier New"/>
              <a:cs typeface="Courier New"/>
            </a:endParaRPr>
          </a:p>
          <a:p>
            <a:r>
              <a:rPr lang="en-GB" dirty="0" smtClean="0"/>
              <a:t>Load in the trace</a:t>
            </a:r>
          </a:p>
          <a:p>
            <a:pPr lvl="1"/>
            <a:r>
              <a:rPr lang="en-GB" dirty="0" smtClean="0"/>
              <a:t>File –&gt; Load Trace -&gt; Select the .</a:t>
            </a:r>
            <a:r>
              <a:rPr lang="en-GB" dirty="0" err="1" smtClean="0"/>
              <a:t>prv</a:t>
            </a:r>
            <a:r>
              <a:rPr lang="en-GB" dirty="0" smtClean="0"/>
              <a:t> file</a:t>
            </a:r>
          </a:p>
          <a:p>
            <a:r>
              <a:rPr lang="en-GB" dirty="0" smtClean="0"/>
              <a:t>Load in the provided </a:t>
            </a:r>
            <a:r>
              <a:rPr lang="en-GB" dirty="0" err="1" smtClean="0"/>
              <a:t>OpenCL</a:t>
            </a:r>
            <a:r>
              <a:rPr lang="en-GB" dirty="0" smtClean="0"/>
              <a:t> view </a:t>
            </a:r>
            <a:r>
              <a:rPr lang="en-GB" dirty="0" err="1" smtClean="0"/>
              <a:t>config</a:t>
            </a:r>
            <a:r>
              <a:rPr lang="en-GB" dirty="0" smtClean="0"/>
              <a:t> file</a:t>
            </a:r>
          </a:p>
          <a:p>
            <a:pPr lvl="1"/>
            <a:r>
              <a:rPr lang="en-GB" dirty="0" smtClean="0"/>
              <a:t>File -&gt; Load configuration -&gt; </a:t>
            </a:r>
            <a:r>
              <a:rPr lang="en-GB" dirty="0" err="1" smtClean="0"/>
              <a:t>wxparaver</a:t>
            </a:r>
            <a:r>
              <a:rPr lang="en-GB" dirty="0" smtClean="0"/>
              <a:t>-&lt;version&gt;/</a:t>
            </a:r>
            <a:r>
              <a:rPr lang="en-GB" dirty="0" err="1" smtClean="0"/>
              <a:t>cfgs</a:t>
            </a:r>
            <a:r>
              <a:rPr lang="en-GB" dirty="0" smtClean="0"/>
              <a:t>/</a:t>
            </a:r>
            <a:r>
              <a:rPr lang="en-GB" dirty="0" err="1" smtClean="0"/>
              <a:t>OpenCL</a:t>
            </a:r>
            <a:r>
              <a:rPr lang="en-GB" dirty="0" smtClean="0"/>
              <a:t>/views/</a:t>
            </a:r>
            <a:r>
              <a:rPr lang="en-GB" dirty="0" err="1" smtClean="0"/>
              <a:t>opencl_call.cfg</a:t>
            </a:r>
            <a:endParaRPr lang="en-GB" dirty="0" smtClean="0"/>
          </a:p>
          <a:p>
            <a:r>
              <a:rPr lang="en-GB" dirty="0" smtClean="0"/>
              <a:t>The traces appear as three windows</a:t>
            </a:r>
          </a:p>
          <a:p>
            <a:pPr marL="971550" lvl="1" indent="-514350">
              <a:buFont typeface="+mj-lt"/>
              <a:buAutoNum type="arabicPeriod"/>
            </a:pPr>
            <a:r>
              <a:rPr lang="en-GB" dirty="0" err="1" smtClean="0"/>
              <a:t>OpenCL</a:t>
            </a:r>
            <a:r>
              <a:rPr lang="en-GB" dirty="0" smtClean="0"/>
              <a:t> call in host - timings of API calls</a:t>
            </a:r>
          </a:p>
          <a:p>
            <a:pPr marL="971550" lvl="1" indent="-514350">
              <a:buFont typeface="+mj-lt"/>
              <a:buAutoNum type="arabicPeriod"/>
            </a:pPr>
            <a:r>
              <a:rPr lang="en-GB" dirty="0" smtClean="0"/>
              <a:t>Kernel Name – run times of kernel executions</a:t>
            </a:r>
          </a:p>
          <a:p>
            <a:pPr marL="971550" lvl="1" indent="-514350">
              <a:buFont typeface="+mj-lt"/>
              <a:buAutoNum type="arabicPeriod"/>
            </a:pPr>
            <a:r>
              <a:rPr lang="en-GB" dirty="0" err="1" smtClean="0"/>
              <a:t>OpenCL</a:t>
            </a:r>
            <a:r>
              <a:rPr lang="en-GB" dirty="0" smtClean="0"/>
              <a:t> call in accelerator – information about total compute </a:t>
            </a:r>
            <a:r>
              <a:rPr lang="en-GB" dirty="0" err="1" smtClean="0"/>
              <a:t>vs</a:t>
            </a:r>
            <a:r>
              <a:rPr lang="en-GB" dirty="0" smtClean="0"/>
              <a:t> memory transfer times</a:t>
            </a:r>
          </a:p>
        </p:txBody>
      </p:sp>
    </p:spTree>
    <p:extLst>
      <p:ext uri="{BB962C8B-B14F-4D97-AF65-F5344CB8AC3E}">
        <p14:creationId xmlns:p14="http://schemas.microsoft.com/office/powerpoint/2010/main" val="2748504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Paraver</a:t>
            </a:r>
            <a:endParaRPr lang="en-GB"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39552" y="1268760"/>
            <a:ext cx="2520280" cy="5257539"/>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491880" y="1916832"/>
            <a:ext cx="5184576" cy="3787069"/>
          </a:xfrm>
        </p:spPr>
      </p:pic>
    </p:spTree>
    <p:extLst>
      <p:ext uri="{BB962C8B-B14F-4D97-AF65-F5344CB8AC3E}">
        <p14:creationId xmlns:p14="http://schemas.microsoft.com/office/powerpoint/2010/main" val="17692943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Usage Tips</a:t>
            </a:r>
            <a:endParaRPr lang="en-GB" dirty="0"/>
          </a:p>
        </p:txBody>
      </p:sp>
      <p:sp>
        <p:nvSpPr>
          <p:cNvPr id="3" name="Content Placeholder 2"/>
          <p:cNvSpPr>
            <a:spLocks noGrp="1"/>
          </p:cNvSpPr>
          <p:nvPr>
            <p:ph idx="1"/>
          </p:nvPr>
        </p:nvSpPr>
        <p:spPr>
          <a:xfrm>
            <a:off x="107504" y="1600200"/>
            <a:ext cx="8856984" cy="5141168"/>
          </a:xfrm>
        </p:spPr>
        <p:txBody>
          <a:bodyPr>
            <a:normAutofit fontScale="92500" lnSpcReduction="20000"/>
          </a:bodyPr>
          <a:lstStyle/>
          <a:p>
            <a:r>
              <a:rPr lang="en-GB" dirty="0" smtClean="0"/>
              <a:t>Show what the colours represent</a:t>
            </a:r>
          </a:p>
          <a:p>
            <a:pPr lvl="1"/>
            <a:r>
              <a:rPr lang="en-GB" dirty="0" smtClean="0"/>
              <a:t>Right click -&gt; Info Panel</a:t>
            </a:r>
          </a:p>
          <a:p>
            <a:r>
              <a:rPr lang="en-GB" dirty="0" smtClean="0"/>
              <a:t>Zoom in to examine specific areas of interest</a:t>
            </a:r>
          </a:p>
          <a:p>
            <a:pPr lvl="1"/>
            <a:r>
              <a:rPr lang="en-GB" dirty="0" smtClean="0"/>
              <a:t>Highlight a section of the trace to populate the timeline window</a:t>
            </a:r>
          </a:p>
          <a:p>
            <a:r>
              <a:rPr lang="en-GB" dirty="0" smtClean="0"/>
              <a:t>Tabulate the data – numerical timings of API calls</a:t>
            </a:r>
          </a:p>
          <a:p>
            <a:pPr lvl="1"/>
            <a:r>
              <a:rPr lang="en-GB" dirty="0" smtClean="0"/>
              <a:t>Select a timeline in the </a:t>
            </a:r>
            <a:r>
              <a:rPr lang="en-GB" dirty="0" err="1" smtClean="0"/>
              <a:t>Paraver</a:t>
            </a:r>
            <a:r>
              <a:rPr lang="en-GB" dirty="0" smtClean="0"/>
              <a:t> main window, click on the ‘New Histogram’ icon and select OK</a:t>
            </a:r>
          </a:p>
          <a:p>
            <a:r>
              <a:rPr lang="en-GB" dirty="0" smtClean="0"/>
              <a:t>Powerful software – can also pick up your MPI communications</a:t>
            </a:r>
          </a:p>
          <a:p>
            <a:r>
              <a:rPr lang="en-GB" dirty="0" smtClean="0"/>
              <a:t>Perform calculations with the data – see the </a:t>
            </a:r>
            <a:r>
              <a:rPr lang="en-GB" dirty="0" err="1" smtClean="0"/>
              <a:t>Paraver</a:t>
            </a:r>
            <a:r>
              <a:rPr lang="en-GB" dirty="0" smtClean="0"/>
              <a:t> user guide</a:t>
            </a:r>
            <a:endParaRPr lang="en-GB" dirty="0"/>
          </a:p>
        </p:txBody>
      </p:sp>
    </p:spTree>
    <p:extLst>
      <p:ext uri="{BB962C8B-B14F-4D97-AF65-F5344CB8AC3E}">
        <p14:creationId xmlns:p14="http://schemas.microsoft.com/office/powerpoint/2010/main" val="3000034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Platform specific profilers</a:t>
            </a:r>
            <a:endParaRPr lang="en-GB" dirty="0"/>
          </a:p>
        </p:txBody>
      </p:sp>
      <p:sp>
        <p:nvSpPr>
          <p:cNvPr id="3" name="Content Placeholder 2"/>
          <p:cNvSpPr>
            <a:spLocks noGrp="1"/>
          </p:cNvSpPr>
          <p:nvPr>
            <p:ph idx="1"/>
          </p:nvPr>
        </p:nvSpPr>
        <p:spPr/>
        <p:txBody>
          <a:bodyPr/>
          <a:lstStyle/>
          <a:p>
            <a:r>
              <a:rPr lang="en-GB" dirty="0" smtClean="0"/>
              <a:t>More information can be obtained about your </a:t>
            </a:r>
            <a:r>
              <a:rPr lang="en-GB" dirty="0" err="1" smtClean="0"/>
              <a:t>OpenCL</a:t>
            </a:r>
            <a:r>
              <a:rPr lang="en-GB" dirty="0" smtClean="0"/>
              <a:t> program by profiling it using the hardware vendors dedicated profilers</a:t>
            </a:r>
          </a:p>
          <a:p>
            <a:endParaRPr lang="en-GB" dirty="0"/>
          </a:p>
          <a:p>
            <a:r>
              <a:rPr lang="en-GB" dirty="0" err="1" smtClean="0"/>
              <a:t>OpenCL</a:t>
            </a:r>
            <a:r>
              <a:rPr lang="en-GB" dirty="0" smtClean="0"/>
              <a:t> profiling can be done with Events in the API itself for specific profiling of queues and kernel calls</a:t>
            </a:r>
            <a:endParaRPr lang="en-GB" dirty="0"/>
          </a:p>
        </p:txBody>
      </p:sp>
    </p:spTree>
    <p:extLst>
      <p:ext uri="{BB962C8B-B14F-4D97-AF65-F5344CB8AC3E}">
        <p14:creationId xmlns:p14="http://schemas.microsoft.com/office/powerpoint/2010/main" val="35929938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71400"/>
            <a:ext cx="8229600" cy="1143000"/>
          </a:xfrm>
        </p:spPr>
        <p:txBody>
          <a:bodyPr/>
          <a:lstStyle/>
          <a:p>
            <a:r>
              <a:rPr lang="en-GB" dirty="0" smtClean="0"/>
              <a:t>NVIDIA Visual Profiler®</a:t>
            </a:r>
            <a:endParaRPr lang="en-GB" dirty="0"/>
          </a:p>
        </p:txBody>
      </p:sp>
      <p:sp>
        <p:nvSpPr>
          <p:cNvPr id="6" name="Content Placeholder 4"/>
          <p:cNvSpPr txBox="1">
            <a:spLocks/>
          </p:cNvSpPr>
          <p:nvPr/>
        </p:nvSpPr>
        <p:spPr>
          <a:xfrm>
            <a:off x="107504" y="1484784"/>
            <a:ext cx="8928992" cy="2160240"/>
          </a:xfrm>
          <a:prstGeom prst="rect">
            <a:avLst/>
          </a:prstGeom>
        </p:spPr>
        <p:txBody>
          <a:bodyPr vert="horz" lIns="91440" tIns="45720" rIns="91440" bIns="45720" numCol="2"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smtClean="0">
                <a:solidFill>
                  <a:prstClr val="black"/>
                </a:solidFill>
              </a:rPr>
              <a:t>This gives us information about:</a:t>
            </a:r>
          </a:p>
          <a:p>
            <a:r>
              <a:rPr lang="en-GB" sz="3100" dirty="0" smtClean="0">
                <a:solidFill>
                  <a:prstClr val="black"/>
                </a:solidFill>
              </a:rPr>
              <a:t>Device occupancy</a:t>
            </a:r>
          </a:p>
          <a:p>
            <a:r>
              <a:rPr lang="en-GB" sz="3100" dirty="0" smtClean="0">
                <a:solidFill>
                  <a:prstClr val="black"/>
                </a:solidFill>
              </a:rPr>
              <a:t>Memory bandwidth(between host and device)</a:t>
            </a:r>
          </a:p>
          <a:p>
            <a:endParaRPr lang="en-GB" sz="3100" dirty="0" smtClean="0">
              <a:solidFill>
                <a:prstClr val="black"/>
              </a:solidFill>
            </a:endParaRPr>
          </a:p>
          <a:p>
            <a:endParaRPr lang="en-GB" sz="3100" dirty="0" smtClean="0">
              <a:solidFill>
                <a:prstClr val="black"/>
              </a:solidFill>
            </a:endParaRPr>
          </a:p>
          <a:p>
            <a:r>
              <a:rPr lang="en-GB" sz="3100" dirty="0" smtClean="0">
                <a:solidFill>
                  <a:prstClr val="black"/>
                </a:solidFill>
              </a:rPr>
              <a:t>Number of registers uses</a:t>
            </a:r>
          </a:p>
          <a:p>
            <a:r>
              <a:rPr lang="en-GB" sz="3100" dirty="0" smtClean="0">
                <a:solidFill>
                  <a:prstClr val="black"/>
                </a:solidFill>
              </a:rPr>
              <a:t>Timeline of kernel executions and memory copies</a:t>
            </a:r>
          </a:p>
          <a:p>
            <a:r>
              <a:rPr lang="en-GB" sz="3100" dirty="0" smtClean="0">
                <a:solidFill>
                  <a:prstClr val="black"/>
                </a:solidFill>
              </a:rPr>
              <a:t>Etc…</a:t>
            </a:r>
            <a:endParaRPr lang="en-GB" sz="3100" dirty="0">
              <a:solidFill>
                <a:prstClr val="black"/>
              </a:solidFill>
            </a:endParaRPr>
          </a:p>
        </p:txBody>
      </p:sp>
      <p:sp>
        <p:nvSpPr>
          <p:cNvPr id="7" name="Content Placeholder 7"/>
          <p:cNvSpPr txBox="1">
            <a:spLocks/>
          </p:cNvSpPr>
          <p:nvPr/>
        </p:nvSpPr>
        <p:spPr>
          <a:xfrm>
            <a:off x="107504" y="6453336"/>
            <a:ext cx="4861484" cy="5183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
        <p:nvSpPr>
          <p:cNvPr id="8" name="Content Placeholder 2"/>
          <p:cNvSpPr txBox="1">
            <a:spLocks/>
          </p:cNvSpPr>
          <p:nvPr/>
        </p:nvSpPr>
        <p:spPr>
          <a:xfrm>
            <a:off x="313184" y="3789039"/>
            <a:ext cx="8229600" cy="252028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000" dirty="0" smtClean="0">
                <a:solidFill>
                  <a:prstClr val="black"/>
                </a:solidFill>
              </a:rPr>
              <a:t>Start a new session:</a:t>
            </a:r>
          </a:p>
          <a:p>
            <a:endParaRPr lang="en-GB" sz="2000" dirty="0" smtClean="0">
              <a:solidFill>
                <a:prstClr val="black"/>
              </a:solidFill>
            </a:endParaRPr>
          </a:p>
          <a:p>
            <a:r>
              <a:rPr lang="en-GB" sz="2000" dirty="0" smtClean="0">
                <a:solidFill>
                  <a:prstClr val="black"/>
                </a:solidFill>
              </a:rPr>
              <a:t>Follow the wizard, selecting the compiled binary in the File box (you do not need to make any code or compiler modifications). You can leave the other options as the default.</a:t>
            </a:r>
          </a:p>
          <a:p>
            <a:r>
              <a:rPr lang="en-GB" sz="2000" dirty="0" smtClean="0">
                <a:solidFill>
                  <a:prstClr val="black"/>
                </a:solidFill>
              </a:rPr>
              <a:t>The binary is then run and profiled and the results displayed.</a:t>
            </a:r>
          </a:p>
          <a:p>
            <a:endParaRPr lang="en-GB" sz="2000" dirty="0">
              <a:solidFill>
                <a:prstClr val="black"/>
              </a:solidFill>
            </a:endParaRPr>
          </a:p>
        </p:txBody>
      </p:sp>
      <p:pic>
        <p:nvPicPr>
          <p:cNvPr id="9" name="Picture 2" descr="C:\Users\Tom\Downloads\Screenshot from 2012-10-15 20-06-42.png"/>
          <p:cNvPicPr>
            <a:picLocks noChangeAspect="1" noChangeArrowheads="1"/>
          </p:cNvPicPr>
          <p:nvPr/>
        </p:nvPicPr>
        <p:blipFill>
          <a:blip r:embed="rId2" cstate="print"/>
          <a:srcRect l="5000" t="6531" r="81429" b="77469"/>
          <a:stretch>
            <a:fillRect/>
          </a:stretch>
        </p:blipFill>
        <p:spPr bwMode="auto">
          <a:xfrm>
            <a:off x="6084168" y="3573016"/>
            <a:ext cx="1240971" cy="914400"/>
          </a:xfrm>
          <a:prstGeom prst="rect">
            <a:avLst/>
          </a:prstGeom>
          <a:noFill/>
        </p:spPr>
      </p:pic>
      <p:cxnSp>
        <p:nvCxnSpPr>
          <p:cNvPr id="10" name="Straight Arrow Connector 9"/>
          <p:cNvCxnSpPr>
            <a:endCxn id="9" idx="1"/>
          </p:cNvCxnSpPr>
          <p:nvPr/>
        </p:nvCxnSpPr>
        <p:spPr>
          <a:xfrm>
            <a:off x="4572000" y="4030216"/>
            <a:ext cx="1512168" cy="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04423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GB" dirty="0" smtClean="0"/>
              <a:t>Profiling using </a:t>
            </a:r>
            <a:r>
              <a:rPr lang="en-GB" dirty="0" err="1" smtClean="0"/>
              <a:t>nvvp</a:t>
            </a:r>
            <a:endParaRPr lang="en-GB" dirty="0"/>
          </a:p>
        </p:txBody>
      </p:sp>
      <p:sp>
        <p:nvSpPr>
          <p:cNvPr id="3" name="Content Placeholder 2"/>
          <p:cNvSpPr>
            <a:spLocks noGrp="1"/>
          </p:cNvSpPr>
          <p:nvPr>
            <p:ph idx="1"/>
          </p:nvPr>
        </p:nvSpPr>
        <p:spPr>
          <a:xfrm>
            <a:off x="457200" y="1052736"/>
            <a:ext cx="8229600" cy="4525963"/>
          </a:xfrm>
        </p:spPr>
        <p:txBody>
          <a:bodyPr/>
          <a:lstStyle/>
          <a:p>
            <a:r>
              <a:rPr lang="en-GB" dirty="0"/>
              <a:t>The timeline says what happened during the program execution:</a:t>
            </a:r>
          </a:p>
          <a:p>
            <a:endParaRPr lang="en-GB" dirty="0"/>
          </a:p>
          <a:p>
            <a:endParaRPr lang="en-GB" dirty="0"/>
          </a:p>
          <a:p>
            <a:endParaRPr lang="en-GB" dirty="0"/>
          </a:p>
          <a:p>
            <a:r>
              <a:rPr lang="en-GB" dirty="0"/>
              <a:t>Some things to think about optimising are displayed in the Analysis tab:</a:t>
            </a:r>
          </a:p>
          <a:p>
            <a:endParaRPr lang="en-GB" dirty="0"/>
          </a:p>
        </p:txBody>
      </p:sp>
      <p:pic>
        <p:nvPicPr>
          <p:cNvPr id="5" name="Picture 23" descr="C:\Users\Tom\Downloads\Screenshot from 2012-10-15 20-46-58.png"/>
          <p:cNvPicPr>
            <a:picLocks noChangeAspect="1" noChangeArrowheads="1"/>
          </p:cNvPicPr>
          <p:nvPr/>
        </p:nvPicPr>
        <p:blipFill>
          <a:blip r:embed="rId2" cstate="print"/>
          <a:srcRect l="3469" t="12082" r="50000" b="57877"/>
          <a:stretch>
            <a:fillRect/>
          </a:stretch>
        </p:blipFill>
        <p:spPr bwMode="auto">
          <a:xfrm>
            <a:off x="2296051" y="2132856"/>
            <a:ext cx="4254759" cy="1716833"/>
          </a:xfrm>
          <a:prstGeom prst="rect">
            <a:avLst/>
          </a:prstGeom>
          <a:noFill/>
        </p:spPr>
      </p:pic>
      <p:sp>
        <p:nvSpPr>
          <p:cNvPr id="6" name="TextBox 5"/>
          <p:cNvSpPr txBox="1"/>
          <p:nvPr/>
        </p:nvSpPr>
        <p:spPr>
          <a:xfrm>
            <a:off x="755576" y="2866285"/>
            <a:ext cx="1205992" cy="400110"/>
          </a:xfrm>
          <a:prstGeom prst="rect">
            <a:avLst/>
          </a:prstGeom>
          <a:noFill/>
        </p:spPr>
        <p:txBody>
          <a:bodyPr wrap="square" rtlCol="0">
            <a:spAutoFit/>
          </a:bodyPr>
          <a:lstStyle/>
          <a:p>
            <a:r>
              <a:rPr lang="en-GB" sz="2000" dirty="0" smtClean="0">
                <a:solidFill>
                  <a:srgbClr val="4F81BD"/>
                </a:solidFill>
              </a:rPr>
              <a:t>Kernels</a:t>
            </a:r>
            <a:endParaRPr lang="en-GB" sz="2000" dirty="0">
              <a:solidFill>
                <a:srgbClr val="4F81BD"/>
              </a:solidFill>
            </a:endParaRPr>
          </a:p>
        </p:txBody>
      </p:sp>
      <p:cxnSp>
        <p:nvCxnSpPr>
          <p:cNvPr id="7" name="Straight Arrow Connector 6"/>
          <p:cNvCxnSpPr>
            <a:stCxn id="6" idx="3"/>
          </p:cNvCxnSpPr>
          <p:nvPr/>
        </p:nvCxnSpPr>
        <p:spPr bwMode="auto">
          <a:xfrm flipV="1">
            <a:off x="1961568" y="2987585"/>
            <a:ext cx="914399" cy="78755"/>
          </a:xfrm>
          <a:prstGeom prst="straightConnector1">
            <a:avLst/>
          </a:prstGeom>
          <a:solidFill>
            <a:srgbClr val="E66714"/>
          </a:solidFill>
          <a:ln w="38100" cap="flat" cmpd="sng" algn="ctr">
            <a:solidFill>
              <a:schemeClr val="accent1"/>
            </a:solidFill>
            <a:prstDash val="solid"/>
            <a:round/>
            <a:headEnd type="none" w="med" len="med"/>
            <a:tailEnd type="arrow"/>
          </a:ln>
          <a:effectLst/>
        </p:spPr>
      </p:cxnSp>
      <p:sp>
        <p:nvSpPr>
          <p:cNvPr id="8" name="TextBox 7"/>
          <p:cNvSpPr txBox="1"/>
          <p:nvPr/>
        </p:nvSpPr>
        <p:spPr>
          <a:xfrm>
            <a:off x="6780752" y="2312287"/>
            <a:ext cx="1967712" cy="1631216"/>
          </a:xfrm>
          <a:prstGeom prst="rect">
            <a:avLst/>
          </a:prstGeom>
          <a:noFill/>
        </p:spPr>
        <p:txBody>
          <a:bodyPr wrap="square" rtlCol="0">
            <a:spAutoFit/>
          </a:bodyPr>
          <a:lstStyle/>
          <a:p>
            <a:pPr algn="ctr"/>
            <a:r>
              <a:rPr lang="en-GB" sz="2000" dirty="0" smtClean="0">
                <a:solidFill>
                  <a:srgbClr val="4F81BD"/>
                </a:solidFill>
              </a:rPr>
              <a:t>Each invocation of the kernel is pictured as a box</a:t>
            </a:r>
            <a:endParaRPr lang="en-GB" sz="2000" dirty="0">
              <a:solidFill>
                <a:srgbClr val="4F81BD"/>
              </a:solidFill>
            </a:endParaRPr>
          </a:p>
        </p:txBody>
      </p:sp>
      <p:pic>
        <p:nvPicPr>
          <p:cNvPr id="10" name="Picture 24" descr="C:\Users\Tom\Downloads\Screenshot from 2012-10-15 20-46-58.png"/>
          <p:cNvPicPr>
            <a:picLocks noChangeAspect="1" noChangeArrowheads="1"/>
          </p:cNvPicPr>
          <p:nvPr/>
        </p:nvPicPr>
        <p:blipFill>
          <a:blip r:embed="rId2" cstate="print"/>
          <a:srcRect l="3571" t="67754" r="11837" b="3510"/>
          <a:stretch>
            <a:fillRect/>
          </a:stretch>
        </p:blipFill>
        <p:spPr bwMode="auto">
          <a:xfrm>
            <a:off x="940377" y="5157192"/>
            <a:ext cx="6943991" cy="1474237"/>
          </a:xfrm>
          <a:prstGeom prst="rect">
            <a:avLst/>
          </a:prstGeom>
          <a:noFill/>
        </p:spPr>
      </p:pic>
    </p:spTree>
    <p:extLst>
      <p:ext uri="{BB962C8B-B14F-4D97-AF65-F5344CB8AC3E}">
        <p14:creationId xmlns:p14="http://schemas.microsoft.com/office/powerpoint/2010/main" val="6048624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Profiling using </a:t>
            </a:r>
            <a:r>
              <a:rPr lang="en-GB" dirty="0" err="1" smtClean="0"/>
              <a:t>nvvp</a:t>
            </a:r>
            <a:endParaRPr lang="en-GB" dirty="0"/>
          </a:p>
        </p:txBody>
      </p:sp>
      <p:sp>
        <p:nvSpPr>
          <p:cNvPr id="3" name="Content Placeholder 2"/>
          <p:cNvSpPr>
            <a:spLocks noGrp="1"/>
          </p:cNvSpPr>
          <p:nvPr>
            <p:ph idx="1"/>
          </p:nvPr>
        </p:nvSpPr>
        <p:spPr>
          <a:xfrm>
            <a:off x="107504" y="1600200"/>
            <a:ext cx="8856984" cy="5069160"/>
          </a:xfrm>
        </p:spPr>
        <p:txBody>
          <a:bodyPr>
            <a:normAutofit fontScale="85000" lnSpcReduction="20000"/>
          </a:bodyPr>
          <a:lstStyle/>
          <a:p>
            <a:r>
              <a:rPr lang="en-GB" dirty="0"/>
              <a:t>The Details tab shows information for each kernel invocation and memory copy</a:t>
            </a:r>
          </a:p>
          <a:p>
            <a:pPr lvl="1"/>
            <a:r>
              <a:rPr lang="en-GB" dirty="0"/>
              <a:t>number of registers used</a:t>
            </a:r>
          </a:p>
          <a:p>
            <a:pPr lvl="1"/>
            <a:r>
              <a:rPr lang="en-GB" dirty="0"/>
              <a:t>work group sizes</a:t>
            </a:r>
          </a:p>
          <a:p>
            <a:pPr lvl="1"/>
            <a:r>
              <a:rPr lang="en-GB" dirty="0"/>
              <a:t>memory throughput</a:t>
            </a:r>
          </a:p>
          <a:p>
            <a:pPr lvl="1"/>
            <a:r>
              <a:rPr lang="en-GB" dirty="0"/>
              <a:t>amount of memory transferred</a:t>
            </a:r>
          </a:p>
          <a:p>
            <a:endParaRPr lang="en-GB" dirty="0"/>
          </a:p>
          <a:p>
            <a:endParaRPr lang="en-GB" dirty="0"/>
          </a:p>
          <a:p>
            <a:r>
              <a:rPr lang="en-GB" dirty="0"/>
              <a:t>No information about which parts of the kernel are running slowly, but the figures here might give us a clue as to where to look</a:t>
            </a:r>
          </a:p>
          <a:p>
            <a:endParaRPr lang="en-GB" dirty="0"/>
          </a:p>
          <a:p>
            <a:r>
              <a:rPr lang="en-GB" dirty="0"/>
              <a:t>Best way to learn: experiment with an application yourself</a:t>
            </a:r>
          </a:p>
        </p:txBody>
      </p:sp>
    </p:spTree>
    <p:extLst>
      <p:ext uri="{BB962C8B-B14F-4D97-AF65-F5344CB8AC3E}">
        <p14:creationId xmlns:p14="http://schemas.microsoft.com/office/powerpoint/2010/main" val="13295914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NVIDIA</a:t>
            </a:r>
            <a:r>
              <a:rPr lang="en-GB" dirty="0"/>
              <a:t>®</a:t>
            </a:r>
            <a:r>
              <a:rPr lang="en-GB" dirty="0" smtClean="0"/>
              <a:t> </a:t>
            </a:r>
            <a:r>
              <a:rPr lang="en-GB" dirty="0" err="1" smtClean="0"/>
              <a:t>Nsight</a:t>
            </a:r>
            <a:r>
              <a:rPr lang="en-GB" dirty="0" smtClean="0"/>
              <a:t>™</a:t>
            </a:r>
            <a:endParaRPr lang="en-GB" dirty="0"/>
          </a:p>
        </p:txBody>
      </p:sp>
      <p:sp>
        <p:nvSpPr>
          <p:cNvPr id="3" name="Content Placeholder 2"/>
          <p:cNvSpPr>
            <a:spLocks noGrp="1"/>
          </p:cNvSpPr>
          <p:nvPr>
            <p:ph idx="1"/>
          </p:nvPr>
        </p:nvSpPr>
        <p:spPr/>
        <p:txBody>
          <a:bodyPr/>
          <a:lstStyle/>
          <a:p>
            <a:r>
              <a:rPr lang="en-GB" dirty="0" smtClean="0"/>
              <a:t>Visual Studio plugin</a:t>
            </a:r>
          </a:p>
          <a:p>
            <a:r>
              <a:rPr lang="en-GB" dirty="0" smtClean="0"/>
              <a:t>Simple tracing of API calls and </a:t>
            </a:r>
            <a:r>
              <a:rPr lang="en-GB" dirty="0" err="1" smtClean="0"/>
              <a:t>enqueued</a:t>
            </a:r>
            <a:r>
              <a:rPr lang="en-GB" dirty="0" smtClean="0"/>
              <a:t> commands</a:t>
            </a:r>
          </a:p>
          <a:p>
            <a:r>
              <a:rPr lang="en-GB" dirty="0" smtClean="0"/>
              <a:t>Visual timeline</a:t>
            </a:r>
          </a:p>
          <a:p>
            <a:r>
              <a:rPr lang="en-GB" dirty="0" smtClean="0"/>
              <a:t>Works with non-NVIDIA devices!</a:t>
            </a:r>
          </a:p>
          <a:p>
            <a:r>
              <a:rPr lang="en-GB" dirty="0" smtClean="0"/>
              <a:t>Can also profile OpenGL commands</a:t>
            </a:r>
            <a:endParaRPr lang="en-GB" dirty="0" smtClean="0">
              <a:hlinkClick r:id="rId2"/>
            </a:endParaRPr>
          </a:p>
          <a:p>
            <a:r>
              <a:rPr lang="en-GB" dirty="0" smtClean="0"/>
              <a:t>Download </a:t>
            </a:r>
            <a:r>
              <a:rPr lang="en-GB" dirty="0" smtClean="0">
                <a:hlinkClick r:id="rId2"/>
              </a:rPr>
              <a:t>here</a:t>
            </a:r>
            <a:r>
              <a:rPr lang="en-GB" dirty="0" smtClean="0"/>
              <a:t> (registration required)</a:t>
            </a:r>
            <a:endParaRPr lang="en-GB" dirty="0"/>
          </a:p>
        </p:txBody>
      </p:sp>
    </p:spTree>
    <p:extLst>
      <p:ext uri="{BB962C8B-B14F-4D97-AF65-F5344CB8AC3E}">
        <p14:creationId xmlns:p14="http://schemas.microsoft.com/office/powerpoint/2010/main" val="36260155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Profiling from the command line</a:t>
            </a:r>
            <a:endParaRPr lang="en-GB" dirty="0"/>
          </a:p>
        </p:txBody>
      </p:sp>
      <p:sp>
        <p:nvSpPr>
          <p:cNvPr id="3" name="Content Placeholder 2"/>
          <p:cNvSpPr>
            <a:spLocks noGrp="1"/>
          </p:cNvSpPr>
          <p:nvPr>
            <p:ph idx="1"/>
          </p:nvPr>
        </p:nvSpPr>
        <p:spPr>
          <a:xfrm>
            <a:off x="179512" y="1196752"/>
            <a:ext cx="8784976" cy="5069160"/>
          </a:xfrm>
        </p:spPr>
        <p:txBody>
          <a:bodyPr>
            <a:normAutofit fontScale="62500" lnSpcReduction="20000"/>
          </a:bodyPr>
          <a:lstStyle/>
          <a:p>
            <a:pPr>
              <a:lnSpc>
                <a:spcPct val="120000"/>
              </a:lnSpc>
            </a:pPr>
            <a:r>
              <a:rPr lang="en-US" dirty="0" smtClean="0"/>
              <a:t>NVIDIA® also </a:t>
            </a:r>
            <a:r>
              <a:rPr lang="en-US" dirty="0"/>
              <a:t>have </a:t>
            </a:r>
            <a:r>
              <a:rPr lang="en-US" dirty="0" err="1" smtClean="0">
                <a:solidFill>
                  <a:schemeClr val="accent3"/>
                </a:solidFill>
                <a:latin typeface="Letter Gothic Std"/>
              </a:rPr>
              <a:t>nvprof</a:t>
            </a:r>
            <a:r>
              <a:rPr lang="en-US" dirty="0" smtClean="0">
                <a:solidFill>
                  <a:schemeClr val="accent3"/>
                </a:solidFill>
              </a:rPr>
              <a:t> </a:t>
            </a:r>
            <a:r>
              <a:rPr lang="en-US" dirty="0"/>
              <a:t>and 'Command Line Profiler’</a:t>
            </a:r>
          </a:p>
          <a:p>
            <a:pPr>
              <a:lnSpc>
                <a:spcPct val="120000"/>
              </a:lnSpc>
            </a:pPr>
            <a:r>
              <a:rPr lang="en-US" dirty="0" err="1"/>
              <a:t>nvprof</a:t>
            </a:r>
            <a:r>
              <a:rPr lang="en-US" dirty="0"/>
              <a:t> available with </a:t>
            </a:r>
            <a:r>
              <a:rPr lang="en-US" dirty="0" smtClean="0"/>
              <a:t>CUDA™ </a:t>
            </a:r>
            <a:r>
              <a:rPr lang="en-US" dirty="0"/>
              <a:t>5.0 onwards, but currently lacks driver support for OpenCL profiling</a:t>
            </a:r>
          </a:p>
          <a:p>
            <a:pPr>
              <a:lnSpc>
                <a:spcPct val="120000"/>
              </a:lnSpc>
            </a:pPr>
            <a:r>
              <a:rPr lang="en-US" dirty="0"/>
              <a:t>The legacy command-line profiler can be invoked using environment variables</a:t>
            </a:r>
            <a:r>
              <a:rPr lang="en-US" dirty="0" smtClean="0"/>
              <a:t>:</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a:t>
            </a:r>
            <a:r>
              <a:rPr lang="en-US" dirty="0" smtClean="0">
                <a:latin typeface="Courier New Bold"/>
              </a:rPr>
              <a:t>COMPUTE_PROFILE=1</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COMPUTE_PROFILE_LOG=&lt;output file</a:t>
            </a:r>
            <a:r>
              <a:rPr lang="en-US" dirty="0" smtClean="0">
                <a:latin typeface="Courier New Bold"/>
              </a:rPr>
              <a:t>&gt;</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COMPUTE_PROFILE_CONFIG=&lt;</a:t>
            </a:r>
            <a:r>
              <a:rPr lang="en-US" dirty="0" err="1">
                <a:latin typeface="Courier New Bold"/>
              </a:rPr>
              <a:t>config</a:t>
            </a:r>
            <a:r>
              <a:rPr lang="en-US" dirty="0">
                <a:latin typeface="Courier New Bold"/>
              </a:rPr>
              <a:t> file&gt;</a:t>
            </a:r>
          </a:p>
          <a:p>
            <a:pPr>
              <a:lnSpc>
                <a:spcPct val="120000"/>
              </a:lnSpc>
            </a:pPr>
            <a:r>
              <a:rPr lang="en-US" dirty="0" err="1"/>
              <a:t>Config</a:t>
            </a:r>
            <a:r>
              <a:rPr lang="en-US" dirty="0"/>
              <a:t> file controls which events to collect (run </a:t>
            </a:r>
            <a:r>
              <a:rPr lang="en-US" dirty="0" err="1" smtClean="0">
                <a:solidFill>
                  <a:schemeClr val="tx2"/>
                </a:solidFill>
                <a:latin typeface="Courier New Bold"/>
              </a:rPr>
              <a:t>nvprof</a:t>
            </a:r>
            <a:r>
              <a:rPr lang="en-US" dirty="0" smtClean="0">
                <a:solidFill>
                  <a:schemeClr val="tx2"/>
                </a:solidFill>
                <a:latin typeface="Courier New Bold"/>
              </a:rPr>
              <a:t> </a:t>
            </a:r>
            <a:r>
              <a:rPr lang="en-US" dirty="0">
                <a:solidFill>
                  <a:schemeClr val="tx2"/>
                </a:solidFill>
                <a:latin typeface="Courier New Bold"/>
              </a:rPr>
              <a:t>--</a:t>
            </a:r>
            <a:r>
              <a:rPr lang="en-US" dirty="0" smtClean="0">
                <a:solidFill>
                  <a:schemeClr val="tx2"/>
                </a:solidFill>
                <a:latin typeface="Courier New Bold"/>
              </a:rPr>
              <a:t>query-events</a:t>
            </a:r>
            <a:r>
              <a:rPr lang="en-US" dirty="0" smtClean="0"/>
              <a:t> </a:t>
            </a:r>
            <a:r>
              <a:rPr lang="en-US" dirty="0"/>
              <a:t>for a comprehensive list)</a:t>
            </a:r>
          </a:p>
          <a:p>
            <a:pPr>
              <a:lnSpc>
                <a:spcPct val="120000"/>
              </a:lnSpc>
            </a:pPr>
            <a:r>
              <a:rPr lang="en-US" dirty="0"/>
              <a:t>Run your application to collect event information and then inspect output file with text editor</a:t>
            </a:r>
          </a:p>
          <a:p>
            <a:pPr>
              <a:lnSpc>
                <a:spcPct val="120000"/>
              </a:lnSpc>
            </a:pPr>
            <a:r>
              <a:rPr lang="en-US" dirty="0"/>
              <a:t>Can also output CSV information (</a:t>
            </a:r>
            <a:r>
              <a:rPr lang="en-US" dirty="0">
                <a:latin typeface="Courier New Bold"/>
              </a:rPr>
              <a:t>COMPUTE_PROFILE_CSV=1</a:t>
            </a:r>
            <a:r>
              <a:rPr lang="en-US" dirty="0"/>
              <a:t>) for inspection with a spreadsheet or import into </a:t>
            </a:r>
            <a:r>
              <a:rPr lang="en-US" dirty="0" err="1"/>
              <a:t>nvvp</a:t>
            </a:r>
            <a:r>
              <a:rPr lang="en-US" dirty="0"/>
              <a:t> (limited support)</a:t>
            </a:r>
          </a:p>
          <a:p>
            <a:endParaRPr lang="en-GB" dirty="0"/>
          </a:p>
        </p:txBody>
      </p:sp>
      <p:sp>
        <p:nvSpPr>
          <p:cNvPr id="4" name="Content Placeholder 7"/>
          <p:cNvSpPr txBox="1">
            <a:spLocks/>
          </p:cNvSpPr>
          <p:nvPr/>
        </p:nvSpPr>
        <p:spPr>
          <a:xfrm>
            <a:off x="107504" y="6453336"/>
            <a:ext cx="4861484" cy="5183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15614737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Profiling</a:t>
            </a:r>
            <a:endParaRPr lang="en-GB" dirty="0"/>
          </a:p>
        </p:txBody>
      </p:sp>
      <p:sp>
        <p:nvSpPr>
          <p:cNvPr id="5" name="Content Placeholder 4"/>
          <p:cNvSpPr>
            <a:spLocks noGrp="1"/>
          </p:cNvSpPr>
          <p:nvPr>
            <p:ph idx="1"/>
          </p:nvPr>
        </p:nvSpPr>
        <p:spPr/>
        <p:txBody>
          <a:bodyPr>
            <a:normAutofit fontScale="92500" lnSpcReduction="10000"/>
          </a:bodyPr>
          <a:lstStyle/>
          <a:p>
            <a:r>
              <a:rPr lang="en-GB" dirty="0" smtClean="0"/>
              <a:t>It’s hard to tell whether code will run fast just by looking at it, especially with low level </a:t>
            </a:r>
            <a:r>
              <a:rPr lang="en-GB" dirty="0" err="1" smtClean="0"/>
              <a:t>OpenCL</a:t>
            </a:r>
            <a:endParaRPr lang="en-GB" dirty="0"/>
          </a:p>
          <a:p>
            <a:r>
              <a:rPr lang="en-GB" dirty="0" smtClean="0"/>
              <a:t>Bad performance is a bug</a:t>
            </a:r>
          </a:p>
          <a:p>
            <a:r>
              <a:rPr lang="en-GB" dirty="0" smtClean="0"/>
              <a:t>Problems might not be in kernels:</a:t>
            </a:r>
          </a:p>
          <a:p>
            <a:pPr lvl="1"/>
            <a:r>
              <a:rPr lang="en-GB" dirty="0" smtClean="0"/>
              <a:t>Calling </a:t>
            </a:r>
            <a:r>
              <a:rPr lang="en-GB" b="1" dirty="0" err="1" smtClean="0">
                <a:solidFill>
                  <a:srgbClr val="3366FF"/>
                </a:solidFill>
                <a:latin typeface="Courier New"/>
                <a:cs typeface="Courier New"/>
              </a:rPr>
              <a:t>clFinish</a:t>
            </a:r>
            <a:r>
              <a:rPr lang="en-GB" dirty="0" smtClean="0"/>
              <a:t> after kernel calls</a:t>
            </a:r>
          </a:p>
          <a:p>
            <a:pPr lvl="1"/>
            <a:r>
              <a:rPr lang="en-GB" dirty="0" smtClean="0"/>
              <a:t>Inappropriate work-group size for architecture</a:t>
            </a:r>
          </a:p>
          <a:p>
            <a:pPr lvl="1"/>
            <a:r>
              <a:rPr lang="en-GB" dirty="0" smtClean="0"/>
              <a:t>Slow memory copying between device and host</a:t>
            </a:r>
          </a:p>
          <a:p>
            <a:pPr lvl="1"/>
            <a:endParaRPr lang="en-GB" dirty="0"/>
          </a:p>
          <a:p>
            <a:pPr marL="57150" indent="0">
              <a:buNone/>
            </a:pPr>
            <a:r>
              <a:rPr lang="en-GB" dirty="0" smtClean="0"/>
              <a:t>How do we tell where the bottlenecks are?</a:t>
            </a:r>
          </a:p>
          <a:p>
            <a:pPr lvl="1"/>
            <a:endParaRPr lang="en-GB" dirty="0" smtClean="0"/>
          </a:p>
        </p:txBody>
      </p:sp>
    </p:spTree>
    <p:extLst>
      <p:ext uri="{BB962C8B-B14F-4D97-AF65-F5344CB8AC3E}">
        <p14:creationId xmlns:p14="http://schemas.microsoft.com/office/powerpoint/2010/main" val="370492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AMD® </a:t>
            </a:r>
            <a:r>
              <a:rPr lang="en-GB" dirty="0" err="1" smtClean="0"/>
              <a:t>CodeXL</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AMD </a:t>
            </a:r>
            <a:r>
              <a:rPr lang="en-GB" dirty="0"/>
              <a:t>provide a </a:t>
            </a:r>
            <a:r>
              <a:rPr lang="en-GB" dirty="0" smtClean="0"/>
              <a:t>graphical Profiler and Debugger for AMD Radeon™ GPUs</a:t>
            </a:r>
          </a:p>
          <a:p>
            <a:r>
              <a:rPr lang="en-GB" dirty="0" smtClean="0"/>
              <a:t>Available for </a:t>
            </a:r>
            <a:r>
              <a:rPr lang="en-GB" dirty="0" smtClean="0">
                <a:hlinkClick r:id="rId2"/>
              </a:rPr>
              <a:t>download</a:t>
            </a:r>
            <a:endParaRPr lang="en-GB" dirty="0"/>
          </a:p>
          <a:p>
            <a:r>
              <a:rPr lang="en-GB" dirty="0" smtClean="0"/>
              <a:t>Can give information on:</a:t>
            </a:r>
          </a:p>
          <a:p>
            <a:pPr lvl="1"/>
            <a:r>
              <a:rPr lang="en-GB" dirty="0" smtClean="0"/>
              <a:t>API and kernel timings</a:t>
            </a:r>
          </a:p>
          <a:p>
            <a:pPr lvl="1"/>
            <a:r>
              <a:rPr lang="en-GB" dirty="0" smtClean="0"/>
              <a:t>Memory transfer information</a:t>
            </a:r>
          </a:p>
          <a:p>
            <a:pPr lvl="1"/>
            <a:r>
              <a:rPr lang="en-GB" dirty="0" smtClean="0"/>
              <a:t>Register use</a:t>
            </a:r>
          </a:p>
          <a:p>
            <a:pPr lvl="1"/>
            <a:r>
              <a:rPr lang="en-GB" dirty="0" smtClean="0"/>
              <a:t>Local memory use</a:t>
            </a:r>
          </a:p>
          <a:p>
            <a:pPr lvl="1"/>
            <a:r>
              <a:rPr lang="en-GB" dirty="0" err="1" smtClean="0"/>
              <a:t>Wavefront</a:t>
            </a:r>
            <a:r>
              <a:rPr lang="en-GB" dirty="0" smtClean="0"/>
              <a:t> usage</a:t>
            </a:r>
          </a:p>
          <a:p>
            <a:pPr lvl="1"/>
            <a:r>
              <a:rPr lang="en-GB" dirty="0" smtClean="0"/>
              <a:t>Hints at limiting performance factors</a:t>
            </a:r>
            <a:endParaRPr lang="en-GB" dirty="0"/>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0957456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GB" dirty="0" err="1" smtClean="0"/>
              <a:t>CodeXL</a:t>
            </a:r>
            <a:endParaRPr lang="en-GB" dirty="0"/>
          </a:p>
        </p:txBody>
      </p:sp>
      <p:sp>
        <p:nvSpPr>
          <p:cNvPr id="3" name="Content Placeholder 2"/>
          <p:cNvSpPr>
            <a:spLocks noGrp="1"/>
          </p:cNvSpPr>
          <p:nvPr>
            <p:ph idx="1"/>
          </p:nvPr>
        </p:nvSpPr>
        <p:spPr>
          <a:xfrm>
            <a:off x="457200" y="1196752"/>
            <a:ext cx="8229600" cy="5040560"/>
          </a:xfrm>
        </p:spPr>
        <p:txBody>
          <a:bodyPr>
            <a:normAutofit/>
          </a:bodyPr>
          <a:lstStyle/>
          <a:p>
            <a:r>
              <a:rPr lang="en-GB" dirty="0" smtClean="0"/>
              <a:t>Create a new project, inserting the binary location in the window</a:t>
            </a:r>
          </a:p>
          <a:p>
            <a:pPr marL="0" indent="0">
              <a:buNone/>
            </a:pPr>
            <a:endParaRPr lang="en-GB" dirty="0"/>
          </a:p>
          <a:p>
            <a:r>
              <a:rPr lang="en-GB" dirty="0" smtClean="0"/>
              <a:t>Click on the Profiling button, and hit the green arrow to run your program</a:t>
            </a:r>
          </a:p>
          <a:p>
            <a:endParaRPr lang="en-GB" dirty="0"/>
          </a:p>
          <a:p>
            <a:r>
              <a:rPr lang="en-GB" dirty="0" smtClean="0"/>
              <a:t>Select the different traces to view associated information</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48264" y="1916832"/>
            <a:ext cx="1174031" cy="936104"/>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87183" b="85464"/>
          <a:stretch/>
        </p:blipFill>
        <p:spPr>
          <a:xfrm>
            <a:off x="7292318" y="3663221"/>
            <a:ext cx="1171977" cy="867018"/>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3580" r="70986" b="70160"/>
          <a:stretch/>
        </p:blipFill>
        <p:spPr>
          <a:xfrm>
            <a:off x="5550203" y="5229200"/>
            <a:ext cx="2024851" cy="1484784"/>
          </a:xfrm>
          <a:prstGeom prst="rect">
            <a:avLst/>
          </a:prstGeom>
        </p:spPr>
      </p:pic>
    </p:spTree>
    <p:extLst>
      <p:ext uri="{BB962C8B-B14F-4D97-AF65-F5344CB8AC3E}">
        <p14:creationId xmlns:p14="http://schemas.microsoft.com/office/powerpoint/2010/main" val="3121804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a:xfrm>
            <a:off x="179512" y="1600200"/>
            <a:ext cx="4474840" cy="4853136"/>
          </a:xfrm>
        </p:spPr>
        <p:txBody>
          <a:bodyPr>
            <a:normAutofit fontScale="85000" lnSpcReduction="10000"/>
          </a:bodyPr>
          <a:lstStyle/>
          <a:p>
            <a:pPr>
              <a:lnSpc>
                <a:spcPct val="110000"/>
              </a:lnSpc>
            </a:pPr>
            <a:r>
              <a:rPr lang="en-GB" dirty="0" smtClean="0"/>
              <a:t>GPU: Performance Counters</a:t>
            </a:r>
          </a:p>
          <a:p>
            <a:pPr lvl="1">
              <a:lnSpc>
                <a:spcPct val="110000"/>
              </a:lnSpc>
            </a:pPr>
            <a:r>
              <a:rPr lang="en-GB" dirty="0" smtClean="0"/>
              <a:t>Information on kernels including work group sizes, registers, etc.</a:t>
            </a:r>
          </a:p>
          <a:p>
            <a:pPr lvl="1">
              <a:lnSpc>
                <a:spcPct val="110000"/>
              </a:lnSpc>
            </a:pPr>
            <a:r>
              <a:rPr lang="en-GB" dirty="0" smtClean="0"/>
              <a:t>View the kernel instruction code</a:t>
            </a:r>
          </a:p>
          <a:p>
            <a:pPr lvl="2">
              <a:lnSpc>
                <a:spcPct val="110000"/>
              </a:lnSpc>
            </a:pPr>
            <a:r>
              <a:rPr lang="en-GB" dirty="0" smtClean="0"/>
              <a:t>Click on the kernel name in the left most column</a:t>
            </a:r>
          </a:p>
          <a:p>
            <a:pPr lvl="1">
              <a:lnSpc>
                <a:spcPct val="110000"/>
              </a:lnSpc>
            </a:pPr>
            <a:r>
              <a:rPr lang="en-GB" dirty="0" smtClean="0"/>
              <a:t>View some graphs and hints about the kernel</a:t>
            </a:r>
          </a:p>
          <a:p>
            <a:pPr lvl="2">
              <a:lnSpc>
                <a:spcPct val="110000"/>
              </a:lnSpc>
            </a:pPr>
            <a:r>
              <a:rPr lang="en-GB" dirty="0" smtClean="0"/>
              <a:t>Click on the Occupancy result</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8028"/>
          <a:stretch/>
        </p:blipFill>
        <p:spPr>
          <a:xfrm>
            <a:off x="4860032" y="3068960"/>
            <a:ext cx="4032389" cy="3528392"/>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1127" t="12161" b="56036"/>
          <a:stretch/>
        </p:blipFill>
        <p:spPr>
          <a:xfrm>
            <a:off x="4507119" y="1484784"/>
            <a:ext cx="4385302" cy="1320919"/>
          </a:xfrm>
          <a:prstGeom prst="rect">
            <a:avLst/>
          </a:prstGeom>
        </p:spPr>
      </p:pic>
    </p:spTree>
    <p:extLst>
      <p:ext uri="{BB962C8B-B14F-4D97-AF65-F5344CB8AC3E}">
        <p14:creationId xmlns:p14="http://schemas.microsoft.com/office/powerpoint/2010/main" val="6924174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a:xfrm>
            <a:off x="457200" y="1600200"/>
            <a:ext cx="4042792" cy="4525963"/>
          </a:xfrm>
        </p:spPr>
        <p:txBody>
          <a:bodyPr/>
          <a:lstStyle/>
          <a:p>
            <a:r>
              <a:rPr lang="en-GB" dirty="0" smtClean="0"/>
              <a:t>GPU: Application Trace</a:t>
            </a:r>
          </a:p>
          <a:p>
            <a:pPr lvl="1"/>
            <a:r>
              <a:rPr lang="en-GB" dirty="0" smtClean="0"/>
              <a:t>See timing information about API calls</a:t>
            </a:r>
          </a:p>
          <a:p>
            <a:pPr lvl="1"/>
            <a:r>
              <a:rPr lang="en-GB" dirty="0" smtClean="0"/>
              <a:t>Timings of memory movements</a:t>
            </a:r>
          </a:p>
          <a:p>
            <a:pPr lvl="1"/>
            <a:r>
              <a:rPr lang="en-GB" dirty="0" smtClean="0"/>
              <a:t>Timings of kernel executions</a:t>
            </a:r>
            <a:endParaRPr lang="en-GB"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8310" t="8346" b="3090"/>
          <a:stretch/>
        </p:blipFill>
        <p:spPr>
          <a:xfrm>
            <a:off x="4499992" y="2204864"/>
            <a:ext cx="4355976" cy="3388933"/>
          </a:xfrm>
          <a:prstGeom prst="rect">
            <a:avLst/>
          </a:prstGeom>
        </p:spPr>
      </p:pic>
    </p:spTree>
    <p:extLst>
      <p:ext uri="{BB962C8B-B14F-4D97-AF65-F5344CB8AC3E}">
        <p14:creationId xmlns:p14="http://schemas.microsoft.com/office/powerpoint/2010/main" val="37270521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Intel </a:t>
            </a:r>
            <a:r>
              <a:rPr lang="en-GB" dirty="0" err="1" smtClean="0"/>
              <a:t>vTune</a:t>
            </a:r>
            <a:endParaRPr lang="en-GB" dirty="0"/>
          </a:p>
        </p:txBody>
      </p:sp>
      <p:sp>
        <p:nvSpPr>
          <p:cNvPr id="3" name="Content Placeholder 2"/>
          <p:cNvSpPr>
            <a:spLocks noGrp="1"/>
          </p:cNvSpPr>
          <p:nvPr>
            <p:ph idx="1"/>
          </p:nvPr>
        </p:nvSpPr>
        <p:spPr/>
        <p:txBody>
          <a:bodyPr>
            <a:normAutofit fontScale="92500" lnSpcReduction="20000"/>
          </a:bodyPr>
          <a:lstStyle/>
          <a:p>
            <a:r>
              <a:rPr lang="en-GB" dirty="0">
                <a:hlinkClick r:id="rId2"/>
              </a:rPr>
              <a:t>https://software.intel.com/en-us/intel-vtune-amplifier-</a:t>
            </a:r>
            <a:r>
              <a:rPr lang="en-GB" dirty="0" smtClean="0">
                <a:hlinkClick r:id="rId2"/>
              </a:rPr>
              <a:t>xe</a:t>
            </a:r>
            <a:endParaRPr lang="en-GB" dirty="0"/>
          </a:p>
          <a:p>
            <a:r>
              <a:rPr lang="en-GB" dirty="0" smtClean="0"/>
              <a:t>Commercial product (30-day free trial)</a:t>
            </a:r>
          </a:p>
          <a:p>
            <a:r>
              <a:rPr lang="en-GB" dirty="0" smtClean="0"/>
              <a:t>Detailed analysis of OpenCL kernels running on CPUs, GPUs and Xeon Phi</a:t>
            </a:r>
          </a:p>
          <a:p>
            <a:pPr lvl="1"/>
            <a:r>
              <a:rPr lang="en-GB" dirty="0" smtClean="0"/>
              <a:t>Visual timelines</a:t>
            </a:r>
          </a:p>
          <a:p>
            <a:pPr lvl="1"/>
            <a:r>
              <a:rPr lang="en-GB" dirty="0" smtClean="0"/>
              <a:t>Hotspot analysis</a:t>
            </a:r>
          </a:p>
          <a:p>
            <a:pPr lvl="1"/>
            <a:r>
              <a:rPr lang="en-GB" dirty="0" smtClean="0"/>
              <a:t>Hardware counters</a:t>
            </a:r>
          </a:p>
          <a:p>
            <a:pPr lvl="1"/>
            <a:r>
              <a:rPr lang="en-GB" dirty="0" smtClean="0"/>
              <a:t>Lots more!</a:t>
            </a:r>
          </a:p>
          <a:p>
            <a:r>
              <a:rPr lang="en-GB" dirty="0" smtClean="0">
                <a:hlinkClick r:id="rId3"/>
              </a:rPr>
              <a:t>More details about profiling Intel GPUs</a:t>
            </a:r>
            <a:endParaRPr lang="en-GB" dirty="0"/>
          </a:p>
        </p:txBody>
      </p:sp>
    </p:spTree>
    <p:extLst>
      <p:ext uri="{BB962C8B-B14F-4D97-AF65-F5344CB8AC3E}">
        <p14:creationId xmlns:p14="http://schemas.microsoft.com/office/powerpoint/2010/main" val="18825011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Intel Offline Compiler</a:t>
            </a:r>
            <a:endParaRPr lang="en-GB" dirty="0"/>
          </a:p>
        </p:txBody>
      </p:sp>
      <p:sp>
        <p:nvSpPr>
          <p:cNvPr id="3" name="Content Placeholder 2"/>
          <p:cNvSpPr>
            <a:spLocks noGrp="1"/>
          </p:cNvSpPr>
          <p:nvPr>
            <p:ph idx="1"/>
          </p:nvPr>
        </p:nvSpPr>
        <p:spPr>
          <a:xfrm>
            <a:off x="457200" y="1403790"/>
            <a:ext cx="8229600" cy="4525963"/>
          </a:xfrm>
        </p:spPr>
        <p:txBody>
          <a:bodyPr/>
          <a:lstStyle/>
          <a:p>
            <a:r>
              <a:rPr lang="en-GB" dirty="0" smtClean="0"/>
              <a:t>ioc64 – available in the Intel OpenCL SDK </a:t>
            </a:r>
            <a:endParaRPr lang="en-GB" dirty="0"/>
          </a:p>
        </p:txBody>
      </p:sp>
      <p:sp>
        <p:nvSpPr>
          <p:cNvPr id="4" name="Rectangle 3"/>
          <p:cNvSpPr/>
          <p:nvPr/>
        </p:nvSpPr>
        <p:spPr>
          <a:xfrm>
            <a:off x="140678" y="1985157"/>
            <a:ext cx="9003322" cy="4616648"/>
          </a:xfrm>
          <a:prstGeom prst="rect">
            <a:avLst/>
          </a:prstGeom>
        </p:spPr>
        <p:txBody>
          <a:bodyPr wrap="square">
            <a:spAutoFit/>
          </a:bodyPr>
          <a:lstStyle/>
          <a:p>
            <a:r>
              <a:rPr lang="en-GB" sz="1400" dirty="0" smtClean="0">
                <a:latin typeface="Courier New"/>
                <a:cs typeface="Courier New"/>
              </a:rPr>
              <a:t>$ </a:t>
            </a:r>
            <a:r>
              <a:rPr lang="en-GB" sz="1400" b="1" dirty="0" smtClean="0">
                <a:latin typeface="Courier New"/>
                <a:cs typeface="Courier New"/>
              </a:rPr>
              <a:t>ioc64 </a:t>
            </a:r>
            <a:r>
              <a:rPr lang="en-GB" sz="1400" b="1" dirty="0">
                <a:latin typeface="Courier New"/>
                <a:cs typeface="Courier New"/>
              </a:rPr>
              <a:t>-input</a:t>
            </a:r>
            <a:r>
              <a:rPr lang="en-GB" sz="1400" b="1" dirty="0" smtClean="0">
                <a:latin typeface="Courier New"/>
                <a:cs typeface="Courier New"/>
              </a:rPr>
              <a:t>=</a:t>
            </a:r>
            <a:r>
              <a:rPr lang="en-GB" sz="1400" b="1" dirty="0" err="1" smtClean="0">
                <a:latin typeface="Courier New"/>
                <a:cs typeface="Courier New"/>
              </a:rPr>
              <a:t>kernels.cl</a:t>
            </a:r>
            <a:r>
              <a:rPr lang="en-GB" sz="1400" b="1" dirty="0" smtClean="0">
                <a:latin typeface="Courier New"/>
                <a:cs typeface="Courier New"/>
              </a:rPr>
              <a:t> </a:t>
            </a:r>
            <a:r>
              <a:rPr lang="en-GB" sz="1400" b="1" dirty="0">
                <a:latin typeface="Courier New"/>
                <a:cs typeface="Courier New"/>
              </a:rPr>
              <a:t>-</a:t>
            </a:r>
            <a:r>
              <a:rPr lang="en-GB" sz="1400" b="1" dirty="0" err="1">
                <a:latin typeface="Courier New"/>
                <a:cs typeface="Courier New"/>
              </a:rPr>
              <a:t>simd</a:t>
            </a:r>
            <a:r>
              <a:rPr lang="en-GB" sz="1400" b="1" dirty="0">
                <a:latin typeface="Courier New"/>
                <a:cs typeface="Courier New"/>
              </a:rPr>
              <a:t>=avx2</a:t>
            </a:r>
          </a:p>
          <a:p>
            <a:r>
              <a:rPr lang="en-GB" sz="1400" dirty="0" smtClean="0">
                <a:latin typeface="Courier New"/>
                <a:cs typeface="Courier New"/>
              </a:rPr>
              <a:t>Setting </a:t>
            </a:r>
            <a:r>
              <a:rPr lang="en-GB" sz="1400" dirty="0">
                <a:latin typeface="Courier New"/>
                <a:cs typeface="Courier New"/>
              </a:rPr>
              <a:t>target instruction set architecture to: Advanced Vector Extension 2 (AVX2)</a:t>
            </a:r>
          </a:p>
          <a:p>
            <a:r>
              <a:rPr lang="en-GB" sz="1400" dirty="0">
                <a:latin typeface="Courier New"/>
                <a:cs typeface="Courier New"/>
              </a:rPr>
              <a:t>OpenCL Intel CPU device was found!</a:t>
            </a:r>
          </a:p>
          <a:p>
            <a:r>
              <a:rPr lang="en-GB" sz="1400" dirty="0">
                <a:latin typeface="Courier New"/>
                <a:cs typeface="Courier New"/>
              </a:rPr>
              <a:t>Device name: Intel(R) Xeon(R) CPU E5-2697 v2 @ 2.70GHz</a:t>
            </a:r>
          </a:p>
          <a:p>
            <a:r>
              <a:rPr lang="en-GB" sz="1400" dirty="0">
                <a:latin typeface="Courier New"/>
                <a:cs typeface="Courier New"/>
              </a:rPr>
              <a:t>Device version: OpenCL 1.2 (Build 10002)</a:t>
            </a:r>
          </a:p>
          <a:p>
            <a:r>
              <a:rPr lang="en-GB" sz="1400" dirty="0">
                <a:latin typeface="Courier New"/>
                <a:cs typeface="Courier New"/>
              </a:rPr>
              <a:t>Device vendor: Intel(R) Corporation</a:t>
            </a:r>
          </a:p>
          <a:p>
            <a:r>
              <a:rPr lang="en-GB" sz="1400" dirty="0">
                <a:latin typeface="Courier New"/>
                <a:cs typeface="Courier New"/>
              </a:rPr>
              <a:t>Device profile: FULL_PROFILE</a:t>
            </a:r>
          </a:p>
          <a:p>
            <a:r>
              <a:rPr lang="en-GB" sz="1400" dirty="0">
                <a:latin typeface="Courier New"/>
                <a:cs typeface="Courier New"/>
              </a:rPr>
              <a:t>Compilation started</a:t>
            </a:r>
          </a:p>
          <a:p>
            <a:r>
              <a:rPr lang="en-GB" sz="1400" dirty="0">
                <a:latin typeface="Courier New"/>
                <a:cs typeface="Courier New"/>
              </a:rPr>
              <a:t>Compilation done</a:t>
            </a:r>
          </a:p>
          <a:p>
            <a:r>
              <a:rPr lang="en-GB" sz="1400" dirty="0">
                <a:latin typeface="Courier New"/>
                <a:cs typeface="Courier New"/>
              </a:rPr>
              <a:t>Linking started</a:t>
            </a:r>
          </a:p>
          <a:p>
            <a:r>
              <a:rPr lang="en-GB" sz="1400" dirty="0">
                <a:latin typeface="Courier New"/>
                <a:cs typeface="Courier New"/>
              </a:rPr>
              <a:t>Linking done</a:t>
            </a:r>
          </a:p>
          <a:p>
            <a:r>
              <a:rPr lang="en-GB" sz="1400" dirty="0">
                <a:latin typeface="Courier New"/>
                <a:cs typeface="Courier New"/>
              </a:rPr>
              <a:t>Device build started</a:t>
            </a:r>
          </a:p>
          <a:p>
            <a:r>
              <a:rPr lang="en-GB" sz="1400" dirty="0">
                <a:latin typeface="Courier New"/>
                <a:cs typeface="Courier New"/>
              </a:rPr>
              <a:t>Device build done</a:t>
            </a:r>
          </a:p>
          <a:p>
            <a:r>
              <a:rPr lang="en-GB" sz="1400" b="1" dirty="0">
                <a:solidFill>
                  <a:srgbClr val="008000"/>
                </a:solidFill>
                <a:latin typeface="Courier New"/>
                <a:cs typeface="Courier New"/>
              </a:rPr>
              <a:t>Kernel &lt;</a:t>
            </a:r>
            <a:r>
              <a:rPr lang="en-GB" sz="1400" b="1" dirty="0" err="1">
                <a:solidFill>
                  <a:srgbClr val="008000"/>
                </a:solidFill>
                <a:latin typeface="Courier New"/>
                <a:cs typeface="Courier New"/>
              </a:rPr>
              <a:t>mmul</a:t>
            </a:r>
            <a:r>
              <a:rPr lang="en-GB" sz="1400" b="1" dirty="0">
                <a:solidFill>
                  <a:srgbClr val="008000"/>
                </a:solidFill>
                <a:latin typeface="Courier New"/>
                <a:cs typeface="Courier New"/>
              </a:rPr>
              <a:t>&gt; was successfully </a:t>
            </a:r>
            <a:r>
              <a:rPr lang="en-GB" sz="1400" b="1" dirty="0" err="1">
                <a:solidFill>
                  <a:srgbClr val="008000"/>
                </a:solidFill>
                <a:latin typeface="Courier New"/>
                <a:cs typeface="Courier New"/>
              </a:rPr>
              <a:t>vectorized</a:t>
            </a:r>
            <a:r>
              <a:rPr lang="en-GB" sz="1400" b="1" dirty="0">
                <a:solidFill>
                  <a:srgbClr val="008000"/>
                </a:solidFill>
                <a:latin typeface="Courier New"/>
                <a:cs typeface="Courier New"/>
              </a:rPr>
              <a:t> (8)</a:t>
            </a:r>
          </a:p>
          <a:p>
            <a:r>
              <a:rPr lang="en-GB" sz="1400" dirty="0">
                <a:latin typeface="Courier New"/>
                <a:cs typeface="Courier New"/>
              </a:rPr>
              <a:t>Done.</a:t>
            </a:r>
          </a:p>
          <a:p>
            <a:r>
              <a:rPr lang="en-GB" sz="1400" b="1" dirty="0" err="1">
                <a:solidFill>
                  <a:srgbClr val="3366FF"/>
                </a:solidFill>
                <a:latin typeface="Courier New"/>
                <a:cs typeface="Courier New"/>
              </a:rPr>
              <a:t>mmul</a:t>
            </a:r>
            <a:r>
              <a:rPr lang="en-GB" sz="1400" b="1" dirty="0">
                <a:solidFill>
                  <a:srgbClr val="3366FF"/>
                </a:solidFill>
                <a:latin typeface="Courier New"/>
                <a:cs typeface="Courier New"/>
              </a:rPr>
              <a:t> info:</a:t>
            </a:r>
          </a:p>
          <a:p>
            <a:r>
              <a:rPr lang="en-GB" sz="1400" b="1" dirty="0">
                <a:solidFill>
                  <a:srgbClr val="3366FF"/>
                </a:solidFill>
                <a:latin typeface="Courier New"/>
                <a:cs typeface="Courier New"/>
              </a:rPr>
              <a:t>	Maximum work-group size: 4096</a:t>
            </a:r>
          </a:p>
          <a:p>
            <a:r>
              <a:rPr lang="en-GB" sz="1400" b="1" dirty="0">
                <a:solidFill>
                  <a:srgbClr val="3366FF"/>
                </a:solidFill>
                <a:latin typeface="Courier New"/>
                <a:cs typeface="Courier New"/>
              </a:rPr>
              <a:t>	Compiler work-group size: (0, 0, 0)</a:t>
            </a:r>
          </a:p>
          <a:p>
            <a:r>
              <a:rPr lang="en-GB" sz="1400" b="1" dirty="0">
                <a:solidFill>
                  <a:srgbClr val="3366FF"/>
                </a:solidFill>
                <a:latin typeface="Courier New"/>
                <a:cs typeface="Courier New"/>
              </a:rPr>
              <a:t>	Local memory size: 0</a:t>
            </a:r>
          </a:p>
          <a:p>
            <a:r>
              <a:rPr lang="en-GB" sz="1400" b="1" dirty="0">
                <a:solidFill>
                  <a:srgbClr val="3366FF"/>
                </a:solidFill>
                <a:latin typeface="Courier New"/>
                <a:cs typeface="Courier New"/>
              </a:rPr>
              <a:t>	Preferred multiple of work-group size: 128</a:t>
            </a:r>
          </a:p>
          <a:p>
            <a:r>
              <a:rPr lang="en-GB" sz="1400" b="1" dirty="0">
                <a:solidFill>
                  <a:srgbClr val="3366FF"/>
                </a:solidFill>
                <a:latin typeface="Courier New"/>
                <a:cs typeface="Courier New"/>
              </a:rPr>
              <a:t>	Minimum amount of private memory: </a:t>
            </a:r>
            <a:r>
              <a:rPr lang="en-GB" sz="1400" b="1" dirty="0" smtClean="0">
                <a:solidFill>
                  <a:srgbClr val="3366FF"/>
                </a:solidFill>
                <a:latin typeface="Courier New"/>
                <a:cs typeface="Courier New"/>
              </a:rPr>
              <a:t>128</a:t>
            </a:r>
            <a:endParaRPr lang="en-GB" sz="1400" b="1" dirty="0">
              <a:solidFill>
                <a:srgbClr val="3366FF"/>
              </a:solidFill>
              <a:latin typeface="Courier New"/>
              <a:cs typeface="Courier New"/>
            </a:endParaRPr>
          </a:p>
        </p:txBody>
      </p:sp>
      <p:sp>
        <p:nvSpPr>
          <p:cNvPr id="5" name="TextBox 4"/>
          <p:cNvSpPr txBox="1"/>
          <p:nvPr/>
        </p:nvSpPr>
        <p:spPr>
          <a:xfrm>
            <a:off x="4687385" y="3391355"/>
            <a:ext cx="2252039" cy="923330"/>
          </a:xfrm>
          <a:prstGeom prst="rect">
            <a:avLst/>
          </a:prstGeom>
          <a:solidFill>
            <a:schemeClr val="accent1">
              <a:alpha val="40000"/>
            </a:schemeClr>
          </a:solidFill>
          <a:ln>
            <a:solidFill>
              <a:schemeClr val="tx1"/>
            </a:solidFill>
          </a:ln>
        </p:spPr>
        <p:txBody>
          <a:bodyPr wrap="square" rtlCol="0">
            <a:spAutoFit/>
          </a:bodyPr>
          <a:lstStyle/>
          <a:p>
            <a:r>
              <a:rPr lang="en-GB" dirty="0" smtClean="0"/>
              <a:t>Tells you if the compiler was able to </a:t>
            </a:r>
            <a:r>
              <a:rPr lang="en-GB" dirty="0" err="1" smtClean="0"/>
              <a:t>vectorize</a:t>
            </a:r>
            <a:r>
              <a:rPr lang="en-GB" dirty="0" smtClean="0"/>
              <a:t> your kernels</a:t>
            </a:r>
            <a:endParaRPr lang="en-GB" dirty="0"/>
          </a:p>
        </p:txBody>
      </p:sp>
      <p:sp>
        <p:nvSpPr>
          <p:cNvPr id="6" name="TextBox 5"/>
          <p:cNvSpPr txBox="1"/>
          <p:nvPr/>
        </p:nvSpPr>
        <p:spPr>
          <a:xfrm>
            <a:off x="6010867" y="5117606"/>
            <a:ext cx="2675933" cy="1200329"/>
          </a:xfrm>
          <a:prstGeom prst="rect">
            <a:avLst/>
          </a:prstGeom>
          <a:solidFill>
            <a:schemeClr val="accent1">
              <a:alpha val="40000"/>
            </a:schemeClr>
          </a:solidFill>
          <a:ln>
            <a:solidFill>
              <a:schemeClr val="tx1"/>
            </a:solidFill>
          </a:ln>
        </p:spPr>
        <p:txBody>
          <a:bodyPr wrap="square" rtlCol="0">
            <a:spAutoFit/>
          </a:bodyPr>
          <a:lstStyle/>
          <a:p>
            <a:r>
              <a:rPr lang="en-GB" dirty="0" smtClean="0"/>
              <a:t>Gives additional information about the resources that your compiled kernel requires</a:t>
            </a:r>
            <a:endParaRPr lang="en-GB" dirty="0"/>
          </a:p>
        </p:txBody>
      </p:sp>
      <p:cxnSp>
        <p:nvCxnSpPr>
          <p:cNvPr id="8" name="Straight Arrow Connector 7"/>
          <p:cNvCxnSpPr>
            <a:stCxn id="5" idx="1"/>
          </p:cNvCxnSpPr>
          <p:nvPr/>
        </p:nvCxnSpPr>
        <p:spPr>
          <a:xfrm flipH="1">
            <a:off x="3024541" y="3853020"/>
            <a:ext cx="1662844" cy="9655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6" idx="1"/>
          </p:cNvCxnSpPr>
          <p:nvPr/>
        </p:nvCxnSpPr>
        <p:spPr>
          <a:xfrm flipH="1">
            <a:off x="4386239" y="5717771"/>
            <a:ext cx="1624628" cy="2119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23301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Debugging </a:t>
            </a:r>
            <a:r>
              <a:rPr lang="en-GB" dirty="0" smtClean="0"/>
              <a:t>OpenCL</a:t>
            </a:r>
            <a:endParaRPr lang="en-GB" dirty="0"/>
          </a:p>
        </p:txBody>
      </p:sp>
      <p:sp>
        <p:nvSpPr>
          <p:cNvPr id="5" name="Text Placeholder 4"/>
          <p:cNvSpPr>
            <a:spLocks noGrp="1"/>
          </p:cNvSpPr>
          <p:nvPr>
            <p:ph type="body" idx="1"/>
          </p:nvPr>
        </p:nvSpPr>
        <p:spPr/>
        <p:txBody>
          <a:bodyPr/>
          <a:lstStyle/>
          <a:p>
            <a:endParaRPr lang="en-GB" dirty="0" smtClean="0">
              <a:solidFill>
                <a:schemeClr val="tx1"/>
              </a:solidFill>
            </a:endParaRPr>
          </a:p>
        </p:txBody>
      </p:sp>
    </p:spTree>
    <p:extLst>
      <p:ext uri="{BB962C8B-B14F-4D97-AF65-F5344CB8AC3E}">
        <p14:creationId xmlns:p14="http://schemas.microsoft.com/office/powerpoint/2010/main" val="18300891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a:t>
            </a:r>
            <a:r>
              <a:rPr lang="en-GB" dirty="0" err="1" smtClean="0"/>
              <a:t>OpenCL</a:t>
            </a:r>
            <a:r>
              <a:rPr lang="en-GB" dirty="0" smtClean="0"/>
              <a:t> 1.1</a:t>
            </a:r>
            <a:endParaRPr lang="en-GB" dirty="0"/>
          </a:p>
        </p:txBody>
      </p:sp>
      <p:sp>
        <p:nvSpPr>
          <p:cNvPr id="3" name="Content Placeholder 2"/>
          <p:cNvSpPr>
            <a:spLocks noGrp="1"/>
          </p:cNvSpPr>
          <p:nvPr>
            <p:ph idx="1"/>
          </p:nvPr>
        </p:nvSpPr>
        <p:spPr/>
        <p:txBody>
          <a:bodyPr/>
          <a:lstStyle/>
          <a:p>
            <a:r>
              <a:rPr lang="en-GB" dirty="0" smtClean="0"/>
              <a:t>Top tip:</a:t>
            </a:r>
          </a:p>
          <a:p>
            <a:pPr lvl="1"/>
            <a:r>
              <a:rPr lang="en-GB" dirty="0" smtClean="0"/>
              <a:t>Write data to a global buffer from within the kernel</a:t>
            </a:r>
          </a:p>
          <a:p>
            <a:pPr marL="914400" lvl="2" indent="0">
              <a:buNone/>
            </a:pPr>
            <a:r>
              <a:rPr lang="en-GB" b="1" dirty="0" smtClean="0">
                <a:solidFill>
                  <a:schemeClr val="accent6"/>
                </a:solidFill>
                <a:latin typeface="Courier New Bold"/>
              </a:rPr>
              <a:t>result[ </a:t>
            </a:r>
            <a:r>
              <a:rPr lang="en-GB" b="1" dirty="0" err="1" smtClean="0">
                <a:solidFill>
                  <a:schemeClr val="accent6"/>
                </a:solidFill>
                <a:latin typeface="Courier New Bold"/>
              </a:rPr>
              <a:t>get_global_id</a:t>
            </a:r>
            <a:r>
              <a:rPr lang="en-GB" b="1" dirty="0" smtClean="0">
                <a:solidFill>
                  <a:schemeClr val="accent6"/>
                </a:solidFill>
                <a:latin typeface="Courier New Bold"/>
              </a:rPr>
              <a:t>(0) ] = … ;</a:t>
            </a:r>
          </a:p>
          <a:p>
            <a:pPr lvl="1"/>
            <a:r>
              <a:rPr lang="en-GB" dirty="0" smtClean="0"/>
              <a:t>Copy back to the host and print out from there or debug as a normal serial application</a:t>
            </a:r>
          </a:p>
          <a:p>
            <a:r>
              <a:rPr lang="en-GB" dirty="0" smtClean="0"/>
              <a:t>Works with any </a:t>
            </a:r>
            <a:r>
              <a:rPr lang="en-GB" dirty="0" err="1" smtClean="0"/>
              <a:t>OpenCL</a:t>
            </a:r>
            <a:r>
              <a:rPr lang="en-GB" dirty="0" smtClean="0"/>
              <a:t> device and platform</a:t>
            </a:r>
          </a:p>
        </p:txBody>
      </p:sp>
    </p:spTree>
    <p:extLst>
      <p:ext uri="{BB962C8B-B14F-4D97-AF65-F5344CB8AC3E}">
        <p14:creationId xmlns:p14="http://schemas.microsoft.com/office/powerpoint/2010/main" val="27261582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OpenCL – more tips</a:t>
            </a:r>
            <a:endParaRPr lang="en-GB" dirty="0"/>
          </a:p>
        </p:txBody>
      </p:sp>
      <p:sp>
        <p:nvSpPr>
          <p:cNvPr id="3" name="Content Placeholder 2"/>
          <p:cNvSpPr>
            <a:spLocks noGrp="1"/>
          </p:cNvSpPr>
          <p:nvPr>
            <p:ph idx="1"/>
          </p:nvPr>
        </p:nvSpPr>
        <p:spPr/>
        <p:txBody>
          <a:bodyPr>
            <a:normAutofit/>
          </a:bodyPr>
          <a:lstStyle/>
          <a:p>
            <a:pPr>
              <a:lnSpc>
                <a:spcPct val="110000"/>
              </a:lnSpc>
            </a:pPr>
            <a:r>
              <a:rPr lang="en-GB" b="1" dirty="0" smtClean="0">
                <a:solidFill>
                  <a:schemeClr val="accent2"/>
                </a:solidFill>
              </a:rPr>
              <a:t>Check </a:t>
            </a:r>
            <a:r>
              <a:rPr lang="en-GB" b="1" dirty="0">
                <a:solidFill>
                  <a:schemeClr val="accent2"/>
                </a:solidFill>
              </a:rPr>
              <a:t>your error messages!</a:t>
            </a:r>
          </a:p>
          <a:p>
            <a:pPr lvl="1">
              <a:lnSpc>
                <a:spcPct val="110000"/>
              </a:lnSpc>
            </a:pPr>
            <a:r>
              <a:rPr lang="en-GB" dirty="0"/>
              <a:t>If you enable Exceptions in C++ as we have here, make sure you print out the errors</a:t>
            </a:r>
            <a:r>
              <a:rPr lang="en-GB" dirty="0" smtClean="0"/>
              <a:t>.</a:t>
            </a:r>
          </a:p>
          <a:p>
            <a:pPr>
              <a:lnSpc>
                <a:spcPct val="110000"/>
              </a:lnSpc>
            </a:pPr>
            <a:r>
              <a:rPr lang="en-GB" dirty="0"/>
              <a:t>Don’t forget, </a:t>
            </a:r>
            <a:r>
              <a:rPr lang="en-GB" dirty="0" smtClean="0"/>
              <a:t>use the </a:t>
            </a:r>
            <a:r>
              <a:rPr lang="en-GB" dirty="0" err="1" smtClean="0"/>
              <a:t>err_code.h</a:t>
            </a:r>
            <a:r>
              <a:rPr lang="en-GB" dirty="0" smtClean="0"/>
              <a:t> from the tutorial to print out errors as strings (instead of numbers), or check in the </a:t>
            </a:r>
            <a:r>
              <a:rPr lang="en-GB" dirty="0" err="1"/>
              <a:t>cl.h</a:t>
            </a:r>
            <a:r>
              <a:rPr lang="en-GB" dirty="0"/>
              <a:t> file in the include directory of your OpenCL provider for error </a:t>
            </a:r>
            <a:r>
              <a:rPr lang="en-GB" dirty="0" smtClean="0"/>
              <a:t>messages</a:t>
            </a:r>
            <a:endParaRPr lang="en-GB" dirty="0"/>
          </a:p>
        </p:txBody>
      </p:sp>
    </p:spTree>
    <p:extLst>
      <p:ext uri="{BB962C8B-B14F-4D97-AF65-F5344CB8AC3E}">
        <p14:creationId xmlns:p14="http://schemas.microsoft.com/office/powerpoint/2010/main" val="21166563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printf</a:t>
            </a:r>
            <a:endParaRPr lang="en-GB" dirty="0"/>
          </a:p>
        </p:txBody>
      </p:sp>
      <p:sp>
        <p:nvSpPr>
          <p:cNvPr id="3" name="Content Placeholder 2"/>
          <p:cNvSpPr>
            <a:spLocks noGrp="1"/>
          </p:cNvSpPr>
          <p:nvPr>
            <p:ph idx="1"/>
          </p:nvPr>
        </p:nvSpPr>
        <p:spPr/>
        <p:txBody>
          <a:bodyPr>
            <a:normAutofit fontScale="92500"/>
          </a:bodyPr>
          <a:lstStyle/>
          <a:p>
            <a:r>
              <a:rPr lang="en-GB" dirty="0" smtClean="0"/>
              <a:t>OpenCL 1.2* defines </a:t>
            </a:r>
            <a:r>
              <a:rPr lang="en-GB" b="1" dirty="0" err="1" smtClean="0">
                <a:solidFill>
                  <a:srgbClr val="3366FF"/>
                </a:solidFill>
                <a:latin typeface="Courier New"/>
                <a:cs typeface="Courier New"/>
              </a:rPr>
              <a:t>printf</a:t>
            </a:r>
            <a:r>
              <a:rPr lang="en-GB" dirty="0" smtClean="0"/>
              <a:t> as a built-in function available within kernels</a:t>
            </a:r>
          </a:p>
          <a:p>
            <a:r>
              <a:rPr lang="en-GB" dirty="0" smtClean="0"/>
              <a:t>Useful to perform quick sanity checks about intermediate values</a:t>
            </a:r>
          </a:p>
          <a:p>
            <a:r>
              <a:rPr lang="en-GB" dirty="0" smtClean="0"/>
              <a:t>Remember that the kernel is potentially being executed by </a:t>
            </a:r>
            <a:r>
              <a:rPr lang="en-GB" i="1" dirty="0" smtClean="0"/>
              <a:t>lots </a:t>
            </a:r>
            <a:r>
              <a:rPr lang="en-GB" dirty="0" smtClean="0"/>
              <a:t>of work-items</a:t>
            </a:r>
          </a:p>
          <a:p>
            <a:pPr lvl="1"/>
            <a:r>
              <a:rPr lang="en-GB" dirty="0" smtClean="0"/>
              <a:t>Output order is undefined</a:t>
            </a:r>
          </a:p>
          <a:p>
            <a:pPr lvl="1"/>
            <a:r>
              <a:rPr lang="en-GB" dirty="0" smtClean="0"/>
              <a:t>Guard with </a:t>
            </a:r>
            <a:r>
              <a:rPr lang="en-GB" b="1" dirty="0" smtClean="0">
                <a:solidFill>
                  <a:srgbClr val="3366FF"/>
                </a:solidFill>
                <a:latin typeface="Courier New"/>
                <a:cs typeface="Courier New"/>
              </a:rPr>
              <a:t>if(</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(0) == …) </a:t>
            </a:r>
            <a:r>
              <a:rPr lang="en-GB" dirty="0" smtClean="0">
                <a:latin typeface="Trebuchet MS"/>
                <a:cs typeface="Trebuchet MS"/>
              </a:rPr>
              <a:t>to inspect a specific work-item (adjust for 2D/3D )</a:t>
            </a:r>
            <a:endParaRPr lang="en-GB" b="1" dirty="0" smtClean="0">
              <a:solidFill>
                <a:srgbClr val="3366FF"/>
              </a:solidFill>
              <a:latin typeface="Courier New"/>
              <a:cs typeface="Courier New"/>
            </a:endParaRPr>
          </a:p>
        </p:txBody>
      </p:sp>
      <p:sp>
        <p:nvSpPr>
          <p:cNvPr id="4" name="TextBox 3"/>
          <p:cNvSpPr txBox="1"/>
          <p:nvPr/>
        </p:nvSpPr>
        <p:spPr>
          <a:xfrm>
            <a:off x="323528" y="6381328"/>
            <a:ext cx="8514132" cy="369332"/>
          </a:xfrm>
          <a:prstGeom prst="rect">
            <a:avLst/>
          </a:prstGeom>
          <a:noFill/>
        </p:spPr>
        <p:txBody>
          <a:bodyPr wrap="none" rtlCol="0">
            <a:spAutoFit/>
          </a:bodyPr>
          <a:lstStyle/>
          <a:p>
            <a:r>
              <a:rPr lang="en-GB" dirty="0" smtClean="0"/>
              <a:t>* </a:t>
            </a:r>
            <a:r>
              <a:rPr lang="en-GB" dirty="0" err="1" smtClean="0"/>
              <a:t>printf</a:t>
            </a:r>
            <a:r>
              <a:rPr lang="en-GB" dirty="0" smtClean="0"/>
              <a:t> is also available as an extension for some 1.1 or earlier implementations</a:t>
            </a:r>
            <a:endParaRPr lang="en-GB" dirty="0"/>
          </a:p>
        </p:txBody>
      </p:sp>
    </p:spTree>
    <p:extLst>
      <p:ext uri="{BB962C8B-B14F-4D97-AF65-F5344CB8AC3E}">
        <p14:creationId xmlns:p14="http://schemas.microsoft.com/office/powerpoint/2010/main" val="24671106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err="1" smtClean="0"/>
              <a:t>OpenCL</a:t>
            </a:r>
            <a:r>
              <a:rPr lang="en-GB" dirty="0" smtClean="0"/>
              <a:t> events</a:t>
            </a:r>
            <a:endParaRPr lang="en-GB" dirty="0"/>
          </a:p>
        </p:txBody>
      </p:sp>
      <p:sp>
        <p:nvSpPr>
          <p:cNvPr id="5" name="Content Placeholder 4"/>
          <p:cNvSpPr>
            <a:spLocks noGrp="1"/>
          </p:cNvSpPr>
          <p:nvPr>
            <p:ph idx="1"/>
          </p:nvPr>
        </p:nvSpPr>
        <p:spPr>
          <a:xfrm>
            <a:off x="323528" y="1600200"/>
            <a:ext cx="8496944" cy="4853135"/>
          </a:xfrm>
        </p:spPr>
        <p:txBody>
          <a:bodyPr>
            <a:normAutofit fontScale="55000" lnSpcReduction="20000"/>
          </a:bodyPr>
          <a:lstStyle/>
          <a:p>
            <a:r>
              <a:rPr lang="en-GB" dirty="0" smtClean="0"/>
              <a:t>Every </a:t>
            </a:r>
            <a:r>
              <a:rPr lang="en-GB" dirty="0" err="1" smtClean="0"/>
              <a:t>enqueued</a:t>
            </a:r>
            <a:r>
              <a:rPr lang="en-GB" dirty="0" smtClean="0"/>
              <a:t> command returns an event object, which can be used to gather basic profiling information</a:t>
            </a:r>
          </a:p>
          <a:p>
            <a:r>
              <a:rPr lang="en-GB" dirty="0" smtClean="0"/>
              <a:t>Need to enable profiling in the command queue:</a:t>
            </a:r>
          </a:p>
          <a:p>
            <a:pPr marL="457200" lvl="1" indent="0">
              <a:buNone/>
            </a:pPr>
            <a:r>
              <a:rPr lang="en-GB" b="1" dirty="0" smtClean="0">
                <a:solidFill>
                  <a:srgbClr val="3366FF"/>
                </a:solidFill>
                <a:latin typeface="Courier New"/>
                <a:cs typeface="Courier New"/>
              </a:rPr>
              <a:t>cl::</a:t>
            </a:r>
            <a:r>
              <a:rPr lang="en-GB" b="1" dirty="0" err="1" smtClean="0">
                <a:solidFill>
                  <a:srgbClr val="3366FF"/>
                </a:solidFill>
                <a:latin typeface="Courier New"/>
                <a:cs typeface="Courier New"/>
              </a:rPr>
              <a:t>CommandQueue</a:t>
            </a:r>
            <a:r>
              <a:rPr lang="en-GB" b="1" dirty="0" smtClean="0">
                <a:latin typeface="Courier New"/>
                <a:cs typeface="Courier New"/>
              </a:rPr>
              <a:t>(context, CL_QUEUE_PROFILING_ENABLE);</a:t>
            </a:r>
          </a:p>
          <a:p>
            <a:r>
              <a:rPr lang="en-GB" dirty="0" smtClean="0"/>
              <a:t>Capture the event from the command</a:t>
            </a:r>
          </a:p>
          <a:p>
            <a:pPr marL="457200" lvl="1" indent="0">
              <a:buNone/>
            </a:pPr>
            <a:r>
              <a:rPr lang="en-GB" b="1" dirty="0" smtClean="0">
                <a:latin typeface="Courier New" panose="02070309020205020404" pitchFamily="49" charset="0"/>
                <a:cs typeface="Courier New" panose="02070309020205020404" pitchFamily="49" charset="0"/>
              </a:rPr>
              <a:t>cl</a:t>
            </a:r>
            <a:r>
              <a:rPr lang="en-GB" b="1" dirty="0">
                <a:latin typeface="Courier New" panose="02070309020205020404" pitchFamily="49" charset="0"/>
                <a:cs typeface="Courier New" panose="02070309020205020404" pitchFamily="49" charset="0"/>
              </a:rPr>
              <a:t>::Event </a:t>
            </a:r>
            <a:r>
              <a:rPr lang="en-GB" b="1" dirty="0" smtClean="0">
                <a:latin typeface="Courier New" panose="02070309020205020404" pitchFamily="49" charset="0"/>
                <a:cs typeface="Courier New" panose="02070309020205020404" pitchFamily="49" charset="0"/>
              </a:rPr>
              <a:t>event = </a:t>
            </a:r>
            <a:r>
              <a:rPr lang="en-GB" b="1" dirty="0" smtClean="0">
                <a:solidFill>
                  <a:srgbClr val="3366FF"/>
                </a:solidFill>
                <a:latin typeface="Courier New" panose="02070309020205020404" pitchFamily="49" charset="0"/>
                <a:cs typeface="Courier New" panose="02070309020205020404" pitchFamily="49" charset="0"/>
              </a:rPr>
              <a:t>kernel</a:t>
            </a:r>
            <a:r>
              <a:rPr lang="en-GB" b="1" dirty="0">
                <a:latin typeface="Courier New" panose="02070309020205020404" pitchFamily="49" charset="0"/>
                <a:cs typeface="Courier New" panose="02070309020205020404" pitchFamily="49" charset="0"/>
              </a:rPr>
              <a:t>(</a:t>
            </a:r>
            <a:r>
              <a:rPr lang="en-GB" b="1" dirty="0">
                <a:solidFill>
                  <a:srgbClr val="3366FF"/>
                </a:solidFill>
                <a:latin typeface="Courier New" panose="02070309020205020404" pitchFamily="49" charset="0"/>
                <a:cs typeface="Courier New" panose="02070309020205020404" pitchFamily="49" charset="0"/>
              </a:rPr>
              <a:t>cl::</a:t>
            </a:r>
            <a:r>
              <a:rPr lang="en-GB" b="1" dirty="0" err="1">
                <a:solidFill>
                  <a:srgbClr val="3366FF"/>
                </a:solidFill>
                <a:latin typeface="Courier New" panose="02070309020205020404" pitchFamily="49" charset="0"/>
                <a:cs typeface="Courier New" panose="02070309020205020404" pitchFamily="49" charset="0"/>
              </a:rPr>
              <a:t>EnqueueArgs</a:t>
            </a:r>
            <a:r>
              <a:rPr lang="en-GB" b="1" dirty="0">
                <a:latin typeface="Courier New" panose="02070309020205020404" pitchFamily="49" charset="0"/>
                <a:cs typeface="Courier New" panose="02070309020205020404" pitchFamily="49" charset="0"/>
              </a:rPr>
              <a:t>(queue, global), …)</a:t>
            </a:r>
            <a:r>
              <a:rPr lang="en-GB" b="1" dirty="0" smtClean="0">
                <a:latin typeface="Courier New" panose="02070309020205020404" pitchFamily="49" charset="0"/>
                <a:cs typeface="Courier New" panose="02070309020205020404" pitchFamily="49" charset="0"/>
              </a:rPr>
              <a:t>;</a:t>
            </a:r>
          </a:p>
          <a:p>
            <a:pPr marL="457200" lvl="1" indent="0">
              <a:buNone/>
            </a:pPr>
            <a:r>
              <a:rPr lang="en-GB" dirty="0" smtClean="0">
                <a:latin typeface="Trebuchet MS"/>
                <a:cs typeface="Trebuchet MS"/>
              </a:rPr>
              <a:t>or</a:t>
            </a:r>
          </a:p>
          <a:p>
            <a:pPr marL="457200" lvl="1" indent="0">
              <a:buNone/>
            </a:pPr>
            <a:r>
              <a:rPr lang="en-GB" b="1" dirty="0" err="1" smtClean="0">
                <a:latin typeface="Courier New"/>
                <a:cs typeface="Courier New"/>
              </a:rPr>
              <a:t>queue.</a:t>
            </a:r>
            <a:r>
              <a:rPr lang="en-GB" b="1" dirty="0" err="1" smtClean="0">
                <a:solidFill>
                  <a:srgbClr val="3366FF"/>
                </a:solidFill>
                <a:latin typeface="Courier New"/>
                <a:cs typeface="Courier New"/>
              </a:rPr>
              <a:t>enqueueReadBuffer</a:t>
            </a:r>
            <a:r>
              <a:rPr lang="en-GB" b="1" dirty="0" smtClean="0">
                <a:latin typeface="Courier New"/>
                <a:cs typeface="Courier New"/>
              </a:rPr>
              <a:t>(</a:t>
            </a:r>
            <a:r>
              <a:rPr lang="en-GB" b="1" dirty="0" err="1" smtClean="0">
                <a:latin typeface="Courier New"/>
                <a:cs typeface="Courier New"/>
              </a:rPr>
              <a:t>d_data</a:t>
            </a:r>
            <a:r>
              <a:rPr lang="en-GB" b="1" dirty="0" smtClean="0">
                <a:latin typeface="Courier New"/>
                <a:cs typeface="Courier New"/>
              </a:rPr>
              <a:t>, CL_FALSE,</a:t>
            </a:r>
          </a:p>
          <a:p>
            <a:pPr marL="457200" lvl="1" indent="0">
              <a:buNone/>
            </a:pPr>
            <a:r>
              <a:rPr lang="en-GB" b="1" dirty="0">
                <a:latin typeface="Courier New"/>
                <a:cs typeface="Courier New"/>
              </a:rPr>
              <a:t> </a:t>
            </a:r>
            <a:r>
              <a:rPr lang="en-GB" b="1" dirty="0" smtClean="0">
                <a:latin typeface="Courier New"/>
                <a:cs typeface="Courier New"/>
              </a:rPr>
              <a:t>                       </a:t>
            </a:r>
            <a:r>
              <a:rPr lang="en-GB" b="1" dirty="0" smtClean="0">
                <a:solidFill>
                  <a:srgbClr val="FF00FF"/>
                </a:solidFill>
                <a:latin typeface="Courier New"/>
                <a:cs typeface="Courier New"/>
              </a:rPr>
              <a:t>0</a:t>
            </a:r>
            <a:r>
              <a:rPr lang="en-GB" b="1" dirty="0" smtClean="0">
                <a:latin typeface="Courier New"/>
                <a:cs typeface="Courier New"/>
              </a:rPr>
              <a:t>, </a:t>
            </a:r>
            <a:r>
              <a:rPr lang="en-GB" b="1" dirty="0" err="1" smtClean="0">
                <a:latin typeface="Courier New"/>
                <a:cs typeface="Courier New"/>
              </a:rPr>
              <a:t>sz</a:t>
            </a:r>
            <a:r>
              <a:rPr lang="en-GB" b="1" dirty="0" smtClean="0">
                <a:latin typeface="Courier New"/>
                <a:cs typeface="Courier New"/>
              </a:rPr>
              <a:t>, </a:t>
            </a:r>
            <a:r>
              <a:rPr lang="en-GB" b="1" dirty="0" err="1" smtClean="0">
                <a:latin typeface="Courier New"/>
                <a:cs typeface="Courier New"/>
              </a:rPr>
              <a:t>h_data</a:t>
            </a:r>
            <a:r>
              <a:rPr lang="en-GB" b="1" dirty="0" smtClean="0">
                <a:latin typeface="Courier New"/>
                <a:cs typeface="Courier New"/>
              </a:rPr>
              <a:t>, </a:t>
            </a:r>
            <a:r>
              <a:rPr lang="en-GB" b="1" dirty="0" smtClean="0">
                <a:solidFill>
                  <a:srgbClr val="FF00FF"/>
                </a:solidFill>
                <a:latin typeface="Courier New"/>
                <a:cs typeface="Courier New"/>
              </a:rPr>
              <a:t>NULL</a:t>
            </a:r>
            <a:r>
              <a:rPr lang="en-GB" b="1" dirty="0" smtClean="0">
                <a:latin typeface="Courier New"/>
                <a:cs typeface="Courier New"/>
              </a:rPr>
              <a:t>, &amp;event);</a:t>
            </a:r>
          </a:p>
          <a:p>
            <a:r>
              <a:rPr lang="en-GB" dirty="0" smtClean="0"/>
              <a:t>Query the start and end times from the event</a:t>
            </a:r>
          </a:p>
          <a:p>
            <a:pPr marL="457200" lvl="1" indent="0">
              <a:buNone/>
            </a:pPr>
            <a:r>
              <a:rPr lang="en-GB" b="1" dirty="0">
                <a:solidFill>
                  <a:srgbClr val="008000"/>
                </a:solidFill>
                <a:latin typeface="Courier New" panose="02070309020205020404" pitchFamily="49" charset="0"/>
                <a:cs typeface="Courier New" panose="02070309020205020404" pitchFamily="49" charset="0"/>
              </a:rPr>
              <a:t>// Ensure command has </a:t>
            </a:r>
            <a:r>
              <a:rPr lang="en-GB" b="1" dirty="0" smtClean="0">
                <a:solidFill>
                  <a:srgbClr val="008000"/>
                </a:solidFill>
                <a:latin typeface="Courier New" panose="02070309020205020404" pitchFamily="49" charset="0"/>
                <a:cs typeface="Courier New" panose="02070309020205020404" pitchFamily="49" charset="0"/>
              </a:rPr>
              <a:t>finished</a:t>
            </a:r>
          </a:p>
          <a:p>
            <a:pPr marL="457200" lvl="1" indent="0">
              <a:buNone/>
            </a:pPr>
            <a:r>
              <a:rPr lang="en-GB" b="1" dirty="0" err="1" smtClean="0">
                <a:latin typeface="Courier New" panose="02070309020205020404" pitchFamily="49" charset="0"/>
                <a:cs typeface="Courier New" panose="02070309020205020404" pitchFamily="49" charset="0"/>
              </a:rPr>
              <a:t>event.</a:t>
            </a:r>
            <a:r>
              <a:rPr lang="en-GB" b="1" dirty="0" err="1" smtClean="0">
                <a:solidFill>
                  <a:srgbClr val="3366FF"/>
                </a:solidFill>
                <a:latin typeface="Courier New" panose="02070309020205020404" pitchFamily="49" charset="0"/>
                <a:cs typeface="Courier New" panose="02070309020205020404" pitchFamily="49" charset="0"/>
              </a:rPr>
              <a:t>wait</a:t>
            </a:r>
            <a:r>
              <a:rPr lang="en-GB" b="1" dirty="0" smtClean="0">
                <a:latin typeface="Courier New" panose="02070309020205020404" pitchFamily="49" charset="0"/>
                <a:cs typeface="Courier New" panose="02070309020205020404" pitchFamily="49" charset="0"/>
              </a:rPr>
              <a:t>(</a:t>
            </a:r>
            <a:r>
              <a:rPr lang="en-GB" b="1" dirty="0">
                <a:latin typeface="Courier New" panose="02070309020205020404" pitchFamily="49" charset="0"/>
                <a:cs typeface="Courier New" panose="02070309020205020404" pitchFamily="49" charset="0"/>
              </a:rPr>
              <a:t>); </a:t>
            </a:r>
          </a:p>
          <a:p>
            <a:pPr marL="457200" lvl="1" indent="0">
              <a:buNone/>
            </a:pPr>
            <a:endParaRPr lang="en-GB" b="1" dirty="0" smtClean="0">
              <a:latin typeface="Courier New" panose="02070309020205020404" pitchFamily="49" charset="0"/>
              <a:cs typeface="Courier New" panose="02070309020205020404" pitchFamily="49" charset="0"/>
            </a:endParaRPr>
          </a:p>
          <a:p>
            <a:pPr marL="457200" lvl="1" indent="0">
              <a:buNone/>
            </a:pPr>
            <a:r>
              <a:rPr lang="en-GB" b="1" dirty="0" smtClean="0">
                <a:solidFill>
                  <a:srgbClr val="008000"/>
                </a:solidFill>
                <a:latin typeface="Courier New" panose="02070309020205020404" pitchFamily="49" charset="0"/>
                <a:cs typeface="Courier New" panose="02070309020205020404" pitchFamily="49" charset="0"/>
              </a:rPr>
              <a:t>// Get start and end timestamps (in nanoseconds)</a:t>
            </a:r>
          </a:p>
          <a:p>
            <a:pPr marL="457200" lvl="1" indent="0">
              <a:buNone/>
            </a:pPr>
            <a:r>
              <a:rPr lang="en-GB" b="1" i="1" dirty="0" err="1" smtClean="0">
                <a:solidFill>
                  <a:srgbClr val="3366FF"/>
                </a:solidFill>
                <a:latin typeface="Courier New" panose="02070309020205020404" pitchFamily="49" charset="0"/>
                <a:cs typeface="Courier New" panose="02070309020205020404" pitchFamily="49" charset="0"/>
              </a:rPr>
              <a:t>cl_ulong</a:t>
            </a:r>
            <a:r>
              <a:rPr lang="en-GB" b="1" dirty="0" smtClean="0">
                <a:latin typeface="Courier New" panose="02070309020205020404" pitchFamily="49" charset="0"/>
                <a:cs typeface="Courier New" panose="02070309020205020404" pitchFamily="49" charset="0"/>
              </a:rPr>
              <a:t> start, end;</a:t>
            </a:r>
          </a:p>
          <a:p>
            <a:pPr marL="457200" lvl="1" indent="0">
              <a:buNone/>
            </a:pPr>
            <a:r>
              <a:rPr lang="en-GB" b="1" dirty="0">
                <a:latin typeface="Courier New" panose="02070309020205020404" pitchFamily="49" charset="0"/>
                <a:cs typeface="Courier New" panose="02070309020205020404" pitchFamily="49" charset="0"/>
              </a:rPr>
              <a:t>s</a:t>
            </a:r>
            <a:r>
              <a:rPr lang="en-GB" b="1" dirty="0" smtClean="0">
                <a:latin typeface="Courier New" panose="02070309020205020404" pitchFamily="49" charset="0"/>
                <a:cs typeface="Courier New" panose="02070309020205020404" pitchFamily="49" charset="0"/>
              </a:rPr>
              <a:t>tart = </a:t>
            </a:r>
            <a:r>
              <a:rPr lang="en-GB" b="1" dirty="0" err="1" smtClean="0">
                <a:latin typeface="Courier New" panose="02070309020205020404" pitchFamily="49" charset="0"/>
                <a:cs typeface="Courier New" panose="02070309020205020404" pitchFamily="49" charset="0"/>
              </a:rPr>
              <a:t>event.</a:t>
            </a:r>
            <a:r>
              <a:rPr lang="en-GB" b="1" dirty="0" err="1" smtClean="0">
                <a:solidFill>
                  <a:srgbClr val="3366FF"/>
                </a:solidFill>
                <a:latin typeface="Courier New" panose="02070309020205020404" pitchFamily="49" charset="0"/>
                <a:cs typeface="Courier New" panose="02070309020205020404" pitchFamily="49" charset="0"/>
              </a:rPr>
              <a:t>getProfilingInfo</a:t>
            </a:r>
            <a:r>
              <a:rPr lang="en-GB" b="1" dirty="0">
                <a:latin typeface="Courier New" panose="02070309020205020404" pitchFamily="49" charset="0"/>
                <a:cs typeface="Courier New" panose="02070309020205020404" pitchFamily="49" charset="0"/>
              </a:rPr>
              <a:t>&lt;</a:t>
            </a:r>
            <a:r>
              <a:rPr lang="en-GB" b="1" dirty="0" smtClean="0">
                <a:latin typeface="Courier New" panose="02070309020205020404" pitchFamily="49" charset="0"/>
                <a:cs typeface="Courier New" panose="02070309020205020404" pitchFamily="49" charset="0"/>
              </a:rPr>
              <a:t>CL_PROFILING_COMMAND_START&gt;();</a:t>
            </a:r>
          </a:p>
          <a:p>
            <a:pPr marL="457200" lvl="1" indent="0">
              <a:buNone/>
            </a:pPr>
            <a:r>
              <a:rPr lang="en-GB" b="1" dirty="0">
                <a:latin typeface="Courier New" panose="02070309020205020404" pitchFamily="49" charset="0"/>
                <a:cs typeface="Courier New" panose="02070309020205020404" pitchFamily="49" charset="0"/>
              </a:rPr>
              <a:t>e</a:t>
            </a:r>
            <a:r>
              <a:rPr lang="en-GB" b="1" dirty="0" smtClean="0">
                <a:latin typeface="Courier New" panose="02070309020205020404" pitchFamily="49" charset="0"/>
                <a:cs typeface="Courier New" panose="02070309020205020404" pitchFamily="49" charset="0"/>
              </a:rPr>
              <a:t>nd = </a:t>
            </a:r>
            <a:r>
              <a:rPr lang="en-GB" b="1" dirty="0" err="1" smtClean="0">
                <a:latin typeface="Courier New" panose="02070309020205020404" pitchFamily="49" charset="0"/>
                <a:cs typeface="Courier New" panose="02070309020205020404" pitchFamily="49" charset="0"/>
              </a:rPr>
              <a:t>event.</a:t>
            </a:r>
            <a:r>
              <a:rPr lang="en-GB" b="1" dirty="0" err="1" smtClean="0">
                <a:solidFill>
                  <a:srgbClr val="3366FF"/>
                </a:solidFill>
                <a:latin typeface="Courier New" panose="02070309020205020404" pitchFamily="49" charset="0"/>
                <a:cs typeface="Courier New" panose="02070309020205020404" pitchFamily="49" charset="0"/>
              </a:rPr>
              <a:t>getProfilingInfo</a:t>
            </a:r>
            <a:r>
              <a:rPr lang="en-GB" b="1" dirty="0">
                <a:latin typeface="Courier New" panose="02070309020205020404" pitchFamily="49" charset="0"/>
                <a:cs typeface="Courier New" panose="02070309020205020404" pitchFamily="49" charset="0"/>
              </a:rPr>
              <a:t>&lt;</a:t>
            </a:r>
            <a:r>
              <a:rPr lang="en-GB" b="1" dirty="0" smtClean="0">
                <a:latin typeface="Courier New" panose="02070309020205020404" pitchFamily="49" charset="0"/>
                <a:cs typeface="Courier New" panose="02070309020205020404" pitchFamily="49" charset="0"/>
              </a:rPr>
              <a:t>CL_PROFILING_COMMAND_END&gt;();</a:t>
            </a:r>
          </a:p>
          <a:p>
            <a:pPr marL="457200" lvl="1" indent="0">
              <a:buNone/>
            </a:pPr>
            <a:endParaRPr lang="en-GB" b="1" dirty="0" smtClean="0">
              <a:latin typeface="Courier New" panose="02070309020205020404" pitchFamily="49" charset="0"/>
              <a:cs typeface="Courier New" panose="02070309020205020404" pitchFamily="49" charset="0"/>
            </a:endParaRPr>
          </a:p>
          <a:p>
            <a:pPr marL="457200" lvl="1" indent="0">
              <a:buNone/>
            </a:pPr>
            <a:r>
              <a:rPr lang="en-GB" b="1" dirty="0">
                <a:solidFill>
                  <a:srgbClr val="008000"/>
                </a:solidFill>
                <a:latin typeface="Courier New" panose="02070309020205020404" pitchFamily="49" charset="0"/>
                <a:cs typeface="Courier New" panose="02070309020205020404" pitchFamily="49" charset="0"/>
              </a:rPr>
              <a:t>// </a:t>
            </a:r>
            <a:r>
              <a:rPr lang="en-GB" b="1" dirty="0" smtClean="0">
                <a:solidFill>
                  <a:srgbClr val="008000"/>
                </a:solidFill>
                <a:latin typeface="Courier New" panose="02070309020205020404" pitchFamily="49" charset="0"/>
                <a:cs typeface="Courier New" panose="02070309020205020404" pitchFamily="49" charset="0"/>
              </a:rPr>
              <a:t>Compute time taken (in milliseconds)</a:t>
            </a:r>
          </a:p>
          <a:p>
            <a:pPr marL="457200" lvl="1" indent="0">
              <a:buNone/>
            </a:pPr>
            <a:r>
              <a:rPr lang="en-GB" b="1" i="1" dirty="0" smtClean="0">
                <a:solidFill>
                  <a:srgbClr val="3366FF"/>
                </a:solidFill>
                <a:latin typeface="Courier New" panose="02070309020205020404" pitchFamily="49" charset="0"/>
                <a:cs typeface="Courier New" panose="02070309020205020404" pitchFamily="49" charset="0"/>
              </a:rPr>
              <a:t>double</a:t>
            </a:r>
            <a:r>
              <a:rPr lang="en-GB" b="1" dirty="0" smtClean="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time_taken</a:t>
            </a:r>
            <a:r>
              <a:rPr lang="en-GB" b="1" dirty="0">
                <a:latin typeface="Courier New" panose="02070309020205020404" pitchFamily="49" charset="0"/>
                <a:cs typeface="Courier New" panose="02070309020205020404" pitchFamily="49" charset="0"/>
              </a:rPr>
              <a:t> = </a:t>
            </a:r>
            <a:r>
              <a:rPr lang="en-GB" b="1" dirty="0" smtClean="0">
                <a:latin typeface="Courier New" panose="02070309020205020404" pitchFamily="49" charset="0"/>
                <a:cs typeface="Courier New" panose="02070309020205020404" pitchFamily="49" charset="0"/>
              </a:rPr>
              <a:t>(end</a:t>
            </a:r>
            <a:r>
              <a:rPr lang="en-GB" b="1" dirty="0">
                <a:latin typeface="Courier New" panose="02070309020205020404" pitchFamily="49" charset="0"/>
                <a:cs typeface="Courier New" panose="02070309020205020404" pitchFamily="49" charset="0"/>
              </a:rPr>
              <a:t>-start)*</a:t>
            </a:r>
            <a:r>
              <a:rPr lang="en-GB" b="1" dirty="0">
                <a:solidFill>
                  <a:srgbClr val="FF00FF"/>
                </a:solidFill>
                <a:latin typeface="Courier New" panose="02070309020205020404" pitchFamily="49" charset="0"/>
                <a:cs typeface="Courier New" panose="02070309020205020404" pitchFamily="49" charset="0"/>
              </a:rPr>
              <a:t>1.0e-6</a:t>
            </a:r>
            <a:r>
              <a:rPr lang="en-GB" b="1" dirty="0" smtClean="0">
                <a:solidFill>
                  <a:srgbClr val="3366FF"/>
                </a:solidFill>
                <a:latin typeface="Courier New" panose="02070309020205020404" pitchFamily="49" charset="0"/>
                <a:cs typeface="Courier New" panose="02070309020205020404" pitchFamily="49" charset="0"/>
              </a:rPr>
              <a:t>; </a:t>
            </a:r>
            <a:endParaRPr lang="en-GB" dirty="0" smtClean="0"/>
          </a:p>
          <a:p>
            <a:endParaRPr lang="en-GB" dirty="0"/>
          </a:p>
        </p:txBody>
      </p:sp>
    </p:spTree>
    <p:extLst>
      <p:ext uri="{BB962C8B-B14F-4D97-AF65-F5344CB8AC3E}">
        <p14:creationId xmlns:p14="http://schemas.microsoft.com/office/powerpoint/2010/main" val="10929755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with GDB</a:t>
            </a:r>
            <a:endParaRPr lang="en-GB" dirty="0"/>
          </a:p>
        </p:txBody>
      </p:sp>
      <p:sp>
        <p:nvSpPr>
          <p:cNvPr id="3" name="Content Placeholder 2"/>
          <p:cNvSpPr>
            <a:spLocks noGrp="1"/>
          </p:cNvSpPr>
          <p:nvPr>
            <p:ph idx="1"/>
          </p:nvPr>
        </p:nvSpPr>
        <p:spPr/>
        <p:txBody>
          <a:bodyPr/>
          <a:lstStyle/>
          <a:p>
            <a:r>
              <a:rPr lang="en-GB" dirty="0" smtClean="0"/>
              <a:t>GDB works with OpenCL running on the CPU with AMD</a:t>
            </a:r>
            <a:r>
              <a:rPr lang="en-GB" dirty="0"/>
              <a:t>® or Intel</a:t>
            </a:r>
            <a:r>
              <a:rPr lang="en-GB" dirty="0" smtClean="0"/>
              <a:t>® runtimes</a:t>
            </a:r>
          </a:p>
          <a:p>
            <a:r>
              <a:rPr lang="en-GB" dirty="0" smtClean="0"/>
              <a:t>Useful for stepping through kernel execution, and catching some illegal memory accesses</a:t>
            </a:r>
          </a:p>
          <a:p>
            <a:r>
              <a:rPr lang="en-GB" dirty="0" smtClean="0"/>
              <a:t>Can be a bit fiddly to get working, and requires different setup instructions for each platform</a:t>
            </a:r>
          </a:p>
        </p:txBody>
      </p:sp>
    </p:spTree>
    <p:extLst>
      <p:ext uri="{BB962C8B-B14F-4D97-AF65-F5344CB8AC3E}">
        <p14:creationId xmlns:p14="http://schemas.microsoft.com/office/powerpoint/2010/main" val="6740318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GDB with Intel®</a:t>
            </a:r>
            <a:endParaRPr lang="en-GB" dirty="0"/>
          </a:p>
        </p:txBody>
      </p:sp>
      <p:sp>
        <p:nvSpPr>
          <p:cNvPr id="3" name="Content Placeholder 2"/>
          <p:cNvSpPr>
            <a:spLocks noGrp="1"/>
          </p:cNvSpPr>
          <p:nvPr>
            <p:ph idx="1"/>
          </p:nvPr>
        </p:nvSpPr>
        <p:spPr>
          <a:xfrm>
            <a:off x="457200" y="1340768"/>
            <a:ext cx="8686800" cy="5400600"/>
          </a:xfrm>
        </p:spPr>
        <p:txBody>
          <a:bodyPr>
            <a:normAutofit fontScale="85000" lnSpcReduction="20000"/>
          </a:bodyPr>
          <a:lstStyle/>
          <a:p>
            <a:pPr>
              <a:lnSpc>
                <a:spcPct val="120000"/>
              </a:lnSpc>
            </a:pPr>
            <a:r>
              <a:rPr lang="en-GB" dirty="0" smtClean="0"/>
              <a:t>Ensure you select the CPU device from the Intel® platform</a:t>
            </a:r>
          </a:p>
          <a:p>
            <a:pPr>
              <a:lnSpc>
                <a:spcPct val="120000"/>
              </a:lnSpc>
            </a:pPr>
            <a:r>
              <a:rPr lang="en-GB" dirty="0" smtClean="0"/>
              <a:t>Enable debugging symbols and add the absolute path to the kernel source code when building the kernels:</a:t>
            </a:r>
            <a:endParaRPr lang="en-GB" dirty="0"/>
          </a:p>
          <a:p>
            <a:pPr marL="457200" lvl="1" indent="0">
              <a:lnSpc>
                <a:spcPct val="120000"/>
              </a:lnSpc>
              <a:buNone/>
            </a:pPr>
            <a:r>
              <a:rPr lang="en-GB" b="1" dirty="0" err="1" smtClean="0">
                <a:solidFill>
                  <a:srgbClr val="3366FF"/>
                </a:solidFill>
                <a:latin typeface="Courier New"/>
                <a:cs typeface="Courier New"/>
              </a:rPr>
              <a:t>clBuildProgram</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smtClean="0">
                <a:solidFill>
                  <a:srgbClr val="3366FF"/>
                </a:solidFill>
                <a:latin typeface="Courier New"/>
                <a:cs typeface="Courier New"/>
              </a:rPr>
              <a:t>g –s /path/to/</a:t>
            </a:r>
            <a:r>
              <a:rPr lang="en-GB" b="1" dirty="0" err="1" smtClean="0">
                <a:solidFill>
                  <a:srgbClr val="3366FF"/>
                </a:solidFill>
                <a:latin typeface="Courier New"/>
                <a:cs typeface="Courier New"/>
              </a:rPr>
              <a:t>kernel.cl</a:t>
            </a:r>
            <a:r>
              <a:rPr lang="en-GB" b="1" dirty="0" smtClean="0">
                <a:solidFill>
                  <a:srgbClr val="3366FF"/>
                </a:solidFill>
                <a:latin typeface="Courier New"/>
                <a:cs typeface="Courier New"/>
              </a:rPr>
              <a:t>" …);</a:t>
            </a:r>
            <a:endParaRPr lang="en-GB" dirty="0" smtClean="0"/>
          </a:p>
          <a:p>
            <a:pPr>
              <a:lnSpc>
                <a:spcPct val="120000"/>
              </a:lnSpc>
            </a:pPr>
            <a:r>
              <a:rPr lang="en-GB" dirty="0" smtClean="0"/>
              <a:t>The </a:t>
            </a:r>
            <a:r>
              <a:rPr lang="en-GB" dirty="0"/>
              <a:t>symbolic name of a kernel function </a:t>
            </a:r>
            <a:r>
              <a:rPr lang="en-GB" dirty="0" smtClean="0"/>
              <a:t>‘</a:t>
            </a:r>
            <a:r>
              <a:rPr lang="en-GB" b="1" dirty="0" smtClean="0">
                <a:solidFill>
                  <a:srgbClr val="3366FF"/>
                </a:solidFill>
                <a:latin typeface="Courier New"/>
                <a:cs typeface="Courier New"/>
              </a:rPr>
              <a:t>kernel </a:t>
            </a:r>
            <a:r>
              <a:rPr lang="en-GB" b="1" dirty="0">
                <a:solidFill>
                  <a:srgbClr val="3366FF"/>
                </a:solidFill>
                <a:latin typeface="Courier New"/>
                <a:cs typeface="Courier New"/>
              </a:rPr>
              <a:t>void </a:t>
            </a:r>
            <a:r>
              <a:rPr lang="en-GB" b="1" dirty="0" smtClean="0">
                <a:solidFill>
                  <a:srgbClr val="3366FF"/>
                </a:solidFill>
                <a:latin typeface="Courier New"/>
                <a:cs typeface="Courier New"/>
              </a:rPr>
              <a:t>foo(</a:t>
            </a:r>
            <a:r>
              <a:rPr lang="en-GB" b="1" dirty="0" err="1">
                <a:solidFill>
                  <a:srgbClr val="3366FF"/>
                </a:solidFill>
                <a:latin typeface="Courier New"/>
                <a:cs typeface="Courier New"/>
              </a:rPr>
              <a:t>args</a:t>
            </a:r>
            <a:r>
              <a:rPr lang="en-GB" b="1" dirty="0" smtClean="0">
                <a:solidFill>
                  <a:srgbClr val="3366FF"/>
                </a:solidFill>
                <a:latin typeface="Courier New"/>
                <a:cs typeface="Courier New"/>
              </a:rPr>
              <a:t>)</a:t>
            </a:r>
            <a:r>
              <a:rPr lang="en-GB" b="1" dirty="0" smtClean="0"/>
              <a:t>’</a:t>
            </a:r>
            <a:r>
              <a:rPr lang="en-GB" dirty="0" smtClean="0"/>
              <a:t> will just be </a:t>
            </a:r>
            <a:r>
              <a:rPr lang="en-GB" b="1" dirty="0" smtClean="0">
                <a:solidFill>
                  <a:srgbClr val="3366FF"/>
                </a:solidFill>
                <a:latin typeface="Courier New"/>
                <a:cs typeface="Courier New"/>
              </a:rPr>
              <a:t>foo</a:t>
            </a:r>
            <a:endParaRPr lang="en-GB" dirty="0" smtClean="0"/>
          </a:p>
          <a:p>
            <a:pPr lvl="1">
              <a:lnSpc>
                <a:spcPct val="110000"/>
              </a:lnSpc>
            </a:pPr>
            <a:r>
              <a:rPr lang="en-GB" dirty="0" smtClean="0"/>
              <a:t>To </a:t>
            </a:r>
            <a:r>
              <a:rPr lang="en-GB" dirty="0"/>
              <a:t>set a breakpoint on kernel entry enter at the GDB </a:t>
            </a:r>
            <a:r>
              <a:rPr lang="en-GB" dirty="0" smtClean="0"/>
              <a:t>prompt:</a:t>
            </a:r>
          </a:p>
          <a:p>
            <a:pPr marL="857250" lvl="2" indent="0">
              <a:lnSpc>
                <a:spcPct val="110000"/>
              </a:lnSpc>
              <a:buNone/>
            </a:pPr>
            <a:r>
              <a:rPr lang="en-GB" sz="2600" b="1" dirty="0">
                <a:solidFill>
                  <a:srgbClr val="3366FF"/>
                </a:solidFill>
                <a:latin typeface="Courier New"/>
                <a:cs typeface="Courier New"/>
              </a:rPr>
              <a:t>break </a:t>
            </a:r>
            <a:r>
              <a:rPr lang="en-GB" sz="2600" b="1" dirty="0" smtClean="0">
                <a:solidFill>
                  <a:srgbClr val="3366FF"/>
                </a:solidFill>
                <a:latin typeface="Courier New"/>
                <a:cs typeface="Courier New"/>
              </a:rPr>
              <a:t>foo</a:t>
            </a:r>
            <a:endParaRPr lang="en-GB" sz="2600" dirty="0" smtClean="0">
              <a:latin typeface="Courier New"/>
              <a:cs typeface="Courier New"/>
            </a:endParaRPr>
          </a:p>
          <a:p>
            <a:pPr lvl="1">
              <a:lnSpc>
                <a:spcPct val="110000"/>
              </a:lnSpc>
            </a:pPr>
            <a:r>
              <a:rPr lang="en-GB" dirty="0" smtClean="0"/>
              <a:t>This can only be done </a:t>
            </a:r>
            <a:r>
              <a:rPr lang="en-GB" i="1" dirty="0" smtClean="0"/>
              <a:t>after</a:t>
            </a:r>
            <a:r>
              <a:rPr lang="en-GB" dirty="0" smtClean="0"/>
              <a:t> the kernels have been built</a:t>
            </a:r>
          </a:p>
          <a:p>
            <a:pPr>
              <a:lnSpc>
                <a:spcPct val="110000"/>
              </a:lnSpc>
            </a:pPr>
            <a:r>
              <a:rPr lang="en-GB" dirty="0" smtClean="0"/>
              <a:t>On Windows, this functionality is provided via a graphical user interface inside Visual Studio</a:t>
            </a:r>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1048216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GDB with AMD®</a:t>
            </a:r>
            <a:endParaRPr lang="en-GB" dirty="0"/>
          </a:p>
        </p:txBody>
      </p:sp>
      <p:sp>
        <p:nvSpPr>
          <p:cNvPr id="3" name="Content Placeholder 2"/>
          <p:cNvSpPr>
            <a:spLocks noGrp="1"/>
          </p:cNvSpPr>
          <p:nvPr>
            <p:ph idx="1"/>
          </p:nvPr>
        </p:nvSpPr>
        <p:spPr>
          <a:xfrm>
            <a:off x="457200" y="1600200"/>
            <a:ext cx="8229600" cy="4925144"/>
          </a:xfrm>
        </p:spPr>
        <p:txBody>
          <a:bodyPr>
            <a:normAutofit fontScale="77500" lnSpcReduction="20000"/>
          </a:bodyPr>
          <a:lstStyle/>
          <a:p>
            <a:pPr>
              <a:lnSpc>
                <a:spcPct val="120000"/>
              </a:lnSpc>
            </a:pPr>
            <a:r>
              <a:rPr lang="en-GB" dirty="0" smtClean="0"/>
              <a:t>Ensure you select the CPU device from the AMD® platform</a:t>
            </a:r>
          </a:p>
          <a:p>
            <a:pPr>
              <a:lnSpc>
                <a:spcPct val="120000"/>
              </a:lnSpc>
            </a:pPr>
            <a:r>
              <a:rPr lang="en-GB" dirty="0" smtClean="0"/>
              <a:t>Enable debugging symbols and turn off all optimizations </a:t>
            </a:r>
            <a:r>
              <a:rPr lang="en-GB" dirty="0"/>
              <a:t>when building the </a:t>
            </a:r>
            <a:r>
              <a:rPr lang="en-GB" dirty="0" smtClean="0"/>
              <a:t>kernels:</a:t>
            </a:r>
          </a:p>
          <a:p>
            <a:pPr marL="457200" lvl="1" indent="0">
              <a:lnSpc>
                <a:spcPct val="120000"/>
              </a:lnSpc>
              <a:buNone/>
            </a:pPr>
            <a:r>
              <a:rPr lang="en-GB" b="1" dirty="0" err="1" smtClean="0">
                <a:solidFill>
                  <a:srgbClr val="3366FF"/>
                </a:solidFill>
                <a:latin typeface="Courier New"/>
                <a:cs typeface="Courier New"/>
              </a:rPr>
              <a:t>clBuildProgram</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smtClean="0">
                <a:solidFill>
                  <a:srgbClr val="3366FF"/>
                </a:solidFill>
                <a:latin typeface="Courier New"/>
                <a:cs typeface="Courier New"/>
              </a:rPr>
              <a:t>g –O0" …);</a:t>
            </a:r>
            <a:endParaRPr lang="en-GB" dirty="0" smtClean="0"/>
          </a:p>
          <a:p>
            <a:pPr>
              <a:lnSpc>
                <a:spcPct val="120000"/>
              </a:lnSpc>
            </a:pPr>
            <a:r>
              <a:rPr lang="en-GB" dirty="0" smtClean="0"/>
              <a:t>The </a:t>
            </a:r>
            <a:r>
              <a:rPr lang="en-GB" dirty="0"/>
              <a:t>symbolic name of a kernel function </a:t>
            </a:r>
            <a:r>
              <a:rPr lang="en-GB" dirty="0" smtClean="0"/>
              <a:t>‘</a:t>
            </a:r>
            <a:r>
              <a:rPr lang="en-GB" b="1" dirty="0" smtClean="0">
                <a:solidFill>
                  <a:srgbClr val="3366FF"/>
                </a:solidFill>
                <a:latin typeface="Courier New"/>
                <a:cs typeface="Courier New"/>
              </a:rPr>
              <a:t>kernel </a:t>
            </a:r>
            <a:r>
              <a:rPr lang="en-GB" b="1" dirty="0">
                <a:solidFill>
                  <a:srgbClr val="3366FF"/>
                </a:solidFill>
                <a:latin typeface="Courier New"/>
                <a:cs typeface="Courier New"/>
              </a:rPr>
              <a:t>void </a:t>
            </a:r>
            <a:r>
              <a:rPr lang="en-GB" b="1" dirty="0" smtClean="0">
                <a:solidFill>
                  <a:srgbClr val="3366FF"/>
                </a:solidFill>
                <a:latin typeface="Courier New"/>
                <a:cs typeface="Courier New"/>
              </a:rPr>
              <a:t>foo(</a:t>
            </a:r>
            <a:r>
              <a:rPr lang="en-GB" b="1" dirty="0" err="1">
                <a:solidFill>
                  <a:srgbClr val="3366FF"/>
                </a:solidFill>
                <a:latin typeface="Courier New"/>
                <a:cs typeface="Courier New"/>
              </a:rPr>
              <a:t>args</a:t>
            </a:r>
            <a:r>
              <a:rPr lang="en-GB" b="1" dirty="0" smtClean="0">
                <a:solidFill>
                  <a:srgbClr val="3366FF"/>
                </a:solidFill>
                <a:latin typeface="Courier New"/>
                <a:cs typeface="Courier New"/>
              </a:rPr>
              <a:t>)</a:t>
            </a:r>
            <a:r>
              <a:rPr lang="en-GB" b="1" dirty="0" smtClean="0"/>
              <a:t>’</a:t>
            </a:r>
            <a:r>
              <a:rPr lang="en-GB" dirty="0" smtClean="0"/>
              <a:t> will be </a:t>
            </a:r>
            <a:r>
              <a:rPr lang="en-GB" b="1" dirty="0" smtClean="0">
                <a:solidFill>
                  <a:srgbClr val="3366FF"/>
                </a:solidFill>
                <a:latin typeface="Courier New"/>
                <a:cs typeface="Courier New"/>
              </a:rPr>
              <a:t>__</a:t>
            </a:r>
            <a:r>
              <a:rPr lang="en-GB" b="1" dirty="0" err="1" smtClean="0">
                <a:solidFill>
                  <a:srgbClr val="3366FF"/>
                </a:solidFill>
                <a:latin typeface="Courier New"/>
                <a:cs typeface="Courier New"/>
              </a:rPr>
              <a:t>OpenCL_foo_kernel</a:t>
            </a:r>
            <a:endParaRPr lang="en-GB" dirty="0" smtClean="0"/>
          </a:p>
          <a:p>
            <a:pPr lvl="1">
              <a:lnSpc>
                <a:spcPct val="110000"/>
              </a:lnSpc>
            </a:pPr>
            <a:r>
              <a:rPr lang="en-GB" dirty="0" smtClean="0"/>
              <a:t>To </a:t>
            </a:r>
            <a:r>
              <a:rPr lang="en-GB" dirty="0"/>
              <a:t>set a breakpoint on kernel entry enter at the GDB </a:t>
            </a:r>
            <a:r>
              <a:rPr lang="en-GB" dirty="0" smtClean="0"/>
              <a:t>prompt:</a:t>
            </a:r>
          </a:p>
          <a:p>
            <a:pPr marL="857250" lvl="2" indent="0">
              <a:lnSpc>
                <a:spcPct val="110000"/>
              </a:lnSpc>
              <a:buNone/>
            </a:pPr>
            <a:r>
              <a:rPr lang="en-GB" b="1" dirty="0">
                <a:solidFill>
                  <a:srgbClr val="3366FF"/>
                </a:solidFill>
                <a:latin typeface="Courier New Bold"/>
              </a:rPr>
              <a:t>break </a:t>
            </a:r>
            <a:r>
              <a:rPr lang="en-GB" b="1" dirty="0" smtClean="0">
                <a:solidFill>
                  <a:srgbClr val="3366FF"/>
                </a:solidFill>
                <a:latin typeface="Courier New Bold"/>
              </a:rPr>
              <a:t>__</a:t>
            </a:r>
            <a:r>
              <a:rPr lang="en-GB" b="1" dirty="0" err="1" smtClean="0">
                <a:solidFill>
                  <a:srgbClr val="3366FF"/>
                </a:solidFill>
                <a:latin typeface="Courier New Bold"/>
              </a:rPr>
              <a:t>OpenCL_foo_kernel</a:t>
            </a:r>
            <a:endParaRPr lang="en-GB" dirty="0" smtClean="0"/>
          </a:p>
          <a:p>
            <a:pPr lvl="1">
              <a:lnSpc>
                <a:spcPct val="110000"/>
              </a:lnSpc>
            </a:pPr>
            <a:r>
              <a:rPr lang="en-GB" dirty="0" smtClean="0"/>
              <a:t>This can only be done </a:t>
            </a:r>
            <a:r>
              <a:rPr lang="en-GB" i="1" dirty="0" smtClean="0"/>
              <a:t>after</a:t>
            </a:r>
            <a:r>
              <a:rPr lang="en-GB" dirty="0" smtClean="0"/>
              <a:t> the kernels have been built 	</a:t>
            </a:r>
            <a:endParaRPr lang="en-GB" b="1" dirty="0" smtClean="0">
              <a:solidFill>
                <a:srgbClr val="3366FF"/>
              </a:solidFill>
              <a:latin typeface="Courier New Bold"/>
            </a:endParaRPr>
          </a:p>
          <a:p>
            <a:pPr>
              <a:lnSpc>
                <a:spcPct val="120000"/>
              </a:lnSpc>
            </a:pPr>
            <a:r>
              <a:rPr lang="en-GB" dirty="0" smtClean="0"/>
              <a:t>AMD® recommend setting the environment variable </a:t>
            </a:r>
            <a:r>
              <a:rPr lang="en-GB" b="1" dirty="0" smtClean="0">
                <a:solidFill>
                  <a:srgbClr val="3366FF"/>
                </a:solidFill>
                <a:latin typeface="Courier New Bold"/>
              </a:rPr>
              <a:t>CPU_MAX_COMPUTE_UNITS=1</a:t>
            </a:r>
            <a:r>
              <a:rPr lang="en-GB" dirty="0" smtClean="0"/>
              <a:t> to ensure deterministic kernel behaviour</a:t>
            </a:r>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1020934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Tools</a:t>
            </a:r>
            <a:endParaRPr lang="en-US" dirty="0"/>
          </a:p>
        </p:txBody>
      </p:sp>
      <p:sp>
        <p:nvSpPr>
          <p:cNvPr id="3" name="Content Placeholder 2"/>
          <p:cNvSpPr>
            <a:spLocks noGrp="1"/>
          </p:cNvSpPr>
          <p:nvPr>
            <p:ph idx="1"/>
          </p:nvPr>
        </p:nvSpPr>
        <p:spPr/>
        <p:txBody>
          <a:bodyPr/>
          <a:lstStyle/>
          <a:p>
            <a:r>
              <a:rPr lang="en-US" dirty="0" smtClean="0"/>
              <a:t>AMD </a:t>
            </a:r>
            <a:r>
              <a:rPr lang="en-US" dirty="0" err="1" smtClean="0"/>
              <a:t>CodeXL</a:t>
            </a:r>
            <a:endParaRPr lang="en-US" dirty="0" smtClean="0"/>
          </a:p>
          <a:p>
            <a:r>
              <a:rPr lang="en-US" dirty="0" smtClean="0"/>
              <a:t>Intel SDK (Visual Studio plugin)</a:t>
            </a:r>
          </a:p>
          <a:p>
            <a:r>
              <a:rPr lang="en-US" dirty="0" smtClean="0"/>
              <a:t>GDB (CPU platforms)</a:t>
            </a:r>
          </a:p>
          <a:p>
            <a:r>
              <a:rPr lang="en-US" dirty="0" err="1" smtClean="0"/>
              <a:t>Oclgrind</a:t>
            </a:r>
            <a:endParaRPr lang="en-US" dirty="0" smtClean="0"/>
          </a:p>
          <a:p>
            <a:r>
              <a:rPr lang="en-US" dirty="0" err="1" smtClean="0"/>
              <a:t>GPUVerify</a:t>
            </a:r>
            <a:endParaRPr lang="en-US" dirty="0" smtClean="0"/>
          </a:p>
          <a:p>
            <a:r>
              <a:rPr lang="en-US" b="1" dirty="0" err="1" smtClean="0">
                <a:solidFill>
                  <a:srgbClr val="3366FF"/>
                </a:solidFill>
                <a:latin typeface="Courier New"/>
                <a:cs typeface="Courier New"/>
              </a:rPr>
              <a:t>printf</a:t>
            </a:r>
            <a:r>
              <a:rPr lang="en-US" b="1" dirty="0" smtClean="0">
                <a:solidFill>
                  <a:srgbClr val="3366FF"/>
                </a:solidFill>
                <a:latin typeface="Courier New"/>
                <a:cs typeface="Courier New"/>
              </a:rPr>
              <a:t> </a:t>
            </a:r>
            <a:r>
              <a:rPr lang="en-US" dirty="0" smtClean="0">
                <a:latin typeface="Calibri"/>
                <a:cs typeface="Calibri"/>
              </a:rPr>
              <a:t>( from OpenCL 1.2 onwards )</a:t>
            </a:r>
            <a:endParaRPr lang="en-US" b="1" dirty="0" smtClean="0">
              <a:solidFill>
                <a:srgbClr val="3366FF"/>
              </a:solidFill>
              <a:latin typeface="Calibri"/>
              <a:cs typeface="Calibri"/>
            </a:endParaRPr>
          </a:p>
          <a:p>
            <a:endParaRPr lang="en-US" dirty="0" smtClean="0"/>
          </a:p>
          <a:p>
            <a:endParaRPr lang="en-US" dirty="0"/>
          </a:p>
        </p:txBody>
      </p:sp>
    </p:spTree>
    <p:extLst>
      <p:ext uri="{BB962C8B-B14F-4D97-AF65-F5344CB8AC3E}">
        <p14:creationId xmlns:p14="http://schemas.microsoft.com/office/powerpoint/2010/main" val="1605154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p:txBody>
          <a:bodyPr>
            <a:normAutofit/>
          </a:bodyPr>
          <a:lstStyle/>
          <a:p>
            <a:r>
              <a:rPr lang="en-GB" dirty="0" smtClean="0"/>
              <a:t>Provides the ability to debug OpenCL kernels running on the GPU</a:t>
            </a:r>
          </a:p>
          <a:p>
            <a:pPr lvl="1"/>
            <a:r>
              <a:rPr lang="en-GB" dirty="0" smtClean="0"/>
              <a:t>Step through kernel source</a:t>
            </a:r>
          </a:p>
          <a:p>
            <a:pPr lvl="1"/>
            <a:r>
              <a:rPr lang="en-GB" dirty="0" smtClean="0"/>
              <a:t>Inspect variables across work-items and work-groups</a:t>
            </a:r>
          </a:p>
          <a:p>
            <a:pPr lvl="1"/>
            <a:r>
              <a:rPr lang="en-GB" dirty="0" smtClean="0"/>
              <a:t>Display contents of buffers and images</a:t>
            </a:r>
          </a:p>
          <a:p>
            <a:r>
              <a:rPr lang="en-GB" dirty="0" smtClean="0"/>
              <a:t>Allows applications to be debugged on remote machines</a:t>
            </a:r>
          </a:p>
          <a:p>
            <a:endParaRPr lang="en-GB" dirty="0" smtClean="0"/>
          </a:p>
          <a:p>
            <a:endParaRPr lang="en-GB" dirty="0"/>
          </a:p>
        </p:txBody>
      </p:sp>
    </p:spTree>
    <p:extLst>
      <p:ext uri="{BB962C8B-B14F-4D97-AF65-F5344CB8AC3E}">
        <p14:creationId xmlns:p14="http://schemas.microsoft.com/office/powerpoint/2010/main" val="16420559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Intel</a:t>
            </a:r>
            <a:r>
              <a:rPr lang="en-GB" dirty="0"/>
              <a:t>®</a:t>
            </a:r>
            <a:r>
              <a:rPr lang="en-GB" dirty="0" smtClean="0"/>
              <a:t> INDE</a:t>
            </a:r>
            <a:endParaRPr lang="en-GB" dirty="0"/>
          </a:p>
        </p:txBody>
      </p:sp>
      <p:sp>
        <p:nvSpPr>
          <p:cNvPr id="3" name="Content Placeholder 2"/>
          <p:cNvSpPr>
            <a:spLocks noGrp="1"/>
          </p:cNvSpPr>
          <p:nvPr>
            <p:ph idx="1"/>
          </p:nvPr>
        </p:nvSpPr>
        <p:spPr/>
        <p:txBody>
          <a:bodyPr/>
          <a:lstStyle/>
          <a:p>
            <a:r>
              <a:rPr lang="en-GB" dirty="0" smtClean="0">
                <a:hlinkClick r:id="rId2"/>
              </a:rPr>
              <a:t>Starter Edition is free to download</a:t>
            </a:r>
            <a:endParaRPr lang="en-GB" dirty="0" smtClean="0"/>
          </a:p>
          <a:p>
            <a:r>
              <a:rPr lang="en-GB" dirty="0" smtClean="0"/>
              <a:t>Contains OpenCL Code Builder (SDK)</a:t>
            </a:r>
          </a:p>
          <a:p>
            <a:r>
              <a:rPr lang="en-GB" dirty="0" smtClean="0"/>
              <a:t>Visual Studio plugin for debugging</a:t>
            </a:r>
          </a:p>
          <a:p>
            <a:r>
              <a:rPr lang="en-GB" dirty="0" smtClean="0"/>
              <a:t>Offline compiler for analysis</a:t>
            </a:r>
          </a:p>
          <a:p>
            <a:r>
              <a:rPr lang="en-GB" dirty="0" smtClean="0">
                <a:hlinkClick r:id="rId3"/>
              </a:rPr>
              <a:t>Usage information</a:t>
            </a:r>
            <a:endParaRPr lang="en-GB" dirty="0"/>
          </a:p>
        </p:txBody>
      </p:sp>
    </p:spTree>
    <p:extLst>
      <p:ext uri="{BB962C8B-B14F-4D97-AF65-F5344CB8AC3E}">
        <p14:creationId xmlns:p14="http://schemas.microsoft.com/office/powerpoint/2010/main" val="12755453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GPUVerify</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A useful tool for detecting data-races in OpenCL programs</a:t>
            </a:r>
          </a:p>
          <a:p>
            <a:r>
              <a:rPr lang="en-GB" dirty="0" smtClean="0"/>
              <a:t>Developed at Imperial College as part of the CARP project </a:t>
            </a:r>
          </a:p>
          <a:p>
            <a:r>
              <a:rPr lang="en-GB" dirty="0" smtClean="0"/>
              <a:t>Uses static analysis to try to prove that kernels are free from races</a:t>
            </a:r>
          </a:p>
          <a:p>
            <a:r>
              <a:rPr lang="en-GB" dirty="0" smtClean="0"/>
              <a:t>Can also detect issues with work-group divergence</a:t>
            </a:r>
          </a:p>
          <a:p>
            <a:r>
              <a:rPr lang="en-GB" dirty="0" smtClean="0"/>
              <a:t>More information on the </a:t>
            </a:r>
            <a:r>
              <a:rPr lang="en-GB" dirty="0" smtClean="0">
                <a:hlinkClick r:id="rId2"/>
              </a:rPr>
              <a:t>GPUVerify Website</a:t>
            </a:r>
            <a:endParaRPr lang="en-GB" dirty="0" smtClean="0"/>
          </a:p>
        </p:txBody>
      </p:sp>
      <p:sp>
        <p:nvSpPr>
          <p:cNvPr id="4" name="TextBox 3"/>
          <p:cNvSpPr txBox="1"/>
          <p:nvPr/>
        </p:nvSpPr>
        <p:spPr>
          <a:xfrm>
            <a:off x="467544" y="5949280"/>
            <a:ext cx="8357464" cy="369332"/>
          </a:xfrm>
          <a:prstGeom prst="rect">
            <a:avLst/>
          </a:prstGeom>
          <a:noFill/>
        </p:spPr>
        <p:txBody>
          <a:bodyPr wrap="none" rtlCol="0">
            <a:spAutoFit/>
          </a:bodyPr>
          <a:lstStyle/>
          <a:p>
            <a:pPr algn="ctr"/>
            <a:r>
              <a:rPr lang="en-GB" b="1" dirty="0" err="1" smtClean="0">
                <a:solidFill>
                  <a:srgbClr val="3366FF"/>
                </a:solidFill>
                <a:latin typeface="Courier New"/>
                <a:cs typeface="Courier New"/>
              </a:rPr>
              <a:t>gpuverify</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err="1">
                <a:solidFill>
                  <a:srgbClr val="3366FF"/>
                </a:solidFill>
                <a:latin typeface="Courier New"/>
                <a:cs typeface="Courier New"/>
              </a:rPr>
              <a:t>local_size</a:t>
            </a:r>
            <a:r>
              <a:rPr lang="en-GB" b="1" dirty="0">
                <a:solidFill>
                  <a:srgbClr val="3366FF"/>
                </a:solidFill>
                <a:latin typeface="Courier New"/>
                <a:cs typeface="Courier New"/>
              </a:rPr>
              <a:t>=64,64 --</a:t>
            </a:r>
            <a:r>
              <a:rPr lang="en-GB" b="1" dirty="0" err="1">
                <a:solidFill>
                  <a:srgbClr val="3366FF"/>
                </a:solidFill>
                <a:latin typeface="Courier New"/>
                <a:cs typeface="Courier New"/>
              </a:rPr>
              <a:t>num_groups</a:t>
            </a:r>
            <a:r>
              <a:rPr lang="en-GB" b="1" dirty="0">
                <a:solidFill>
                  <a:srgbClr val="3366FF"/>
                </a:solidFill>
                <a:latin typeface="Courier New"/>
                <a:cs typeface="Courier New"/>
              </a:rPr>
              <a:t>=256,256 </a:t>
            </a:r>
            <a:r>
              <a:rPr lang="en-GB" b="1" dirty="0" err="1" smtClean="0">
                <a:solidFill>
                  <a:srgbClr val="3366FF"/>
                </a:solidFill>
                <a:latin typeface="Courier New"/>
                <a:cs typeface="Courier New"/>
              </a:rPr>
              <a:t>kernel.cl</a:t>
            </a:r>
            <a:endParaRPr lang="en-GB" b="1" dirty="0">
              <a:solidFill>
                <a:srgbClr val="3366FF"/>
              </a:solidFill>
              <a:latin typeface="Courier New"/>
              <a:cs typeface="Courier New"/>
            </a:endParaRPr>
          </a:p>
        </p:txBody>
      </p:sp>
    </p:spTree>
    <p:extLst>
      <p:ext uri="{BB962C8B-B14F-4D97-AF65-F5344CB8AC3E}">
        <p14:creationId xmlns:p14="http://schemas.microsoft.com/office/powerpoint/2010/main" val="582630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Oclgrind</a:t>
            </a:r>
            <a:endParaRPr lang="en-GB" dirty="0"/>
          </a:p>
        </p:txBody>
      </p:sp>
      <p:sp>
        <p:nvSpPr>
          <p:cNvPr id="3" name="Content Placeholder 2"/>
          <p:cNvSpPr>
            <a:spLocks noGrp="1"/>
          </p:cNvSpPr>
          <p:nvPr>
            <p:ph idx="1"/>
          </p:nvPr>
        </p:nvSpPr>
        <p:spPr>
          <a:xfrm>
            <a:off x="457200" y="1600200"/>
            <a:ext cx="8229600" cy="4997152"/>
          </a:xfrm>
        </p:spPr>
        <p:txBody>
          <a:bodyPr>
            <a:normAutofit fontScale="77500" lnSpcReduction="20000"/>
          </a:bodyPr>
          <a:lstStyle/>
          <a:p>
            <a:pPr>
              <a:lnSpc>
                <a:spcPct val="110000"/>
              </a:lnSpc>
            </a:pPr>
            <a:r>
              <a:rPr lang="en-GB" dirty="0" smtClean="0"/>
              <a:t>A SPIR interpreter and OpenCL simulator</a:t>
            </a:r>
          </a:p>
          <a:p>
            <a:pPr>
              <a:lnSpc>
                <a:spcPct val="110000"/>
              </a:lnSpc>
            </a:pPr>
            <a:r>
              <a:rPr lang="en-GB" dirty="0" smtClean="0"/>
              <a:t>Developed at the University of Bristol</a:t>
            </a:r>
          </a:p>
          <a:p>
            <a:pPr>
              <a:lnSpc>
                <a:spcPct val="110000"/>
              </a:lnSpc>
            </a:pPr>
            <a:r>
              <a:rPr lang="en-GB" dirty="0" smtClean="0"/>
              <a:t>Runs OpenCL kernels in a simulated environment to catch various bugs:</a:t>
            </a:r>
          </a:p>
          <a:p>
            <a:pPr lvl="1">
              <a:lnSpc>
                <a:spcPct val="110000"/>
              </a:lnSpc>
            </a:pPr>
            <a:r>
              <a:rPr lang="en-GB" b="1" dirty="0" err="1" smtClean="0">
                <a:solidFill>
                  <a:srgbClr val="3366FF"/>
                </a:solidFill>
                <a:latin typeface="Courier New"/>
                <a:cs typeface="Courier New"/>
              </a:rPr>
              <a:t>oclgrind</a:t>
            </a:r>
            <a:r>
              <a:rPr lang="en-GB" b="1" dirty="0" smtClean="0">
                <a:solidFill>
                  <a:srgbClr val="3366FF"/>
                </a:solidFill>
                <a:latin typeface="Courier New"/>
                <a:cs typeface="Courier New"/>
              </a:rPr>
              <a:t> ./application</a:t>
            </a:r>
          </a:p>
          <a:p>
            <a:pPr lvl="1">
              <a:lnSpc>
                <a:spcPct val="110000"/>
              </a:lnSpc>
            </a:pPr>
            <a:r>
              <a:rPr lang="en-GB" dirty="0" smtClean="0"/>
              <a:t>Invalid memory accesses</a:t>
            </a:r>
          </a:p>
          <a:p>
            <a:pPr lvl="1">
              <a:lnSpc>
                <a:spcPct val="110000"/>
              </a:lnSpc>
            </a:pPr>
            <a:r>
              <a:rPr lang="en-GB" dirty="0" smtClean="0"/>
              <a:t>Data-races (</a:t>
            </a:r>
            <a:r>
              <a:rPr lang="en-GB" b="1" dirty="0" smtClean="0">
                <a:solidFill>
                  <a:srgbClr val="3366FF"/>
                </a:solidFill>
                <a:latin typeface="Courier New"/>
                <a:cs typeface="Courier New"/>
              </a:rPr>
              <a:t>--data-races</a:t>
            </a:r>
            <a:r>
              <a:rPr lang="en-GB" dirty="0" smtClean="0"/>
              <a:t>)</a:t>
            </a:r>
          </a:p>
          <a:p>
            <a:pPr lvl="1">
              <a:lnSpc>
                <a:spcPct val="110000"/>
              </a:lnSpc>
            </a:pPr>
            <a:r>
              <a:rPr lang="en-GB" dirty="0" smtClean="0"/>
              <a:t>Work-group divergence</a:t>
            </a:r>
          </a:p>
          <a:p>
            <a:pPr lvl="1">
              <a:lnSpc>
                <a:spcPct val="110000"/>
              </a:lnSpc>
            </a:pPr>
            <a:r>
              <a:rPr lang="en-GB" dirty="0" smtClean="0"/>
              <a:t>Runtime API errors (</a:t>
            </a:r>
            <a:r>
              <a:rPr lang="en-GB" b="1" dirty="0" smtClean="0">
                <a:solidFill>
                  <a:srgbClr val="3366FF"/>
                </a:solidFill>
                <a:latin typeface="Courier New"/>
                <a:cs typeface="Courier New"/>
              </a:rPr>
              <a:t>--check-</a:t>
            </a:r>
            <a:r>
              <a:rPr lang="en-GB" b="1" dirty="0" err="1" smtClean="0">
                <a:solidFill>
                  <a:srgbClr val="3366FF"/>
                </a:solidFill>
                <a:latin typeface="Courier New"/>
                <a:cs typeface="Courier New"/>
              </a:rPr>
              <a:t>api</a:t>
            </a:r>
            <a:r>
              <a:rPr lang="en-GB" dirty="0" smtClean="0"/>
              <a:t>)</a:t>
            </a:r>
          </a:p>
          <a:p>
            <a:pPr>
              <a:lnSpc>
                <a:spcPct val="110000"/>
              </a:lnSpc>
            </a:pPr>
            <a:r>
              <a:rPr lang="en-GB" dirty="0" smtClean="0"/>
              <a:t>Also has a GDB-style interactive debugger</a:t>
            </a:r>
          </a:p>
          <a:p>
            <a:pPr lvl="1">
              <a:lnSpc>
                <a:spcPct val="110000"/>
              </a:lnSpc>
            </a:pPr>
            <a:r>
              <a:rPr lang="en-GB" b="1" dirty="0" err="1" smtClean="0">
                <a:solidFill>
                  <a:srgbClr val="3366FF"/>
                </a:solidFill>
                <a:latin typeface="Courier New"/>
                <a:cs typeface="Courier New"/>
              </a:rPr>
              <a:t>oclgrind</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a:t>
            </a:r>
            <a:r>
              <a:rPr lang="en-GB" b="1" dirty="0" smtClean="0">
                <a:solidFill>
                  <a:srgbClr val="3366FF"/>
                </a:solidFill>
                <a:latin typeface="Courier New"/>
                <a:cs typeface="Courier New"/>
              </a:rPr>
              <a:t> ./application</a:t>
            </a:r>
          </a:p>
          <a:p>
            <a:pPr>
              <a:lnSpc>
                <a:spcPct val="110000"/>
              </a:lnSpc>
            </a:pPr>
            <a:r>
              <a:rPr lang="en-GB" dirty="0" smtClean="0"/>
              <a:t>More information on the </a:t>
            </a:r>
            <a:r>
              <a:rPr lang="en-GB" dirty="0" smtClean="0">
                <a:hlinkClick r:id="rId2"/>
              </a:rPr>
              <a:t>Oclgrind Website</a:t>
            </a:r>
            <a:endParaRPr lang="en-GB" dirty="0" smtClean="0"/>
          </a:p>
        </p:txBody>
      </p:sp>
    </p:spTree>
    <p:extLst>
      <p:ext uri="{BB962C8B-B14F-4D97-AF65-F5344CB8AC3E}">
        <p14:creationId xmlns:p14="http://schemas.microsoft.com/office/powerpoint/2010/main" val="390359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a:xfrm>
            <a:off x="35496" y="119390"/>
            <a:ext cx="9108504" cy="1143000"/>
          </a:xfrm>
        </p:spPr>
        <p:txBody>
          <a:bodyPr>
            <a:normAutofit fontScale="90000"/>
          </a:bodyPr>
          <a:lstStyle/>
          <a:p>
            <a:r>
              <a:rPr lang="en-GB" sz="3600" smtClean="0"/>
              <a:t>Exercise: </a:t>
            </a:r>
            <a:r>
              <a:rPr lang="en-GB" sz="3600" dirty="0" smtClean="0"/>
              <a:t>Profiling and Debugging</a:t>
            </a:r>
            <a:br>
              <a:rPr lang="en-GB" sz="3600" dirty="0" smtClean="0"/>
            </a:br>
            <a:r>
              <a:rPr lang="en-GB" sz="3600" dirty="0" smtClean="0"/>
              <a:t>OpenCL programs</a:t>
            </a:r>
            <a:endParaRPr lang="en-GB" sz="3600" dirty="0"/>
          </a:p>
        </p:txBody>
      </p:sp>
      <p:sp>
        <p:nvSpPr>
          <p:cNvPr id="8" name="Content Placeholder 7"/>
          <p:cNvSpPr>
            <a:spLocks noGrp="1"/>
          </p:cNvSpPr>
          <p:nvPr>
            <p:ph idx="1"/>
          </p:nvPr>
        </p:nvSpPr>
        <p:spPr>
          <a:xfrm>
            <a:off x="179512" y="1415534"/>
            <a:ext cx="8784976" cy="5325834"/>
          </a:xfrm>
        </p:spPr>
        <p:txBody>
          <a:bodyPr>
            <a:normAutofit fontScale="92500"/>
          </a:bodyPr>
          <a:lstStyle/>
          <a:p>
            <a:pPr>
              <a:lnSpc>
                <a:spcPct val="110000"/>
              </a:lnSpc>
            </a:pPr>
            <a:r>
              <a:rPr lang="en-GB" dirty="0">
                <a:solidFill>
                  <a:schemeClr val="accent2"/>
                </a:solidFill>
              </a:rPr>
              <a:t>Goal: </a:t>
            </a:r>
          </a:p>
          <a:p>
            <a:pPr lvl="1">
              <a:lnSpc>
                <a:spcPct val="110000"/>
              </a:lnSpc>
            </a:pPr>
            <a:r>
              <a:rPr lang="en-GB" dirty="0"/>
              <a:t>To experiment with </a:t>
            </a:r>
            <a:r>
              <a:rPr lang="en-GB" dirty="0" smtClean="0"/>
              <a:t>profiling and debugging tools</a:t>
            </a:r>
            <a:endParaRPr lang="en-GB" dirty="0"/>
          </a:p>
          <a:p>
            <a:pPr>
              <a:lnSpc>
                <a:spcPct val="110000"/>
              </a:lnSpc>
            </a:pPr>
            <a:r>
              <a:rPr lang="en-GB" dirty="0" smtClean="0">
                <a:solidFill>
                  <a:schemeClr val="accent2"/>
                </a:solidFill>
              </a:rPr>
              <a:t>Procedure</a:t>
            </a:r>
            <a:r>
              <a:rPr lang="en-GB" dirty="0">
                <a:solidFill>
                  <a:schemeClr val="accent2"/>
                </a:solidFill>
              </a:rPr>
              <a:t>: </a:t>
            </a:r>
          </a:p>
          <a:p>
            <a:pPr lvl="1">
              <a:lnSpc>
                <a:spcPct val="110000"/>
              </a:lnSpc>
            </a:pPr>
            <a:r>
              <a:rPr lang="en-GB" dirty="0"/>
              <a:t>Take one of your OpenCL programs, such as matrix </a:t>
            </a:r>
            <a:r>
              <a:rPr lang="en-GB" dirty="0" smtClean="0"/>
              <a:t>multiply or host&lt;-&gt;device transfer</a:t>
            </a:r>
            <a:endParaRPr lang="en-GB" dirty="0"/>
          </a:p>
          <a:p>
            <a:pPr lvl="1">
              <a:lnSpc>
                <a:spcPct val="110000"/>
              </a:lnSpc>
            </a:pPr>
            <a:r>
              <a:rPr lang="en-GB" dirty="0"/>
              <a:t>Run the program in the profiler and explore the </a:t>
            </a:r>
            <a:r>
              <a:rPr lang="en-GB" dirty="0" smtClean="0"/>
              <a:t>results</a:t>
            </a:r>
          </a:p>
          <a:p>
            <a:pPr lvl="1">
              <a:lnSpc>
                <a:spcPct val="110000"/>
              </a:lnSpc>
            </a:pPr>
            <a:r>
              <a:rPr lang="en-GB" smtClean="0"/>
              <a:t>Modify </a:t>
            </a:r>
            <a:r>
              <a:rPr lang="en-GB" dirty="0"/>
              <a:t>the program to </a:t>
            </a:r>
            <a:r>
              <a:rPr lang="en-GB" dirty="0" smtClean="0"/>
              <a:t>change the performance in some way and observe the effect with the profiler</a:t>
            </a:r>
            <a:endParaRPr lang="en-GB" dirty="0"/>
          </a:p>
          <a:p>
            <a:pPr lvl="1">
              <a:lnSpc>
                <a:spcPct val="110000"/>
              </a:lnSpc>
            </a:pPr>
            <a:r>
              <a:rPr lang="en-GB" dirty="0"/>
              <a:t>Repeat with other programs if you have </a:t>
            </a:r>
            <a:r>
              <a:rPr lang="en-GB" dirty="0" smtClean="0"/>
              <a:t>time, such as a debugger, </a:t>
            </a:r>
            <a:r>
              <a:rPr lang="en-GB" dirty="0" err="1" smtClean="0"/>
              <a:t>GPUverify</a:t>
            </a:r>
            <a:r>
              <a:rPr lang="en-GB" dirty="0" smtClean="0"/>
              <a:t>, Oclgrind etc.</a:t>
            </a:r>
            <a:endParaRPr lang="en-GB" dirty="0"/>
          </a:p>
        </p:txBody>
      </p:sp>
    </p:spTree>
    <p:extLst>
      <p:ext uri="{BB962C8B-B14F-4D97-AF65-F5344CB8AC3E}">
        <p14:creationId xmlns:p14="http://schemas.microsoft.com/office/powerpoint/2010/main" val="21167195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Advanced OpenCL Topics - OPTIMISATION</a:t>
            </a:r>
            <a:endParaRPr lang="en-GB" dirty="0"/>
          </a:p>
        </p:txBody>
      </p:sp>
      <p:sp>
        <p:nvSpPr>
          <p:cNvPr id="5" name="Text Placeholder 4"/>
          <p:cNvSpPr>
            <a:spLocks noGrp="1"/>
          </p:cNvSpPr>
          <p:nvPr>
            <p:ph type="body" idx="1"/>
          </p:nvPr>
        </p:nvSpPr>
        <p:spPr/>
        <p:txBody>
          <a:bodyPr/>
          <a:lstStyle/>
          <a:p>
            <a:endParaRPr lang="en-GB" dirty="0">
              <a:solidFill>
                <a:schemeClr val="tx1"/>
              </a:solidFill>
            </a:endParaRPr>
          </a:p>
        </p:txBody>
      </p:sp>
    </p:spTree>
    <p:extLst>
      <p:ext uri="{BB962C8B-B14F-4D97-AF65-F5344CB8AC3E}">
        <p14:creationId xmlns:p14="http://schemas.microsoft.com/office/powerpoint/2010/main" val="13138991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Profiling Tools</a:t>
            </a:r>
            <a:endParaRPr lang="en-US" dirty="0"/>
          </a:p>
        </p:txBody>
      </p:sp>
      <p:sp>
        <p:nvSpPr>
          <p:cNvPr id="3" name="Content Placeholder 2"/>
          <p:cNvSpPr>
            <a:spLocks noGrp="1"/>
          </p:cNvSpPr>
          <p:nvPr>
            <p:ph idx="1"/>
          </p:nvPr>
        </p:nvSpPr>
        <p:spPr/>
        <p:txBody>
          <a:bodyPr>
            <a:normAutofit fontScale="92500"/>
          </a:bodyPr>
          <a:lstStyle/>
          <a:p>
            <a:r>
              <a:rPr lang="en-US" dirty="0" smtClean="0"/>
              <a:t>Intel System Analyzer, Platform Analyzer, </a:t>
            </a:r>
            <a:r>
              <a:rPr lang="en-US" dirty="0" err="1" smtClean="0"/>
              <a:t>vTune</a:t>
            </a:r>
            <a:endParaRPr lang="en-US" dirty="0" smtClean="0"/>
          </a:p>
          <a:p>
            <a:r>
              <a:rPr lang="en-US" dirty="0" smtClean="0"/>
              <a:t>AMD </a:t>
            </a:r>
            <a:r>
              <a:rPr lang="en-US" dirty="0" err="1" smtClean="0"/>
              <a:t>CodeXL</a:t>
            </a:r>
            <a:endParaRPr lang="en-US" dirty="0" smtClean="0"/>
          </a:p>
          <a:p>
            <a:r>
              <a:rPr lang="en-US" dirty="0" smtClean="0"/>
              <a:t>NVIDIA NVVP/</a:t>
            </a:r>
            <a:r>
              <a:rPr lang="en-US" dirty="0" err="1" smtClean="0"/>
              <a:t>Nsight</a:t>
            </a:r>
            <a:endParaRPr lang="en-US" dirty="0" smtClean="0"/>
          </a:p>
          <a:p>
            <a:r>
              <a:rPr lang="en-US" dirty="0" smtClean="0"/>
              <a:t>Qualcomm </a:t>
            </a:r>
            <a:r>
              <a:rPr lang="en-US" dirty="0" err="1" smtClean="0"/>
              <a:t>Adreno</a:t>
            </a:r>
            <a:r>
              <a:rPr lang="en-US" dirty="0" smtClean="0"/>
              <a:t> Profiler</a:t>
            </a:r>
          </a:p>
          <a:p>
            <a:r>
              <a:rPr lang="en-US" dirty="0" smtClean="0"/>
              <a:t>ARM DS-5</a:t>
            </a:r>
          </a:p>
          <a:p>
            <a:r>
              <a:rPr lang="en-US" dirty="0" smtClean="0"/>
              <a:t>Imagination </a:t>
            </a:r>
            <a:r>
              <a:rPr lang="en-US" dirty="0" err="1" smtClean="0"/>
              <a:t>PVRTune</a:t>
            </a:r>
            <a:endParaRPr lang="en-US" dirty="0" smtClean="0"/>
          </a:p>
          <a:p>
            <a:r>
              <a:rPr lang="en-US" dirty="0" err="1"/>
              <a:t>Extrae</a:t>
            </a:r>
            <a:r>
              <a:rPr lang="en-US" dirty="0"/>
              <a:t> and </a:t>
            </a:r>
            <a:r>
              <a:rPr lang="en-US" dirty="0" err="1" smtClean="0"/>
              <a:t>Paraver</a:t>
            </a:r>
            <a:r>
              <a:rPr lang="en-US" dirty="0" smtClean="0"/>
              <a:t> (Barcelona Supercomputing Center)</a:t>
            </a:r>
            <a:endParaRPr lang="en-US" dirty="0"/>
          </a:p>
          <a:p>
            <a:endParaRPr lang="en-US" dirty="0"/>
          </a:p>
        </p:txBody>
      </p:sp>
    </p:spTree>
    <p:extLst>
      <p:ext uri="{BB962C8B-B14F-4D97-AF65-F5344CB8AC3E}">
        <p14:creationId xmlns:p14="http://schemas.microsoft.com/office/powerpoint/2010/main" val="1685504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Fast Kernels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There's a tendency to overcomplicate OpenCL code</a:t>
            </a:r>
          </a:p>
          <a:p>
            <a:pPr lvl="1"/>
            <a:r>
              <a:rPr lang="en-US" dirty="0" smtClean="0"/>
              <a:t>“GPUs are hard, therefore my code must be hard!”</a:t>
            </a:r>
          </a:p>
          <a:p>
            <a:r>
              <a:rPr lang="en-US" dirty="0" smtClean="0"/>
              <a:t>Adding too many levels of indirection at the start is doomed to failure</a:t>
            </a:r>
          </a:p>
          <a:p>
            <a:pPr lvl="1"/>
            <a:r>
              <a:rPr lang="en-US" dirty="0" smtClean="0"/>
              <a:t>Starting off with using local memory, trying to cache data yourself etc</a:t>
            </a:r>
            <a:r>
              <a:rPr lang="en-US" dirty="0"/>
              <a:t>.</a:t>
            </a:r>
            <a:endParaRPr lang="en-US" dirty="0" smtClean="0"/>
          </a:p>
          <a:p>
            <a:r>
              <a:rPr lang="en-US" dirty="0" smtClean="0"/>
              <a:t>Modern runtimes and compilers are pretty smart!</a:t>
            </a:r>
          </a:p>
          <a:p>
            <a:r>
              <a:rPr lang="en-US" dirty="0" smtClean="0"/>
              <a:t>Start simple. But once you have something working…</a:t>
            </a:r>
            <a:endParaRPr lang="en-US" dirty="0"/>
          </a:p>
        </p:txBody>
      </p:sp>
    </p:spTree>
    <p:extLst>
      <p:ext uri="{BB962C8B-B14F-4D97-AF65-F5344CB8AC3E}">
        <p14:creationId xmlns:p14="http://schemas.microsoft.com/office/powerpoint/2010/main" val="5967216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0"/>
            <a:ext cx="8229600" cy="1143000"/>
          </a:xfrm>
        </p:spPr>
        <p:txBody>
          <a:bodyPr/>
          <a:lstStyle/>
          <a:p>
            <a:r>
              <a:rPr lang="en-GB" dirty="0" smtClean="0"/>
              <a:t>Performance portability</a:t>
            </a:r>
            <a:endParaRPr lang="en-GB" dirty="0"/>
          </a:p>
        </p:txBody>
      </p:sp>
      <p:sp>
        <p:nvSpPr>
          <p:cNvPr id="5" name="Content Placeholder 4"/>
          <p:cNvSpPr>
            <a:spLocks noGrp="1"/>
          </p:cNvSpPr>
          <p:nvPr>
            <p:ph idx="1"/>
          </p:nvPr>
        </p:nvSpPr>
        <p:spPr/>
        <p:txBody>
          <a:bodyPr>
            <a:normAutofit/>
          </a:bodyPr>
          <a:lstStyle/>
          <a:p>
            <a:pPr marL="0" indent="0">
              <a:buNone/>
            </a:pPr>
            <a:r>
              <a:rPr lang="en-GB" dirty="0" smtClean="0"/>
              <a:t>Obviously a very large field, but some basic concepts to keep in mind:</a:t>
            </a:r>
          </a:p>
          <a:p>
            <a:r>
              <a:rPr lang="en-GB" dirty="0" smtClean="0"/>
              <a:t>Don’t (over-) optimise specifically for one piece of hardware</a:t>
            </a:r>
          </a:p>
          <a:p>
            <a:r>
              <a:rPr lang="en-GB" dirty="0" smtClean="0"/>
              <a:t>Test on various platforms during development to make sure it actually </a:t>
            </a:r>
            <a:r>
              <a:rPr lang="en-GB" i="1" dirty="0" smtClean="0"/>
              <a:t>works </a:t>
            </a:r>
            <a:r>
              <a:rPr lang="en-GB" dirty="0" smtClean="0"/>
              <a:t>on different hardware</a:t>
            </a:r>
          </a:p>
          <a:p>
            <a:r>
              <a:rPr lang="en-GB" dirty="0" smtClean="0"/>
              <a:t>Profile (events should work everywhere)</a:t>
            </a:r>
            <a:endParaRPr lang="en-GB" dirty="0"/>
          </a:p>
        </p:txBody>
      </p:sp>
    </p:spTree>
    <p:extLst>
      <p:ext uri="{BB962C8B-B14F-4D97-AF65-F5344CB8AC3E}">
        <p14:creationId xmlns:p14="http://schemas.microsoft.com/office/powerpoint/2010/main" val="68807580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828"/>
            <a:ext cx="8229600" cy="1143000"/>
          </a:xfrm>
        </p:spPr>
        <p:txBody>
          <a:bodyPr/>
          <a:lstStyle/>
          <a:p>
            <a:r>
              <a:rPr lang="en-US" dirty="0" smtClean="0"/>
              <a:t>OpenCL Memory Hierarchy</a:t>
            </a:r>
            <a:endParaRPr lang="en-US" dirty="0"/>
          </a:p>
        </p:txBody>
      </p:sp>
      <p:sp>
        <p:nvSpPr>
          <p:cNvPr id="3" name="Content Placeholder 2"/>
          <p:cNvSpPr>
            <a:spLocks noGrp="1"/>
          </p:cNvSpPr>
          <p:nvPr>
            <p:ph idx="1"/>
          </p:nvPr>
        </p:nvSpPr>
        <p:spPr/>
        <p:txBody>
          <a:bodyPr/>
          <a:lstStyle/>
          <a:p>
            <a:r>
              <a:rPr lang="en-US" dirty="0" smtClean="0"/>
              <a:t>OpenCL has 4 address spaces</a:t>
            </a:r>
          </a:p>
          <a:p>
            <a:r>
              <a:rPr lang="en-US" dirty="0" smtClean="0"/>
              <a:t>Kernels are “dumb” – data movement between address spaces will not happen automatically*</a:t>
            </a:r>
          </a:p>
          <a:p>
            <a:r>
              <a:rPr lang="en-US" dirty="0" smtClean="0"/>
              <a:t>However, manual use can sometimes improve performance (if you know something the compiler or runtime does not!)</a:t>
            </a:r>
          </a:p>
          <a:p>
            <a:pPr marL="0" indent="0">
              <a:buNone/>
            </a:pPr>
            <a:endParaRPr lang="en-US" dirty="0"/>
          </a:p>
        </p:txBody>
      </p:sp>
    </p:spTree>
    <p:extLst>
      <p:ext uri="{BB962C8B-B14F-4D97-AF65-F5344CB8AC3E}">
        <p14:creationId xmlns:p14="http://schemas.microsoft.com/office/powerpoint/2010/main" val="12892460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Private Memory</a:t>
            </a:r>
            <a:endParaRPr lang="en-US" dirty="0"/>
          </a:p>
        </p:txBody>
      </p:sp>
      <p:sp>
        <p:nvSpPr>
          <p:cNvPr id="5" name="Text Placeholder 4"/>
          <p:cNvSpPr>
            <a:spLocks noGrp="1"/>
          </p:cNvSpPr>
          <p:nvPr>
            <p:ph type="body" sz="half" idx="4294967295"/>
          </p:nvPr>
        </p:nvSpPr>
        <p:spPr>
          <a:xfrm>
            <a:off x="467544" y="1412776"/>
            <a:ext cx="3008313" cy="4691063"/>
          </a:xfrm>
        </p:spPr>
        <p:txBody>
          <a:bodyPr>
            <a:normAutofit/>
          </a:bodyPr>
          <a:lstStyle/>
          <a:p>
            <a:pPr marL="285750" indent="-285750">
              <a:buFont typeface="Arial"/>
              <a:buChar char="•"/>
            </a:pPr>
            <a:r>
              <a:rPr lang="en-US" sz="2400" dirty="0" smtClean="0"/>
              <a:t>This is the default address space for variables defined in your kernel</a:t>
            </a:r>
          </a:p>
          <a:p>
            <a:pPr marL="285750" indent="-285750">
              <a:buFont typeface="Arial"/>
              <a:buChar char="•"/>
            </a:pPr>
            <a:r>
              <a:rPr lang="en-US" sz="2400" dirty="0"/>
              <a:t>Memory access time is the fastest at O(1) cycles</a:t>
            </a:r>
            <a:r>
              <a:rPr lang="en-US" sz="2400" dirty="0" smtClean="0"/>
              <a:t>.</a:t>
            </a:r>
          </a:p>
          <a:p>
            <a:pPr marL="285750" indent="-285750">
              <a:buFont typeface="Arial"/>
              <a:buChar char="•"/>
            </a:pPr>
            <a:r>
              <a:rPr lang="en-US" sz="2400" dirty="0" smtClean="0"/>
              <a:t>But they are limited in numbers!</a:t>
            </a:r>
          </a:p>
        </p:txBody>
      </p:sp>
      <p:pic>
        <p:nvPicPr>
          <p:cNvPr id="3" name="Picture 2" descr="Fig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484784"/>
            <a:ext cx="3819525" cy="3733800"/>
          </a:xfrm>
          <a:prstGeom prst="rect">
            <a:avLst/>
          </a:prstGeom>
        </p:spPr>
      </p:pic>
    </p:spTree>
    <p:extLst>
      <p:ext uri="{BB962C8B-B14F-4D97-AF65-F5344CB8AC3E}">
        <p14:creationId xmlns:p14="http://schemas.microsoft.com/office/powerpoint/2010/main" val="35216174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Private Memory</a:t>
            </a:r>
            <a:endParaRPr lang="en-US" dirty="0"/>
          </a:p>
        </p:txBody>
      </p:sp>
      <p:sp>
        <p:nvSpPr>
          <p:cNvPr id="4" name="Content Placeholder 3"/>
          <p:cNvSpPr>
            <a:spLocks noGrp="1"/>
          </p:cNvSpPr>
          <p:nvPr>
            <p:ph idx="4294967295"/>
          </p:nvPr>
        </p:nvSpPr>
        <p:spPr>
          <a:xfrm>
            <a:off x="4355976" y="1844824"/>
            <a:ext cx="4788024" cy="4281339"/>
          </a:xfrm>
        </p:spPr>
        <p:txBody>
          <a:bodyPr>
            <a:normAutofit/>
          </a:bodyPr>
          <a:lstStyle/>
          <a:p>
            <a:pPr marL="0" indent="0">
              <a:buNone/>
            </a:pPr>
            <a:r>
              <a:rPr lang="en-US" sz="1400" b="1" dirty="0" smtClean="0">
                <a:solidFill>
                  <a:srgbClr val="3366FF"/>
                </a:solidFill>
                <a:latin typeface="Courier New"/>
                <a:cs typeface="Courier New"/>
              </a:rPr>
              <a:t>kernel </a:t>
            </a:r>
            <a:r>
              <a:rPr lang="en-US" sz="1400" b="1" dirty="0">
                <a:solidFill>
                  <a:srgbClr val="3366FF"/>
                </a:solidFill>
                <a:latin typeface="Courier New"/>
                <a:cs typeface="Courier New"/>
              </a:rPr>
              <a:t>void</a:t>
            </a:r>
          </a:p>
          <a:p>
            <a:pPr marL="0" indent="0">
              <a:buNone/>
            </a:pPr>
            <a:r>
              <a:rPr lang="en-US" sz="1400" b="1" dirty="0" err="1">
                <a:solidFill>
                  <a:srgbClr val="3366FF"/>
                </a:solidFill>
                <a:latin typeface="Courier New"/>
                <a:cs typeface="Courier New"/>
              </a:rPr>
              <a:t>calc_diff</a:t>
            </a:r>
            <a:endParaRPr lang="en-US" sz="1400" b="1" dirty="0">
              <a:solidFill>
                <a:srgbClr val="3366FF"/>
              </a:solidFill>
              <a:latin typeface="Courier New"/>
              <a:cs typeface="Courier New"/>
            </a:endParaRPr>
          </a:p>
          <a:p>
            <a:pPr marL="0" indent="0">
              <a:buNone/>
            </a:pPr>
            <a:r>
              <a:rPr lang="en-US" sz="1400" b="1" dirty="0" smtClean="0">
                <a:solidFill>
                  <a:srgbClr val="3366FF"/>
                </a:solidFill>
                <a:latin typeface="Courier New"/>
                <a:cs typeface="Courier New"/>
              </a:rPr>
              <a:t>( </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*a, </a:t>
            </a:r>
            <a:endParaRPr lang="en-US" sz="1400" b="1" dirty="0" smtClean="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*b, </a:t>
            </a:r>
            <a:endParaRPr lang="en-US" sz="1400" b="1" dirty="0" smtClean="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a:t>
            </a:r>
            <a:r>
              <a:rPr lang="en-US" sz="1400" b="1" dirty="0" smtClean="0">
                <a:solidFill>
                  <a:srgbClr val="3366FF"/>
                </a:solidFill>
                <a:latin typeface="Courier New"/>
                <a:cs typeface="Courier New"/>
              </a:rPr>
              <a:t>c</a:t>
            </a:r>
          </a:p>
          <a:p>
            <a:pPr marL="0" indent="0">
              <a:buNone/>
            </a:pP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/”id” </a:t>
            </a:r>
            <a:r>
              <a:rPr lang="en-US" sz="1400" b="1" dirty="0">
                <a:solidFill>
                  <a:srgbClr val="3366FF"/>
                </a:solidFill>
                <a:latin typeface="Courier New"/>
                <a:cs typeface="Courier New"/>
              </a:rPr>
              <a:t>is in private memory</a:t>
            </a: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const</a:t>
            </a: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int</a:t>
            </a:r>
            <a:r>
              <a:rPr lang="en-US" sz="1400" b="1" dirty="0">
                <a:solidFill>
                  <a:srgbClr val="3366FF"/>
                </a:solidFill>
                <a:latin typeface="Courier New"/>
                <a:cs typeface="Courier New"/>
              </a:rPr>
              <a:t> id = </a:t>
            </a:r>
            <a:r>
              <a:rPr lang="en-US" sz="1400" b="1" dirty="0" err="1">
                <a:solidFill>
                  <a:srgbClr val="3366FF"/>
                </a:solidFill>
                <a:latin typeface="Courier New"/>
                <a:cs typeface="Courier New"/>
              </a:rPr>
              <a:t>get_global_id</a:t>
            </a:r>
            <a:r>
              <a:rPr lang="en-US" sz="1400" b="1" dirty="0">
                <a:solidFill>
                  <a:srgbClr val="3366FF"/>
                </a:solidFill>
                <a:latin typeface="Courier New"/>
                <a:cs typeface="Courier New"/>
              </a:rPr>
              <a:t>(0);</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c[id] = </a:t>
            </a:r>
            <a:r>
              <a:rPr lang="en-US" sz="1400" b="1" dirty="0" err="1" smtClean="0">
                <a:solidFill>
                  <a:srgbClr val="3366FF"/>
                </a:solidFill>
                <a:latin typeface="Courier New"/>
                <a:cs typeface="Courier New"/>
              </a:rPr>
              <a:t>fabs</a:t>
            </a:r>
            <a:r>
              <a:rPr lang="en-US" sz="1400" b="1" dirty="0" smtClean="0">
                <a:solidFill>
                  <a:srgbClr val="3366FF"/>
                </a:solidFill>
                <a:latin typeface="Courier New"/>
                <a:cs typeface="Courier New"/>
              </a:rPr>
              <a:t>(a</a:t>
            </a:r>
            <a:r>
              <a:rPr lang="en-US" sz="1400" b="1" dirty="0">
                <a:solidFill>
                  <a:srgbClr val="3366FF"/>
                </a:solidFill>
                <a:latin typeface="Courier New"/>
                <a:cs typeface="Courier New"/>
              </a:rPr>
              <a:t>[id] - b[id</a:t>
            </a: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p:txBody>
      </p:sp>
      <p:sp>
        <p:nvSpPr>
          <p:cNvPr id="5" name="Text Placeholder 4"/>
          <p:cNvSpPr>
            <a:spLocks noGrp="1"/>
          </p:cNvSpPr>
          <p:nvPr>
            <p:ph type="body" sz="half" idx="4294967295"/>
          </p:nvPr>
        </p:nvSpPr>
        <p:spPr>
          <a:xfrm>
            <a:off x="467544" y="1412776"/>
            <a:ext cx="3312368" cy="4691063"/>
          </a:xfrm>
        </p:spPr>
        <p:txBody>
          <a:bodyPr>
            <a:normAutofit fontScale="55000" lnSpcReduction="20000"/>
          </a:bodyPr>
          <a:lstStyle/>
          <a:p>
            <a:pPr marL="285750" indent="-285750">
              <a:lnSpc>
                <a:spcPct val="110000"/>
              </a:lnSpc>
              <a:buFont typeface="Arial"/>
              <a:buChar char="•"/>
            </a:pPr>
            <a:r>
              <a:rPr lang="en-US" dirty="0" smtClean="0"/>
              <a:t>This is the default address space for variables defined in your kernel</a:t>
            </a:r>
          </a:p>
          <a:p>
            <a:pPr marL="285750" indent="-285750">
              <a:lnSpc>
                <a:spcPct val="110000"/>
              </a:lnSpc>
              <a:buFont typeface="Arial"/>
              <a:buChar char="•"/>
            </a:pPr>
            <a:r>
              <a:rPr lang="en-US" dirty="0"/>
              <a:t>Memory access time is the fastest at O(1) </a:t>
            </a:r>
            <a:r>
              <a:rPr lang="en-US" dirty="0" smtClean="0"/>
              <a:t>cycles</a:t>
            </a:r>
          </a:p>
          <a:p>
            <a:pPr marL="285750" indent="-285750">
              <a:lnSpc>
                <a:spcPct val="110000"/>
              </a:lnSpc>
              <a:buFont typeface="Arial"/>
              <a:buChar char="•"/>
            </a:pPr>
            <a:r>
              <a:rPr lang="en-US" dirty="0" smtClean="0"/>
              <a:t>But they are limited in numbers!</a:t>
            </a:r>
          </a:p>
          <a:p>
            <a:pPr marL="285750" indent="-285750">
              <a:lnSpc>
                <a:spcPct val="110000"/>
              </a:lnSpc>
              <a:buFont typeface="Arial"/>
              <a:buChar char="•"/>
            </a:pPr>
            <a:r>
              <a:rPr lang="en-US" dirty="0" smtClean="0"/>
              <a:t>Each variable maps to a register on the device of execution</a:t>
            </a:r>
          </a:p>
          <a:p>
            <a:pPr marL="285750" indent="-285750">
              <a:lnSpc>
                <a:spcPct val="110000"/>
              </a:lnSpc>
              <a:buFont typeface="Arial"/>
              <a:buChar char="•"/>
            </a:pPr>
            <a:r>
              <a:rPr lang="en-US" dirty="0" smtClean="0"/>
              <a:t>But variables are not limited, they will be spilled into memory “somewhere” (usually global memory)</a:t>
            </a:r>
          </a:p>
          <a:p>
            <a:pPr marL="285750" indent="-285750">
              <a:lnSpc>
                <a:spcPct val="110000"/>
              </a:lnSpc>
              <a:buFont typeface="Arial"/>
              <a:buChar char="•"/>
            </a:pPr>
            <a:r>
              <a:rPr lang="en-US" dirty="0" smtClean="0"/>
              <a:t>“Occupancy” must also be considered…</a:t>
            </a:r>
          </a:p>
        </p:txBody>
      </p:sp>
    </p:spTree>
    <p:extLst>
      <p:ext uri="{BB962C8B-B14F-4D97-AF65-F5344CB8AC3E}">
        <p14:creationId xmlns:p14="http://schemas.microsoft.com/office/powerpoint/2010/main" val="35178121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Local Memory</a:t>
            </a:r>
            <a:endParaRPr lang="en-US" dirty="0"/>
          </a:p>
        </p:txBody>
      </p:sp>
      <p:sp>
        <p:nvSpPr>
          <p:cNvPr id="5" name="Text Placeholder 4"/>
          <p:cNvSpPr>
            <a:spLocks noGrp="1"/>
          </p:cNvSpPr>
          <p:nvPr>
            <p:ph type="body" sz="half" idx="4294967295"/>
          </p:nvPr>
        </p:nvSpPr>
        <p:spPr>
          <a:xfrm>
            <a:off x="179512" y="1340768"/>
            <a:ext cx="3456384" cy="5112568"/>
          </a:xfrm>
        </p:spPr>
        <p:txBody>
          <a:bodyPr>
            <a:noAutofit/>
          </a:bodyPr>
          <a:lstStyle/>
          <a:p>
            <a:pPr marL="285750" indent="-285750">
              <a:lnSpc>
                <a:spcPct val="90000"/>
              </a:lnSpc>
              <a:buFont typeface="Arial"/>
              <a:buChar char="•"/>
            </a:pPr>
            <a:r>
              <a:rPr lang="en-US" sz="2000" dirty="0" smtClean="0"/>
              <a:t>Local memory is the next level up from private</a:t>
            </a:r>
          </a:p>
          <a:p>
            <a:pPr marL="285750" indent="-285750">
              <a:lnSpc>
                <a:spcPct val="90000"/>
              </a:lnSpc>
              <a:buFont typeface="Arial"/>
              <a:buChar char="•"/>
            </a:pPr>
            <a:r>
              <a:rPr lang="en-US" sz="2000" dirty="0" smtClean="0"/>
              <a:t>Still reasonably fast to access at O(10) cycles</a:t>
            </a:r>
          </a:p>
          <a:p>
            <a:pPr marL="285750" indent="-285750">
              <a:lnSpc>
                <a:spcPct val="90000"/>
              </a:lnSpc>
              <a:buFont typeface="Arial"/>
              <a:buChar char="•"/>
            </a:pPr>
            <a:r>
              <a:rPr lang="en-US" sz="2000" dirty="0" smtClean="0"/>
              <a:t>Local memory is </a:t>
            </a:r>
            <a:r>
              <a:rPr lang="en-US" sz="2000" i="1" dirty="0" smtClean="0"/>
              <a:t>shared </a:t>
            </a:r>
            <a:r>
              <a:rPr lang="en-US" sz="2000" dirty="0" smtClean="0"/>
              <a:t>between work-items inside a </a:t>
            </a:r>
            <a:r>
              <a:rPr lang="en-US" sz="2000" i="1" dirty="0" smtClean="0"/>
              <a:t>local work-group</a:t>
            </a:r>
            <a:endParaRPr lang="en-US" sz="2000" dirty="0" smtClean="0"/>
          </a:p>
          <a:p>
            <a:pPr marL="285750" indent="-285750">
              <a:lnSpc>
                <a:spcPct val="90000"/>
              </a:lnSpc>
              <a:buFont typeface="Arial"/>
              <a:buChar char="•"/>
            </a:pPr>
            <a:r>
              <a:rPr lang="en-US" sz="2000" dirty="0" smtClean="0"/>
              <a:t>Ideal use-case is when there is lots of data that gets reused amongst threads within a work-group</a:t>
            </a:r>
          </a:p>
          <a:p>
            <a:pPr marL="285750" indent="-285750">
              <a:lnSpc>
                <a:spcPct val="90000"/>
              </a:lnSpc>
              <a:buFont typeface="Arial"/>
              <a:buChar char="•"/>
            </a:pPr>
            <a:r>
              <a:rPr lang="en-US" sz="2000" dirty="0" smtClean="0"/>
              <a:t>It can be allocated either in the host, or inline in the kernel*</a:t>
            </a:r>
          </a:p>
          <a:p>
            <a:pPr marL="285750" indent="-285750">
              <a:lnSpc>
                <a:spcPct val="90000"/>
              </a:lnSpc>
              <a:buFont typeface="Arial"/>
              <a:buChar char="•"/>
            </a:pPr>
            <a:r>
              <a:rPr lang="en-US" sz="2000" dirty="0" smtClean="0"/>
              <a:t>When used well, can result in significant performance increases</a:t>
            </a:r>
          </a:p>
        </p:txBody>
      </p:sp>
      <p:sp>
        <p:nvSpPr>
          <p:cNvPr id="6" name="Content Placeholder 3"/>
          <p:cNvSpPr>
            <a:spLocks noGrp="1"/>
          </p:cNvSpPr>
          <p:nvPr>
            <p:ph idx="4294967295"/>
          </p:nvPr>
        </p:nvSpPr>
        <p:spPr>
          <a:xfrm>
            <a:off x="4032250" y="1484784"/>
            <a:ext cx="5111750" cy="4641379"/>
          </a:xfrm>
        </p:spPr>
        <p:txBody>
          <a:bodyPr>
            <a:normAutofit/>
          </a:bodyPr>
          <a:lstStyle/>
          <a:p>
            <a:pPr marL="0" indent="0">
              <a:buNone/>
            </a:pPr>
            <a:r>
              <a:rPr lang="en-US" sz="1400" b="1" dirty="0" smtClean="0">
                <a:solidFill>
                  <a:srgbClr val="3366FF"/>
                </a:solidFill>
                <a:latin typeface="Courier New"/>
                <a:cs typeface="Courier New"/>
              </a:rPr>
              <a:t>kernel </a:t>
            </a:r>
            <a:r>
              <a:rPr lang="en-US" sz="1400" b="1" dirty="0">
                <a:solidFill>
                  <a:srgbClr val="3366FF"/>
                </a:solidFill>
                <a:latin typeface="Courier New"/>
                <a:cs typeface="Courier New"/>
              </a:rPr>
              <a:t>void</a:t>
            </a:r>
          </a:p>
          <a:p>
            <a:pPr marL="0" indent="0">
              <a:buNone/>
            </a:pPr>
            <a:r>
              <a:rPr lang="en-US" sz="1400" b="1" dirty="0" err="1">
                <a:solidFill>
                  <a:srgbClr val="3366FF"/>
                </a:solidFill>
                <a:latin typeface="Courier New"/>
                <a:cs typeface="Courier New"/>
              </a:rPr>
              <a:t>calc_something</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global float *a, </a:t>
            </a:r>
          </a:p>
          <a:p>
            <a:pPr marL="0" indent="0">
              <a:buNone/>
            </a:pPr>
            <a:r>
              <a:rPr lang="en-US" sz="1400" b="1" dirty="0">
                <a:solidFill>
                  <a:srgbClr val="3366FF"/>
                </a:solidFill>
                <a:latin typeface="Courier New"/>
                <a:cs typeface="Courier New"/>
              </a:rPr>
              <a:t>  global float *b, </a:t>
            </a:r>
          </a:p>
          <a:p>
            <a:pPr marL="0" indent="0">
              <a:buNone/>
            </a:pPr>
            <a:r>
              <a:rPr lang="en-US" sz="1400" b="1" dirty="0">
                <a:solidFill>
                  <a:srgbClr val="3366FF"/>
                </a:solidFill>
                <a:latin typeface="Courier New"/>
                <a:cs typeface="Courier New"/>
              </a:rPr>
              <a:t>  global float *c,</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//this local memory is set by the host</a:t>
            </a:r>
          </a:p>
          <a:p>
            <a:pPr marL="0" indent="0">
              <a:buNone/>
            </a:pPr>
            <a:r>
              <a:rPr lang="en-US" sz="1400" b="1" dirty="0">
                <a:solidFill>
                  <a:srgbClr val="3366FF"/>
                </a:solidFill>
                <a:latin typeface="Courier New"/>
                <a:cs typeface="Courier New"/>
              </a:rPr>
              <a:t>  local  float *t</a:t>
            </a: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//kernels can also declare local memory</a:t>
            </a:r>
          </a:p>
          <a:p>
            <a:pPr marL="0" indent="0">
              <a:buNone/>
            </a:pPr>
            <a:r>
              <a:rPr lang="en-US" sz="1400" b="1" dirty="0">
                <a:solidFill>
                  <a:srgbClr val="3366FF"/>
                </a:solidFill>
                <a:latin typeface="Courier New"/>
                <a:cs typeface="Courier New"/>
              </a:rPr>
              <a:t>  local float </a:t>
            </a:r>
            <a:r>
              <a:rPr lang="en-US" sz="1400" b="1" dirty="0" err="1">
                <a:solidFill>
                  <a:srgbClr val="3366FF"/>
                </a:solidFill>
                <a:latin typeface="Courier New"/>
                <a:cs typeface="Courier New"/>
              </a:rPr>
              <a:t>tmp</a:t>
            </a:r>
            <a:r>
              <a:rPr lang="en-US" sz="1400" b="1" dirty="0">
                <a:solidFill>
                  <a:srgbClr val="3366FF"/>
                </a:solidFill>
                <a:latin typeface="Courier New"/>
                <a:cs typeface="Courier New"/>
              </a:rPr>
              <a:t>[128];</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//etc.</a:t>
            </a:r>
          </a:p>
          <a:p>
            <a:pPr marL="0" indent="0">
              <a:buNone/>
            </a:pPr>
            <a:r>
              <a:rPr lang="en-US" sz="1400" b="1" dirty="0">
                <a:solidFill>
                  <a:srgbClr val="3366FF"/>
                </a:solidFill>
                <a:latin typeface="Courier New"/>
                <a:cs typeface="Courier New"/>
              </a:rPr>
              <a:t>}</a:t>
            </a:r>
          </a:p>
        </p:txBody>
      </p:sp>
    </p:spTree>
    <p:extLst>
      <p:ext uri="{BB962C8B-B14F-4D97-AF65-F5344CB8AC3E}">
        <p14:creationId xmlns:p14="http://schemas.microsoft.com/office/powerpoint/2010/main" val="17756067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Global Memory</a:t>
            </a:r>
            <a:endParaRPr lang="en-US" dirty="0"/>
          </a:p>
        </p:txBody>
      </p:sp>
      <p:sp>
        <p:nvSpPr>
          <p:cNvPr id="5" name="Text Placeholder 4"/>
          <p:cNvSpPr>
            <a:spLocks noGrp="1"/>
          </p:cNvSpPr>
          <p:nvPr>
            <p:ph type="body" sz="half" idx="4294967295"/>
          </p:nvPr>
        </p:nvSpPr>
        <p:spPr>
          <a:xfrm>
            <a:off x="179512" y="1052736"/>
            <a:ext cx="3384376" cy="5616624"/>
          </a:xfrm>
        </p:spPr>
        <p:txBody>
          <a:bodyPr>
            <a:noAutofit/>
          </a:bodyPr>
          <a:lstStyle/>
          <a:p>
            <a:pPr marL="285750" indent="-285750">
              <a:lnSpc>
                <a:spcPct val="90000"/>
              </a:lnSpc>
              <a:buFont typeface="Arial"/>
              <a:buChar char="•"/>
            </a:pPr>
            <a:r>
              <a:rPr lang="en-US" sz="2400" dirty="0" smtClean="0"/>
              <a:t>This is where data you want processed will be resident, and where output data will be written to</a:t>
            </a:r>
          </a:p>
          <a:p>
            <a:pPr marL="285750" indent="-285750">
              <a:lnSpc>
                <a:spcPct val="90000"/>
              </a:lnSpc>
              <a:buFont typeface="Arial"/>
              <a:buChar char="•"/>
            </a:pPr>
            <a:r>
              <a:rPr lang="en-US" sz="2400" dirty="0" smtClean="0"/>
              <a:t>Global memory has long access latency, but high bandwidth (&gt; 300GB/s on high-end GPUs!)</a:t>
            </a:r>
          </a:p>
          <a:p>
            <a:pPr marL="285750" indent="-285750">
              <a:lnSpc>
                <a:spcPct val="90000"/>
              </a:lnSpc>
              <a:buFont typeface="Arial"/>
              <a:buChar char="•"/>
            </a:pPr>
            <a:r>
              <a:rPr lang="en-US" sz="2400" dirty="0" smtClean="0"/>
              <a:t>Latency can be mitigated via </a:t>
            </a:r>
            <a:r>
              <a:rPr lang="en-US" sz="2400" i="1" dirty="0" smtClean="0"/>
              <a:t>coalesced</a:t>
            </a:r>
            <a:r>
              <a:rPr lang="en-US" sz="2400" dirty="0" smtClean="0"/>
              <a:t> accesses</a:t>
            </a:r>
          </a:p>
          <a:p>
            <a:pPr marL="285750" indent="-285750">
              <a:lnSpc>
                <a:spcPct val="90000"/>
              </a:lnSpc>
              <a:buFont typeface="Arial"/>
              <a:buChar char="•"/>
            </a:pPr>
            <a:r>
              <a:rPr lang="en-US" sz="2400" dirty="0" smtClean="0"/>
              <a:t>It’s often better to re-compute data than store it!</a:t>
            </a:r>
          </a:p>
        </p:txBody>
      </p:sp>
      <p:sp>
        <p:nvSpPr>
          <p:cNvPr id="7" name="Content Placeholder 3"/>
          <p:cNvSpPr>
            <a:spLocks noGrp="1"/>
          </p:cNvSpPr>
          <p:nvPr>
            <p:ph idx="4294967295"/>
          </p:nvPr>
        </p:nvSpPr>
        <p:spPr>
          <a:xfrm>
            <a:off x="4032250" y="1268760"/>
            <a:ext cx="5111750" cy="5576170"/>
          </a:xfrm>
        </p:spPr>
        <p:txBody>
          <a:bodyPr>
            <a:normAutofit/>
          </a:bodyPr>
          <a:lstStyle/>
          <a:p>
            <a:pPr marL="0" indent="0">
              <a:buNone/>
            </a:pPr>
            <a:r>
              <a:rPr lang="en-US" sz="1400" b="1" dirty="0" err="1" smtClean="0">
                <a:solidFill>
                  <a:srgbClr val="3366FF"/>
                </a:solidFill>
                <a:latin typeface="Courier New"/>
                <a:cs typeface="Courier New"/>
              </a:rPr>
              <a:t>size_t</a:t>
            </a:r>
            <a:r>
              <a:rPr lang="en-US" sz="1400" b="1" dirty="0" smtClean="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 = 1024*1024 * </a:t>
            </a:r>
            <a:r>
              <a:rPr lang="en-US" sz="1400" b="1" dirty="0" err="1">
                <a:solidFill>
                  <a:srgbClr val="3366FF"/>
                </a:solidFill>
                <a:latin typeface="Courier New"/>
                <a:cs typeface="Courier New"/>
              </a:rPr>
              <a:t>sizeof</a:t>
            </a:r>
            <a:r>
              <a:rPr lang="en-US" sz="1400" b="1" dirty="0">
                <a:solidFill>
                  <a:srgbClr val="3366FF"/>
                </a:solidFill>
                <a:latin typeface="Courier New"/>
                <a:cs typeface="Courier New"/>
              </a:rPr>
              <a:t>(float);</a:t>
            </a:r>
          </a:p>
          <a:p>
            <a:pPr marL="0" indent="0">
              <a:buNone/>
            </a:pPr>
            <a:r>
              <a:rPr lang="en-US" sz="1400" b="1" dirty="0">
                <a:solidFill>
                  <a:srgbClr val="3366FF"/>
                </a:solidFill>
                <a:latin typeface="Courier New"/>
                <a:cs typeface="Courier New"/>
              </a:rPr>
              <a:t>float *</a:t>
            </a:r>
            <a:r>
              <a:rPr lang="en-US" sz="1400" b="1" dirty="0" err="1">
                <a:solidFill>
                  <a:srgbClr val="3366FF"/>
                </a:solidFill>
                <a:latin typeface="Courier New"/>
                <a:cs typeface="Courier New"/>
              </a:rPr>
              <a:t>hostPtrA</a:t>
            </a:r>
            <a:r>
              <a:rPr lang="en-US" sz="1400" b="1" dirty="0">
                <a:solidFill>
                  <a:srgbClr val="3366FF"/>
                </a:solidFill>
                <a:latin typeface="Courier New"/>
                <a:cs typeface="Courier New"/>
              </a:rPr>
              <a:t> = </a:t>
            </a:r>
            <a:r>
              <a:rPr lang="en-US" sz="1400" b="1" dirty="0" err="1">
                <a:solidFill>
                  <a:srgbClr val="3366FF"/>
                </a:solidFill>
                <a:latin typeface="Courier New"/>
                <a:cs typeface="Courier New"/>
              </a:rPr>
              <a:t>malloc</a:t>
            </a:r>
            <a:r>
              <a:rPr lang="en-US" sz="1400" b="1" dirty="0">
                <a:solidFill>
                  <a:srgbClr val="3366FF"/>
                </a:solidFill>
                <a:latin typeface="Courier New"/>
                <a:cs typeface="Courier New"/>
              </a:rPr>
              <a:t>(</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a:t>
            </a:r>
            <a:r>
              <a:rPr lang="en-US" sz="1400" b="1" dirty="0" smtClean="0">
                <a:solidFill>
                  <a:srgbClr val="3366FF"/>
                </a:solidFill>
                <a:latin typeface="Courier New"/>
                <a:cs typeface="Courier New"/>
              </a:rPr>
              <a:t>;</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//create device buffer</a:t>
            </a:r>
          </a:p>
          <a:p>
            <a:pPr marL="0" indent="0">
              <a:buNone/>
            </a:pPr>
            <a:r>
              <a:rPr lang="en-US" sz="1400" b="1" dirty="0" err="1">
                <a:solidFill>
                  <a:srgbClr val="3366FF"/>
                </a:solidFill>
                <a:latin typeface="Courier New"/>
                <a:cs typeface="Courier New"/>
              </a:rPr>
              <a:t>cl_mem</a:t>
            </a: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devPtrA</a:t>
            </a:r>
            <a:r>
              <a:rPr lang="en-US" sz="1400" b="1" dirty="0">
                <a:solidFill>
                  <a:srgbClr val="3366FF"/>
                </a:solidFill>
                <a:latin typeface="Courier New"/>
                <a:cs typeface="Courier New"/>
              </a:rPr>
              <a:t> = </a:t>
            </a:r>
            <a:r>
              <a:rPr lang="en-US" sz="1400" b="1" dirty="0" err="1">
                <a:solidFill>
                  <a:srgbClr val="3366FF"/>
                </a:solidFill>
                <a:latin typeface="Courier New"/>
                <a:cs typeface="Courier New"/>
              </a:rPr>
              <a:t>clCreateBuffer</a:t>
            </a: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context, </a:t>
            </a:r>
            <a:r>
              <a:rPr lang="en-US" sz="1400" b="1" dirty="0" smtClean="0">
                <a:solidFill>
                  <a:srgbClr val="3366FF"/>
                </a:solidFill>
                <a:latin typeface="Courier New"/>
                <a:cs typeface="Courier New"/>
              </a:rPr>
              <a:t>         //pointer to context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CL_MEM_READ_WRITE</a:t>
            </a:r>
            <a:r>
              <a:rPr lang="en-US" sz="1400" b="1" dirty="0" smtClean="0">
                <a:solidFill>
                  <a:srgbClr val="3366FF"/>
                </a:solidFill>
                <a:latin typeface="Courier New"/>
                <a:cs typeface="Courier New"/>
              </a:rPr>
              <a:t>,//memory flags</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//size of buffer (bytes)</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NULL</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NULL              //error code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endParaRPr lang="en-US" sz="1400" b="1" dirty="0">
              <a:solidFill>
                <a:srgbClr val="3366FF"/>
              </a:solidFill>
              <a:latin typeface="Courier New"/>
              <a:cs typeface="Courier New"/>
            </a:endParaRPr>
          </a:p>
          <a:p>
            <a:pPr marL="0" indent="0">
              <a:buNone/>
            </a:pPr>
            <a:r>
              <a:rPr lang="en-US" sz="1400" b="1" dirty="0" err="1">
                <a:solidFill>
                  <a:srgbClr val="3366FF"/>
                </a:solidFill>
                <a:latin typeface="Courier New"/>
                <a:cs typeface="Courier New"/>
              </a:rPr>
              <a:t>clEnqueueWriteBuffer</a:t>
            </a: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queue</a:t>
            </a:r>
            <a:r>
              <a:rPr lang="en-US" sz="1400" b="1" dirty="0" smtClean="0">
                <a:solidFill>
                  <a:srgbClr val="3366FF"/>
                </a:solidFill>
                <a:latin typeface="Courier New"/>
                <a:cs typeface="Courier New"/>
              </a:rPr>
              <a:t>,            //pointer to queue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devPtrA</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CL_FALSE</a:t>
            </a:r>
            <a:r>
              <a:rPr lang="en-US" sz="1400" b="1" dirty="0" smtClean="0">
                <a:solidFill>
                  <a:srgbClr val="3366FF"/>
                </a:solidFill>
                <a:latin typeface="Courier New"/>
                <a:cs typeface="Courier New"/>
              </a:rPr>
              <a:t>,         //blocking write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0</a:t>
            </a:r>
            <a:r>
              <a:rPr lang="en-US" sz="1400" b="1" dirty="0" smtClean="0">
                <a:solidFill>
                  <a:srgbClr val="3366FF"/>
                </a:solidFill>
                <a:latin typeface="Courier New"/>
                <a:cs typeface="Courier New"/>
              </a:rPr>
              <a:t>,                //offset into device </a:t>
            </a:r>
            <a:r>
              <a:rPr lang="en-US" sz="1400" b="1" dirty="0" err="1" smtClean="0">
                <a:solidFill>
                  <a:srgbClr val="3366FF"/>
                </a:solidFill>
                <a:latin typeface="Courier New"/>
                <a:cs typeface="Courier New"/>
              </a:rPr>
              <a:t>ptr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smtClean="0">
                <a:solidFill>
                  <a:srgbClr val="3366FF"/>
                </a:solidFill>
                <a:latin typeface="Courier New"/>
                <a:cs typeface="Courier New"/>
              </a:rPr>
              <a:t>,              //number of bytes to write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hostPtrA</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0, NULL, </a:t>
            </a:r>
            <a:r>
              <a:rPr lang="en-US" sz="1400" b="1" dirty="0" smtClean="0">
                <a:solidFill>
                  <a:srgbClr val="3366FF"/>
                </a:solidFill>
                <a:latin typeface="Courier New"/>
                <a:cs typeface="Courier New"/>
              </a:rPr>
              <a:t>NULL     //event list data</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p:txBody>
      </p:sp>
    </p:spTree>
    <p:extLst>
      <p:ext uri="{BB962C8B-B14F-4D97-AF65-F5344CB8AC3E}">
        <p14:creationId xmlns:p14="http://schemas.microsoft.com/office/powerpoint/2010/main" val="21994470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Coalesced Memory Access</a:t>
            </a:r>
            <a:endParaRPr lang="en-US" dirty="0"/>
          </a:p>
        </p:txBody>
      </p:sp>
      <p:sp>
        <p:nvSpPr>
          <p:cNvPr id="3" name="Content Placeholder 2"/>
          <p:cNvSpPr>
            <a:spLocks noGrp="1"/>
          </p:cNvSpPr>
          <p:nvPr>
            <p:ph idx="1"/>
          </p:nvPr>
        </p:nvSpPr>
        <p:spPr/>
        <p:txBody>
          <a:bodyPr>
            <a:normAutofit/>
          </a:bodyPr>
          <a:lstStyle/>
          <a:p>
            <a:r>
              <a:rPr lang="en-US" b="1" i="1" u="sng" dirty="0" smtClean="0">
                <a:solidFill>
                  <a:srgbClr val="0000FF"/>
                </a:solidFill>
              </a:rPr>
              <a:t>Coalesced memory accesses</a:t>
            </a:r>
            <a:r>
              <a:rPr lang="en-US" b="1" i="1" dirty="0" smtClean="0">
                <a:solidFill>
                  <a:srgbClr val="0000FF"/>
                </a:solidFill>
              </a:rPr>
              <a:t> </a:t>
            </a:r>
            <a:r>
              <a:rPr lang="en-US" dirty="0" smtClean="0"/>
              <a:t>are key for high performance code</a:t>
            </a:r>
          </a:p>
          <a:p>
            <a:r>
              <a:rPr lang="en-US" dirty="0" smtClean="0"/>
              <a:t>In principle, it’s very simple, but frequently requires transposing/transforming data </a:t>
            </a:r>
            <a:r>
              <a:rPr lang="en-US" dirty="0" smtClean="0"/>
              <a:t>before using </a:t>
            </a:r>
            <a:r>
              <a:rPr lang="en-US" dirty="0" smtClean="0"/>
              <a:t>it </a:t>
            </a:r>
            <a:r>
              <a:rPr lang="en-US" dirty="0" smtClean="0"/>
              <a:t>on the GPU</a:t>
            </a:r>
            <a:endParaRPr lang="en-US" dirty="0" smtClean="0"/>
          </a:p>
        </p:txBody>
      </p:sp>
    </p:spTree>
    <p:extLst>
      <p:ext uri="{BB962C8B-B14F-4D97-AF65-F5344CB8AC3E}">
        <p14:creationId xmlns:p14="http://schemas.microsoft.com/office/powerpoint/2010/main" val="58051973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8" name="Shape 128"/>
          <p:cNvSpPr>
            <a:spLocks noGrp="1"/>
          </p:cNvSpPr>
          <p:nvPr>
            <p:ph type="title"/>
          </p:nvPr>
        </p:nvSpPr>
        <p:spPr>
          <a:xfrm>
            <a:off x="467544" y="0"/>
            <a:ext cx="8229600" cy="1143000"/>
          </a:xfrm>
          <a:prstGeom prst="rect">
            <a:avLst/>
          </a:prstGeom>
        </p:spPr>
        <p:txBody>
          <a:bodyPr>
            <a:normAutofit/>
          </a:bodyPr>
          <a:lstStyle/>
          <a:p>
            <a:pPr lvl="0">
              <a:defRPr sz="1800">
                <a:solidFill>
                  <a:srgbClr val="000000"/>
                </a:solidFill>
              </a:defRPr>
            </a:pPr>
            <a:r>
              <a:rPr lang="en-GB" sz="4000" dirty="0" smtClean="0"/>
              <a:t>Memory Access Coalescence</a:t>
            </a:r>
            <a:endParaRPr sz="4000" dirty="0"/>
          </a:p>
        </p:txBody>
      </p:sp>
      <p:sp>
        <p:nvSpPr>
          <p:cNvPr id="129" name="Shape 129"/>
          <p:cNvSpPr>
            <a:spLocks noGrp="1"/>
          </p:cNvSpPr>
          <p:nvPr>
            <p:ph type="body" idx="4294967295"/>
          </p:nvPr>
        </p:nvSpPr>
        <p:spPr>
          <a:xfrm>
            <a:off x="179512" y="1412776"/>
            <a:ext cx="3816424" cy="4635500"/>
          </a:xfrm>
          <a:prstGeom prst="rect">
            <a:avLst/>
          </a:prstGeom>
        </p:spPr>
        <p:txBody>
          <a:bodyPr>
            <a:noAutofit/>
          </a:bodyPr>
          <a:lstStyle/>
          <a:p>
            <a:pPr lvl="0">
              <a:defRPr sz="1800">
                <a:solidFill>
                  <a:srgbClr val="000000"/>
                </a:solidFill>
              </a:defRPr>
            </a:pPr>
            <a:r>
              <a:rPr sz="2400" b="1" dirty="0"/>
              <a:t>Coalesce</a:t>
            </a:r>
            <a:r>
              <a:rPr sz="2400" dirty="0"/>
              <a:t> - to combine into </a:t>
            </a:r>
            <a:r>
              <a:rPr sz="2400" dirty="0" smtClean="0"/>
              <a:t>one</a:t>
            </a:r>
            <a:endParaRPr sz="2400" dirty="0"/>
          </a:p>
          <a:p>
            <a:pPr lvl="0">
              <a:defRPr sz="1800">
                <a:solidFill>
                  <a:srgbClr val="000000"/>
                </a:solidFill>
              </a:defRPr>
            </a:pPr>
            <a:r>
              <a:rPr sz="2400" dirty="0"/>
              <a:t>Coalesced memory accesses are key for high </a:t>
            </a:r>
            <a:r>
              <a:rPr sz="2400" dirty="0" smtClean="0"/>
              <a:t>bandwidth</a:t>
            </a:r>
            <a:endParaRPr sz="2400" dirty="0"/>
          </a:p>
          <a:p>
            <a:pPr lvl="0">
              <a:defRPr sz="1800">
                <a:solidFill>
                  <a:srgbClr val="000000"/>
                </a:solidFill>
              </a:defRPr>
            </a:pPr>
            <a:r>
              <a:rPr sz="2400" dirty="0"/>
              <a:t>Simply, it means, if thread </a:t>
            </a:r>
            <a:r>
              <a:rPr sz="2400" i="1" dirty="0"/>
              <a:t>i</a:t>
            </a:r>
            <a:r>
              <a:rPr sz="2400" dirty="0"/>
              <a:t> accesses memory location </a:t>
            </a:r>
            <a:r>
              <a:rPr sz="2400" i="1" dirty="0"/>
              <a:t>n</a:t>
            </a:r>
            <a:r>
              <a:rPr sz="2400" dirty="0"/>
              <a:t> then thread </a:t>
            </a:r>
            <a:r>
              <a:rPr sz="2400" i="1" dirty="0"/>
              <a:t>i+1 </a:t>
            </a:r>
            <a:r>
              <a:rPr sz="2400" dirty="0"/>
              <a:t>accesses memory location </a:t>
            </a:r>
            <a:r>
              <a:rPr sz="2400" i="1" dirty="0"/>
              <a:t>n+1</a:t>
            </a:r>
          </a:p>
          <a:p>
            <a:pPr lvl="0">
              <a:defRPr sz="1800">
                <a:solidFill>
                  <a:srgbClr val="000000"/>
                </a:solidFill>
              </a:defRPr>
            </a:pPr>
            <a:r>
              <a:rPr sz="2400" dirty="0"/>
              <a:t>In practice, it’s not quite as </a:t>
            </a:r>
            <a:r>
              <a:rPr sz="2400" dirty="0" smtClean="0"/>
              <a:t>strict</a:t>
            </a:r>
            <a:r>
              <a:rPr lang="en-US" sz="2400" dirty="0" smtClean="0"/>
              <a:t>…</a:t>
            </a:r>
            <a:endParaRPr sz="2400" dirty="0"/>
          </a:p>
        </p:txBody>
      </p:sp>
      <p:sp>
        <p:nvSpPr>
          <p:cNvPr id="130" name="Shape 130"/>
          <p:cNvSpPr/>
          <p:nvPr/>
        </p:nvSpPr>
        <p:spPr>
          <a:xfrm>
            <a:off x="4572000" y="1412776"/>
            <a:ext cx="4248472" cy="4634508"/>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defTabSz="410751">
              <a:defRPr sz="1800"/>
            </a:pPr>
            <a:r>
              <a:rPr sz="1400" b="1" dirty="0" smtClean="0">
                <a:solidFill>
                  <a:schemeClr val="accent2"/>
                </a:solidFill>
                <a:latin typeface="Courier New"/>
                <a:cs typeface="Courier New"/>
                <a:sym typeface="Menlo Regular"/>
              </a:rPr>
              <a:t>kernel</a:t>
            </a:r>
            <a:r>
              <a:rPr sz="1400" b="1" dirty="0" smtClean="0">
                <a:latin typeface="Courier New"/>
                <a:cs typeface="Courier New"/>
                <a:sym typeface="Menlo Regular"/>
              </a:rPr>
              <a:t> </a:t>
            </a:r>
            <a:r>
              <a:rPr lang="en-GB" sz="1400" b="1" i="1" dirty="0" smtClean="0">
                <a:solidFill>
                  <a:srgbClr val="3366FF"/>
                </a:solidFill>
                <a:latin typeface="Courier New"/>
                <a:cs typeface="Courier New"/>
                <a:sym typeface="Menlo Regular"/>
              </a:rPr>
              <a:t>void</a:t>
            </a:r>
            <a:r>
              <a:rPr lang="en-GB" sz="1400" b="1" dirty="0" smtClean="0">
                <a:latin typeface="Courier New"/>
                <a:cs typeface="Courier New"/>
                <a:sym typeface="Menlo Regular"/>
              </a:rPr>
              <a:t> </a:t>
            </a:r>
            <a:r>
              <a:rPr sz="1400" b="1" dirty="0" smtClean="0">
                <a:solidFill>
                  <a:schemeClr val="accent3"/>
                </a:solidFill>
                <a:latin typeface="Courier New"/>
                <a:cs typeface="Courier New"/>
                <a:sym typeface="Menlo Regular"/>
              </a:rPr>
              <a:t>func</a:t>
            </a:r>
            <a:r>
              <a:rPr sz="1400" b="1" dirty="0" smtClean="0">
                <a:latin typeface="Courier New"/>
                <a:cs typeface="Courier New"/>
                <a:sym typeface="Menlo Regular"/>
              </a:rPr>
              <a:t>(</a:t>
            </a:r>
            <a:r>
              <a:rPr sz="1400" b="1" dirty="0" smtClean="0">
                <a:solidFill>
                  <a:srgbClr val="C0504D"/>
                </a:solidFill>
                <a:latin typeface="Courier New"/>
                <a:cs typeface="Courier New"/>
                <a:sym typeface="Menlo Regular"/>
              </a:rPr>
              <a:t>global</a:t>
            </a:r>
            <a:r>
              <a:rPr sz="1400" b="1" dirty="0" smtClean="0">
                <a:latin typeface="Courier New"/>
                <a:cs typeface="Courier New"/>
                <a:sym typeface="Menlo Regular"/>
              </a:rPr>
              <a:t> </a:t>
            </a:r>
            <a:r>
              <a:rPr sz="1400" b="1" i="1" dirty="0">
                <a:solidFill>
                  <a:srgbClr val="3366FF"/>
                </a:solidFill>
                <a:latin typeface="Courier New"/>
                <a:cs typeface="Courier New"/>
                <a:sym typeface="Menlo Regular"/>
              </a:rPr>
              <a:t>float</a:t>
            </a:r>
            <a:r>
              <a:rPr sz="1400" b="1" dirty="0">
                <a:latin typeface="Courier New"/>
                <a:cs typeface="Courier New"/>
                <a:sym typeface="Menlo Regular"/>
              </a:rPr>
              <a:t> </a:t>
            </a:r>
            <a:r>
              <a:rPr sz="1400" b="1" dirty="0" smtClean="0">
                <a:latin typeface="Courier New"/>
                <a:cs typeface="Courier New"/>
                <a:sym typeface="Menlo Regular"/>
              </a:rPr>
              <a:t>*</a:t>
            </a:r>
            <a:r>
              <a:rPr sz="1400" b="1" dirty="0">
                <a:latin typeface="Courier New"/>
                <a:cs typeface="Courier New"/>
                <a:sym typeface="Menlo Regular"/>
              </a:rPr>
              <a:t>memA, </a:t>
            </a:r>
            <a:r>
              <a:rPr lang="en-GB" sz="1400" b="1" dirty="0" smtClean="0">
                <a:latin typeface="Courier New"/>
                <a:cs typeface="Courier New"/>
                <a:sym typeface="Menlo Regular"/>
              </a:rPr>
              <a:t/>
            </a:r>
            <a:br>
              <a:rPr lang="en-GB" sz="1400" b="1" dirty="0" smtClean="0">
                <a:latin typeface="Courier New"/>
                <a:cs typeface="Courier New"/>
                <a:sym typeface="Menlo Regular"/>
              </a:rPr>
            </a:br>
            <a:r>
              <a:rPr lang="en-GB" sz="1400" b="1" dirty="0" smtClean="0">
                <a:latin typeface="Courier New"/>
                <a:cs typeface="Courier New"/>
                <a:sym typeface="Menlo Regular"/>
              </a:rPr>
              <a:t>                 </a:t>
            </a:r>
            <a:r>
              <a:rPr sz="1400" b="1" dirty="0" smtClean="0">
                <a:solidFill>
                  <a:srgbClr val="C0504D"/>
                </a:solidFill>
                <a:latin typeface="Courier New"/>
                <a:cs typeface="Courier New"/>
                <a:sym typeface="Menlo Regular"/>
              </a:rPr>
              <a:t>global</a:t>
            </a:r>
            <a:r>
              <a:rPr sz="1400" b="1" dirty="0" smtClean="0">
                <a:latin typeface="Courier New"/>
                <a:cs typeface="Courier New"/>
                <a:sym typeface="Menlo Regular"/>
              </a:rPr>
              <a:t> </a:t>
            </a:r>
            <a:r>
              <a:rPr sz="1400" b="1" i="1" dirty="0" smtClean="0">
                <a:solidFill>
                  <a:srgbClr val="3366FF"/>
                </a:solidFill>
                <a:latin typeface="Courier New"/>
                <a:cs typeface="Courier New"/>
                <a:sym typeface="Menlo Regular"/>
              </a:rPr>
              <a:t>float</a:t>
            </a:r>
            <a:r>
              <a:rPr sz="1400" b="1" dirty="0" smtClean="0">
                <a:latin typeface="Courier New"/>
                <a:cs typeface="Courier New"/>
                <a:sym typeface="Menlo Regular"/>
              </a:rPr>
              <a:t> *</a:t>
            </a:r>
            <a:r>
              <a:rPr sz="1400" b="1" dirty="0">
                <a:latin typeface="Courier New"/>
                <a:cs typeface="Courier New"/>
                <a:sym typeface="Menlo Regular"/>
              </a:rPr>
              <a:t>memB)</a:t>
            </a:r>
          </a:p>
          <a:p>
            <a:pPr defTabSz="410751">
              <a:defRPr sz="1800"/>
            </a:pP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r>
              <a:rPr lang="en-GB" sz="1400" b="1" i="1" dirty="0">
                <a:solidFill>
                  <a:srgbClr val="3366FF"/>
                </a:solidFill>
                <a:latin typeface="Courier New"/>
                <a:cs typeface="Courier New"/>
                <a:sym typeface="Menlo Regular"/>
              </a:rPr>
              <a:t> </a:t>
            </a:r>
            <a:r>
              <a:rPr lang="en-GB" sz="1400" b="1" i="1" dirty="0" smtClean="0">
                <a:solidFill>
                  <a:srgbClr val="3366FF"/>
                </a:solidFill>
                <a:latin typeface="Courier New"/>
                <a:cs typeface="Courier New"/>
                <a:sym typeface="Menlo Regular"/>
              </a:rPr>
              <a:t> </a:t>
            </a:r>
            <a:r>
              <a:rPr sz="1400" b="1" i="1" dirty="0" smtClean="0">
                <a:solidFill>
                  <a:srgbClr val="3366FF"/>
                </a:solidFill>
                <a:latin typeface="Courier New"/>
                <a:cs typeface="Courier New"/>
                <a:sym typeface="Menlo Regular"/>
              </a:rPr>
              <a:t>int</a:t>
            </a:r>
            <a:r>
              <a:rPr sz="1400" b="1" dirty="0" smtClean="0">
                <a:latin typeface="Courier New"/>
                <a:cs typeface="Courier New"/>
                <a:sym typeface="Menlo Regular"/>
              </a:rPr>
              <a:t> </a:t>
            </a:r>
            <a:r>
              <a:rPr sz="1400" b="1" dirty="0">
                <a:latin typeface="Courier New"/>
                <a:cs typeface="Courier New"/>
                <a:sym typeface="Menlo Regular"/>
              </a:rPr>
              <a:t>g_id = </a:t>
            </a:r>
            <a:r>
              <a:rPr sz="1400" b="1" dirty="0">
                <a:solidFill>
                  <a:srgbClr val="3366FF"/>
                </a:solidFill>
                <a:latin typeface="Courier New"/>
                <a:cs typeface="Courier New"/>
                <a:sym typeface="Menlo Regular"/>
              </a:rPr>
              <a:t>get_global_id</a:t>
            </a:r>
            <a:r>
              <a:rPr sz="1400" b="1" dirty="0">
                <a:latin typeface="Courier New"/>
                <a:cs typeface="Courier New"/>
                <a:sym typeface="Menlo Regular"/>
              </a:rPr>
              <a:t>(</a:t>
            </a:r>
            <a:r>
              <a:rPr sz="1400" b="1" dirty="0">
                <a:solidFill>
                  <a:srgbClr val="FF00FF"/>
                </a:solidFill>
                <a:latin typeface="Courier New"/>
                <a:cs typeface="Courier New"/>
                <a:sym typeface="Menlo Regular"/>
              </a:rPr>
              <a:t>0</a:t>
            </a:r>
            <a:r>
              <a:rPr sz="1400" b="1" dirty="0">
                <a:latin typeface="Courier New"/>
                <a:cs typeface="Courier New"/>
                <a:sym typeface="Menlo Regular"/>
              </a:rPr>
              <a:t>)</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r>
              <a:rPr lang="en-GB" sz="1400" b="1" dirty="0">
                <a:solidFill>
                  <a:srgbClr val="008000"/>
                </a:solidFill>
                <a:latin typeface="Courier New"/>
                <a:cs typeface="Courier New"/>
                <a:sym typeface="Menlo Regular"/>
              </a:rPr>
              <a:t> </a:t>
            </a:r>
            <a:r>
              <a:rPr lang="en-GB" sz="1400" b="1" dirty="0" smtClean="0">
                <a:solidFill>
                  <a:srgbClr val="008000"/>
                </a:solidFill>
                <a:latin typeface="Courier New"/>
                <a:cs typeface="Courier New"/>
                <a:sym typeface="Menlo Regular"/>
              </a:rPr>
              <a:t> </a:t>
            </a:r>
          </a:p>
          <a:p>
            <a:pPr defTabSz="410751">
              <a:defRPr sz="1800"/>
            </a:pPr>
            <a:r>
              <a:rPr lang="en-GB" sz="1400" b="1" dirty="0">
                <a:solidFill>
                  <a:srgbClr val="008000"/>
                </a:solidFill>
                <a:latin typeface="Courier New"/>
                <a:cs typeface="Courier New"/>
                <a:sym typeface="Menlo Regular"/>
              </a:rPr>
              <a:t> </a:t>
            </a: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a:t>
            </a: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ideal</a:t>
            </a:r>
            <a:endParaRPr lang="en-GB" sz="1400" b="1" dirty="0">
              <a:solidFill>
                <a:srgbClr val="008000"/>
              </a:solidFill>
              <a:latin typeface="Courier New"/>
              <a:cs typeface="Courier New"/>
              <a:sym typeface="Menlo Regular"/>
            </a:endParaRPr>
          </a:p>
          <a:p>
            <a:pPr defTabSz="410751">
              <a:defRPr sz="1800"/>
            </a:pPr>
            <a:r>
              <a:rPr lang="en-GB" sz="1400" b="1" i="1" dirty="0">
                <a:solidFill>
                  <a:srgbClr val="008000"/>
                </a:solidFill>
                <a:latin typeface="Courier New"/>
                <a:cs typeface="Courier New"/>
                <a:sym typeface="Menlo Regular"/>
              </a:rPr>
              <a:t> </a:t>
            </a:r>
            <a:r>
              <a:rPr lang="en-GB" sz="1400" b="1" i="1" dirty="0" smtClean="0">
                <a:solidFill>
                  <a:srgbClr val="008000"/>
                </a:solidFill>
                <a:latin typeface="Courier New"/>
                <a:cs typeface="Courier New"/>
                <a:sym typeface="Menlo Regular"/>
              </a:rPr>
              <a:t> </a:t>
            </a:r>
            <a:r>
              <a:rPr sz="1400" b="1" i="1" dirty="0" smtClean="0">
                <a:solidFill>
                  <a:srgbClr val="3366FF"/>
                </a:solidFill>
                <a:latin typeface="Courier New"/>
                <a:cs typeface="Courier New"/>
                <a:sym typeface="Menlo Regular"/>
              </a:rPr>
              <a:t>float</a:t>
            </a:r>
            <a:r>
              <a:rPr sz="1400" b="1" dirty="0" smtClean="0">
                <a:latin typeface="Courier New"/>
                <a:cs typeface="Courier New"/>
                <a:sym typeface="Menlo Regular"/>
              </a:rPr>
              <a:t> </a:t>
            </a:r>
            <a:r>
              <a:rPr sz="1400" b="1" dirty="0">
                <a:latin typeface="Courier New"/>
                <a:cs typeface="Courier New"/>
                <a:sym typeface="Menlo Regular"/>
              </a:rPr>
              <a:t>val1 = memA[g_id]</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endParaRPr lang="en-GB" sz="1400" b="1" dirty="0">
              <a:solidFill>
                <a:srgbClr val="008000"/>
              </a:solidFill>
              <a:latin typeface="Courier New"/>
              <a:cs typeface="Courier New"/>
              <a:sym typeface="Menlo Regular"/>
            </a:endParaRPr>
          </a:p>
          <a:p>
            <a:pPr defTabSz="410751">
              <a:defRPr sz="1800"/>
            </a:pP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a:t>
            </a: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still </a:t>
            </a:r>
            <a:r>
              <a:rPr sz="1400" b="1" dirty="0">
                <a:solidFill>
                  <a:srgbClr val="008000"/>
                </a:solidFill>
                <a:latin typeface="Courier New"/>
                <a:cs typeface="Courier New"/>
                <a:sym typeface="Menlo Regular"/>
              </a:rPr>
              <a:t>pretty good </a:t>
            </a:r>
            <a:endParaRPr lang="en-GB" sz="1400" b="1" dirty="0" smtClean="0">
              <a:solidFill>
                <a:srgbClr val="008000"/>
              </a:solidFill>
              <a:latin typeface="Courier New"/>
              <a:cs typeface="Courier New"/>
              <a:sym typeface="Menlo Regular"/>
            </a:endParaRPr>
          </a:p>
          <a:p>
            <a:pPr defTabSz="410751">
              <a:defRPr sz="1800"/>
            </a:pPr>
            <a:r>
              <a:rPr lang="en-GB" sz="1400" b="1" dirty="0">
                <a:solidFill>
                  <a:srgbClr val="008000"/>
                </a:solidFill>
                <a:latin typeface="Courier New"/>
                <a:cs typeface="Courier New"/>
                <a:sym typeface="Menlo Regular"/>
              </a:rPr>
              <a:t> </a:t>
            </a:r>
            <a:r>
              <a:rPr lang="en-GB" sz="1400" b="1" dirty="0" smtClean="0">
                <a:solidFill>
                  <a:srgbClr val="008000"/>
                </a:solidFill>
                <a:latin typeface="Courier New"/>
                <a:cs typeface="Courier New"/>
                <a:sym typeface="Menlo Regular"/>
              </a:rPr>
              <a:t> </a:t>
            </a:r>
            <a:r>
              <a:rPr sz="1400" b="1" dirty="0" smtClean="0">
                <a:solidFill>
                  <a:srgbClr val="C0504D"/>
                </a:solidFill>
                <a:latin typeface="Courier New"/>
                <a:cs typeface="Courier New"/>
                <a:sym typeface="Menlo Regular"/>
              </a:rPr>
              <a:t>const</a:t>
            </a:r>
            <a:r>
              <a:rPr sz="1400" b="1" dirty="0" smtClean="0">
                <a:latin typeface="Courier New"/>
                <a:cs typeface="Courier New"/>
                <a:sym typeface="Menlo Regular"/>
              </a:rPr>
              <a:t> </a:t>
            </a:r>
            <a:r>
              <a:rPr sz="1400" b="1" i="1" dirty="0">
                <a:solidFill>
                  <a:srgbClr val="3366FF"/>
                </a:solidFill>
                <a:latin typeface="Courier New"/>
                <a:cs typeface="Courier New"/>
                <a:sym typeface="Menlo Regular"/>
              </a:rPr>
              <a:t>int</a:t>
            </a:r>
            <a:r>
              <a:rPr sz="1400" b="1" dirty="0">
                <a:latin typeface="Courier New"/>
                <a:cs typeface="Courier New"/>
                <a:sym typeface="Menlo Regular"/>
              </a:rPr>
              <a:t> c = </a:t>
            </a:r>
            <a:r>
              <a:rPr sz="1400" b="1" dirty="0">
                <a:solidFill>
                  <a:srgbClr val="FF00FF"/>
                </a:solidFill>
                <a:latin typeface="Courier New"/>
                <a:cs typeface="Courier New"/>
                <a:sym typeface="Menlo Regular"/>
              </a:rPr>
              <a:t>3</a:t>
            </a:r>
            <a:r>
              <a:rPr sz="1400" b="1" dirty="0" smtClean="0">
                <a:latin typeface="Courier New"/>
                <a:cs typeface="Courier New"/>
                <a:sym typeface="Menlo Regular"/>
              </a:rPr>
              <a:t>;</a:t>
            </a:r>
            <a:endParaRPr lang="en-GB" sz="1400" b="1" dirty="0">
              <a:latin typeface="Courier New"/>
              <a:cs typeface="Courier New"/>
              <a:sym typeface="Menlo Regular"/>
            </a:endParaRPr>
          </a:p>
          <a:p>
            <a:pPr defTabSz="410751">
              <a:defRPr sz="1800"/>
            </a:pPr>
            <a:r>
              <a:rPr lang="en-GB" sz="1400" b="1" i="1" dirty="0" smtClean="0">
                <a:solidFill>
                  <a:srgbClr val="3366FF"/>
                </a:solidFill>
                <a:latin typeface="Courier New"/>
                <a:cs typeface="Courier New"/>
                <a:sym typeface="Menlo Regular"/>
              </a:rPr>
              <a:t>  </a:t>
            </a:r>
            <a:r>
              <a:rPr sz="1400" b="1" i="1" dirty="0" smtClean="0">
                <a:solidFill>
                  <a:srgbClr val="3366FF"/>
                </a:solidFill>
                <a:latin typeface="Courier New"/>
                <a:cs typeface="Courier New"/>
                <a:sym typeface="Menlo Regular"/>
              </a:rPr>
              <a:t>float</a:t>
            </a:r>
            <a:r>
              <a:rPr sz="1400" b="1" dirty="0" smtClean="0">
                <a:latin typeface="Courier New"/>
                <a:cs typeface="Courier New"/>
                <a:sym typeface="Menlo Regular"/>
              </a:rPr>
              <a:t> </a:t>
            </a:r>
            <a:r>
              <a:rPr sz="1400" b="1" dirty="0">
                <a:latin typeface="Courier New"/>
                <a:cs typeface="Courier New"/>
                <a:sym typeface="Menlo Regular"/>
              </a:rPr>
              <a:t>val2 = memA[g_id + c]</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endParaRPr lang="en-GB" sz="1400" b="1" dirty="0">
              <a:solidFill>
                <a:srgbClr val="008000"/>
              </a:solidFill>
              <a:latin typeface="Courier New"/>
              <a:cs typeface="Courier New"/>
              <a:sym typeface="Menlo Regular"/>
            </a:endParaRPr>
          </a:p>
          <a:p>
            <a:pPr defTabSz="410751">
              <a:defRPr sz="1800"/>
            </a:pP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a:t>
            </a: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stride </a:t>
            </a:r>
            <a:r>
              <a:rPr sz="1400" b="1" dirty="0">
                <a:solidFill>
                  <a:srgbClr val="008000"/>
                </a:solidFill>
                <a:latin typeface="Courier New"/>
                <a:cs typeface="Courier New"/>
                <a:sym typeface="Menlo Regular"/>
              </a:rPr>
              <a:t>size is not so </a:t>
            </a:r>
            <a:r>
              <a:rPr sz="1400" b="1" dirty="0" smtClean="0">
                <a:solidFill>
                  <a:srgbClr val="008000"/>
                </a:solidFill>
                <a:latin typeface="Courier New"/>
                <a:cs typeface="Courier New"/>
                <a:sym typeface="Menlo Regular"/>
              </a:rPr>
              <a:t>goo</a:t>
            </a:r>
            <a:r>
              <a:rPr lang="en-GB" sz="1400" b="1" dirty="0" smtClean="0">
                <a:solidFill>
                  <a:srgbClr val="008000"/>
                </a:solidFill>
                <a:latin typeface="Courier New"/>
                <a:cs typeface="Courier New"/>
                <a:sym typeface="Menlo Regular"/>
              </a:rPr>
              <a:t>d</a:t>
            </a:r>
          </a:p>
          <a:p>
            <a:pPr defTabSz="410751">
              <a:defRPr sz="1800"/>
            </a:pPr>
            <a:r>
              <a:rPr lang="en-GB" sz="1400" b="1" i="1" dirty="0">
                <a:solidFill>
                  <a:srgbClr val="008000"/>
                </a:solidFill>
                <a:latin typeface="Courier New"/>
                <a:cs typeface="Courier New"/>
                <a:sym typeface="Menlo Regular"/>
              </a:rPr>
              <a:t> </a:t>
            </a:r>
            <a:r>
              <a:rPr lang="en-GB" sz="1400" b="1" i="1" dirty="0" smtClean="0">
                <a:solidFill>
                  <a:srgbClr val="008000"/>
                </a:solidFill>
                <a:latin typeface="Courier New"/>
                <a:cs typeface="Courier New"/>
                <a:sym typeface="Menlo Regular"/>
              </a:rPr>
              <a:t> </a:t>
            </a:r>
            <a:r>
              <a:rPr sz="1400" b="1" i="1" dirty="0" smtClean="0">
                <a:solidFill>
                  <a:srgbClr val="3366FF"/>
                </a:solidFill>
                <a:latin typeface="Courier New"/>
                <a:cs typeface="Courier New"/>
                <a:sym typeface="Menlo Regular"/>
              </a:rPr>
              <a:t>float</a:t>
            </a:r>
            <a:r>
              <a:rPr sz="1400" b="1" dirty="0" smtClean="0">
                <a:latin typeface="Courier New"/>
                <a:cs typeface="Courier New"/>
                <a:sym typeface="Menlo Regular"/>
              </a:rPr>
              <a:t> </a:t>
            </a:r>
            <a:r>
              <a:rPr sz="1400" b="1" dirty="0">
                <a:latin typeface="Courier New"/>
                <a:cs typeface="Courier New"/>
                <a:sym typeface="Menlo Regular"/>
              </a:rPr>
              <a:t>val3 = memA[c*g_id]</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endParaRPr lang="en-GB" sz="1400" b="1" dirty="0">
              <a:solidFill>
                <a:srgbClr val="C0504D"/>
              </a:solidFill>
              <a:latin typeface="Courier New"/>
              <a:cs typeface="Courier New"/>
              <a:sym typeface="Menlo Regular"/>
            </a:endParaRPr>
          </a:p>
          <a:p>
            <a:pPr defTabSz="410751">
              <a:defRPr sz="1800"/>
            </a:pPr>
            <a:r>
              <a:rPr lang="en-GB" sz="1400" b="1" dirty="0" smtClean="0">
                <a:solidFill>
                  <a:srgbClr val="C0504D"/>
                </a:solidFill>
                <a:latin typeface="Courier New"/>
                <a:cs typeface="Courier New"/>
                <a:sym typeface="Menlo Regular"/>
              </a:rPr>
              <a:t>  </a:t>
            </a:r>
            <a:r>
              <a:rPr sz="1400" b="1" dirty="0" smtClean="0">
                <a:solidFill>
                  <a:srgbClr val="C0504D"/>
                </a:solidFill>
                <a:latin typeface="Courier New"/>
                <a:cs typeface="Courier New"/>
                <a:sym typeface="Menlo Regular"/>
              </a:rPr>
              <a:t>const</a:t>
            </a:r>
            <a:r>
              <a:rPr sz="1400" b="1" dirty="0" smtClean="0">
                <a:latin typeface="Courier New"/>
                <a:cs typeface="Courier New"/>
                <a:sym typeface="Menlo Regular"/>
              </a:rPr>
              <a:t> </a:t>
            </a:r>
            <a:r>
              <a:rPr sz="1400" b="1" i="1" dirty="0">
                <a:solidFill>
                  <a:srgbClr val="3366FF"/>
                </a:solidFill>
                <a:latin typeface="Courier New"/>
                <a:cs typeface="Courier New"/>
                <a:sym typeface="Menlo Regular"/>
              </a:rPr>
              <a:t>int</a:t>
            </a:r>
            <a:r>
              <a:rPr sz="1400" b="1" dirty="0">
                <a:latin typeface="Courier New"/>
                <a:cs typeface="Courier New"/>
                <a:sym typeface="Menlo Regular"/>
              </a:rPr>
              <a:t> </a:t>
            </a:r>
            <a:r>
              <a:rPr sz="1400" b="1" dirty="0" smtClean="0">
                <a:latin typeface="Courier New"/>
                <a:cs typeface="Courier New"/>
                <a:sym typeface="Menlo Regular"/>
              </a:rPr>
              <a:t>loc</a:t>
            </a:r>
            <a:r>
              <a:rPr lang="en-GB" sz="1400" b="1" dirty="0" smtClean="0">
                <a:latin typeface="Courier New"/>
                <a:cs typeface="Courier New"/>
                <a:sym typeface="Menlo Regular"/>
              </a:rPr>
              <a:t> = </a:t>
            </a:r>
          </a:p>
          <a:p>
            <a:pPr defTabSz="410751">
              <a:defRPr sz="1800"/>
            </a:pPr>
            <a:r>
              <a:rPr lang="en-GB" sz="1400" b="1" dirty="0">
                <a:solidFill>
                  <a:srgbClr val="3366FF"/>
                </a:solidFill>
                <a:latin typeface="Courier New"/>
                <a:cs typeface="Courier New"/>
                <a:sym typeface="Menlo Regular"/>
              </a:rPr>
              <a:t> </a:t>
            </a: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some_strange_func</a:t>
            </a:r>
            <a:r>
              <a:rPr sz="1400" b="1" dirty="0">
                <a:latin typeface="Courier New"/>
                <a:cs typeface="Courier New"/>
                <a:sym typeface="Menlo Regular"/>
              </a:rPr>
              <a:t>(g_id)</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endParaRPr lang="en-GB" sz="1400" b="1" dirty="0">
              <a:solidFill>
                <a:srgbClr val="008000"/>
              </a:solidFill>
              <a:latin typeface="Courier New"/>
              <a:cs typeface="Courier New"/>
              <a:sym typeface="Menlo Regular"/>
            </a:endParaRPr>
          </a:p>
          <a:p>
            <a:pPr defTabSz="410751">
              <a:defRPr sz="1800"/>
            </a:pP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a:t>
            </a: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terrible!</a:t>
            </a:r>
            <a:endParaRPr lang="en-GB" sz="1400" b="1" dirty="0" smtClean="0">
              <a:solidFill>
                <a:srgbClr val="008000"/>
              </a:solidFill>
              <a:latin typeface="Courier New"/>
              <a:cs typeface="Courier New"/>
              <a:sym typeface="Menlo Regular"/>
            </a:endParaRPr>
          </a:p>
          <a:p>
            <a:pPr defTabSz="410751">
              <a:defRPr sz="1800"/>
            </a:pPr>
            <a:r>
              <a:rPr lang="en-GB" sz="1400" b="1" i="1" dirty="0">
                <a:solidFill>
                  <a:srgbClr val="008000"/>
                </a:solidFill>
                <a:latin typeface="Courier New"/>
                <a:cs typeface="Courier New"/>
                <a:sym typeface="Menlo Regular"/>
              </a:rPr>
              <a:t> </a:t>
            </a:r>
            <a:r>
              <a:rPr lang="en-GB" sz="1400" b="1" i="1" dirty="0" smtClean="0">
                <a:solidFill>
                  <a:srgbClr val="008000"/>
                </a:solidFill>
                <a:latin typeface="Courier New"/>
                <a:cs typeface="Courier New"/>
                <a:sym typeface="Menlo Regular"/>
              </a:rPr>
              <a:t> </a:t>
            </a:r>
            <a:r>
              <a:rPr sz="1400" b="1" i="1" dirty="0" smtClean="0">
                <a:solidFill>
                  <a:srgbClr val="3366FF"/>
                </a:solidFill>
                <a:latin typeface="Courier New"/>
                <a:cs typeface="Courier New"/>
                <a:sym typeface="Menlo Regular"/>
              </a:rPr>
              <a:t>float</a:t>
            </a:r>
            <a:r>
              <a:rPr sz="1400" b="1" dirty="0" smtClean="0">
                <a:latin typeface="Courier New"/>
                <a:cs typeface="Courier New"/>
                <a:sym typeface="Menlo Regular"/>
              </a:rPr>
              <a:t> </a:t>
            </a:r>
            <a:r>
              <a:rPr sz="1400" b="1" dirty="0">
                <a:latin typeface="Courier New"/>
                <a:cs typeface="Courier New"/>
                <a:sym typeface="Menlo Regular"/>
              </a:rPr>
              <a:t>val4 = memA[loc];</a:t>
            </a:r>
          </a:p>
          <a:p>
            <a:pPr defTabSz="410751">
              <a:defRPr sz="1800"/>
            </a:pPr>
            <a:r>
              <a:rPr sz="1400" b="1" dirty="0">
                <a:latin typeface="Courier New"/>
                <a:cs typeface="Courier New"/>
                <a:sym typeface="Menlo Regular"/>
              </a:rPr>
              <a:t>}</a:t>
            </a:r>
          </a:p>
        </p:txBody>
      </p:sp>
    </p:spTree>
    <p:extLst>
      <p:ext uri="{BB962C8B-B14F-4D97-AF65-F5344CB8AC3E}">
        <p14:creationId xmlns:p14="http://schemas.microsoft.com/office/powerpoint/2010/main" val="33184568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3" name="Shape 13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4" name="Shape 13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5" name="Shape 13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6" name="Shape 13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7" name="Shape 13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8" name="Shape 13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9" name="Shape 13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40" name="Shape 140"/>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141" name="Shape 141"/>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142" name="Shape 142"/>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143" name="Shape 143"/>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144" name="Shape 144"/>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145" name="Shape 145"/>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146" name="Shape 146"/>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147" name="Shape 147"/>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148" name="Shape 148"/>
          <p:cNvSpPr/>
          <p:nvPr/>
        </p:nvSpPr>
        <p:spPr>
          <a:xfrm>
            <a:off x="7266068" y="2714189"/>
            <a:ext cx="1391077" cy="349131"/>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600">
                <a:solidFill>
                  <a:srgbClr val="535353"/>
                </a:solidFill>
                <a:latin typeface="+mn-lt"/>
                <a:ea typeface="+mn-ea"/>
                <a:cs typeface="+mn-cs"/>
                <a:sym typeface="Gill Sans Light"/>
              </a:defRPr>
            </a:lvl1pPr>
          </a:lstStyle>
          <a:p>
            <a:pPr lvl="0">
              <a:defRPr sz="1800">
                <a:solidFill>
                  <a:srgbClr val="000000"/>
                </a:solidFill>
              </a:defRPr>
            </a:pPr>
            <a:r>
              <a:rPr sz="1800"/>
              <a:t>GPU Threads</a:t>
            </a:r>
          </a:p>
        </p:txBody>
      </p:sp>
      <p:sp>
        <p:nvSpPr>
          <p:cNvPr id="177" name="Shape 177"/>
          <p:cNvSpPr/>
          <p:nvPr/>
        </p:nvSpPr>
        <p:spPr>
          <a:xfrm flipH="1">
            <a:off x="2209504" y="3384038"/>
            <a:ext cx="1" cy="1787302"/>
          </a:xfrm>
          <a:prstGeom prst="line">
            <a:avLst/>
          </a:prstGeom>
          <a:ln w="76200">
            <a:solidFill>
              <a:srgbClr val="595959">
                <a:alpha val="0"/>
              </a:srgbClr>
            </a:solidFill>
            <a:custDash>
              <a:ds d="200000" sp="200000"/>
            </a:custDash>
            <a:miter lim="400000"/>
          </a:ln>
        </p:spPr>
        <p:txBody>
          <a:bodyPr lIns="0" tIns="0" rIns="0" bIns="0" anchor="ctr"/>
          <a:lstStyle/>
          <a:p>
            <a:pPr lvl="0"/>
            <a:endParaRPr/>
          </a:p>
        </p:txBody>
      </p:sp>
      <p:sp>
        <p:nvSpPr>
          <p:cNvPr id="178" name="Shape 178"/>
          <p:cNvSpPr/>
          <p:nvPr/>
        </p:nvSpPr>
        <p:spPr>
          <a:xfrm>
            <a:off x="1200144" y="5351263"/>
            <a:ext cx="2003628" cy="30777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179" name="Shape 179"/>
          <p:cNvSpPr/>
          <p:nvPr/>
        </p:nvSpPr>
        <p:spPr>
          <a:xfrm>
            <a:off x="7305197" y="5210383"/>
            <a:ext cx="1312747" cy="27699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ctr" defTabSz="584200">
              <a:defRPr sz="2600">
                <a:solidFill>
                  <a:srgbClr val="535353"/>
                </a:solidFill>
                <a:latin typeface="+mn-lt"/>
                <a:ea typeface="+mn-ea"/>
                <a:cs typeface="+mn-cs"/>
                <a:sym typeface="Gill Sans Light"/>
              </a:defRPr>
            </a:lvl1pPr>
          </a:lstStyle>
          <a:p>
            <a:pPr lvl="0">
              <a:defRPr sz="1800">
                <a:solidFill>
                  <a:srgbClr val="000000"/>
                </a:solidFill>
              </a:defRPr>
            </a:pPr>
            <a:r>
              <a:rPr sz="1800"/>
              <a:t>GPU Memory</a:t>
            </a:r>
          </a:p>
        </p:txBody>
      </p:sp>
      <p:sp>
        <p:nvSpPr>
          <p:cNvPr id="78" name="Shape 31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79" name="Shape 31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0" name="Shape 31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1" name="Shape 31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2" name="Shape 31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3" name="Shape 31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4" name="Shape 31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5" name="Shape 31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6" name="Shape 31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7" name="Shape 31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8" name="Shape 32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9" name="Shape 32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0" name="Shape 32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1" name="Shape 32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2" name="Shape 337"/>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93" name="Shape 339"/>
          <p:cNvSpPr/>
          <p:nvPr/>
        </p:nvSpPr>
        <p:spPr>
          <a:xfrm>
            <a:off x="223787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94" name="Shape 340"/>
          <p:cNvSpPr/>
          <p:nvPr/>
        </p:nvSpPr>
        <p:spPr>
          <a:xfrm>
            <a:off x="164852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95" name="Shape 341"/>
          <p:cNvSpPr/>
          <p:nvPr/>
        </p:nvSpPr>
        <p:spPr>
          <a:xfrm>
            <a:off x="105023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96" name="Shape 342"/>
          <p:cNvSpPr/>
          <p:nvPr/>
        </p:nvSpPr>
        <p:spPr>
          <a:xfrm>
            <a:off x="49659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dirty="0">
                <a:solidFill>
                  <a:srgbClr val="424242"/>
                </a:solidFill>
              </a:rPr>
              <a:t>0x0f4</a:t>
            </a:r>
          </a:p>
        </p:txBody>
      </p:sp>
      <p:sp>
        <p:nvSpPr>
          <p:cNvPr id="97" name="Shape 343"/>
          <p:cNvSpPr/>
          <p:nvPr/>
        </p:nvSpPr>
        <p:spPr>
          <a:xfrm>
            <a:off x="283616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98" name="Shape 344"/>
          <p:cNvSpPr/>
          <p:nvPr/>
        </p:nvSpPr>
        <p:spPr>
          <a:xfrm>
            <a:off x="343445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99" name="Shape 345"/>
          <p:cNvSpPr/>
          <p:nvPr/>
        </p:nvSpPr>
        <p:spPr>
          <a:xfrm>
            <a:off x="400595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100" name="Shape 346"/>
          <p:cNvSpPr/>
          <p:nvPr/>
        </p:nvSpPr>
        <p:spPr>
          <a:xfrm>
            <a:off x="460424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101" name="Shape 347"/>
          <p:cNvSpPr/>
          <p:nvPr/>
        </p:nvSpPr>
        <p:spPr>
          <a:xfrm>
            <a:off x="518467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102" name="Shape 348"/>
          <p:cNvSpPr/>
          <p:nvPr/>
        </p:nvSpPr>
        <p:spPr>
          <a:xfrm>
            <a:off x="577403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103" name="Shape 349"/>
          <p:cNvSpPr/>
          <p:nvPr/>
        </p:nvSpPr>
        <p:spPr>
          <a:xfrm>
            <a:off x="636339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104" name="Shape 350"/>
          <p:cNvSpPr/>
          <p:nvPr/>
        </p:nvSpPr>
        <p:spPr>
          <a:xfrm>
            <a:off x="695275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105" name="Shape 351"/>
          <p:cNvSpPr/>
          <p:nvPr/>
        </p:nvSpPr>
        <p:spPr>
          <a:xfrm>
            <a:off x="753318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106" name="Shape 352"/>
          <p:cNvSpPr/>
          <p:nvPr/>
        </p:nvSpPr>
        <p:spPr>
          <a:xfrm>
            <a:off x="8140403"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107" name="Shape 336"/>
          <p:cNvSpPr/>
          <p:nvPr/>
        </p:nvSpPr>
        <p:spPr>
          <a:xfrm flipH="1">
            <a:off x="2195736" y="350100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54"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122955451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Profiling tools</a:t>
            </a:r>
            <a:endParaRPr lang="en-GB" dirty="0"/>
          </a:p>
        </p:txBody>
      </p:sp>
      <p:sp>
        <p:nvSpPr>
          <p:cNvPr id="5" name="Content Placeholder 4"/>
          <p:cNvSpPr>
            <a:spLocks noGrp="1"/>
          </p:cNvSpPr>
          <p:nvPr>
            <p:ph idx="1"/>
          </p:nvPr>
        </p:nvSpPr>
        <p:spPr/>
        <p:txBody>
          <a:bodyPr>
            <a:normAutofit fontScale="92500" lnSpcReduction="20000"/>
          </a:bodyPr>
          <a:lstStyle/>
          <a:p>
            <a:r>
              <a:rPr lang="en-GB" dirty="0" smtClean="0"/>
              <a:t>Intel's offline compiler shows whether your kernel is being vectorised for the target device – if it can’t vectorise it, then it won’t run well!</a:t>
            </a:r>
          </a:p>
          <a:p>
            <a:r>
              <a:rPr lang="en-GB" dirty="0" smtClean="0"/>
              <a:t>Intel's </a:t>
            </a:r>
            <a:r>
              <a:rPr lang="en-GB" dirty="0" err="1" smtClean="0"/>
              <a:t>VTune</a:t>
            </a:r>
            <a:r>
              <a:rPr lang="en-GB" dirty="0" smtClean="0"/>
              <a:t> shows memory use, parallelism, instructions taken etc. for </a:t>
            </a:r>
            <a:r>
              <a:rPr lang="en-GB" dirty="0" err="1" smtClean="0"/>
              <a:t>OpenCL</a:t>
            </a:r>
            <a:r>
              <a:rPr lang="en-GB" dirty="0" smtClean="0"/>
              <a:t> kernels, and has source level profiling</a:t>
            </a:r>
          </a:p>
          <a:p>
            <a:r>
              <a:rPr lang="en-GB" dirty="0" smtClean="0"/>
              <a:t>Old versions of NVIDIA's </a:t>
            </a:r>
            <a:r>
              <a:rPr lang="en-GB" dirty="0" err="1" smtClean="0"/>
              <a:t>nvvp</a:t>
            </a:r>
            <a:r>
              <a:rPr lang="en-GB" dirty="0" smtClean="0"/>
              <a:t> show memory bandwidth, occupancy, etc.</a:t>
            </a:r>
          </a:p>
          <a:p>
            <a:r>
              <a:rPr lang="en-GB" dirty="0" smtClean="0"/>
              <a:t>AMD's </a:t>
            </a:r>
            <a:r>
              <a:rPr lang="en-GB" dirty="0" err="1" smtClean="0"/>
              <a:t>CodeXL</a:t>
            </a:r>
            <a:r>
              <a:rPr lang="en-GB" dirty="0" smtClean="0"/>
              <a:t> provides similar functionality for AMD hardware</a:t>
            </a:r>
          </a:p>
          <a:p>
            <a:r>
              <a:rPr lang="en-GB" dirty="0" smtClean="0"/>
              <a:t>ARM's DS-5 is another similar tool</a:t>
            </a:r>
          </a:p>
        </p:txBody>
      </p:sp>
    </p:spTree>
    <p:extLst>
      <p:ext uri="{BB962C8B-B14F-4D97-AF65-F5344CB8AC3E}">
        <p14:creationId xmlns:p14="http://schemas.microsoft.com/office/powerpoint/2010/main" val="31540797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hape 181"/>
          <p:cNvSpPr/>
          <p:nvPr/>
        </p:nvSpPr>
        <p:spPr>
          <a:xfrm>
            <a:off x="2483768" y="1772816"/>
            <a:ext cx="4248472" cy="70544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algn="ctr"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val1 = memA[g_id];</a:t>
            </a:r>
          </a:p>
        </p:txBody>
      </p:sp>
      <p:sp>
        <p:nvSpPr>
          <p:cNvPr id="182" name="Shape 18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3" name="Shape 18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4" name="Shape 18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5" name="Shape 18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6" name="Shape 18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7" name="Shape 18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8" name="Shape 18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9" name="Shape 18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90" name="Shape 19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1" name="Shape 19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2" name="Shape 19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3" name="Shape 19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4" name="Shape 19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5" name="Shape 19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6" name="Shape 19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7" name="Shape 19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8" name="Shape 19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9" name="Shape 19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0" name="Shape 20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1" name="Shape 20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2" name="Shape 20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3" name="Shape 20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4" name="Shape 204"/>
          <p:cNvSpPr/>
          <p:nvPr/>
        </p:nvSpPr>
        <p:spPr>
          <a:xfrm flipH="1" flipV="1">
            <a:off x="2508510"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5" name="Shape 205"/>
          <p:cNvSpPr/>
          <p:nvPr/>
        </p:nvSpPr>
        <p:spPr>
          <a:xfrm flipH="1" flipV="1">
            <a:off x="3097869"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6" name="Shape 206"/>
          <p:cNvSpPr/>
          <p:nvPr/>
        </p:nvSpPr>
        <p:spPr>
          <a:xfrm flipH="1" flipV="1">
            <a:off x="3687228"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7" name="Shape 207"/>
          <p:cNvSpPr/>
          <p:nvPr/>
        </p:nvSpPr>
        <p:spPr>
          <a:xfrm flipH="1" flipV="1">
            <a:off x="4276588"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8" name="Shape 208"/>
          <p:cNvSpPr/>
          <p:nvPr/>
        </p:nvSpPr>
        <p:spPr>
          <a:xfrm flipH="1" flipV="1">
            <a:off x="4865947"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9" name="Shape 209"/>
          <p:cNvSpPr/>
          <p:nvPr/>
        </p:nvSpPr>
        <p:spPr>
          <a:xfrm flipH="1" flipV="1">
            <a:off x="5455307"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0" name="Shape 210"/>
          <p:cNvSpPr/>
          <p:nvPr/>
        </p:nvSpPr>
        <p:spPr>
          <a:xfrm flipH="1" flipV="1">
            <a:off x="6044666"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1" name="Shape 211"/>
          <p:cNvSpPr/>
          <p:nvPr/>
        </p:nvSpPr>
        <p:spPr>
          <a:xfrm flipH="1" flipV="1">
            <a:off x="6634025"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2" name="Shape 212"/>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213" name="Shape 213"/>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214" name="Shape 214"/>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215" name="Shape 215"/>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216" name="Shape 216"/>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217" name="Shape 217"/>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218" name="Shape 218"/>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219" name="Shape 219"/>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220" name="Shape 220"/>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221" name="Shape 221"/>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222" name="Shape 222"/>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223" name="Shape 223"/>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224" name="Shape 224"/>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225" name="Shape 225"/>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226" name="Shape 226"/>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227" name="Shape 227"/>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228" name="Shape 228"/>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229" name="Shape 229"/>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230" name="Shape 230"/>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231" name="Shape 231"/>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232" name="Shape 232"/>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233" name="Shape 233"/>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234" name="Shape 234"/>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235" name="Shape 235"/>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238" name="Shape 238"/>
          <p:cNvSpPr/>
          <p:nvPr/>
        </p:nvSpPr>
        <p:spPr>
          <a:xfrm>
            <a:off x="5143535" y="4201314"/>
            <a:ext cx="664914" cy="1064796"/>
          </a:xfrm>
          <a:prstGeom prst="line">
            <a:avLst/>
          </a:prstGeom>
          <a:ln w="88900">
            <a:solidFill>
              <a:srgbClr val="FF7E79">
                <a:alpha val="0"/>
              </a:srgbClr>
            </a:solidFill>
            <a:miter lim="400000"/>
            <a:headEnd type="stealth"/>
          </a:ln>
        </p:spPr>
        <p:txBody>
          <a:bodyPr lIns="0" tIns="0" rIns="0" bIns="0" anchor="ctr"/>
          <a:lstStyle/>
          <a:p>
            <a:pPr lvl="0"/>
            <a:endParaRPr/>
          </a:p>
        </p:txBody>
      </p:sp>
      <p:cxnSp>
        <p:nvCxnSpPr>
          <p:cNvPr id="3" name="Straight Arrow Connector 2"/>
          <p:cNvCxnSpPr/>
          <p:nvPr/>
        </p:nvCxnSpPr>
        <p:spPr>
          <a:xfrm>
            <a:off x="2508510"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2" name="Straight Arrow Connector 61"/>
          <p:cNvCxnSpPr/>
          <p:nvPr/>
        </p:nvCxnSpPr>
        <p:spPr>
          <a:xfrm>
            <a:off x="3097869"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3687613"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a:off x="4276972"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73271"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a:off x="5462630"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a:off x="6052374"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a:off x="6641734"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291227394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2" name="Shape 242"/>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3" name="Shape 243"/>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4" name="Shape 244"/>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5" name="Shape 245"/>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6" name="Shape 246"/>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7" name="Shape 247"/>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8" name="Shape 248"/>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9" name="Shape 249"/>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0" name="Shape 250"/>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1" name="Shape 251"/>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2" name="Shape 252"/>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3" name="Shape 253"/>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4" name="Shape 254"/>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5" name="Shape 255"/>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6" name="Shape 256"/>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7" name="Shape 257"/>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8" name="Shape 258"/>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9" name="Shape 259"/>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0" name="Shape 260"/>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1" name="Shape 261"/>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2" name="Shape 262"/>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3" name="Shape 263"/>
          <p:cNvSpPr/>
          <p:nvPr/>
        </p:nvSpPr>
        <p:spPr>
          <a:xfrm flipH="1" flipV="1">
            <a:off x="2508510"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64" name="Shape 264"/>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265" name="Shape 265"/>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266" name="Shape 266"/>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267" name="Shape 267"/>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268" name="Shape 268"/>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269" name="Shape 269"/>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270" name="Shape 270"/>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271" name="Shape 271"/>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272" name="Shape 272"/>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273" name="Shape 273"/>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274" name="Shape 274"/>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275" name="Shape 275"/>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276" name="Shape 276"/>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277" name="Shape 277"/>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278" name="Shape 278"/>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0x12c</a:t>
            </a:r>
          </a:p>
        </p:txBody>
      </p:sp>
      <p:sp>
        <p:nvSpPr>
          <p:cNvPr id="279" name="Shape 279"/>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0x130</a:t>
            </a:r>
          </a:p>
        </p:txBody>
      </p:sp>
      <p:sp>
        <p:nvSpPr>
          <p:cNvPr id="280" name="Shape 280"/>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0x134</a:t>
            </a:r>
          </a:p>
        </p:txBody>
      </p:sp>
      <p:sp>
        <p:nvSpPr>
          <p:cNvPr id="281" name="Shape 281"/>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0x138</a:t>
            </a:r>
          </a:p>
        </p:txBody>
      </p:sp>
      <p:sp>
        <p:nvSpPr>
          <p:cNvPr id="282" name="Shape 282"/>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0x13c</a:t>
            </a:r>
          </a:p>
        </p:txBody>
      </p:sp>
      <p:sp>
        <p:nvSpPr>
          <p:cNvPr id="283" name="Shape 283"/>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0x140</a:t>
            </a:r>
          </a:p>
        </p:txBody>
      </p:sp>
      <p:sp>
        <p:nvSpPr>
          <p:cNvPr id="284" name="Shape 284"/>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0x144</a:t>
            </a:r>
          </a:p>
        </p:txBody>
      </p:sp>
      <p:sp>
        <p:nvSpPr>
          <p:cNvPr id="285" name="Shape 285"/>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0x148</a:t>
            </a:r>
          </a:p>
        </p:txBody>
      </p:sp>
      <p:sp>
        <p:nvSpPr>
          <p:cNvPr id="286" name="Shape 286"/>
          <p:cNvSpPr/>
          <p:nvPr/>
        </p:nvSpPr>
        <p:spPr>
          <a:xfrm>
            <a:off x="6933309" y="3348319"/>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287" name="Shape 287"/>
          <p:cNvSpPr/>
          <p:nvPr/>
        </p:nvSpPr>
        <p:spPr>
          <a:xfrm>
            <a:off x="5887883" y="5279480"/>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288" name="Shape 288"/>
          <p:cNvSpPr/>
          <p:nvPr/>
        </p:nvSpPr>
        <p:spPr>
          <a:xfrm flipH="1" flipV="1">
            <a:off x="3106799"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89" name="Shape 289"/>
          <p:cNvSpPr/>
          <p:nvPr/>
        </p:nvSpPr>
        <p:spPr>
          <a:xfrm flipH="1" flipV="1">
            <a:off x="3696158"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0" name="Shape 290"/>
          <p:cNvSpPr/>
          <p:nvPr/>
        </p:nvSpPr>
        <p:spPr>
          <a:xfrm flipH="1" flipV="1">
            <a:off x="4285518"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1" name="Shape 291"/>
          <p:cNvSpPr/>
          <p:nvPr/>
        </p:nvSpPr>
        <p:spPr>
          <a:xfrm flipH="1" flipV="1">
            <a:off x="4883807"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2" name="Shape 292"/>
          <p:cNvSpPr/>
          <p:nvPr/>
        </p:nvSpPr>
        <p:spPr>
          <a:xfrm flipH="1" flipV="1">
            <a:off x="5473166"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3" name="Shape 293"/>
          <p:cNvSpPr/>
          <p:nvPr/>
        </p:nvSpPr>
        <p:spPr>
          <a:xfrm flipH="1" flipV="1">
            <a:off x="6071455"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4" name="Shape 294"/>
          <p:cNvSpPr/>
          <p:nvPr/>
        </p:nvSpPr>
        <p:spPr>
          <a:xfrm flipH="1" flipV="1">
            <a:off x="6669744"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5" name="Shape 295"/>
          <p:cNvSpPr/>
          <p:nvPr/>
        </p:nvSpPr>
        <p:spPr>
          <a:xfrm>
            <a:off x="2339752" y="1556792"/>
            <a:ext cx="4447953" cy="58935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const int</a:t>
            </a:r>
            <a:r>
              <a:rPr sz="1700" dirty="0">
                <a:solidFill>
                  <a:srgbClr val="535353"/>
                </a:solidFill>
                <a:latin typeface="Menlo Regular"/>
                <a:ea typeface="Menlo Regular"/>
                <a:cs typeface="Menlo Regular"/>
                <a:sym typeface="Menlo Regular"/>
              </a:rPr>
              <a:t> c = </a:t>
            </a:r>
            <a:r>
              <a:rPr sz="1700" dirty="0">
                <a:solidFill>
                  <a:srgbClr val="FF9300"/>
                </a:solidFill>
                <a:latin typeface="Menlo Regular"/>
                <a:ea typeface="Menlo Regular"/>
                <a:cs typeface="Menlo Regular"/>
                <a:sym typeface="Menlo Regular"/>
              </a:rPr>
              <a:t>3</a:t>
            </a:r>
            <a:r>
              <a:rPr sz="1700" dirty="0">
                <a:solidFill>
                  <a:srgbClr val="535353"/>
                </a:solidFill>
                <a:latin typeface="Menlo Regular"/>
                <a:ea typeface="Menlo Regular"/>
                <a:cs typeface="Menlo Regular"/>
                <a:sym typeface="Menlo Regular"/>
              </a:rPr>
              <a:t>;</a:t>
            </a:r>
          </a:p>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val2 = memA[g_id + c];</a:t>
            </a:r>
          </a:p>
          <a:p>
            <a:pPr lvl="1" indent="241093" defTabSz="410751">
              <a:defRPr sz="1800"/>
            </a:pPr>
            <a:endParaRPr sz="1700" dirty="0">
              <a:solidFill>
                <a:srgbClr val="535353"/>
              </a:solidFill>
              <a:latin typeface="Menlo Regular"/>
              <a:ea typeface="Menlo Regular"/>
              <a:cs typeface="Menlo Regular"/>
              <a:sym typeface="Menlo Regular"/>
            </a:endParaRPr>
          </a:p>
          <a:p>
            <a:pPr defTabSz="410751">
              <a:defRPr sz="1800"/>
            </a:pPr>
            <a:endParaRPr sz="1700" dirty="0">
              <a:solidFill>
                <a:srgbClr val="535353"/>
              </a:solidFill>
              <a:latin typeface="Menlo Regular"/>
              <a:ea typeface="Menlo Regular"/>
              <a:cs typeface="Menlo Regular"/>
              <a:sym typeface="Menlo Regular"/>
            </a:endParaRPr>
          </a:p>
        </p:txBody>
      </p:sp>
      <p:pic>
        <p:nvPicPr>
          <p:cNvPr id="296" name="Picture 295"/>
          <p:cNvPicPr/>
          <p:nvPr/>
        </p:nvPicPr>
        <p:blipFill>
          <a:blip r:embed="rId2">
            <a:alphaModFix amt="0"/>
            <a:extLst/>
          </a:blip>
          <a:stretch>
            <a:fillRect/>
          </a:stretch>
        </p:blipFill>
        <p:spPr>
          <a:xfrm>
            <a:off x="2148485" y="3008532"/>
            <a:ext cx="6690076" cy="1104385"/>
          </a:xfrm>
          <a:prstGeom prst="rect">
            <a:avLst/>
          </a:prstGeom>
        </p:spPr>
      </p:pic>
      <p:sp>
        <p:nvSpPr>
          <p:cNvPr id="298" name="Shape 298"/>
          <p:cNvSpPr/>
          <p:nvPr/>
        </p:nvSpPr>
        <p:spPr>
          <a:xfrm flipH="1">
            <a:off x="4464634" y="4201313"/>
            <a:ext cx="678901" cy="1047843"/>
          </a:xfrm>
          <a:prstGeom prst="line">
            <a:avLst/>
          </a:prstGeom>
          <a:ln w="88900">
            <a:solidFill>
              <a:srgbClr val="FF7E79">
                <a:alpha val="0"/>
              </a:srgbClr>
            </a:solidFill>
            <a:miter lim="400000"/>
            <a:headEnd type="stealth"/>
          </a:ln>
        </p:spPr>
        <p:txBody>
          <a:bodyPr lIns="0" tIns="0" rIns="0" bIns="0" anchor="ctr"/>
          <a:lstStyle/>
          <a:p>
            <a:pPr lvl="0"/>
            <a:endParaRPr/>
          </a:p>
        </p:txBody>
      </p:sp>
      <p:cxnSp>
        <p:nvCxnSpPr>
          <p:cNvPr id="3" name="Straight Arrow Connector 2"/>
          <p:cNvCxnSpPr/>
          <p:nvPr/>
        </p:nvCxnSpPr>
        <p:spPr>
          <a:xfrm>
            <a:off x="249138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3089672"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a:off x="3682066"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a:off x="425339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66680"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a:off x="5464969"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a:off x="605736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a:off x="6628690"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mtClean="0"/>
              <a:t>Memory access patterns</a:t>
            </a:r>
            <a:endParaRPr lang="en-GB" dirty="0"/>
          </a:p>
        </p:txBody>
      </p:sp>
    </p:spTree>
    <p:extLst>
      <p:ext uri="{BB962C8B-B14F-4D97-AF65-F5344CB8AC3E}">
        <p14:creationId xmlns:p14="http://schemas.microsoft.com/office/powerpoint/2010/main" val="373603861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Shape 301"/>
          <p:cNvSpPr/>
          <p:nvPr/>
        </p:nvSpPr>
        <p:spPr>
          <a:xfrm>
            <a:off x="2483768" y="1700808"/>
            <a:ext cx="4124771" cy="70544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val3 = memA[</a:t>
            </a:r>
            <a:r>
              <a:rPr sz="1700" dirty="0">
                <a:solidFill>
                  <a:srgbClr val="FF9300"/>
                </a:solidFill>
                <a:latin typeface="Menlo Regular"/>
                <a:ea typeface="Menlo Regular"/>
                <a:cs typeface="Menlo Regular"/>
                <a:sym typeface="Menlo Regular"/>
              </a:rPr>
              <a:t>3</a:t>
            </a:r>
            <a:r>
              <a:rPr sz="1700" dirty="0">
                <a:solidFill>
                  <a:srgbClr val="535353"/>
                </a:solidFill>
                <a:latin typeface="Menlo Regular"/>
                <a:ea typeface="Menlo Regular"/>
                <a:cs typeface="Menlo Regular"/>
                <a:sym typeface="Menlo Regular"/>
              </a:rPr>
              <a:t>*g_id];</a:t>
            </a:r>
          </a:p>
        </p:txBody>
      </p:sp>
      <p:sp>
        <p:nvSpPr>
          <p:cNvPr id="302" name="Shape 30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3" name="Shape 30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4" name="Shape 30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5" name="Shape 30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6" name="Shape 30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7" name="Shape 30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8" name="Shape 30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9" name="Shape 30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10" name="Shape 31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1" name="Shape 31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2" name="Shape 31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3" name="Shape 31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4" name="Shape 31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5" name="Shape 31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6" name="Shape 31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7" name="Shape 31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8" name="Shape 31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9" name="Shape 31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0" name="Shape 32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1" name="Shape 32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2" name="Shape 32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3" name="Shape 32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4" name="Shape 324"/>
          <p:cNvSpPr/>
          <p:nvPr/>
        </p:nvSpPr>
        <p:spPr>
          <a:xfrm flipH="1" flipV="1">
            <a:off x="2508510"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5" name="Shape 325"/>
          <p:cNvSpPr/>
          <p:nvPr/>
        </p:nvSpPr>
        <p:spPr>
          <a:xfrm flipH="1" flipV="1">
            <a:off x="3097869" y="3223792"/>
            <a:ext cx="1193125" cy="72571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6" name="Shape 326"/>
          <p:cNvSpPr/>
          <p:nvPr/>
        </p:nvSpPr>
        <p:spPr>
          <a:xfrm flipH="1" flipV="1">
            <a:off x="3687228" y="3223792"/>
            <a:ext cx="2363438" cy="726095"/>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7" name="Shape 327"/>
          <p:cNvSpPr/>
          <p:nvPr/>
        </p:nvSpPr>
        <p:spPr>
          <a:xfrm flipH="1" flipV="1">
            <a:off x="4276588" y="3223791"/>
            <a:ext cx="3516519" cy="704016"/>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8" name="Shape 328"/>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329" name="Shape 329"/>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330" name="Shape 330"/>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331" name="Shape 331"/>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332" name="Shape 332"/>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333" name="Shape 333"/>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334" name="Shape 334"/>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335" name="Shape 335"/>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336" name="Shape 336"/>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337" name="Shape 337"/>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338" name="Shape 338"/>
          <p:cNvSpPr/>
          <p:nvPr/>
        </p:nvSpPr>
        <p:spPr>
          <a:xfrm>
            <a:off x="3482654" y="5142384"/>
            <a:ext cx="4760950" cy="115416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algn="ctr" defTabSz="410751">
              <a:defRPr sz="1800"/>
            </a:pPr>
            <a:r>
              <a:rPr sz="2500">
                <a:solidFill>
                  <a:srgbClr val="535353"/>
                </a:solidFill>
                <a:sym typeface="Gill Sans Light"/>
              </a:rPr>
              <a:t>Strided access results in multiple </a:t>
            </a:r>
          </a:p>
          <a:p>
            <a:pPr algn="ctr" defTabSz="410751">
              <a:defRPr sz="1800"/>
            </a:pPr>
            <a:r>
              <a:rPr sz="2500">
                <a:solidFill>
                  <a:srgbClr val="535353"/>
                </a:solidFill>
                <a:sym typeface="Gill Sans Light"/>
              </a:rPr>
              <a:t>memory transactions (and </a:t>
            </a:r>
          </a:p>
          <a:p>
            <a:pPr algn="ctr" defTabSz="410751">
              <a:defRPr sz="1800"/>
            </a:pPr>
            <a:r>
              <a:rPr sz="2500">
                <a:solidFill>
                  <a:srgbClr val="535353"/>
                </a:solidFill>
                <a:sym typeface="Gill Sans Light"/>
              </a:rPr>
              <a:t>kills throughput)</a:t>
            </a:r>
          </a:p>
        </p:txBody>
      </p:sp>
      <p:sp>
        <p:nvSpPr>
          <p:cNvPr id="339" name="Shape 339"/>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340" name="Shape 340"/>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341" name="Shape 341"/>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342" name="Shape 342"/>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343" name="Shape 343"/>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344" name="Shape 344"/>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345" name="Shape 345"/>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346" name="Shape 346"/>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347" name="Shape 347"/>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348" name="Shape 348"/>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349" name="Shape 349"/>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350" name="Shape 350"/>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351" name="Shape 351"/>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352" name="Shape 352"/>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cxnSp>
        <p:nvCxnSpPr>
          <p:cNvPr id="3" name="Straight Arrow Connector 2"/>
          <p:cNvCxnSpPr>
            <a:stCxn id="324" idx="1"/>
            <a:endCxn id="324" idx="0"/>
          </p:cNvCxnSpPr>
          <p:nvPr/>
        </p:nvCxnSpPr>
        <p:spPr>
          <a:xfrm>
            <a:off x="2508510" y="3223791"/>
            <a:ext cx="385"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7" name="Straight Arrow Connector 56"/>
          <p:cNvCxnSpPr>
            <a:endCxn id="325" idx="0"/>
          </p:cNvCxnSpPr>
          <p:nvPr/>
        </p:nvCxnSpPr>
        <p:spPr>
          <a:xfrm>
            <a:off x="3097484" y="3227978"/>
            <a:ext cx="1193510" cy="72152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8" name="Straight Arrow Connector 57"/>
          <p:cNvCxnSpPr>
            <a:endCxn id="326" idx="0"/>
          </p:cNvCxnSpPr>
          <p:nvPr/>
        </p:nvCxnSpPr>
        <p:spPr>
          <a:xfrm>
            <a:off x="3686844" y="3223791"/>
            <a:ext cx="2363823" cy="7260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9" name="Straight Arrow Connector 58"/>
          <p:cNvCxnSpPr>
            <a:endCxn id="327" idx="0"/>
          </p:cNvCxnSpPr>
          <p:nvPr/>
        </p:nvCxnSpPr>
        <p:spPr>
          <a:xfrm>
            <a:off x="4276203" y="3223791"/>
            <a:ext cx="3516903" cy="70401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352274743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Shape 354"/>
          <p:cNvSpPr/>
          <p:nvPr/>
        </p:nvSpPr>
        <p:spPr>
          <a:xfrm>
            <a:off x="2195736" y="1241226"/>
            <a:ext cx="4752528" cy="117871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const int</a:t>
            </a:r>
            <a:r>
              <a:rPr sz="1700" dirty="0">
                <a:solidFill>
                  <a:srgbClr val="535353"/>
                </a:solidFill>
                <a:latin typeface="Menlo Regular"/>
                <a:ea typeface="Menlo Regular"/>
                <a:cs typeface="Menlo Regular"/>
                <a:sym typeface="Menlo Regular"/>
              </a:rPr>
              <a:t> loc = </a:t>
            </a:r>
          </a:p>
          <a:p>
            <a:pPr lvl="1" indent="241093" defTabSz="410751">
              <a:defRPr sz="1800"/>
            </a:pPr>
            <a:r>
              <a:rPr sz="1700" dirty="0">
                <a:solidFill>
                  <a:srgbClr val="535353"/>
                </a:solidFill>
                <a:latin typeface="Menlo Regular"/>
                <a:ea typeface="Menlo Regular"/>
                <a:cs typeface="Menlo Regular"/>
                <a:sym typeface="Menlo Regular"/>
              </a:rPr>
              <a:t>  </a:t>
            </a:r>
            <a:r>
              <a:rPr sz="1700" dirty="0">
                <a:solidFill>
                  <a:srgbClr val="7A81FF"/>
                </a:solidFill>
                <a:latin typeface="Menlo Regular"/>
                <a:ea typeface="Menlo Regular"/>
                <a:cs typeface="Menlo Regular"/>
                <a:sym typeface="Menlo Regular"/>
              </a:rPr>
              <a:t>some_strange_func</a:t>
            </a:r>
            <a:r>
              <a:rPr sz="1700" dirty="0">
                <a:solidFill>
                  <a:srgbClr val="535353"/>
                </a:solidFill>
                <a:latin typeface="Menlo Regular"/>
                <a:ea typeface="Menlo Regular"/>
                <a:cs typeface="Menlo Regular"/>
                <a:sym typeface="Menlo Regular"/>
              </a:rPr>
              <a:t>(g_id);</a:t>
            </a:r>
          </a:p>
          <a:p>
            <a:pPr lvl="1" indent="241093" defTabSz="410751">
              <a:defRPr sz="1800"/>
            </a:pPr>
            <a:endParaRPr sz="1700" dirty="0">
              <a:solidFill>
                <a:srgbClr val="535353"/>
              </a:solidFill>
              <a:latin typeface="Menlo Regular"/>
              <a:ea typeface="Menlo Regular"/>
              <a:cs typeface="Menlo Regular"/>
              <a:sym typeface="Menlo Regular"/>
            </a:endParaRPr>
          </a:p>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val4 = memA[loc];</a:t>
            </a:r>
          </a:p>
        </p:txBody>
      </p:sp>
      <p:sp>
        <p:nvSpPr>
          <p:cNvPr id="355" name="Shape 355"/>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6" name="Shape 356"/>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7" name="Shape 357"/>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8" name="Shape 358"/>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9" name="Shape 359"/>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0" name="Shape 360"/>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1" name="Shape 361"/>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2" name="Shape 362"/>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3" name="Shape 363"/>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4" name="Shape 364"/>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5" name="Shape 365"/>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6" name="Shape 366"/>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7" name="Shape 367"/>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8" name="Shape 368"/>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9" name="Shape 369"/>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0" name="Shape 370"/>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1" name="Shape 371"/>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2" name="Shape 372"/>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3" name="Shape 373"/>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4" name="Shape 374"/>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5" name="Shape 375"/>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6" name="Shape 376"/>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7" name="Shape 377"/>
          <p:cNvSpPr/>
          <p:nvPr/>
        </p:nvSpPr>
        <p:spPr>
          <a:xfrm flipV="1">
            <a:off x="-655111" y="3223791"/>
            <a:ext cx="3163622" cy="17643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79" name="Shape 379"/>
          <p:cNvSpPr/>
          <p:nvPr/>
        </p:nvSpPr>
        <p:spPr>
          <a:xfrm flipH="1" flipV="1">
            <a:off x="3687229" y="3223791"/>
            <a:ext cx="3569748" cy="70140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0" name="Shape 380"/>
          <p:cNvSpPr/>
          <p:nvPr/>
        </p:nvSpPr>
        <p:spPr>
          <a:xfrm flipH="1" flipV="1">
            <a:off x="4276588" y="3223792"/>
            <a:ext cx="5250483" cy="203708"/>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1" name="Shape 381"/>
          <p:cNvSpPr/>
          <p:nvPr/>
        </p:nvSpPr>
        <p:spPr>
          <a:xfrm flipV="1">
            <a:off x="2503871" y="3223792"/>
            <a:ext cx="2362077" cy="64182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2" name="Shape 382"/>
          <p:cNvSpPr/>
          <p:nvPr/>
        </p:nvSpPr>
        <p:spPr>
          <a:xfrm flipH="1" flipV="1">
            <a:off x="5455307" y="3223789"/>
            <a:ext cx="4328527" cy="519774"/>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3" name="Shape 383"/>
          <p:cNvSpPr/>
          <p:nvPr/>
        </p:nvSpPr>
        <p:spPr>
          <a:xfrm flipV="1">
            <a:off x="3148796" y="3223793"/>
            <a:ext cx="2895871" cy="70335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4" name="Shape 384"/>
          <p:cNvSpPr/>
          <p:nvPr/>
        </p:nvSpPr>
        <p:spPr>
          <a:xfrm flipV="1">
            <a:off x="751279" y="3223790"/>
            <a:ext cx="5882746" cy="693448"/>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5" name="Shape 385"/>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386" name="Shape 386"/>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387" name="Shape 387"/>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388" name="Shape 388"/>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389" name="Shape 389"/>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390" name="Shape 390"/>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391" name="Shape 391"/>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392" name="Shape 392"/>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393" name="Shape 393"/>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394" name="Shape 394"/>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396" name="Shape 396"/>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397" name="Shape 397"/>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398" name="Shape 398"/>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399" name="Shape 399"/>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400" name="Shape 400"/>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401" name="Shape 401"/>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402" name="Shape 402"/>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403" name="Shape 403"/>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404" name="Shape 404"/>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405" name="Shape 405"/>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406" name="Shape 406"/>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407" name="Shape 407"/>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408" name="Shape 408"/>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409" name="Shape 409"/>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cxnSp>
        <p:nvCxnSpPr>
          <p:cNvPr id="3" name="Straight Arrow Connector 2"/>
          <p:cNvCxnSpPr>
            <a:endCxn id="384" idx="0"/>
          </p:cNvCxnSpPr>
          <p:nvPr/>
        </p:nvCxnSpPr>
        <p:spPr>
          <a:xfrm flipH="1">
            <a:off x="751280" y="3223793"/>
            <a:ext cx="1757231"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 name="Straight Arrow Connector 4"/>
          <p:cNvCxnSpPr/>
          <p:nvPr/>
        </p:nvCxnSpPr>
        <p:spPr>
          <a:xfrm>
            <a:off x="3683453" y="3223793"/>
            <a:ext cx="5280243" cy="64182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flipH="1">
            <a:off x="148823" y="3223789"/>
            <a:ext cx="2980148" cy="1602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flipH="1">
            <a:off x="2503870" y="3223793"/>
            <a:ext cx="1772717"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65948" y="3223793"/>
            <a:ext cx="2941511"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382" idx="1"/>
          </p:cNvCxnSpPr>
          <p:nvPr/>
        </p:nvCxnSpPr>
        <p:spPr>
          <a:xfrm flipH="1">
            <a:off x="148823" y="3223789"/>
            <a:ext cx="5306484" cy="51977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4" name="Straight Arrow Connector 73"/>
          <p:cNvCxnSpPr/>
          <p:nvPr/>
        </p:nvCxnSpPr>
        <p:spPr>
          <a:xfrm flipH="1">
            <a:off x="4276588" y="3223789"/>
            <a:ext cx="1796690" cy="6934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6" name="Straight Arrow Connector 75"/>
          <p:cNvCxnSpPr>
            <a:endCxn id="383" idx="0"/>
          </p:cNvCxnSpPr>
          <p:nvPr/>
        </p:nvCxnSpPr>
        <p:spPr>
          <a:xfrm flipH="1">
            <a:off x="3148796" y="3223789"/>
            <a:ext cx="3491338" cy="7033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7"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232047350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87853"/>
            <a:ext cx="8856984" cy="1143000"/>
          </a:xfrm>
        </p:spPr>
        <p:txBody>
          <a:bodyPr>
            <a:normAutofit fontScale="90000"/>
          </a:bodyPr>
          <a:lstStyle/>
          <a:p>
            <a:r>
              <a:rPr lang="en-GB" dirty="0"/>
              <a:t>Memory layout </a:t>
            </a:r>
            <a:r>
              <a:rPr lang="en-GB" dirty="0" smtClean="0"/>
              <a:t>is critical </a:t>
            </a:r>
            <a:r>
              <a:rPr lang="en-GB" dirty="0"/>
              <a:t>to performance</a:t>
            </a:r>
          </a:p>
        </p:txBody>
      </p:sp>
      <p:sp>
        <p:nvSpPr>
          <p:cNvPr id="3" name="Content Placeholder 2"/>
          <p:cNvSpPr>
            <a:spLocks noGrp="1"/>
          </p:cNvSpPr>
          <p:nvPr>
            <p:ph idx="1"/>
          </p:nvPr>
        </p:nvSpPr>
        <p:spPr>
          <a:xfrm>
            <a:off x="179512" y="1215598"/>
            <a:ext cx="8734636" cy="4525963"/>
          </a:xfrm>
        </p:spPr>
        <p:txBody>
          <a:bodyPr>
            <a:normAutofit fontScale="92500"/>
          </a:bodyPr>
          <a:lstStyle/>
          <a:p>
            <a:r>
              <a:rPr lang="en-GB" dirty="0"/>
              <a:t>“Structure of Arrays vs. Array of Structures” </a:t>
            </a:r>
            <a:r>
              <a:rPr lang="en-GB" dirty="0" smtClean="0"/>
              <a:t>problem</a:t>
            </a:r>
          </a:p>
          <a:p>
            <a:r>
              <a:rPr lang="en-GB" dirty="0" smtClean="0"/>
              <a:t>Array </a:t>
            </a:r>
            <a:r>
              <a:rPr lang="en-GB" dirty="0"/>
              <a:t>of Structures (</a:t>
            </a:r>
            <a:r>
              <a:rPr lang="en-GB" dirty="0" err="1"/>
              <a:t>AoS</a:t>
            </a:r>
            <a:r>
              <a:rPr lang="en-GB" dirty="0"/>
              <a:t>) </a:t>
            </a:r>
            <a:r>
              <a:rPr lang="en-GB" dirty="0" smtClean="0"/>
              <a:t>often more </a:t>
            </a:r>
            <a:r>
              <a:rPr lang="en-GB" dirty="0"/>
              <a:t>natural to code</a:t>
            </a:r>
          </a:p>
          <a:p>
            <a:pPr marL="0" indent="0">
              <a:buNone/>
            </a:pPr>
            <a:r>
              <a:rPr lang="en-GB" b="1" dirty="0" smtClean="0">
                <a:solidFill>
                  <a:schemeClr val="accent2"/>
                </a:solidFill>
                <a:latin typeface="Courier New Bold"/>
              </a:rPr>
              <a:t>	</a:t>
            </a:r>
            <a:r>
              <a:rPr lang="en-GB" b="1" dirty="0" err="1" smtClean="0">
                <a:solidFill>
                  <a:schemeClr val="accent2"/>
                </a:solidFill>
                <a:latin typeface="Courier New Bold"/>
              </a:rPr>
              <a:t>struct</a:t>
            </a:r>
            <a:r>
              <a:rPr lang="en-GB" b="1" dirty="0">
                <a:latin typeface="Courier New Bold"/>
              </a:rPr>
              <a:t> </a:t>
            </a:r>
            <a:r>
              <a:rPr lang="en-GB" b="1" dirty="0" smtClean="0">
                <a:latin typeface="Courier New Bold"/>
              </a:rPr>
              <a:t>Point{ </a:t>
            </a:r>
            <a:r>
              <a:rPr lang="en-GB" b="1" dirty="0">
                <a:solidFill>
                  <a:schemeClr val="accent2"/>
                </a:solidFill>
                <a:latin typeface="Courier New Bold"/>
              </a:rPr>
              <a:t>float</a:t>
            </a:r>
            <a:r>
              <a:rPr lang="en-GB" b="1" dirty="0">
                <a:latin typeface="Courier New Bold"/>
              </a:rPr>
              <a:t> x, y, z, a; </a:t>
            </a:r>
            <a:r>
              <a:rPr lang="en-GB" b="1" dirty="0" smtClean="0">
                <a:latin typeface="Courier New Bold"/>
              </a:rPr>
              <a:t>};</a:t>
            </a:r>
          </a:p>
          <a:p>
            <a:pPr marL="0" indent="0">
              <a:buNone/>
            </a:pPr>
            <a:r>
              <a:rPr lang="en-GB" b="1" dirty="0">
                <a:latin typeface="Courier New Bold"/>
              </a:rPr>
              <a:t>	</a:t>
            </a:r>
            <a:r>
              <a:rPr lang="en-GB" b="1" dirty="0" smtClean="0">
                <a:latin typeface="Courier New Bold"/>
              </a:rPr>
              <a:t>Point *Points;</a:t>
            </a:r>
            <a:endParaRPr lang="en-GB" dirty="0"/>
          </a:p>
          <a:p>
            <a:pPr marL="0" indent="0">
              <a:buNone/>
            </a:pPr>
            <a:endParaRPr lang="en-GB" dirty="0" smtClean="0"/>
          </a:p>
          <a:p>
            <a:r>
              <a:rPr lang="en-GB" dirty="0" smtClean="0"/>
              <a:t>Structure </a:t>
            </a:r>
            <a:r>
              <a:rPr lang="en-GB" dirty="0"/>
              <a:t>of Arrays (</a:t>
            </a:r>
            <a:r>
              <a:rPr lang="en-GB" dirty="0" err="1"/>
              <a:t>SoA</a:t>
            </a:r>
            <a:r>
              <a:rPr lang="en-GB" dirty="0"/>
              <a:t>) suits memory </a:t>
            </a:r>
            <a:r>
              <a:rPr lang="en-GB" dirty="0" smtClean="0"/>
              <a:t>coalescence in vector units</a:t>
            </a:r>
          </a:p>
          <a:p>
            <a:pPr marL="0" indent="0">
              <a:buNone/>
            </a:pPr>
            <a:r>
              <a:rPr lang="en-GB" b="1" dirty="0" smtClean="0">
                <a:solidFill>
                  <a:schemeClr val="accent2"/>
                </a:solidFill>
                <a:latin typeface="Courier New Bold"/>
              </a:rPr>
              <a:t>	</a:t>
            </a:r>
            <a:r>
              <a:rPr lang="en-GB" sz="2600" b="1" dirty="0" err="1" smtClean="0">
                <a:solidFill>
                  <a:schemeClr val="accent2"/>
                </a:solidFill>
                <a:latin typeface="Courier New Bold"/>
              </a:rPr>
              <a:t>struct</a:t>
            </a:r>
            <a:r>
              <a:rPr lang="en-GB" sz="2600" b="1" dirty="0" smtClean="0">
                <a:solidFill>
                  <a:schemeClr val="accent2"/>
                </a:solidFill>
                <a:latin typeface="Courier New Bold"/>
              </a:rPr>
              <a:t> </a:t>
            </a:r>
            <a:r>
              <a:rPr lang="en-GB" sz="2600" b="1" dirty="0">
                <a:latin typeface="Courier New Bold"/>
              </a:rPr>
              <a:t>{ </a:t>
            </a:r>
            <a:r>
              <a:rPr lang="en-GB" sz="2600" b="1" dirty="0">
                <a:solidFill>
                  <a:schemeClr val="accent2"/>
                </a:solidFill>
                <a:latin typeface="Courier New Bold"/>
              </a:rPr>
              <a:t>float</a:t>
            </a:r>
            <a:r>
              <a:rPr lang="en-GB" sz="2600" b="1" dirty="0">
                <a:latin typeface="Courier New Bold"/>
              </a:rPr>
              <a:t> </a:t>
            </a:r>
            <a:r>
              <a:rPr lang="en-GB" sz="2600" b="1" dirty="0" smtClean="0">
                <a:latin typeface="Courier New Bold"/>
              </a:rPr>
              <a:t>*x</a:t>
            </a:r>
            <a:r>
              <a:rPr lang="en-GB" sz="2600" b="1" dirty="0">
                <a:latin typeface="Courier New Bold"/>
              </a:rPr>
              <a:t>, </a:t>
            </a:r>
            <a:r>
              <a:rPr lang="en-GB" sz="2600" b="1" dirty="0" smtClean="0">
                <a:latin typeface="Courier New Bold"/>
              </a:rPr>
              <a:t>*y</a:t>
            </a:r>
            <a:r>
              <a:rPr lang="en-GB" sz="2600" b="1" dirty="0">
                <a:latin typeface="Courier New Bold"/>
              </a:rPr>
              <a:t>, </a:t>
            </a:r>
            <a:r>
              <a:rPr lang="en-GB" sz="2600" b="1" dirty="0" smtClean="0">
                <a:latin typeface="Courier New Bold"/>
              </a:rPr>
              <a:t>*z</a:t>
            </a:r>
            <a:r>
              <a:rPr lang="en-GB" sz="2600" b="1" dirty="0">
                <a:latin typeface="Courier New Bold"/>
              </a:rPr>
              <a:t>, </a:t>
            </a:r>
            <a:r>
              <a:rPr lang="en-GB" sz="2600" b="1" dirty="0" smtClean="0">
                <a:latin typeface="Courier New Bold"/>
              </a:rPr>
              <a:t>*a</a:t>
            </a:r>
            <a:r>
              <a:rPr lang="en-GB" sz="2600" b="1" dirty="0">
                <a:latin typeface="Courier New Bold"/>
              </a:rPr>
              <a:t>; </a:t>
            </a:r>
            <a:r>
              <a:rPr lang="en-GB" sz="2600" b="1" dirty="0" smtClean="0">
                <a:latin typeface="Courier New Bold"/>
              </a:rPr>
              <a:t>} Points; </a:t>
            </a:r>
            <a:endParaRPr lang="en-GB" dirty="0"/>
          </a:p>
          <a:p>
            <a:endParaRPr lang="en-GB" dirty="0"/>
          </a:p>
          <a:p>
            <a:endParaRPr lang="en-GB" dirty="0"/>
          </a:p>
          <a:p>
            <a:endParaRPr lang="en-GB" dirty="0"/>
          </a:p>
          <a:p>
            <a:endParaRPr lang="en-GB" dirty="0"/>
          </a:p>
        </p:txBody>
      </p:sp>
      <p:graphicFrame>
        <p:nvGraphicFramePr>
          <p:cNvPr id="6" name="Group 119"/>
          <p:cNvGraphicFramePr>
            <a:graphicFrameLocks noGrp="1"/>
          </p:cNvGraphicFramePr>
          <p:nvPr>
            <p:extLst>
              <p:ext uri="{D42A27DB-BD31-4B8C-83A1-F6EECF244321}">
                <p14:modId xmlns:p14="http://schemas.microsoft.com/office/powerpoint/2010/main" val="488455922"/>
              </p:ext>
            </p:extLst>
          </p:nvPr>
        </p:nvGraphicFramePr>
        <p:xfrm>
          <a:off x="576372" y="6042162"/>
          <a:ext cx="5443538" cy="317862"/>
        </p:xfrm>
        <a:graphic>
          <a:graphicData uri="http://schemas.openxmlformats.org/drawingml/2006/table">
            <a:tbl>
              <a:tblPr/>
              <a:tblGrid>
                <a:gridCol w="273050"/>
                <a:gridCol w="271463"/>
                <a:gridCol w="273050"/>
                <a:gridCol w="271462"/>
                <a:gridCol w="271463"/>
                <a:gridCol w="273050"/>
                <a:gridCol w="271462"/>
                <a:gridCol w="273050"/>
                <a:gridCol w="271463"/>
                <a:gridCol w="273050"/>
                <a:gridCol w="271462"/>
                <a:gridCol w="271463"/>
                <a:gridCol w="273050"/>
                <a:gridCol w="271462"/>
                <a:gridCol w="273050"/>
                <a:gridCol w="271463"/>
                <a:gridCol w="273050"/>
                <a:gridCol w="271462"/>
                <a:gridCol w="271463"/>
                <a:gridCol w="273050"/>
              </a:tblGrid>
              <a:tr h="271463">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r>
            </a:tbl>
          </a:graphicData>
        </a:graphic>
      </p:graphicFrame>
      <p:graphicFrame>
        <p:nvGraphicFramePr>
          <p:cNvPr id="7" name="Group 119"/>
          <p:cNvGraphicFramePr>
            <a:graphicFrameLocks noGrp="1"/>
          </p:cNvGraphicFramePr>
          <p:nvPr>
            <p:extLst>
              <p:ext uri="{D42A27DB-BD31-4B8C-83A1-F6EECF244321}">
                <p14:modId xmlns:p14="http://schemas.microsoft.com/office/powerpoint/2010/main" val="343404473"/>
              </p:ext>
            </p:extLst>
          </p:nvPr>
        </p:nvGraphicFramePr>
        <p:xfrm>
          <a:off x="1536845" y="3603885"/>
          <a:ext cx="5443538" cy="317862"/>
        </p:xfrm>
        <a:graphic>
          <a:graphicData uri="http://schemas.openxmlformats.org/drawingml/2006/table">
            <a:tbl>
              <a:tblPr/>
              <a:tblGrid>
                <a:gridCol w="273050"/>
                <a:gridCol w="271463"/>
                <a:gridCol w="273050"/>
                <a:gridCol w="271462"/>
                <a:gridCol w="271463"/>
                <a:gridCol w="273050"/>
                <a:gridCol w="271462"/>
                <a:gridCol w="273050"/>
                <a:gridCol w="271463"/>
                <a:gridCol w="273050"/>
                <a:gridCol w="271462"/>
                <a:gridCol w="271463"/>
                <a:gridCol w="273050"/>
                <a:gridCol w="271462"/>
                <a:gridCol w="273050"/>
                <a:gridCol w="271463"/>
                <a:gridCol w="273050"/>
                <a:gridCol w="271462"/>
                <a:gridCol w="271463"/>
                <a:gridCol w="273050"/>
              </a:tblGrid>
              <a:tr h="271463">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r>
            </a:tbl>
          </a:graphicData>
        </a:graphic>
      </p:graphicFrame>
      <p:sp>
        <p:nvSpPr>
          <p:cNvPr id="4" name="TextBox 3"/>
          <p:cNvSpPr txBox="1"/>
          <p:nvPr/>
        </p:nvSpPr>
        <p:spPr>
          <a:xfrm>
            <a:off x="6463009" y="5580291"/>
            <a:ext cx="2573487" cy="1200329"/>
          </a:xfrm>
          <a:prstGeom prst="rect">
            <a:avLst/>
          </a:prstGeom>
          <a:noFill/>
        </p:spPr>
        <p:txBody>
          <a:bodyPr wrap="square" rtlCol="0">
            <a:spAutoFit/>
          </a:bodyPr>
          <a:lstStyle/>
          <a:p>
            <a:r>
              <a:rPr lang="en-GB" dirty="0" smtClean="0">
                <a:solidFill>
                  <a:schemeClr val="accent1"/>
                </a:solidFill>
              </a:rPr>
              <a:t>Adjacent work-items/vector-lanes like to access adjacent memory locations</a:t>
            </a:r>
            <a:endParaRPr lang="en-GB" dirty="0">
              <a:solidFill>
                <a:schemeClr val="accent1"/>
              </a:solidFill>
            </a:endParaRPr>
          </a:p>
        </p:txBody>
      </p:sp>
    </p:spTree>
    <p:extLst>
      <p:ext uri="{BB962C8B-B14F-4D97-AF65-F5344CB8AC3E}">
        <p14:creationId xmlns:p14="http://schemas.microsoft.com/office/powerpoint/2010/main" val="285337613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 Buffers</a:t>
            </a:r>
            <a:endParaRPr lang="en-US" dirty="0"/>
          </a:p>
        </p:txBody>
      </p:sp>
      <p:sp>
        <p:nvSpPr>
          <p:cNvPr id="3" name="Content Placeholder 2"/>
          <p:cNvSpPr>
            <a:spLocks noGrp="1"/>
          </p:cNvSpPr>
          <p:nvPr>
            <p:ph idx="1"/>
          </p:nvPr>
        </p:nvSpPr>
        <p:spPr/>
        <p:txBody>
          <a:bodyPr>
            <a:normAutofit fontScale="92500"/>
          </a:bodyPr>
          <a:lstStyle/>
          <a:p>
            <a:r>
              <a:rPr lang="en-US" dirty="0" smtClean="0"/>
              <a:t>If you have positional data, you may be tempted to create a structure with </a:t>
            </a:r>
            <a:r>
              <a:rPr lang="en-US" dirty="0" err="1" smtClean="0"/>
              <a:t>x,y,z</a:t>
            </a:r>
            <a:r>
              <a:rPr lang="en-US" dirty="0" smtClean="0"/>
              <a:t> coordinates</a:t>
            </a:r>
          </a:p>
          <a:p>
            <a:r>
              <a:rPr lang="en-US" dirty="0" smtClean="0"/>
              <a:t>But when it comes to running on a GPU, this </a:t>
            </a:r>
            <a:r>
              <a:rPr lang="en-US" dirty="0" err="1" smtClean="0"/>
              <a:t>strided</a:t>
            </a:r>
            <a:r>
              <a:rPr lang="en-US" dirty="0" smtClean="0"/>
              <a:t> (</a:t>
            </a:r>
            <a:r>
              <a:rPr lang="en-US" dirty="0" err="1" smtClean="0"/>
              <a:t>AoS</a:t>
            </a:r>
            <a:r>
              <a:rPr lang="en-US" dirty="0" smtClean="0"/>
              <a:t>) access will be slower than contiguous  (</a:t>
            </a:r>
            <a:r>
              <a:rPr lang="en-US" dirty="0" err="1" smtClean="0"/>
              <a:t>SoA</a:t>
            </a:r>
            <a:r>
              <a:rPr lang="en-US" dirty="0" smtClean="0"/>
              <a:t>) access</a:t>
            </a:r>
          </a:p>
          <a:p>
            <a:r>
              <a:rPr lang="en-US" b="1" dirty="0" err="1" smtClean="0">
                <a:solidFill>
                  <a:srgbClr val="3366FF"/>
                </a:solidFill>
                <a:latin typeface="Courier New"/>
                <a:cs typeface="Courier New"/>
              </a:rPr>
              <a:t>clCreateSubBuffer</a:t>
            </a:r>
            <a:r>
              <a:rPr lang="en-US" dirty="0" smtClean="0">
                <a:solidFill>
                  <a:srgbClr val="3366FF"/>
                </a:solidFill>
              </a:rPr>
              <a:t> </a:t>
            </a:r>
            <a:r>
              <a:rPr lang="en-US" dirty="0" smtClean="0"/>
              <a:t>allows you to create a region within a pre-existing buffer, which could ease the process of converting data from </a:t>
            </a:r>
            <a:r>
              <a:rPr lang="en-US" dirty="0" err="1" smtClean="0"/>
              <a:t>AoS</a:t>
            </a:r>
            <a:r>
              <a:rPr lang="en-US" dirty="0" smtClean="0"/>
              <a:t> to </a:t>
            </a:r>
            <a:r>
              <a:rPr lang="en-US" dirty="0" err="1" smtClean="0"/>
              <a:t>SoA</a:t>
            </a:r>
            <a:r>
              <a:rPr lang="en-US" dirty="0" smtClean="0"/>
              <a:t> format</a:t>
            </a:r>
            <a:endParaRPr lang="en-US" dirty="0"/>
          </a:p>
        </p:txBody>
      </p:sp>
    </p:spTree>
    <p:extLst>
      <p:ext uri="{BB962C8B-B14F-4D97-AF65-F5344CB8AC3E}">
        <p14:creationId xmlns:p14="http://schemas.microsoft.com/office/powerpoint/2010/main" val="20997842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828"/>
            <a:ext cx="8229600" cy="1143000"/>
          </a:xfrm>
        </p:spPr>
        <p:txBody>
          <a:bodyPr/>
          <a:lstStyle/>
          <a:p>
            <a:r>
              <a:rPr lang="en-US" dirty="0" smtClean="0"/>
              <a:t>Constant Memory</a:t>
            </a:r>
            <a:endParaRPr lang="en-US" dirty="0"/>
          </a:p>
        </p:txBody>
      </p:sp>
      <p:sp>
        <p:nvSpPr>
          <p:cNvPr id="5" name="Text Placeholder 4"/>
          <p:cNvSpPr>
            <a:spLocks noGrp="1"/>
          </p:cNvSpPr>
          <p:nvPr>
            <p:ph type="body" sz="half" idx="4294967295"/>
          </p:nvPr>
        </p:nvSpPr>
        <p:spPr>
          <a:xfrm>
            <a:off x="251520" y="1124744"/>
            <a:ext cx="3888432" cy="5328592"/>
          </a:xfrm>
        </p:spPr>
        <p:txBody>
          <a:bodyPr>
            <a:noAutofit/>
          </a:bodyPr>
          <a:lstStyle/>
          <a:p>
            <a:pPr marL="285750" indent="-285750">
              <a:buFont typeface="Arial"/>
              <a:buChar char="•"/>
            </a:pPr>
            <a:r>
              <a:rPr lang="en-US" sz="1800" dirty="0" smtClean="0"/>
              <a:t>Constant memory can be considered a store for data that never changes</a:t>
            </a:r>
          </a:p>
          <a:p>
            <a:pPr marL="285750" indent="-285750">
              <a:buFont typeface="Arial"/>
              <a:buChar char="•"/>
            </a:pPr>
            <a:r>
              <a:rPr lang="en-US" sz="1800" dirty="0" smtClean="0"/>
              <a:t>Setting and updating constants in memory uses the same interface as global memory, with </a:t>
            </a:r>
            <a:r>
              <a:rPr lang="en-US" sz="1800" dirty="0" err="1" smtClean="0"/>
              <a:t>enqueueRead</a:t>
            </a:r>
            <a:r>
              <a:rPr lang="en-US" sz="1800" dirty="0" smtClean="0"/>
              <a:t>/</a:t>
            </a:r>
            <a:r>
              <a:rPr lang="en-US" sz="1800" dirty="0" err="1" smtClean="0"/>
              <a:t>enqueueWrite</a:t>
            </a:r>
            <a:r>
              <a:rPr lang="en-US" sz="1800" dirty="0" smtClean="0"/>
              <a:t> commands</a:t>
            </a:r>
          </a:p>
          <a:p>
            <a:pPr marL="285750" indent="-285750">
              <a:buFont typeface="Arial"/>
              <a:buChar char="•"/>
            </a:pPr>
            <a:r>
              <a:rPr lang="en-US" sz="1800" dirty="0" smtClean="0"/>
              <a:t>The difference is how it is declared in the kernel</a:t>
            </a:r>
          </a:p>
          <a:p>
            <a:pPr marL="285750" indent="-285750">
              <a:buFont typeface="Arial"/>
              <a:buChar char="•"/>
            </a:pPr>
            <a:r>
              <a:rPr lang="en-US" sz="1800" dirty="0" smtClean="0"/>
              <a:t>Some devices may have dedicated on-chip caches or data-paths for constant memory</a:t>
            </a:r>
          </a:p>
          <a:p>
            <a:pPr marL="285750" indent="-285750">
              <a:buFont typeface="Arial"/>
              <a:buChar char="•"/>
            </a:pPr>
            <a:r>
              <a:rPr lang="en-US" sz="1800" dirty="0" smtClean="0"/>
              <a:t>Devices are guaranteed to support constant memory allocations of at least 64kB</a:t>
            </a:r>
          </a:p>
          <a:p>
            <a:pPr marL="285750" indent="-285750">
              <a:buFont typeface="Arial"/>
              <a:buChar char="•"/>
            </a:pPr>
            <a:r>
              <a:rPr lang="en-US" sz="1800" dirty="0" smtClean="0"/>
              <a:t>Can also declare OpenCL program scope constant data, but this has to be initialized at OpenCL program compile time</a:t>
            </a:r>
          </a:p>
        </p:txBody>
      </p:sp>
      <p:sp>
        <p:nvSpPr>
          <p:cNvPr id="6" name="Content Placeholder 3"/>
          <p:cNvSpPr>
            <a:spLocks noGrp="1"/>
          </p:cNvSpPr>
          <p:nvPr>
            <p:ph idx="4294967295"/>
          </p:nvPr>
        </p:nvSpPr>
        <p:spPr>
          <a:xfrm>
            <a:off x="4644008" y="1844824"/>
            <a:ext cx="4499992" cy="3921125"/>
          </a:xfrm>
        </p:spPr>
        <p:txBody>
          <a:bodyPr>
            <a:normAutofit/>
          </a:bodyPr>
          <a:lstStyle/>
          <a:p>
            <a:pPr marL="0" indent="0">
              <a:buNone/>
            </a:pPr>
            <a:r>
              <a:rPr lang="en-US" sz="1400" b="1" dirty="0" smtClean="0">
                <a:solidFill>
                  <a:schemeClr val="accent2"/>
                </a:solidFill>
                <a:latin typeface="Courier New"/>
                <a:cs typeface="Courier New"/>
              </a:rPr>
              <a:t>kernel</a:t>
            </a:r>
            <a:r>
              <a:rPr lang="en-US" sz="1400" b="1" dirty="0" smtClean="0">
                <a:latin typeface="Courier New"/>
                <a:cs typeface="Courier New"/>
              </a:rPr>
              <a:t> </a:t>
            </a:r>
            <a:r>
              <a:rPr lang="en-US" sz="1400" b="1" i="1" dirty="0" smtClean="0">
                <a:solidFill>
                  <a:srgbClr val="3366FF"/>
                </a:solidFill>
                <a:latin typeface="Courier New"/>
                <a:cs typeface="Courier New"/>
              </a:rPr>
              <a:t>void</a:t>
            </a:r>
            <a:r>
              <a:rPr lang="en-US" sz="1400" b="1" dirty="0" smtClean="0">
                <a:latin typeface="Courier New"/>
                <a:cs typeface="Courier New"/>
              </a:rPr>
              <a:t> </a:t>
            </a:r>
            <a:r>
              <a:rPr lang="en-US" sz="1400" b="1" dirty="0" err="1" smtClean="0">
                <a:solidFill>
                  <a:schemeClr val="accent3"/>
                </a:solidFill>
                <a:latin typeface="Courier New"/>
                <a:cs typeface="Courier New"/>
              </a:rPr>
              <a:t>calc_something</a:t>
            </a:r>
            <a:r>
              <a:rPr lang="en-US" sz="1400" b="1" dirty="0" smtClean="0">
                <a:latin typeface="Courier New"/>
                <a:cs typeface="Courier New"/>
              </a:rPr>
              <a:t>(</a:t>
            </a:r>
            <a:endParaRPr lang="en-US" sz="1400" b="1" dirty="0">
              <a:latin typeface="Courier New"/>
              <a:cs typeface="Courier New"/>
            </a:endParaRPr>
          </a:p>
          <a:p>
            <a:pPr marL="0" indent="0">
              <a:buNone/>
            </a:pPr>
            <a:r>
              <a:rPr lang="en-US" sz="1400" b="1" dirty="0">
                <a:latin typeface="Courier New"/>
                <a:cs typeface="Courier New"/>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a:solidFill>
                  <a:srgbClr val="3366FF"/>
                </a:solidFill>
                <a:latin typeface="Courier New"/>
                <a:cs typeface="Courier New"/>
              </a:rPr>
              <a:t>float</a:t>
            </a:r>
            <a:r>
              <a:rPr lang="en-US" sz="1400" b="1" dirty="0">
                <a:latin typeface="Courier New"/>
                <a:cs typeface="Courier New"/>
              </a:rPr>
              <a:t> *a, </a:t>
            </a:r>
          </a:p>
          <a:p>
            <a:pPr marL="0" indent="0">
              <a:buNone/>
            </a:pPr>
            <a:r>
              <a:rPr lang="en-US" sz="1400" b="1" dirty="0">
                <a:latin typeface="Courier New"/>
                <a:cs typeface="Courier New"/>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a:solidFill>
                  <a:srgbClr val="3366FF"/>
                </a:solidFill>
                <a:latin typeface="Courier New"/>
                <a:cs typeface="Courier New"/>
              </a:rPr>
              <a:t>float</a:t>
            </a:r>
            <a:r>
              <a:rPr lang="en-US" sz="1400" b="1" dirty="0">
                <a:latin typeface="Courier New"/>
                <a:cs typeface="Courier New"/>
              </a:rPr>
              <a:t> *b, </a:t>
            </a:r>
          </a:p>
          <a:p>
            <a:pPr marL="0" indent="0">
              <a:buNone/>
            </a:pPr>
            <a:r>
              <a:rPr lang="en-US" sz="1400" b="1" dirty="0">
                <a:latin typeface="Courier New"/>
                <a:cs typeface="Courier New"/>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a:solidFill>
                  <a:srgbClr val="3366FF"/>
                </a:solidFill>
                <a:latin typeface="Courier New"/>
                <a:cs typeface="Courier New"/>
              </a:rPr>
              <a:t>float</a:t>
            </a:r>
            <a:r>
              <a:rPr lang="en-US" sz="1400" b="1" dirty="0">
                <a:latin typeface="Courier New"/>
                <a:cs typeface="Courier New"/>
              </a:rPr>
              <a:t> *c,</a:t>
            </a:r>
          </a:p>
          <a:p>
            <a:pPr marL="0" indent="0">
              <a:buNone/>
            </a:pPr>
            <a:endParaRPr lang="en-US" sz="1400" b="1" dirty="0">
              <a:latin typeface="Courier New"/>
              <a:cs typeface="Courier New"/>
            </a:endParaRPr>
          </a:p>
          <a:p>
            <a:pPr marL="0" indent="0">
              <a:buNone/>
            </a:pPr>
            <a:r>
              <a:rPr lang="en-US" sz="1400" b="1" dirty="0">
                <a:latin typeface="Courier New"/>
                <a:cs typeface="Courier New"/>
              </a:rPr>
              <a:t>  </a:t>
            </a:r>
            <a:r>
              <a:rPr lang="en-US" sz="1400" b="1" dirty="0">
                <a:solidFill>
                  <a:srgbClr val="008000"/>
                </a:solidFill>
                <a:latin typeface="Courier New"/>
                <a:cs typeface="Courier New"/>
              </a:rPr>
              <a:t>/</a:t>
            </a:r>
            <a:r>
              <a:rPr lang="en-US" sz="1400" b="1" dirty="0" smtClean="0">
                <a:solidFill>
                  <a:srgbClr val="008000"/>
                </a:solidFill>
                <a:latin typeface="Courier New"/>
                <a:cs typeface="Courier New"/>
              </a:rPr>
              <a:t>/ constant memory </a:t>
            </a:r>
            <a:r>
              <a:rPr lang="en-US" sz="1400" b="1" dirty="0">
                <a:solidFill>
                  <a:srgbClr val="008000"/>
                </a:solidFill>
                <a:latin typeface="Courier New"/>
                <a:cs typeface="Courier New"/>
              </a:rPr>
              <a:t>is set by the host</a:t>
            </a:r>
          </a:p>
          <a:p>
            <a:pPr marL="0" indent="0">
              <a:buNone/>
            </a:pPr>
            <a:r>
              <a:rPr lang="en-US" sz="1400" b="1" dirty="0">
                <a:latin typeface="Courier New"/>
                <a:cs typeface="Courier New"/>
              </a:rPr>
              <a:t>  </a:t>
            </a:r>
            <a:r>
              <a:rPr lang="en-US" sz="1400" b="1" dirty="0" smtClean="0">
                <a:solidFill>
                  <a:srgbClr val="C0504D"/>
                </a:solidFill>
                <a:latin typeface="Courier New"/>
                <a:cs typeface="Courier New"/>
              </a:rPr>
              <a:t>constant</a:t>
            </a:r>
            <a:r>
              <a:rPr lang="en-US" sz="1400" b="1" dirty="0" smtClean="0">
                <a:latin typeface="Courier New"/>
                <a:cs typeface="Courier New"/>
              </a:rPr>
              <a:t> </a:t>
            </a:r>
            <a:r>
              <a:rPr lang="en-US" sz="1400" b="1" i="1" dirty="0" smtClean="0">
                <a:solidFill>
                  <a:srgbClr val="3366FF"/>
                </a:solidFill>
                <a:latin typeface="Courier New"/>
                <a:cs typeface="Courier New"/>
              </a:rPr>
              <a:t>float</a:t>
            </a:r>
            <a:r>
              <a:rPr lang="en-US" sz="1400" b="1" dirty="0" smtClean="0">
                <a:latin typeface="Courier New"/>
                <a:cs typeface="Courier New"/>
              </a:rPr>
              <a:t> *</a:t>
            </a:r>
            <a:r>
              <a:rPr lang="en-US" sz="1400" b="1" dirty="0" err="1" smtClean="0">
                <a:latin typeface="Courier New"/>
                <a:cs typeface="Courier New"/>
              </a:rPr>
              <a:t>params</a:t>
            </a:r>
            <a:endParaRPr lang="en-US" sz="1400" b="1" dirty="0">
              <a:latin typeface="Courier New"/>
              <a:cs typeface="Courier New"/>
            </a:endParaRPr>
          </a:p>
          <a:p>
            <a:pPr marL="0" indent="0">
              <a:buNone/>
            </a:pPr>
            <a:r>
              <a:rPr lang="en-US" sz="1400" b="1" dirty="0" smtClean="0">
                <a:latin typeface="Courier New"/>
                <a:cs typeface="Courier New"/>
              </a:rPr>
              <a:t>)</a:t>
            </a:r>
            <a:endParaRPr lang="en-US" sz="1400" b="1" dirty="0">
              <a:latin typeface="Courier New"/>
              <a:cs typeface="Courier New"/>
            </a:endParaRPr>
          </a:p>
          <a:p>
            <a:pPr marL="0" indent="0">
              <a:buNone/>
            </a:pPr>
            <a:r>
              <a:rPr lang="en-US" sz="1400" b="1" dirty="0">
                <a:latin typeface="Courier New"/>
                <a:cs typeface="Courier New"/>
              </a:rPr>
              <a:t>{</a:t>
            </a:r>
          </a:p>
          <a:p>
            <a:pPr marL="0" indent="0">
              <a:buNone/>
            </a:pPr>
            <a:r>
              <a:rPr lang="en-US" sz="1400" b="1" dirty="0" smtClean="0">
                <a:latin typeface="Courier New"/>
                <a:cs typeface="Courier New"/>
              </a:rPr>
              <a:t>  </a:t>
            </a:r>
            <a:r>
              <a:rPr lang="en-US" sz="1400" b="1" dirty="0" smtClean="0">
                <a:solidFill>
                  <a:srgbClr val="008000"/>
                </a:solidFill>
                <a:latin typeface="Courier New"/>
                <a:cs typeface="Courier New"/>
              </a:rPr>
              <a:t>// code here</a:t>
            </a:r>
          </a:p>
          <a:p>
            <a:pPr marL="0" indent="0">
              <a:buNone/>
            </a:pPr>
            <a:r>
              <a:rPr lang="en-US" sz="1400" b="1" dirty="0" smtClean="0">
                <a:latin typeface="Courier New"/>
                <a:cs typeface="Courier New"/>
              </a:rPr>
              <a:t>}</a:t>
            </a:r>
            <a:endParaRPr lang="en-US" sz="1400" b="1" dirty="0">
              <a:latin typeface="Courier New"/>
              <a:cs typeface="Courier New"/>
            </a:endParaRPr>
          </a:p>
        </p:txBody>
      </p:sp>
    </p:spTree>
    <p:extLst>
      <p:ext uri="{BB962C8B-B14F-4D97-AF65-F5344CB8AC3E}">
        <p14:creationId xmlns:p14="http://schemas.microsoft.com/office/powerpoint/2010/main" val="43284582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Work-groups</a:t>
            </a:r>
            <a:endParaRPr lang="en-GB" dirty="0"/>
          </a:p>
        </p:txBody>
      </p:sp>
      <p:sp>
        <p:nvSpPr>
          <p:cNvPr id="5" name="Content Placeholder 4"/>
          <p:cNvSpPr>
            <a:spLocks noGrp="1"/>
          </p:cNvSpPr>
          <p:nvPr>
            <p:ph idx="1"/>
          </p:nvPr>
        </p:nvSpPr>
        <p:spPr>
          <a:xfrm>
            <a:off x="457200" y="1600200"/>
            <a:ext cx="8229600" cy="4925144"/>
          </a:xfrm>
        </p:spPr>
        <p:txBody>
          <a:bodyPr>
            <a:normAutofit fontScale="85000" lnSpcReduction="20000"/>
          </a:bodyPr>
          <a:lstStyle/>
          <a:p>
            <a:pPr>
              <a:lnSpc>
                <a:spcPct val="110000"/>
              </a:lnSpc>
            </a:pPr>
            <a:r>
              <a:rPr lang="en-GB" dirty="0" smtClean="0"/>
              <a:t>Work-group sizes that are a power of 2 help on most architectures. At a minimum:</a:t>
            </a:r>
          </a:p>
          <a:p>
            <a:pPr lvl="1">
              <a:lnSpc>
                <a:spcPct val="110000"/>
              </a:lnSpc>
            </a:pPr>
            <a:r>
              <a:rPr lang="en-GB" dirty="0" smtClean="0"/>
              <a:t>8 for AVX CPUs</a:t>
            </a:r>
          </a:p>
          <a:p>
            <a:pPr lvl="1">
              <a:lnSpc>
                <a:spcPct val="110000"/>
              </a:lnSpc>
            </a:pPr>
            <a:r>
              <a:rPr lang="en-GB" dirty="0" smtClean="0"/>
              <a:t>16 for Xeon Phi</a:t>
            </a:r>
          </a:p>
          <a:p>
            <a:pPr lvl="1">
              <a:lnSpc>
                <a:spcPct val="110000"/>
              </a:lnSpc>
            </a:pPr>
            <a:r>
              <a:rPr lang="en-GB" dirty="0" smtClean="0"/>
              <a:t>32 for </a:t>
            </a:r>
            <a:r>
              <a:rPr lang="en-GB" dirty="0" err="1" smtClean="0"/>
              <a:t>Nvidia</a:t>
            </a:r>
            <a:endParaRPr lang="en-GB" dirty="0" smtClean="0"/>
          </a:p>
          <a:p>
            <a:pPr lvl="1">
              <a:lnSpc>
                <a:spcPct val="110000"/>
              </a:lnSpc>
            </a:pPr>
            <a:r>
              <a:rPr lang="en-GB" dirty="0" smtClean="0"/>
              <a:t>64 for AMD</a:t>
            </a:r>
          </a:p>
          <a:p>
            <a:pPr lvl="1">
              <a:lnSpc>
                <a:spcPct val="110000"/>
              </a:lnSpc>
            </a:pPr>
            <a:r>
              <a:rPr lang="en-GB" dirty="0" smtClean="0"/>
              <a:t>May be different on different hardware</a:t>
            </a:r>
            <a:endParaRPr lang="en-GB" dirty="0"/>
          </a:p>
          <a:p>
            <a:pPr>
              <a:lnSpc>
                <a:spcPct val="110000"/>
              </a:lnSpc>
            </a:pPr>
            <a:r>
              <a:rPr lang="en-GB" dirty="0" smtClean="0"/>
              <a:t>On most systems aim to run lots of work-groups. For example, on Xeon Phi, multiples of the number of threads available (e.g. 240 on a 5110P) is optimal, but as many as possible is good (1000+)</a:t>
            </a:r>
          </a:p>
          <a:p>
            <a:pPr>
              <a:lnSpc>
                <a:spcPct val="110000"/>
              </a:lnSpc>
            </a:pPr>
            <a:r>
              <a:rPr lang="en-GB" dirty="0" smtClean="0"/>
              <a:t>NULL work-group size (cl::</a:t>
            </a:r>
            <a:r>
              <a:rPr lang="en-GB" dirty="0" err="1" smtClean="0"/>
              <a:t>NullRange</a:t>
            </a:r>
            <a:r>
              <a:rPr lang="en-GB" dirty="0" smtClean="0"/>
              <a:t>) might be good!</a:t>
            </a:r>
            <a:endParaRPr lang="en-GB" dirty="0"/>
          </a:p>
        </p:txBody>
      </p:sp>
    </p:spTree>
    <p:extLst>
      <p:ext uri="{BB962C8B-B14F-4D97-AF65-F5344CB8AC3E}">
        <p14:creationId xmlns:p14="http://schemas.microsoft.com/office/powerpoint/2010/main" val="140789938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Effect of work-group sizes</a:t>
            </a:r>
            <a:endParaRPr lang="en-GB"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108" y="1688243"/>
            <a:ext cx="4088253" cy="2366191"/>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27874" y="4221088"/>
            <a:ext cx="4088252" cy="2359618"/>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02584" y="1688243"/>
            <a:ext cx="4088252" cy="2382623"/>
          </a:xfrm>
          <a:prstGeom prst="rect">
            <a:avLst/>
          </a:prstGeom>
          <a:ln w="38100" cap="sq">
            <a:no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655098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Padding work-groups</a:t>
            </a:r>
            <a:endParaRPr lang="en-GB" dirty="0"/>
          </a:p>
        </p:txBody>
      </p:sp>
      <p:sp>
        <p:nvSpPr>
          <p:cNvPr id="3" name="Content Placeholder 2"/>
          <p:cNvSpPr>
            <a:spLocks noGrp="1"/>
          </p:cNvSpPr>
          <p:nvPr>
            <p:ph idx="1"/>
          </p:nvPr>
        </p:nvSpPr>
        <p:spPr>
          <a:xfrm>
            <a:off x="457200" y="1417638"/>
            <a:ext cx="8229600" cy="5050815"/>
          </a:xfrm>
        </p:spPr>
        <p:txBody>
          <a:bodyPr>
            <a:normAutofit fontScale="85000" lnSpcReduction="10000"/>
          </a:bodyPr>
          <a:lstStyle/>
          <a:p>
            <a:r>
              <a:rPr lang="en-GB" dirty="0" smtClean="0"/>
              <a:t>OpenCL 1.x requires that the global size is </a:t>
            </a:r>
            <a:r>
              <a:rPr lang="en-GB" b="1" dirty="0" smtClean="0">
                <a:solidFill>
                  <a:srgbClr val="FF0000"/>
                </a:solidFill>
              </a:rPr>
              <a:t>exactly divisible</a:t>
            </a:r>
            <a:r>
              <a:rPr lang="en-GB" dirty="0" smtClean="0"/>
              <a:t> by the work-group size</a:t>
            </a:r>
          </a:p>
          <a:p>
            <a:r>
              <a:rPr lang="en-GB" dirty="0" smtClean="0"/>
              <a:t>This might restrict our choice of work-group size for certain problem sizes</a:t>
            </a:r>
          </a:p>
          <a:p>
            <a:pPr lvl="1"/>
            <a:r>
              <a:rPr lang="en-GB" dirty="0" smtClean="0"/>
              <a:t>In the worst case, a large prime number problem would limit us to a work-group size of 1!</a:t>
            </a:r>
          </a:p>
          <a:p>
            <a:r>
              <a:rPr lang="en-GB" dirty="0" smtClean="0"/>
              <a:t>We can </a:t>
            </a:r>
            <a:r>
              <a:rPr lang="en-GB" b="1" i="1" dirty="0" smtClean="0">
                <a:solidFill>
                  <a:srgbClr val="008000"/>
                </a:solidFill>
              </a:rPr>
              <a:t>pad</a:t>
            </a:r>
            <a:r>
              <a:rPr lang="en-GB" dirty="0" smtClean="0"/>
              <a:t> the global problem size to make it a multiple of our desired work-group size</a:t>
            </a:r>
          </a:p>
          <a:p>
            <a:pPr lvl="1"/>
            <a:r>
              <a:rPr lang="en-GB" dirty="0" smtClean="0"/>
              <a:t>This might introduce a conditional check inside the kernel</a:t>
            </a:r>
          </a:p>
          <a:p>
            <a:r>
              <a:rPr lang="en-GB" dirty="0" smtClean="0"/>
              <a:t>OpenCL 2.0 introduces non-uniform work-group sizes, which remove the above restriction and lets the runtime handle some of this for us</a:t>
            </a:r>
          </a:p>
        </p:txBody>
      </p:sp>
    </p:spTree>
    <p:extLst>
      <p:ext uri="{BB962C8B-B14F-4D97-AF65-F5344CB8AC3E}">
        <p14:creationId xmlns:p14="http://schemas.microsoft.com/office/powerpoint/2010/main" val="1265408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Extrae</a:t>
            </a:r>
            <a:r>
              <a:rPr lang="en-GB" dirty="0" smtClean="0"/>
              <a:t> and </a:t>
            </a:r>
            <a:r>
              <a:rPr lang="en-GB" dirty="0" err="1" smtClean="0"/>
              <a:t>Paraver</a:t>
            </a:r>
            <a:endParaRPr lang="en-GB" dirty="0"/>
          </a:p>
        </p:txBody>
      </p:sp>
      <p:sp>
        <p:nvSpPr>
          <p:cNvPr id="3" name="Content Placeholder 2"/>
          <p:cNvSpPr>
            <a:spLocks noGrp="1"/>
          </p:cNvSpPr>
          <p:nvPr>
            <p:ph idx="1"/>
          </p:nvPr>
        </p:nvSpPr>
        <p:spPr>
          <a:xfrm>
            <a:off x="179512" y="1600200"/>
            <a:ext cx="8784976" cy="4997152"/>
          </a:xfrm>
        </p:spPr>
        <p:txBody>
          <a:bodyPr>
            <a:normAutofit lnSpcReduction="10000"/>
          </a:bodyPr>
          <a:lstStyle/>
          <a:p>
            <a:r>
              <a:rPr lang="en-GB" dirty="0" smtClean="0"/>
              <a:t>From Barcelona Supercomputing </a:t>
            </a:r>
            <a:r>
              <a:rPr lang="en-GB" dirty="0" err="1" smtClean="0"/>
              <a:t>Center</a:t>
            </a:r>
            <a:endParaRPr lang="en-GB" dirty="0" smtClean="0"/>
          </a:p>
          <a:p>
            <a:pPr lvl="1"/>
            <a:r>
              <a:rPr lang="en-GB" dirty="0">
                <a:hlinkClick r:id="rId2"/>
              </a:rPr>
              <a:t>http://</a:t>
            </a:r>
            <a:r>
              <a:rPr lang="en-GB" dirty="0" smtClean="0">
                <a:hlinkClick r:id="rId2"/>
              </a:rPr>
              <a:t>www.bsc.es/computer-sciences/performance-tools/trace-generation</a:t>
            </a:r>
            <a:endParaRPr lang="en-GB" dirty="0" smtClean="0"/>
          </a:p>
          <a:p>
            <a:pPr lvl="1"/>
            <a:r>
              <a:rPr lang="en-GB" dirty="0">
                <a:hlinkClick r:id="rId3"/>
              </a:rPr>
              <a:t>http://</a:t>
            </a:r>
            <a:r>
              <a:rPr lang="en-GB" dirty="0" smtClean="0">
                <a:hlinkClick r:id="rId3"/>
              </a:rPr>
              <a:t>www.bsc.es/computer-sciences/performance-tools/paraver</a:t>
            </a:r>
            <a:endParaRPr lang="en-GB" dirty="0"/>
          </a:p>
          <a:p>
            <a:r>
              <a:rPr lang="en-GB" dirty="0" smtClean="0"/>
              <a:t>Create and </a:t>
            </a:r>
            <a:r>
              <a:rPr lang="en-GB" dirty="0" err="1" smtClean="0"/>
              <a:t>analyze</a:t>
            </a:r>
            <a:r>
              <a:rPr lang="en-GB" dirty="0" smtClean="0"/>
              <a:t> traces of </a:t>
            </a:r>
            <a:r>
              <a:rPr lang="en-GB" dirty="0" err="1" smtClean="0"/>
              <a:t>OpenCL</a:t>
            </a:r>
            <a:r>
              <a:rPr lang="en-GB" dirty="0" smtClean="0"/>
              <a:t> programs</a:t>
            </a:r>
          </a:p>
          <a:p>
            <a:pPr lvl="1"/>
            <a:r>
              <a:rPr lang="en-GB" dirty="0" smtClean="0"/>
              <a:t>Also MPI, </a:t>
            </a:r>
            <a:r>
              <a:rPr lang="en-GB" dirty="0" err="1" smtClean="0"/>
              <a:t>OpenMP</a:t>
            </a:r>
            <a:endParaRPr lang="en-GB" dirty="0" smtClean="0"/>
          </a:p>
          <a:p>
            <a:r>
              <a:rPr lang="en-GB" dirty="0"/>
              <a:t>Required versions:</a:t>
            </a:r>
          </a:p>
          <a:p>
            <a:pPr lvl="1"/>
            <a:r>
              <a:rPr lang="en-GB" dirty="0" err="1"/>
              <a:t>Extrae</a:t>
            </a:r>
            <a:r>
              <a:rPr lang="en-GB" dirty="0"/>
              <a:t> v2.3.5rc</a:t>
            </a:r>
          </a:p>
          <a:p>
            <a:pPr lvl="1"/>
            <a:r>
              <a:rPr lang="en-GB" dirty="0" err="1"/>
              <a:t>Paraver</a:t>
            </a:r>
            <a:r>
              <a:rPr lang="en-GB" dirty="0"/>
              <a:t> 4.4.5</a:t>
            </a:r>
          </a:p>
          <a:p>
            <a:pPr lvl="1"/>
            <a:endParaRPr lang="en-GB" dirty="0" smtClean="0"/>
          </a:p>
        </p:txBody>
      </p:sp>
    </p:spTree>
    <p:extLst>
      <p:ext uri="{BB962C8B-B14F-4D97-AF65-F5344CB8AC3E}">
        <p14:creationId xmlns:p14="http://schemas.microsoft.com/office/powerpoint/2010/main" val="20602721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Occupancy</a:t>
            </a:r>
            <a:endParaRPr lang="en-US" dirty="0"/>
          </a:p>
        </p:txBody>
      </p:sp>
      <p:sp>
        <p:nvSpPr>
          <p:cNvPr id="3" name="Content Placeholder 2"/>
          <p:cNvSpPr>
            <a:spLocks noGrp="1"/>
          </p:cNvSpPr>
          <p:nvPr>
            <p:ph idx="1"/>
          </p:nvPr>
        </p:nvSpPr>
        <p:spPr>
          <a:xfrm>
            <a:off x="457200" y="1600200"/>
            <a:ext cx="8229600" cy="4997152"/>
          </a:xfrm>
        </p:spPr>
        <p:txBody>
          <a:bodyPr>
            <a:normAutofit fontScale="85000" lnSpcReduction="10000"/>
          </a:bodyPr>
          <a:lstStyle/>
          <a:p>
            <a:r>
              <a:rPr lang="en-US" dirty="0" smtClean="0"/>
              <a:t>Number of work-groups per compute unit (CU) depends on registers and local memory size per work-group</a:t>
            </a:r>
          </a:p>
          <a:p>
            <a:r>
              <a:rPr lang="en-US" dirty="0" smtClean="0"/>
              <a:t>E.g. NVIDIA’s K40 has 128 words of memory per processor element (PE), i.e. 128 registers per core; and 48KB of local memory per CU</a:t>
            </a:r>
          </a:p>
          <a:p>
            <a:r>
              <a:rPr lang="en-US" dirty="0" smtClean="0"/>
              <a:t>But, multiple work-items (threads) will be scheduled on a single PE (similar to </a:t>
            </a:r>
            <a:r>
              <a:rPr lang="en-US" dirty="0" err="1" smtClean="0"/>
              <a:t>hyperthreading</a:t>
            </a:r>
            <a:r>
              <a:rPr lang="en-US" dirty="0" smtClean="0"/>
              <a:t>)</a:t>
            </a:r>
          </a:p>
          <a:p>
            <a:r>
              <a:rPr lang="en-US" dirty="0" smtClean="0"/>
              <a:t>In fact, global memory latency is so high that multiple work-items per PE are a </a:t>
            </a:r>
            <a:r>
              <a:rPr lang="en-US" i="1" dirty="0" smtClean="0"/>
              <a:t>requirement </a:t>
            </a:r>
            <a:r>
              <a:rPr lang="en-US" dirty="0" smtClean="0"/>
              <a:t>for achieving a good proportion of peak performance!</a:t>
            </a:r>
          </a:p>
        </p:txBody>
      </p:sp>
    </p:spTree>
    <p:extLst>
      <p:ext uri="{BB962C8B-B14F-4D97-AF65-F5344CB8AC3E}">
        <p14:creationId xmlns:p14="http://schemas.microsoft.com/office/powerpoint/2010/main" val="64771535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Auto tuning</a:t>
            </a:r>
            <a:endParaRPr lang="en-GB" dirty="0"/>
          </a:p>
        </p:txBody>
      </p:sp>
      <p:sp>
        <p:nvSpPr>
          <p:cNvPr id="3" name="Content Placeholder 2"/>
          <p:cNvSpPr>
            <a:spLocks noGrp="1"/>
          </p:cNvSpPr>
          <p:nvPr>
            <p:ph idx="1"/>
          </p:nvPr>
        </p:nvSpPr>
        <p:spPr>
          <a:xfrm>
            <a:off x="107504" y="1600200"/>
            <a:ext cx="8856984" cy="5069160"/>
          </a:xfrm>
        </p:spPr>
        <p:txBody>
          <a:bodyPr>
            <a:normAutofit lnSpcReduction="10000"/>
          </a:bodyPr>
          <a:lstStyle/>
          <a:p>
            <a:r>
              <a:rPr lang="en-GB" dirty="0" smtClean="0"/>
              <a:t>Q: How do you know what the </a:t>
            </a:r>
            <a:r>
              <a:rPr lang="en-GB" b="1" i="1" dirty="0" smtClean="0">
                <a:solidFill>
                  <a:schemeClr val="accent1"/>
                </a:solidFill>
              </a:rPr>
              <a:t>best</a:t>
            </a:r>
            <a:r>
              <a:rPr lang="en-GB" dirty="0" smtClean="0"/>
              <a:t> parameter values for your program are?</a:t>
            </a:r>
          </a:p>
          <a:p>
            <a:pPr lvl="1"/>
            <a:r>
              <a:rPr lang="en-GB" dirty="0" smtClean="0"/>
              <a:t>What is the best work-group size, for example?</a:t>
            </a:r>
          </a:p>
          <a:p>
            <a:endParaRPr lang="en-GB" dirty="0"/>
          </a:p>
          <a:p>
            <a:r>
              <a:rPr lang="en-GB" dirty="0" smtClean="0"/>
              <a:t>A: Try them all! (Or a well chosen subset)</a:t>
            </a:r>
          </a:p>
          <a:p>
            <a:endParaRPr lang="en-GB" dirty="0"/>
          </a:p>
          <a:p>
            <a:r>
              <a:rPr lang="en-GB" dirty="0" smtClean="0"/>
              <a:t>This is where auto tuning comes in</a:t>
            </a:r>
          </a:p>
          <a:p>
            <a:pPr lvl="1"/>
            <a:r>
              <a:rPr lang="en-GB" dirty="0" smtClean="0"/>
              <a:t>Run through different combinations of parameter values and optimize the runtime (or another measure) of your program.</a:t>
            </a:r>
            <a:endParaRPr lang="en-GB" dirty="0"/>
          </a:p>
        </p:txBody>
      </p:sp>
    </p:spTree>
    <p:extLst>
      <p:ext uri="{BB962C8B-B14F-4D97-AF65-F5344CB8AC3E}">
        <p14:creationId xmlns:p14="http://schemas.microsoft.com/office/powerpoint/2010/main" val="150899461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Tuning Knobs</a:t>
            </a:r>
            <a:br>
              <a:rPr lang="en-GB" dirty="0" smtClean="0"/>
            </a:br>
            <a:r>
              <a:rPr lang="en-GB" dirty="0" smtClean="0"/>
              <a:t>some general issues to think about</a:t>
            </a:r>
            <a:endParaRPr lang="en-GB" dirty="0"/>
          </a:p>
        </p:txBody>
      </p:sp>
      <p:sp>
        <p:nvSpPr>
          <p:cNvPr id="3" name="Content Placeholder 2"/>
          <p:cNvSpPr>
            <a:spLocks noGrp="1"/>
          </p:cNvSpPr>
          <p:nvPr>
            <p:ph idx="1"/>
          </p:nvPr>
        </p:nvSpPr>
        <p:spPr>
          <a:xfrm>
            <a:off x="107504" y="1600200"/>
            <a:ext cx="8928992" cy="5141168"/>
          </a:xfrm>
        </p:spPr>
        <p:txBody>
          <a:bodyPr>
            <a:normAutofit fontScale="70000" lnSpcReduction="20000"/>
          </a:bodyPr>
          <a:lstStyle/>
          <a:p>
            <a:r>
              <a:rPr lang="en-GB" dirty="0" smtClean="0"/>
              <a:t>Tiling size (work-group sizes, dimensionality etc.)</a:t>
            </a:r>
          </a:p>
          <a:p>
            <a:pPr lvl="1"/>
            <a:r>
              <a:rPr lang="en-GB" dirty="0" smtClean="0"/>
              <a:t>For block-based algorithms (e.g. matrix multiplication)</a:t>
            </a:r>
          </a:p>
          <a:p>
            <a:pPr lvl="1"/>
            <a:r>
              <a:rPr lang="en-GB" dirty="0" smtClean="0"/>
              <a:t>Different devices might run faster on different block sizes</a:t>
            </a:r>
          </a:p>
          <a:p>
            <a:r>
              <a:rPr lang="en-GB" dirty="0" smtClean="0"/>
              <a:t>Data layout</a:t>
            </a:r>
          </a:p>
          <a:p>
            <a:pPr lvl="1"/>
            <a:r>
              <a:rPr lang="en-GB" dirty="0" smtClean="0"/>
              <a:t>Array of Structures or Structure of Arrays (</a:t>
            </a:r>
            <a:r>
              <a:rPr lang="en-GB" dirty="0" err="1" smtClean="0"/>
              <a:t>AoS</a:t>
            </a:r>
            <a:r>
              <a:rPr lang="en-GB" dirty="0" smtClean="0"/>
              <a:t> vs. </a:t>
            </a:r>
            <a:r>
              <a:rPr lang="en-GB" dirty="0" err="1" smtClean="0"/>
              <a:t>SoA</a:t>
            </a:r>
            <a:r>
              <a:rPr lang="en-GB" dirty="0" smtClean="0"/>
              <a:t>)</a:t>
            </a:r>
          </a:p>
          <a:p>
            <a:pPr lvl="1"/>
            <a:r>
              <a:rPr lang="en-GB" dirty="0" smtClean="0"/>
              <a:t>Column or Row major</a:t>
            </a:r>
          </a:p>
          <a:p>
            <a:r>
              <a:rPr lang="en-GB" dirty="0" smtClean="0"/>
              <a:t>Caching and prefetching</a:t>
            </a:r>
          </a:p>
          <a:p>
            <a:pPr lvl="1"/>
            <a:r>
              <a:rPr lang="en-GB" dirty="0" smtClean="0"/>
              <a:t>Use of local memory or not</a:t>
            </a:r>
          </a:p>
          <a:p>
            <a:pPr lvl="1"/>
            <a:r>
              <a:rPr lang="en-GB" dirty="0" smtClean="0"/>
              <a:t>Extra loads and stores assist hardware cache?</a:t>
            </a:r>
          </a:p>
          <a:p>
            <a:r>
              <a:rPr lang="en-GB" dirty="0" smtClean="0"/>
              <a:t>Work-item / work-group data mapping</a:t>
            </a:r>
          </a:p>
          <a:p>
            <a:pPr lvl="1"/>
            <a:r>
              <a:rPr lang="en-GB" dirty="0" smtClean="0"/>
              <a:t>Related to data layout</a:t>
            </a:r>
          </a:p>
          <a:p>
            <a:pPr lvl="1"/>
            <a:r>
              <a:rPr lang="en-GB" dirty="0" smtClean="0"/>
              <a:t>Also how you parallelize the work</a:t>
            </a:r>
          </a:p>
          <a:p>
            <a:r>
              <a:rPr lang="en-GB" dirty="0" smtClean="0"/>
              <a:t>Operation-specific tuning</a:t>
            </a:r>
          </a:p>
          <a:p>
            <a:pPr lvl="1"/>
            <a:r>
              <a:rPr lang="en-GB" dirty="0" smtClean="0"/>
              <a:t>Specific hardware differences</a:t>
            </a:r>
          </a:p>
          <a:p>
            <a:pPr lvl="1"/>
            <a:r>
              <a:rPr lang="en-GB" dirty="0" smtClean="0"/>
              <a:t>Built-in trig / special function hardware</a:t>
            </a:r>
          </a:p>
          <a:p>
            <a:pPr lvl="1"/>
            <a:r>
              <a:rPr lang="en-GB" dirty="0" smtClean="0"/>
              <a:t>Double vs. float (vs. half)</a:t>
            </a:r>
          </a:p>
        </p:txBody>
      </p:sp>
      <p:sp>
        <p:nvSpPr>
          <p:cNvPr id="4" name="TextBox 3"/>
          <p:cNvSpPr txBox="1"/>
          <p:nvPr/>
        </p:nvSpPr>
        <p:spPr>
          <a:xfrm>
            <a:off x="5652120" y="5046275"/>
            <a:ext cx="3312368" cy="830997"/>
          </a:xfrm>
          <a:prstGeom prst="rect">
            <a:avLst/>
          </a:prstGeom>
          <a:noFill/>
        </p:spPr>
        <p:txBody>
          <a:bodyPr wrap="square" rtlCol="0">
            <a:spAutoFit/>
          </a:bodyPr>
          <a:lstStyle/>
          <a:p>
            <a:r>
              <a:rPr lang="en-GB" sz="1600" dirty="0" smtClean="0">
                <a:solidFill>
                  <a:schemeClr val="accent1"/>
                </a:solidFill>
              </a:rPr>
              <a:t>From Zhang, Sinclair II and </a:t>
            </a:r>
            <a:r>
              <a:rPr lang="en-GB" sz="1600" dirty="0" err="1" smtClean="0">
                <a:solidFill>
                  <a:schemeClr val="accent1"/>
                </a:solidFill>
              </a:rPr>
              <a:t>Chien</a:t>
            </a:r>
            <a:r>
              <a:rPr lang="en-GB" sz="1600" dirty="0" smtClean="0">
                <a:solidFill>
                  <a:schemeClr val="accent1"/>
                </a:solidFill>
              </a:rPr>
              <a:t>: Improving Performance Portability in OpenCL Programs – ISC13</a:t>
            </a:r>
            <a:endParaRPr lang="en-GB" sz="1600" dirty="0">
              <a:solidFill>
                <a:schemeClr val="accent1"/>
              </a:solidFill>
            </a:endParaRPr>
          </a:p>
        </p:txBody>
      </p:sp>
    </p:spTree>
    <p:extLst>
      <p:ext uri="{BB962C8B-B14F-4D97-AF65-F5344CB8AC3E}">
        <p14:creationId xmlns:p14="http://schemas.microsoft.com/office/powerpoint/2010/main" val="245369948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43000"/>
          </a:xfrm>
        </p:spPr>
        <p:txBody>
          <a:bodyPr/>
          <a:lstStyle/>
          <a:p>
            <a:r>
              <a:rPr lang="en-GB" dirty="0" smtClean="0"/>
              <a:t>Auto tuning example - Flamingo</a:t>
            </a:r>
            <a:endParaRPr lang="en-GB" dirty="0"/>
          </a:p>
        </p:txBody>
      </p:sp>
      <p:sp>
        <p:nvSpPr>
          <p:cNvPr id="3" name="Content Placeholder 2"/>
          <p:cNvSpPr>
            <a:spLocks noGrp="1"/>
          </p:cNvSpPr>
          <p:nvPr>
            <p:ph idx="1"/>
          </p:nvPr>
        </p:nvSpPr>
        <p:spPr>
          <a:xfrm>
            <a:off x="179512" y="1600200"/>
            <a:ext cx="8784976" cy="4997152"/>
          </a:xfrm>
        </p:spPr>
        <p:txBody>
          <a:bodyPr>
            <a:normAutofit lnSpcReduction="10000"/>
          </a:bodyPr>
          <a:lstStyle/>
          <a:p>
            <a:r>
              <a:rPr lang="en-GB" dirty="0">
                <a:hlinkClick r:id="rId3"/>
              </a:rPr>
              <a:t>http://mistymountain.co.uk/flamingo</a:t>
            </a:r>
            <a:r>
              <a:rPr lang="en-GB" dirty="0" smtClean="0">
                <a:hlinkClick r:id="rId3"/>
              </a:rPr>
              <a:t>/</a:t>
            </a:r>
            <a:endParaRPr lang="en-GB" dirty="0" smtClean="0"/>
          </a:p>
          <a:p>
            <a:r>
              <a:rPr lang="en-GB" dirty="0" smtClean="0"/>
              <a:t>Python program which compiles your code with different parameter values, and calculates the “best” combination to use</a:t>
            </a:r>
          </a:p>
          <a:p>
            <a:r>
              <a:rPr lang="en-GB" dirty="0" smtClean="0"/>
              <a:t>Write a simple </a:t>
            </a:r>
            <a:r>
              <a:rPr lang="en-GB" dirty="0" err="1" smtClean="0"/>
              <a:t>config</a:t>
            </a:r>
            <a:r>
              <a:rPr lang="en-GB" dirty="0" smtClean="0"/>
              <a:t> file, and Flamingo will run your program with different values, and returns the best combination</a:t>
            </a:r>
          </a:p>
          <a:p>
            <a:r>
              <a:rPr lang="en-GB" dirty="0" smtClean="0"/>
              <a:t>Remember: scale down your problem so you don’t have to wait for “bad” values (less iterations, etc.)</a:t>
            </a:r>
            <a:endParaRPr lang="en-GB" dirty="0"/>
          </a:p>
        </p:txBody>
      </p:sp>
    </p:spTree>
    <p:extLst>
      <p:ext uri="{BB962C8B-B14F-4D97-AF65-F5344CB8AC3E}">
        <p14:creationId xmlns:p14="http://schemas.microsoft.com/office/powerpoint/2010/main" val="31000785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GB" dirty="0" smtClean="0"/>
              <a:t>Auto tuning - Example</a:t>
            </a:r>
            <a:endParaRPr lang="en-GB" dirty="0"/>
          </a:p>
        </p:txBody>
      </p:sp>
      <p:sp>
        <p:nvSpPr>
          <p:cNvPr id="3" name="Content Placeholder 2"/>
          <p:cNvSpPr>
            <a:spLocks noGrp="1"/>
          </p:cNvSpPr>
          <p:nvPr>
            <p:ph idx="1"/>
          </p:nvPr>
        </p:nvSpPr>
        <p:spPr>
          <a:xfrm>
            <a:off x="457200" y="1052736"/>
            <a:ext cx="8229600" cy="1353266"/>
          </a:xfrm>
        </p:spPr>
        <p:txBody>
          <a:bodyPr>
            <a:normAutofit/>
          </a:bodyPr>
          <a:lstStyle/>
          <a:p>
            <a:r>
              <a:rPr lang="en-GB" sz="2400" dirty="0" smtClean="0"/>
              <a:t>D2Q9 Lattice-Boltzmann</a:t>
            </a:r>
          </a:p>
          <a:p>
            <a:r>
              <a:rPr lang="en-GB" sz="2400" dirty="0" smtClean="0"/>
              <a:t>What is the best work-group size for a specific problem size (3000x2000) on a specific device (NVIDIA Tesla M2050)?</a:t>
            </a:r>
            <a:endParaRPr lang="en-GB" sz="2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406002"/>
            <a:ext cx="9144000" cy="3783724"/>
          </a:xfrm>
          <a:prstGeom prst="rect">
            <a:avLst/>
          </a:prstGeom>
        </p:spPr>
      </p:pic>
      <p:sp>
        <p:nvSpPr>
          <p:cNvPr id="5" name="TextBox 4"/>
          <p:cNvSpPr txBox="1"/>
          <p:nvPr/>
        </p:nvSpPr>
        <p:spPr>
          <a:xfrm>
            <a:off x="3915669" y="4242603"/>
            <a:ext cx="1080120" cy="369332"/>
          </a:xfrm>
          <a:prstGeom prst="rect">
            <a:avLst/>
          </a:prstGeom>
          <a:noFill/>
        </p:spPr>
        <p:txBody>
          <a:bodyPr wrap="square" rtlCol="0">
            <a:spAutoFit/>
          </a:bodyPr>
          <a:lstStyle/>
          <a:p>
            <a:r>
              <a:rPr lang="en-GB" dirty="0" smtClean="0">
                <a:solidFill>
                  <a:schemeClr val="accent2"/>
                </a:solidFill>
              </a:rPr>
              <a:t>X values</a:t>
            </a:r>
            <a:endParaRPr lang="en-GB" dirty="0">
              <a:solidFill>
                <a:schemeClr val="accent2"/>
              </a:solidFill>
            </a:endParaRPr>
          </a:p>
        </p:txBody>
      </p:sp>
      <p:sp>
        <p:nvSpPr>
          <p:cNvPr id="6" name="TextBox 5"/>
          <p:cNvSpPr txBox="1"/>
          <p:nvPr/>
        </p:nvSpPr>
        <p:spPr>
          <a:xfrm>
            <a:off x="3915669" y="5197963"/>
            <a:ext cx="1080120" cy="369332"/>
          </a:xfrm>
          <a:prstGeom prst="rect">
            <a:avLst/>
          </a:prstGeom>
          <a:noFill/>
        </p:spPr>
        <p:txBody>
          <a:bodyPr wrap="square" rtlCol="0">
            <a:spAutoFit/>
          </a:bodyPr>
          <a:lstStyle/>
          <a:p>
            <a:r>
              <a:rPr lang="en-GB" dirty="0" smtClean="0">
                <a:solidFill>
                  <a:schemeClr val="accent2"/>
                </a:solidFill>
              </a:rPr>
              <a:t>Y values</a:t>
            </a:r>
            <a:endParaRPr lang="en-GB" dirty="0">
              <a:solidFill>
                <a:schemeClr val="accent2"/>
              </a:solidFill>
            </a:endParaRPr>
          </a:p>
        </p:txBody>
      </p:sp>
      <p:sp>
        <p:nvSpPr>
          <p:cNvPr id="7" name="TextBox 6"/>
          <p:cNvSpPr txBox="1"/>
          <p:nvPr/>
        </p:nvSpPr>
        <p:spPr>
          <a:xfrm>
            <a:off x="3033286" y="2892748"/>
            <a:ext cx="2934326" cy="369332"/>
          </a:xfrm>
          <a:prstGeom prst="rect">
            <a:avLst/>
          </a:prstGeom>
          <a:noFill/>
        </p:spPr>
        <p:txBody>
          <a:bodyPr wrap="square" rtlCol="0">
            <a:spAutoFit/>
          </a:bodyPr>
          <a:lstStyle/>
          <a:p>
            <a:r>
              <a:rPr lang="en-GB" dirty="0" smtClean="0">
                <a:solidFill>
                  <a:schemeClr val="accent2"/>
                </a:solidFill>
              </a:rPr>
              <a:t>Runtimes – lower is better</a:t>
            </a:r>
            <a:endParaRPr lang="en-GB" dirty="0">
              <a:solidFill>
                <a:schemeClr val="accent2"/>
              </a:solidFill>
            </a:endParaRPr>
          </a:p>
        </p:txBody>
      </p:sp>
      <p:sp>
        <p:nvSpPr>
          <p:cNvPr id="8" name="TextBox 7"/>
          <p:cNvSpPr txBox="1"/>
          <p:nvPr/>
        </p:nvSpPr>
        <p:spPr>
          <a:xfrm>
            <a:off x="1835697" y="2474433"/>
            <a:ext cx="1269140" cy="369332"/>
          </a:xfrm>
          <a:prstGeom prst="rect">
            <a:avLst/>
          </a:prstGeom>
          <a:noFill/>
        </p:spPr>
        <p:txBody>
          <a:bodyPr wrap="square" rtlCol="0">
            <a:spAutoFit/>
          </a:bodyPr>
          <a:lstStyle/>
          <a:p>
            <a:r>
              <a:rPr lang="en-GB" dirty="0" smtClean="0">
                <a:solidFill>
                  <a:schemeClr val="accent1"/>
                </a:solidFill>
              </a:rPr>
              <a:t>Best: 60x1</a:t>
            </a:r>
            <a:endParaRPr lang="en-GB" dirty="0">
              <a:solidFill>
                <a:schemeClr val="accent1"/>
              </a:solidFill>
            </a:endParaRPr>
          </a:p>
        </p:txBody>
      </p:sp>
      <p:cxnSp>
        <p:nvCxnSpPr>
          <p:cNvPr id="10" name="Straight Arrow Connector 9"/>
          <p:cNvCxnSpPr>
            <a:stCxn id="8" idx="2"/>
          </p:cNvCxnSpPr>
          <p:nvPr/>
        </p:nvCxnSpPr>
        <p:spPr>
          <a:xfrm flipH="1">
            <a:off x="971601" y="2843765"/>
            <a:ext cx="1498666" cy="99708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017271" y="6398942"/>
            <a:ext cx="5526385" cy="369332"/>
          </a:xfrm>
          <a:prstGeom prst="rect">
            <a:avLst/>
          </a:prstGeom>
          <a:noFill/>
        </p:spPr>
        <p:txBody>
          <a:bodyPr wrap="none" rtlCol="0">
            <a:spAutoFit/>
          </a:bodyPr>
          <a:lstStyle/>
          <a:p>
            <a:r>
              <a:rPr lang="en-US" dirty="0" smtClean="0"/>
              <a:t>Collected with Flamingo (</a:t>
            </a:r>
            <a:r>
              <a:rPr lang="en-US" dirty="0" err="1" smtClean="0"/>
              <a:t>mistymountain.co.uk</a:t>
            </a:r>
            <a:r>
              <a:rPr lang="en-US" dirty="0" smtClean="0"/>
              <a:t>/flamingo)</a:t>
            </a:r>
            <a:endParaRPr lang="en-US" dirty="0"/>
          </a:p>
        </p:txBody>
      </p:sp>
    </p:spTree>
    <p:extLst>
      <p:ext uri="{BB962C8B-B14F-4D97-AF65-F5344CB8AC3E}">
        <p14:creationId xmlns:p14="http://schemas.microsoft.com/office/powerpoint/2010/main" val="224739252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Thread throttling</a:t>
            </a:r>
            <a:endParaRPr lang="en-GB" dirty="0"/>
          </a:p>
        </p:txBody>
      </p:sp>
      <p:sp>
        <p:nvSpPr>
          <p:cNvPr id="5" name="Content Placeholder 4"/>
          <p:cNvSpPr>
            <a:spLocks noGrp="1"/>
          </p:cNvSpPr>
          <p:nvPr>
            <p:ph idx="1"/>
          </p:nvPr>
        </p:nvSpPr>
        <p:spPr/>
        <p:txBody>
          <a:bodyPr>
            <a:normAutofit/>
          </a:bodyPr>
          <a:lstStyle/>
          <a:p>
            <a:r>
              <a:rPr lang="en-GB" dirty="0" smtClean="0"/>
              <a:t>Barriers between memory access-heavy kernel code sections might actually speed up your code by improving the cache behaviour</a:t>
            </a:r>
          </a:p>
          <a:p>
            <a:pPr lvl="1"/>
            <a:r>
              <a:rPr lang="en-GB" dirty="0" smtClean="0"/>
              <a:t>Non-intuitive</a:t>
            </a:r>
          </a:p>
          <a:p>
            <a:pPr lvl="1"/>
            <a:r>
              <a:rPr lang="en-GB" dirty="0" smtClean="0"/>
              <a:t>Works by stopping some work-items from racing ahead and trashing the cache before all the other work-items have finished working with the current contents</a:t>
            </a:r>
          </a:p>
          <a:p>
            <a:r>
              <a:rPr lang="en-GB" dirty="0" smtClean="0"/>
              <a:t>Architecture dependent</a:t>
            </a:r>
            <a:endParaRPr lang="en-GB" dirty="0"/>
          </a:p>
        </p:txBody>
      </p:sp>
    </p:spTree>
    <p:extLst>
      <p:ext uri="{BB962C8B-B14F-4D97-AF65-F5344CB8AC3E}">
        <p14:creationId xmlns:p14="http://schemas.microsoft.com/office/powerpoint/2010/main" val="406303868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Barrier example</a:t>
            </a:r>
            <a:endParaRPr lang="en-GB" dirty="0"/>
          </a:p>
        </p:txBody>
      </p:sp>
      <p:sp>
        <p:nvSpPr>
          <p:cNvPr id="6" name="Content Placeholder 4"/>
          <p:cNvSpPr txBox="1">
            <a:spLocks/>
          </p:cNvSpPr>
          <p:nvPr/>
        </p:nvSpPr>
        <p:spPr>
          <a:xfrm>
            <a:off x="457200" y="1417638"/>
            <a:ext cx="8229600" cy="4708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left_flux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xarea</a:t>
            </a:r>
            <a:r>
              <a:rPr lang="en-GB" sz="1400" b="1" dirty="0" smtClean="0">
                <a:solidFill>
                  <a:srgbClr val="3366FF"/>
                </a:solidFill>
                <a:latin typeface="Courier New" panose="02070309020205020404" pitchFamily="49" charset="0"/>
                <a:cs typeface="Courier New" panose="02070309020205020404" pitchFamily="49" charset="0"/>
              </a:rPr>
              <a:t>[THARR2D(0,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(xvel0[THARR2D(0, 0, 1)] + xvel0[THARR2D(0,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xvel0[THARR2D(0, 0, 1)] + xvel0[THARR2D(0,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right_flux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xarea</a:t>
            </a:r>
            <a:r>
              <a:rPr lang="en-GB" sz="1400" b="1" dirty="0" smtClean="0">
                <a:solidFill>
                  <a:srgbClr val="3366FF"/>
                </a:solidFill>
                <a:latin typeface="Courier New" panose="02070309020205020404" pitchFamily="49" charset="0"/>
                <a:cs typeface="Courier New" panose="02070309020205020404" pitchFamily="49" charset="0"/>
              </a:rPr>
              <a:t>[THARR2D(1,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(xvel0[THARR2D(1, 0, 1)] + xvel0[THARR2D(1,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xvel0[THARR2D(1, 0, 1)] + xvel0[THARR2D(1,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bottom_flux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yarea</a:t>
            </a:r>
            <a:r>
              <a:rPr lang="en-GB" sz="1400" b="1" dirty="0" smtClean="0">
                <a:solidFill>
                  <a:srgbClr val="3366FF"/>
                </a:solidFill>
                <a:latin typeface="Courier New" panose="02070309020205020404" pitchFamily="49" charset="0"/>
                <a:cs typeface="Courier New" panose="02070309020205020404" pitchFamily="49" charset="0"/>
              </a:rPr>
              <a:t>[THARR2D(0, 0, 0)]</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0, 1)] + yvel0[THARR2D(1,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0, 1)] + yvel0[THARR2D(1,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top_flux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yarea</a:t>
            </a:r>
            <a:r>
              <a:rPr lang="en-GB" sz="1400" b="1" dirty="0" smtClean="0">
                <a:solidFill>
                  <a:srgbClr val="3366FF"/>
                </a:solidFill>
                <a:latin typeface="Courier New" panose="02070309020205020404" pitchFamily="49" charset="0"/>
                <a:cs typeface="Courier New" panose="02070309020205020404" pitchFamily="49" charset="0"/>
              </a:rPr>
              <a:t>[THARR2D(0, 1, 0)]</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1, 1)] + yvel0[THARR2D(1,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1, 1)] + yvel0[THARR2D(1,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endParaRPr lang="en-GB" sz="1400" b="1" dirty="0">
              <a:solidFill>
                <a:srgbClr val="3366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4261526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Atomics</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Fine-grained synchronisation is possible with a set of atomic functions</a:t>
            </a:r>
          </a:p>
          <a:p>
            <a:pPr lvl="1"/>
            <a:r>
              <a:rPr lang="en-GB" b="1" dirty="0" smtClean="0">
                <a:solidFill>
                  <a:srgbClr val="3366FF"/>
                </a:solidFill>
                <a:latin typeface="Courier New"/>
                <a:cs typeface="Courier New"/>
              </a:rPr>
              <a:t>atomic_&lt;op&gt;</a:t>
            </a:r>
            <a:r>
              <a:rPr lang="en-GB" dirty="0" smtClean="0"/>
              <a:t>, where </a:t>
            </a:r>
            <a:r>
              <a:rPr lang="en-GB" b="1" dirty="0" smtClean="0">
                <a:solidFill>
                  <a:srgbClr val="3366FF"/>
                </a:solidFill>
                <a:latin typeface="Courier New"/>
                <a:cs typeface="Courier New"/>
              </a:rPr>
              <a:t>&lt;op&gt;</a:t>
            </a:r>
            <a:r>
              <a:rPr lang="en-GB" dirty="0" smtClean="0"/>
              <a:t> is one of</a:t>
            </a:r>
          </a:p>
          <a:p>
            <a:pPr marL="457200" lvl="1" indent="0">
              <a:buNone/>
            </a:pPr>
            <a:r>
              <a:rPr lang="en-GB" b="1" dirty="0" smtClean="0">
                <a:solidFill>
                  <a:srgbClr val="3366FF"/>
                </a:solidFill>
                <a:latin typeface="Courier New"/>
                <a:cs typeface="Courier New"/>
              </a:rPr>
              <a:t>{add, sub, </a:t>
            </a:r>
            <a:r>
              <a:rPr lang="en-GB" b="1" dirty="0" err="1" smtClean="0">
                <a:solidFill>
                  <a:srgbClr val="3366FF"/>
                </a:solidFill>
                <a:latin typeface="Courier New"/>
                <a:cs typeface="Courier New"/>
              </a:rPr>
              <a:t>xchg</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inc</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dec</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cmpxchg</a:t>
            </a:r>
            <a:r>
              <a:rPr lang="en-GB" b="1" dirty="0" smtClean="0">
                <a:solidFill>
                  <a:srgbClr val="3366FF"/>
                </a:solidFill>
                <a:latin typeface="Courier New"/>
                <a:cs typeface="Courier New"/>
              </a:rPr>
              <a:t>, min, max, and, or, </a:t>
            </a:r>
            <a:r>
              <a:rPr lang="en-GB" b="1" dirty="0" err="1" smtClean="0">
                <a:solidFill>
                  <a:srgbClr val="3366FF"/>
                </a:solidFill>
                <a:latin typeface="Courier New"/>
                <a:cs typeface="Courier New"/>
              </a:rPr>
              <a:t>xor</a:t>
            </a:r>
            <a:r>
              <a:rPr lang="en-GB" b="1" dirty="0" smtClean="0">
                <a:solidFill>
                  <a:srgbClr val="3366FF"/>
                </a:solidFill>
                <a:latin typeface="Courier New"/>
                <a:cs typeface="Courier New"/>
              </a:rPr>
              <a:t>}</a:t>
            </a:r>
          </a:p>
          <a:p>
            <a:r>
              <a:rPr lang="en-GB" dirty="0" smtClean="0"/>
              <a:t>Only applicable to integer types</a:t>
            </a:r>
          </a:p>
          <a:p>
            <a:r>
              <a:rPr lang="en-GB" dirty="0" smtClean="0"/>
              <a:t>Can atomically access and update a global/local memory location from multiple work-items </a:t>
            </a:r>
            <a:r>
              <a:rPr lang="en-GB" i="1" dirty="0" smtClean="0"/>
              <a:t>within the same work-group</a:t>
            </a:r>
            <a:r>
              <a:rPr lang="en-GB" dirty="0" smtClean="0"/>
              <a:t> without a barrier</a:t>
            </a:r>
          </a:p>
          <a:p>
            <a:r>
              <a:rPr lang="en-GB" dirty="0" smtClean="0"/>
              <a:t>OpenCL 2.x improves on this by inheriting the atomic types and memory model from C11</a:t>
            </a:r>
          </a:p>
        </p:txBody>
      </p:sp>
    </p:spTree>
    <p:extLst>
      <p:ext uri="{BB962C8B-B14F-4D97-AF65-F5344CB8AC3E}">
        <p14:creationId xmlns:p14="http://schemas.microsoft.com/office/powerpoint/2010/main" val="322418391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Atomics</a:t>
            </a:r>
            <a:endParaRPr lang="en-GB" dirty="0"/>
          </a:p>
        </p:txBody>
      </p:sp>
      <p:sp>
        <p:nvSpPr>
          <p:cNvPr id="3" name="Content Placeholder 2"/>
          <p:cNvSpPr>
            <a:spLocks noGrp="1"/>
          </p:cNvSpPr>
          <p:nvPr>
            <p:ph idx="1"/>
          </p:nvPr>
        </p:nvSpPr>
        <p:spPr>
          <a:xfrm>
            <a:off x="457200" y="1600200"/>
            <a:ext cx="8229600" cy="1233905"/>
          </a:xfrm>
        </p:spPr>
        <p:txBody>
          <a:bodyPr/>
          <a:lstStyle/>
          <a:p>
            <a:r>
              <a:rPr lang="en-GB" dirty="0" smtClean="0"/>
              <a:t>Can be useful to implement prefix sums, histograms and lock-free algorithms</a:t>
            </a:r>
            <a:endParaRPr lang="en-GB" dirty="0"/>
          </a:p>
        </p:txBody>
      </p:sp>
      <p:sp>
        <p:nvSpPr>
          <p:cNvPr id="4" name="Shape 130"/>
          <p:cNvSpPr/>
          <p:nvPr/>
        </p:nvSpPr>
        <p:spPr>
          <a:xfrm>
            <a:off x="561501" y="2834105"/>
            <a:ext cx="6323263" cy="3636212"/>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defTabSz="410751">
              <a:defRPr sz="1800"/>
            </a:pPr>
            <a:endParaRPr lang="en-GB" sz="1400" b="1" i="1" dirty="0" smtClean="0">
              <a:solidFill>
                <a:srgbClr val="3366FF"/>
              </a:solidFill>
              <a:latin typeface="Courier New"/>
              <a:cs typeface="Courier New"/>
              <a:sym typeface="Menlo Regular"/>
            </a:endParaRPr>
          </a:p>
          <a:p>
            <a:r>
              <a:rPr lang="en-GB" sz="1400" b="1" dirty="0">
                <a:solidFill>
                  <a:schemeClr val="accent2"/>
                </a:solidFill>
                <a:latin typeface="Courier New"/>
                <a:cs typeface="Courier New"/>
              </a:rPr>
              <a:t>kernel</a:t>
            </a:r>
            <a:r>
              <a:rPr lang="en-GB" sz="1400" b="1" dirty="0">
                <a:solidFill>
                  <a:srgbClr val="000000"/>
                </a:solidFill>
                <a:latin typeface="Courier New"/>
                <a:cs typeface="Courier New"/>
              </a:rPr>
              <a:t> </a:t>
            </a:r>
            <a:r>
              <a:rPr lang="en-GB" sz="1400" b="1" i="1" dirty="0">
                <a:solidFill>
                  <a:srgbClr val="3366FF"/>
                </a:solidFill>
                <a:latin typeface="Courier New"/>
                <a:cs typeface="Courier New"/>
              </a:rPr>
              <a:t>void</a:t>
            </a:r>
            <a:r>
              <a:rPr lang="en-GB" sz="1400" b="1" dirty="0">
                <a:solidFill>
                  <a:srgbClr val="000000"/>
                </a:solidFill>
                <a:latin typeface="Courier New"/>
                <a:cs typeface="Courier New"/>
              </a:rPr>
              <a:t> </a:t>
            </a:r>
            <a:r>
              <a:rPr lang="en-GB" sz="1400" b="1" dirty="0" err="1" smtClean="0">
                <a:solidFill>
                  <a:schemeClr val="accent3"/>
                </a:solidFill>
                <a:latin typeface="Courier New"/>
                <a:cs typeface="Courier New"/>
              </a:rPr>
              <a:t>generate_histograms</a:t>
            </a:r>
            <a:r>
              <a:rPr lang="en-GB" sz="1400" b="1" dirty="0" smtClean="0">
                <a:solidFill>
                  <a:srgbClr val="000000"/>
                </a:solidFill>
                <a:latin typeface="Courier New"/>
                <a:cs typeface="Courier New"/>
              </a:rPr>
              <a:t>(</a:t>
            </a:r>
            <a:endParaRPr lang="en-GB" sz="1400" b="1" dirty="0">
              <a:solidFill>
                <a:srgbClr val="000000"/>
              </a:solidFill>
              <a:latin typeface="Courier New"/>
              <a:cs typeface="Courier New"/>
            </a:endParaRPr>
          </a:p>
          <a:p>
            <a:r>
              <a:rPr lang="en-GB" sz="1400" b="1" dirty="0">
                <a:solidFill>
                  <a:srgbClr val="000000"/>
                </a:solidFill>
                <a:latin typeface="Courier New"/>
                <a:cs typeface="Courier New"/>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err="1" smtClean="0">
                <a:solidFill>
                  <a:srgbClr val="3366FF"/>
                </a:solidFill>
                <a:latin typeface="Courier New"/>
                <a:cs typeface="Courier New"/>
              </a:rPr>
              <a:t>uchar</a:t>
            </a:r>
            <a:r>
              <a:rPr lang="en-US" sz="1400" b="1" i="1" dirty="0" smtClean="0">
                <a:solidFill>
                  <a:srgbClr val="3366FF"/>
                </a:solidFill>
                <a:latin typeface="Courier New"/>
                <a:cs typeface="Courier New"/>
              </a:rPr>
              <a:t> </a:t>
            </a:r>
            <a:r>
              <a:rPr lang="en-US" sz="1400" b="1" dirty="0" smtClean="0">
                <a:latin typeface="Courier New"/>
                <a:cs typeface="Courier New"/>
              </a:rPr>
              <a:t>*data</a:t>
            </a:r>
            <a:r>
              <a:rPr lang="en-GB" sz="1400" b="1" dirty="0" smtClean="0">
                <a:solidFill>
                  <a:srgbClr val="000000"/>
                </a:solidFill>
                <a:latin typeface="Courier New"/>
                <a:cs typeface="Courier New"/>
              </a:rPr>
              <a:t>,</a:t>
            </a:r>
            <a:endParaRPr lang="en-GB" sz="1400" b="1" dirty="0">
              <a:solidFill>
                <a:srgbClr val="000000"/>
              </a:solidFill>
              <a:latin typeface="Courier New"/>
              <a:cs typeface="Courier New"/>
            </a:endParaRPr>
          </a:p>
          <a:p>
            <a:r>
              <a:rPr lang="en-GB" sz="1400" b="1" dirty="0">
                <a:solidFill>
                  <a:srgbClr val="000000"/>
                </a:solidFill>
                <a:latin typeface="Courier New"/>
                <a:cs typeface="Courier New"/>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err="1" smtClean="0">
                <a:solidFill>
                  <a:srgbClr val="3366FF"/>
                </a:solidFill>
                <a:latin typeface="Courier New"/>
                <a:cs typeface="Courier New"/>
              </a:rPr>
              <a:t>int</a:t>
            </a:r>
            <a:r>
              <a:rPr lang="en-US" sz="1400" b="1" i="1" dirty="0" smtClean="0">
                <a:solidFill>
                  <a:srgbClr val="3366FF"/>
                </a:solidFill>
                <a:latin typeface="Courier New"/>
                <a:cs typeface="Courier New"/>
              </a:rPr>
              <a:t>   </a:t>
            </a:r>
            <a:r>
              <a:rPr lang="en-US" sz="1400" b="1" dirty="0" smtClean="0">
                <a:latin typeface="Courier New"/>
                <a:cs typeface="Courier New"/>
              </a:rPr>
              <a:t>*histogram</a:t>
            </a:r>
            <a:r>
              <a:rPr lang="en-GB" sz="1400" b="1" dirty="0" smtClean="0">
                <a:solidFill>
                  <a:srgbClr val="000000"/>
                </a:solidFill>
                <a:latin typeface="Courier New"/>
                <a:cs typeface="Courier New"/>
              </a:rPr>
              <a:t>)</a:t>
            </a:r>
            <a:endParaRPr lang="en-GB" sz="1400" b="1" dirty="0">
              <a:solidFill>
                <a:srgbClr val="000000"/>
              </a:solidFill>
              <a:latin typeface="Courier New"/>
              <a:cs typeface="Courier New"/>
            </a:endParaRPr>
          </a:p>
          <a:p>
            <a:r>
              <a:rPr lang="en-GB" sz="1400" b="1" dirty="0" smtClean="0">
                <a:solidFill>
                  <a:srgbClr val="000000"/>
                </a:solidFill>
                <a:latin typeface="Courier New"/>
                <a:cs typeface="Courier New"/>
              </a:rPr>
              <a:t>{</a:t>
            </a:r>
            <a:endParaRPr lang="en-GB" sz="1400" b="1" i="1" dirty="0">
              <a:solidFill>
                <a:srgbClr val="3366FF"/>
              </a:solidFill>
              <a:latin typeface="Courier New"/>
              <a:cs typeface="Courier New"/>
              <a:sym typeface="Menlo Regular"/>
            </a:endParaRPr>
          </a:p>
          <a:p>
            <a:pPr defTabSz="410751">
              <a:defRPr sz="1800"/>
            </a:pPr>
            <a:r>
              <a:rPr lang="en-GB" sz="1400" b="1" i="1" dirty="0" smtClean="0">
                <a:solidFill>
                  <a:srgbClr val="3366FF"/>
                </a:solidFill>
                <a:latin typeface="Courier New"/>
                <a:cs typeface="Courier New"/>
                <a:sym typeface="Menlo Regular"/>
              </a:rPr>
              <a:t>  </a:t>
            </a:r>
            <a:r>
              <a:rPr sz="1400" b="1" i="1" dirty="0" smtClean="0">
                <a:solidFill>
                  <a:srgbClr val="3366FF"/>
                </a:solidFill>
                <a:latin typeface="Courier New"/>
                <a:cs typeface="Courier New"/>
                <a:sym typeface="Menlo Regular"/>
              </a:rPr>
              <a:t>int</a:t>
            </a:r>
            <a:r>
              <a:rPr sz="1400" b="1" dirty="0" smtClean="0">
                <a:latin typeface="Courier New"/>
                <a:cs typeface="Courier New"/>
                <a:sym typeface="Menlo Regular"/>
              </a:rPr>
              <a:t> </a:t>
            </a:r>
            <a:r>
              <a:rPr lang="en-GB" sz="1400" b="1" dirty="0" err="1" smtClean="0">
                <a:latin typeface="Courier New"/>
                <a:cs typeface="Courier New"/>
                <a:sym typeface="Menlo Regular"/>
              </a:rPr>
              <a:t>gid</a:t>
            </a:r>
            <a:r>
              <a:rPr sz="1400" b="1" dirty="0" smtClean="0">
                <a:latin typeface="Courier New"/>
                <a:cs typeface="Courier New"/>
                <a:sym typeface="Menlo Regular"/>
              </a:rPr>
              <a:t> </a:t>
            </a:r>
            <a:r>
              <a:rPr lang="en-GB" sz="1400" b="1" dirty="0" smtClean="0">
                <a:latin typeface="Courier New"/>
                <a:cs typeface="Courier New"/>
                <a:sym typeface="Menlo Regular"/>
              </a:rPr>
              <a:t>  </a:t>
            </a:r>
            <a:r>
              <a:rPr sz="1400" b="1" dirty="0" smtClean="0">
                <a:latin typeface="Courier New"/>
                <a:cs typeface="Courier New"/>
                <a:sym typeface="Menlo Regular"/>
              </a:rPr>
              <a:t>= </a:t>
            </a:r>
            <a:r>
              <a:rPr sz="1400" b="1" dirty="0" smtClean="0">
                <a:solidFill>
                  <a:srgbClr val="3366FF"/>
                </a:solidFill>
                <a:latin typeface="Courier New"/>
                <a:cs typeface="Courier New"/>
                <a:sym typeface="Menlo Regular"/>
              </a:rPr>
              <a:t>get_</a:t>
            </a:r>
            <a:r>
              <a:rPr lang="en-GB" sz="1400" b="1" dirty="0" err="1" smtClean="0">
                <a:solidFill>
                  <a:srgbClr val="3366FF"/>
                </a:solidFill>
                <a:latin typeface="Courier New"/>
                <a:cs typeface="Courier New"/>
                <a:sym typeface="Menlo Regular"/>
              </a:rPr>
              <a:t>gl</a:t>
            </a:r>
            <a:r>
              <a:rPr sz="1400" b="1" dirty="0" smtClean="0">
                <a:solidFill>
                  <a:srgbClr val="3366FF"/>
                </a:solidFill>
                <a:latin typeface="Courier New"/>
                <a:cs typeface="Courier New"/>
                <a:sym typeface="Menlo Regular"/>
              </a:rPr>
              <a:t>o</a:t>
            </a:r>
            <a:r>
              <a:rPr lang="en-GB" sz="1400" b="1" dirty="0">
                <a:solidFill>
                  <a:srgbClr val="3366FF"/>
                </a:solidFill>
                <a:latin typeface="Courier New"/>
                <a:cs typeface="Courier New"/>
                <a:sym typeface="Menlo Regular"/>
              </a:rPr>
              <a:t>b</a:t>
            </a:r>
            <a:r>
              <a:rPr sz="1400" b="1" dirty="0" smtClean="0">
                <a:solidFill>
                  <a:srgbClr val="3366FF"/>
                </a:solidFill>
                <a:latin typeface="Courier New"/>
                <a:cs typeface="Courier New"/>
                <a:sym typeface="Menlo Regular"/>
              </a:rPr>
              <a:t>al_id</a:t>
            </a:r>
            <a:r>
              <a:rPr sz="1400" b="1" dirty="0">
                <a:latin typeface="Courier New"/>
                <a:cs typeface="Courier New"/>
                <a:sym typeface="Menlo Regular"/>
              </a:rPr>
              <a:t>(</a:t>
            </a:r>
            <a:r>
              <a:rPr sz="1400" b="1" dirty="0">
                <a:solidFill>
                  <a:srgbClr val="FF00FF"/>
                </a:solidFill>
                <a:latin typeface="Courier New"/>
                <a:cs typeface="Courier New"/>
                <a:sym typeface="Menlo Regular"/>
              </a:rPr>
              <a:t>0</a:t>
            </a:r>
            <a:r>
              <a:rPr sz="1400" b="1" dirty="0">
                <a:latin typeface="Courier New"/>
                <a:cs typeface="Courier New"/>
                <a:sym typeface="Menlo Regular"/>
              </a:rPr>
              <a:t>)</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r>
              <a:rPr lang="en-GB" sz="1400" b="1" i="1" dirty="0" smtClean="0">
                <a:solidFill>
                  <a:srgbClr val="3366FF"/>
                </a:solidFill>
                <a:latin typeface="Courier New"/>
                <a:cs typeface="Courier New"/>
                <a:sym typeface="Menlo Regular"/>
              </a:rPr>
              <a:t>  </a:t>
            </a:r>
            <a:r>
              <a:rPr lang="en-GB" sz="1400" b="1" i="1" dirty="0" err="1" smtClean="0">
                <a:solidFill>
                  <a:srgbClr val="3366FF"/>
                </a:solidFill>
                <a:latin typeface="Courier New"/>
                <a:cs typeface="Courier New"/>
                <a:sym typeface="Menlo Regular"/>
              </a:rPr>
              <a:t>int</a:t>
            </a:r>
            <a:r>
              <a:rPr lang="en-GB" sz="1400" b="1" dirty="0">
                <a:latin typeface="Courier New"/>
                <a:cs typeface="Courier New"/>
                <a:sym typeface="Menlo Regular"/>
              </a:rPr>
              <a:t> </a:t>
            </a:r>
            <a:r>
              <a:rPr lang="en-GB" sz="1400" b="1" dirty="0" smtClean="0">
                <a:latin typeface="Courier New"/>
                <a:cs typeface="Courier New"/>
                <a:sym typeface="Menlo Regular"/>
              </a:rPr>
              <a:t>group = </a:t>
            </a:r>
            <a:r>
              <a:rPr lang="en-GB" sz="1400" b="1" dirty="0" err="1" smtClean="0">
                <a:solidFill>
                  <a:srgbClr val="3366FF"/>
                </a:solidFill>
                <a:latin typeface="Courier New"/>
                <a:cs typeface="Courier New"/>
                <a:sym typeface="Menlo Regular"/>
              </a:rPr>
              <a:t>get_group_id</a:t>
            </a:r>
            <a:r>
              <a:rPr lang="en-GB" sz="1400" b="1" dirty="0" smtClean="0">
                <a:latin typeface="Courier New"/>
                <a:cs typeface="Courier New"/>
                <a:sym typeface="Menlo Regular"/>
              </a:rPr>
              <a:t>(</a:t>
            </a:r>
            <a:r>
              <a:rPr lang="en-GB" sz="1400" b="1" dirty="0">
                <a:solidFill>
                  <a:srgbClr val="FF00FF"/>
                </a:solidFill>
                <a:latin typeface="Courier New"/>
                <a:cs typeface="Courier New"/>
                <a:sym typeface="Menlo Regular"/>
              </a:rPr>
              <a:t>0</a:t>
            </a:r>
            <a:r>
              <a:rPr lang="en-GB" sz="1400" b="1" dirty="0" smtClean="0">
                <a:latin typeface="Courier New"/>
                <a:cs typeface="Courier New"/>
                <a:sym typeface="Menlo Regular"/>
              </a:rPr>
              <a:t>);</a:t>
            </a:r>
          </a:p>
          <a:p>
            <a:pPr defTabSz="410751">
              <a:defRPr sz="1800"/>
            </a:pPr>
            <a:endParaRPr lang="en-GB" sz="1400" b="1" dirty="0" smtClean="0">
              <a:latin typeface="Courier New"/>
              <a:cs typeface="Courier New"/>
              <a:sym typeface="Menlo Regular"/>
            </a:endParaRPr>
          </a:p>
          <a:p>
            <a:pPr defTabSz="410751">
              <a:defRPr sz="1800"/>
            </a:pPr>
            <a:r>
              <a:rPr lang="en-GB" sz="1400" b="1" dirty="0">
                <a:latin typeface="Courier New"/>
                <a:cs typeface="Courier New"/>
                <a:sym typeface="Menlo Regular"/>
              </a:rPr>
              <a:t> </a:t>
            </a:r>
            <a:r>
              <a:rPr lang="en-GB" sz="1400" b="1" dirty="0" smtClean="0">
                <a:latin typeface="Courier New"/>
                <a:cs typeface="Courier New"/>
                <a:sym typeface="Menlo Regular"/>
              </a:rPr>
              <a:t> </a:t>
            </a:r>
            <a:r>
              <a:rPr lang="en-GB" sz="1400" b="1" dirty="0" smtClean="0">
                <a:solidFill>
                  <a:srgbClr val="008000"/>
                </a:solidFill>
                <a:latin typeface="Courier New"/>
                <a:cs typeface="Courier New"/>
                <a:sym typeface="Menlo Regular"/>
              </a:rPr>
              <a:t>// Get pointer to start of this work-group’s histogram</a:t>
            </a:r>
          </a:p>
          <a:p>
            <a:pPr defTabSz="410751">
              <a:defRPr sz="1800"/>
            </a:pPr>
            <a:r>
              <a:rPr lang="en-GB" sz="1400" b="1" dirty="0">
                <a:latin typeface="Courier New"/>
                <a:cs typeface="Courier New"/>
                <a:sym typeface="Menlo Regular"/>
              </a:rPr>
              <a:t> </a:t>
            </a:r>
            <a:r>
              <a:rPr lang="en-GB" sz="1400" b="1" dirty="0" smtClean="0">
                <a:latin typeface="Courier New"/>
                <a:cs typeface="Courier New"/>
                <a:sym typeface="Menlo Regular"/>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err="1">
                <a:solidFill>
                  <a:srgbClr val="3366FF"/>
                </a:solidFill>
                <a:latin typeface="Courier New"/>
                <a:cs typeface="Courier New"/>
                <a:sym typeface="Menlo Regular"/>
              </a:rPr>
              <a:t>int</a:t>
            </a:r>
            <a:r>
              <a:rPr lang="en-US" sz="1400" b="1" dirty="0">
                <a:latin typeface="Courier New"/>
                <a:cs typeface="Courier New"/>
                <a:sym typeface="Menlo Regular"/>
              </a:rPr>
              <a:t> </a:t>
            </a:r>
            <a:r>
              <a:rPr lang="en-GB" sz="1400" b="1" dirty="0" smtClean="0">
                <a:latin typeface="Courier New"/>
                <a:cs typeface="Courier New"/>
                <a:sym typeface="Menlo Regular"/>
              </a:rPr>
              <a:t>*</a:t>
            </a:r>
            <a:r>
              <a:rPr lang="en-GB" sz="1400" b="1" dirty="0" err="1" smtClean="0">
                <a:latin typeface="Courier New"/>
                <a:cs typeface="Courier New"/>
                <a:sym typeface="Menlo Regular"/>
              </a:rPr>
              <a:t>group_histogram</a:t>
            </a:r>
            <a:r>
              <a:rPr lang="en-GB" sz="1400" b="1" dirty="0" smtClean="0">
                <a:latin typeface="Courier New"/>
                <a:cs typeface="Courier New"/>
                <a:sym typeface="Menlo Regular"/>
              </a:rPr>
              <a:t> = histogram + group*</a:t>
            </a:r>
            <a:r>
              <a:rPr lang="en-GB" sz="1400" b="1" dirty="0">
                <a:solidFill>
                  <a:srgbClr val="FF00FF"/>
                </a:solidFill>
                <a:latin typeface="Courier New"/>
                <a:cs typeface="Courier New"/>
                <a:sym typeface="Menlo Regular"/>
              </a:rPr>
              <a:t>2</a:t>
            </a:r>
            <a:r>
              <a:rPr lang="en-GB" sz="1400" b="1" dirty="0" smtClean="0">
                <a:solidFill>
                  <a:srgbClr val="FF00FF"/>
                </a:solidFill>
                <a:latin typeface="Courier New"/>
                <a:cs typeface="Courier New"/>
                <a:sym typeface="Menlo Regular"/>
              </a:rPr>
              <a:t>56</a:t>
            </a:r>
            <a:r>
              <a:rPr lang="en-GB" sz="1400" b="1" dirty="0" smtClean="0">
                <a:latin typeface="Courier New"/>
                <a:cs typeface="Courier New"/>
                <a:sym typeface="Menlo Regular"/>
              </a:rPr>
              <a:t>;</a:t>
            </a:r>
          </a:p>
          <a:p>
            <a:pPr defTabSz="410751">
              <a:defRPr sz="1800"/>
            </a:pPr>
            <a:r>
              <a:rPr lang="en-GB" sz="1400" b="1" dirty="0" smtClean="0">
                <a:latin typeface="Courier New"/>
                <a:cs typeface="Courier New"/>
                <a:sym typeface="Menlo Regular"/>
              </a:rPr>
              <a:t>  </a:t>
            </a:r>
          </a:p>
          <a:p>
            <a:pPr defTabSz="410751">
              <a:defRPr sz="1800"/>
            </a:pPr>
            <a:r>
              <a:rPr lang="en-GB" sz="1400" b="1" dirty="0">
                <a:latin typeface="Courier New"/>
                <a:cs typeface="Courier New"/>
                <a:sym typeface="Menlo Regular"/>
              </a:rPr>
              <a:t> </a:t>
            </a:r>
            <a:r>
              <a:rPr lang="en-GB" sz="1400" b="1" dirty="0" smtClean="0">
                <a:latin typeface="Courier New"/>
                <a:cs typeface="Courier New"/>
                <a:sym typeface="Menlo Regular"/>
              </a:rPr>
              <a:t> </a:t>
            </a:r>
            <a:r>
              <a:rPr lang="en-GB" sz="1400" b="1" dirty="0" smtClean="0">
                <a:solidFill>
                  <a:srgbClr val="008000"/>
                </a:solidFill>
                <a:latin typeface="Courier New"/>
                <a:cs typeface="Courier New"/>
                <a:sym typeface="Menlo Regular"/>
              </a:rPr>
              <a:t>// Get this work-item’s value</a:t>
            </a:r>
          </a:p>
          <a:p>
            <a:pPr defTabSz="410751">
              <a:defRPr sz="1800"/>
            </a:pPr>
            <a:r>
              <a:rPr lang="en-GB" sz="1400" b="1" i="1" dirty="0">
                <a:solidFill>
                  <a:srgbClr val="3366FF"/>
                </a:solidFill>
                <a:latin typeface="Courier New"/>
                <a:cs typeface="Courier New"/>
                <a:sym typeface="Menlo Regular"/>
              </a:rPr>
              <a:t> </a:t>
            </a:r>
            <a:r>
              <a:rPr lang="en-GB" sz="1400" b="1" i="1" dirty="0" smtClean="0">
                <a:solidFill>
                  <a:srgbClr val="3366FF"/>
                </a:solidFill>
                <a:latin typeface="Courier New"/>
                <a:cs typeface="Courier New"/>
                <a:sym typeface="Menlo Regular"/>
              </a:rPr>
              <a:t> char</a:t>
            </a:r>
            <a:r>
              <a:rPr lang="en-GB" sz="1400" b="1" dirty="0" smtClean="0">
                <a:latin typeface="Courier New"/>
                <a:cs typeface="Courier New"/>
                <a:sym typeface="Menlo Regular"/>
              </a:rPr>
              <a:t> value = data[</a:t>
            </a:r>
            <a:r>
              <a:rPr lang="en-GB" sz="1400" b="1" dirty="0" err="1" smtClean="0">
                <a:latin typeface="Courier New"/>
                <a:cs typeface="Courier New"/>
                <a:sym typeface="Menlo Regular"/>
              </a:rPr>
              <a:t>gid</a:t>
            </a:r>
            <a:r>
              <a:rPr lang="en-GB" sz="1400" b="1" dirty="0" smtClean="0">
                <a:latin typeface="Courier New"/>
                <a:cs typeface="Courier New"/>
                <a:sym typeface="Menlo Regular"/>
              </a:rPr>
              <a:t>];</a:t>
            </a:r>
          </a:p>
          <a:p>
            <a:pPr defTabSz="410751">
              <a:defRPr sz="1800"/>
            </a:pPr>
            <a:endParaRPr lang="en-GB" sz="1400" b="1" dirty="0">
              <a:solidFill>
                <a:srgbClr val="C0504D"/>
              </a:solidFill>
              <a:latin typeface="Courier New"/>
              <a:cs typeface="Courier New"/>
              <a:sym typeface="Menlo Regular"/>
            </a:endParaRPr>
          </a:p>
          <a:p>
            <a:pPr defTabSz="410751">
              <a:defRPr sz="1800"/>
            </a:pPr>
            <a:r>
              <a:rPr lang="en-GB" sz="1400" b="1" dirty="0" smtClean="0">
                <a:solidFill>
                  <a:srgbClr val="C0504D"/>
                </a:solidFill>
                <a:latin typeface="Courier New"/>
                <a:cs typeface="Courier New"/>
                <a:sym typeface="Menlo Regular"/>
              </a:rPr>
              <a:t>  </a:t>
            </a:r>
            <a:r>
              <a:rPr lang="en-GB" sz="1400" b="1" dirty="0" smtClean="0">
                <a:solidFill>
                  <a:srgbClr val="008000"/>
                </a:solidFill>
                <a:latin typeface="Courier New"/>
                <a:cs typeface="Courier New"/>
                <a:sym typeface="Menlo Regular"/>
              </a:rPr>
              <a:t>// Increment corresponding bucket in histogram</a:t>
            </a:r>
          </a:p>
          <a:p>
            <a:pPr defTabSz="410751">
              <a:defRPr sz="1800"/>
            </a:pPr>
            <a:r>
              <a:rPr lang="en-GB" sz="1400" b="1" dirty="0" smtClean="0">
                <a:solidFill>
                  <a:srgbClr val="3366FF"/>
                </a:solidFill>
                <a:latin typeface="Courier New"/>
                <a:cs typeface="Courier New"/>
                <a:sym typeface="Menlo Regular"/>
              </a:rPr>
              <a:t>  </a:t>
            </a:r>
            <a:r>
              <a:rPr lang="en-GB" sz="1400" b="1" dirty="0" err="1" smtClean="0">
                <a:solidFill>
                  <a:srgbClr val="3366FF"/>
                </a:solidFill>
                <a:latin typeface="Courier New"/>
                <a:cs typeface="Courier New"/>
                <a:sym typeface="Menlo Regular"/>
              </a:rPr>
              <a:t>atomic_inc</a:t>
            </a:r>
            <a:r>
              <a:rPr lang="en-GB" sz="1400" b="1" dirty="0" smtClean="0">
                <a:solidFill>
                  <a:srgbClr val="3366FF"/>
                </a:solidFill>
                <a:latin typeface="Courier New"/>
                <a:cs typeface="Courier New"/>
                <a:sym typeface="Menlo Regular"/>
              </a:rPr>
              <a:t>(</a:t>
            </a:r>
            <a:r>
              <a:rPr lang="en-GB" sz="1400" b="1" dirty="0" smtClean="0">
                <a:latin typeface="Courier New"/>
                <a:cs typeface="Courier New"/>
                <a:sym typeface="Menlo Regular"/>
              </a:rPr>
              <a:t>&amp;</a:t>
            </a:r>
            <a:r>
              <a:rPr lang="en-GB" sz="1400" b="1" dirty="0" err="1" smtClean="0">
                <a:latin typeface="Courier New"/>
                <a:cs typeface="Courier New"/>
                <a:sym typeface="Menlo Regular"/>
              </a:rPr>
              <a:t>group_histogram</a:t>
            </a:r>
            <a:r>
              <a:rPr lang="en-GB" sz="1400" b="1" dirty="0" smtClean="0">
                <a:latin typeface="Courier New"/>
                <a:cs typeface="Courier New"/>
                <a:sym typeface="Menlo Regular"/>
              </a:rPr>
              <a:t>[value]);</a:t>
            </a:r>
          </a:p>
          <a:p>
            <a:pPr defTabSz="410751">
              <a:defRPr sz="1800"/>
            </a:pPr>
            <a:r>
              <a:rPr lang="en-GB" sz="1400" b="1" dirty="0">
                <a:latin typeface="Courier New"/>
                <a:cs typeface="Courier New"/>
                <a:sym typeface="Menlo Regular"/>
              </a:rPr>
              <a:t>}</a:t>
            </a:r>
            <a:endParaRPr lang="en-GB" sz="1400" b="1" dirty="0" smtClean="0">
              <a:latin typeface="Courier New"/>
              <a:cs typeface="Courier New"/>
              <a:sym typeface="Menlo Regular"/>
            </a:endParaRPr>
          </a:p>
          <a:p>
            <a:pPr defTabSz="410751">
              <a:defRPr sz="1800"/>
            </a:pPr>
            <a:endParaRPr lang="en-GB" sz="1400" b="1" dirty="0">
              <a:solidFill>
                <a:srgbClr val="008000"/>
              </a:solidFill>
              <a:latin typeface="Courier New"/>
              <a:cs typeface="Courier New"/>
              <a:sym typeface="Menlo Regular"/>
            </a:endParaRPr>
          </a:p>
        </p:txBody>
      </p:sp>
      <p:sp>
        <p:nvSpPr>
          <p:cNvPr id="5" name="TextBox 4"/>
          <p:cNvSpPr txBox="1"/>
          <p:nvPr/>
        </p:nvSpPr>
        <p:spPr>
          <a:xfrm>
            <a:off x="4799264" y="3021263"/>
            <a:ext cx="2994525" cy="1015663"/>
          </a:xfrm>
          <a:prstGeom prst="rect">
            <a:avLst/>
          </a:prstGeom>
          <a:noFill/>
        </p:spPr>
        <p:txBody>
          <a:bodyPr wrap="square" rtlCol="0">
            <a:spAutoFit/>
          </a:bodyPr>
          <a:lstStyle/>
          <a:p>
            <a:r>
              <a:rPr lang="en-GB" sz="2000" b="1" dirty="0" smtClean="0"/>
              <a:t>Example: generate a per work-group histogram for </a:t>
            </a:r>
            <a:r>
              <a:rPr lang="en-GB" sz="2000" b="1" dirty="0" err="1" smtClean="0"/>
              <a:t>uchar</a:t>
            </a:r>
            <a:r>
              <a:rPr lang="en-GB" sz="2000" b="1" dirty="0" smtClean="0"/>
              <a:t> data</a:t>
            </a:r>
            <a:endParaRPr lang="en-GB" sz="2000" b="1" dirty="0"/>
          </a:p>
        </p:txBody>
      </p:sp>
    </p:spTree>
    <p:extLst>
      <p:ext uri="{BB962C8B-B14F-4D97-AF65-F5344CB8AC3E}">
        <p14:creationId xmlns:p14="http://schemas.microsoft.com/office/powerpoint/2010/main" val="279356290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OpenCL C provides a set of vector types:</a:t>
            </a:r>
          </a:p>
          <a:p>
            <a:pPr lvl="1"/>
            <a:r>
              <a:rPr lang="en-GB" b="1" dirty="0" smtClean="0">
                <a:solidFill>
                  <a:srgbClr val="3366FF"/>
                </a:solidFill>
                <a:latin typeface="Courier New"/>
                <a:cs typeface="Courier New"/>
              </a:rPr>
              <a:t>type2</a:t>
            </a:r>
            <a:r>
              <a:rPr lang="en-GB" dirty="0" smtClean="0"/>
              <a:t>, </a:t>
            </a:r>
            <a:r>
              <a:rPr lang="en-GB" b="1" dirty="0" smtClean="0">
                <a:solidFill>
                  <a:srgbClr val="3366FF"/>
                </a:solidFill>
                <a:latin typeface="Courier New"/>
                <a:cs typeface="Courier New"/>
              </a:rPr>
              <a:t>type3</a:t>
            </a:r>
            <a:r>
              <a:rPr lang="en-GB" dirty="0" smtClean="0"/>
              <a:t>, </a:t>
            </a:r>
            <a:r>
              <a:rPr lang="en-GB" b="1" dirty="0" smtClean="0">
                <a:solidFill>
                  <a:srgbClr val="3366FF"/>
                </a:solidFill>
                <a:latin typeface="Courier New"/>
                <a:cs typeface="Courier New"/>
              </a:rPr>
              <a:t>type4</a:t>
            </a:r>
            <a:r>
              <a:rPr lang="en-GB" dirty="0" smtClean="0"/>
              <a:t>, </a:t>
            </a:r>
            <a:r>
              <a:rPr lang="en-GB" b="1" dirty="0" smtClean="0">
                <a:solidFill>
                  <a:srgbClr val="3366FF"/>
                </a:solidFill>
                <a:latin typeface="Courier New"/>
                <a:cs typeface="Courier New"/>
              </a:rPr>
              <a:t>type8</a:t>
            </a:r>
            <a:r>
              <a:rPr lang="en-GB" dirty="0" smtClean="0"/>
              <a:t> and </a:t>
            </a:r>
            <a:r>
              <a:rPr lang="en-GB" b="1" dirty="0" smtClean="0">
                <a:solidFill>
                  <a:srgbClr val="3366FF"/>
                </a:solidFill>
                <a:latin typeface="Courier New"/>
                <a:cs typeface="Courier New"/>
              </a:rPr>
              <a:t>type16</a:t>
            </a:r>
          </a:p>
          <a:p>
            <a:pPr lvl="1"/>
            <a:r>
              <a:rPr lang="en-GB" dirty="0" smtClean="0"/>
              <a:t>Where </a:t>
            </a:r>
            <a:r>
              <a:rPr lang="en-GB" b="1" dirty="0" smtClean="0">
                <a:solidFill>
                  <a:srgbClr val="3366FF"/>
                </a:solidFill>
                <a:latin typeface="Courier New"/>
                <a:cs typeface="Courier New"/>
              </a:rPr>
              <a:t>type</a:t>
            </a:r>
            <a:r>
              <a:rPr lang="en-GB" b="1" dirty="0" smtClean="0">
                <a:solidFill>
                  <a:srgbClr val="3366FF"/>
                </a:solidFill>
                <a:latin typeface="Trebuchet MS"/>
                <a:cs typeface="Trebuchet MS"/>
              </a:rPr>
              <a:t> </a:t>
            </a:r>
            <a:r>
              <a:rPr lang="en-GB" dirty="0" smtClean="0"/>
              <a:t>is any primitive data type</a:t>
            </a:r>
          </a:p>
          <a:p>
            <a:r>
              <a:rPr lang="en-GB" dirty="0" smtClean="0">
                <a:solidFill>
                  <a:srgbClr val="000000"/>
                </a:solidFill>
              </a:rPr>
              <a:t>Than can be convenient for representing multi-component data:</a:t>
            </a:r>
          </a:p>
          <a:p>
            <a:pPr lvl="1"/>
            <a:r>
              <a:rPr lang="en-GB" dirty="0" smtClean="0">
                <a:solidFill>
                  <a:srgbClr val="000000"/>
                </a:solidFill>
              </a:rPr>
              <a:t>Pixels in an image (RGBA)</a:t>
            </a:r>
          </a:p>
          <a:p>
            <a:pPr lvl="1"/>
            <a:r>
              <a:rPr lang="en-GB" dirty="0" smtClean="0">
                <a:solidFill>
                  <a:srgbClr val="000000"/>
                </a:solidFill>
              </a:rPr>
              <a:t>Atoms or points (x, y, z, mass/type)</a:t>
            </a:r>
          </a:p>
          <a:p>
            <a:r>
              <a:rPr lang="en-GB" dirty="0" smtClean="0">
                <a:solidFill>
                  <a:srgbClr val="000000"/>
                </a:solidFill>
              </a:rPr>
              <a:t>There are also a set of built-in geometric functions for operating on these types (</a:t>
            </a:r>
            <a:r>
              <a:rPr lang="en-GB" b="1" dirty="0" smtClean="0">
                <a:solidFill>
                  <a:srgbClr val="3366FF"/>
                </a:solidFill>
                <a:latin typeface="Courier New"/>
                <a:cs typeface="Courier New"/>
              </a:rPr>
              <a:t>dot</a:t>
            </a:r>
            <a:r>
              <a:rPr lang="en-GB" dirty="0" smtClean="0">
                <a:solidFill>
                  <a:srgbClr val="000000"/>
                </a:solidFill>
              </a:rPr>
              <a:t>, </a:t>
            </a:r>
            <a:r>
              <a:rPr lang="en-GB" b="1" dirty="0" smtClean="0">
                <a:solidFill>
                  <a:srgbClr val="3366FF"/>
                </a:solidFill>
                <a:latin typeface="Courier New"/>
                <a:cs typeface="Courier New"/>
              </a:rPr>
              <a:t>cross</a:t>
            </a:r>
            <a:r>
              <a:rPr lang="en-GB" dirty="0" smtClean="0">
                <a:solidFill>
                  <a:srgbClr val="000000"/>
                </a:solidFill>
              </a:rPr>
              <a:t>, </a:t>
            </a:r>
            <a:r>
              <a:rPr lang="en-GB" b="1" dirty="0" smtClean="0">
                <a:solidFill>
                  <a:srgbClr val="3366FF"/>
                </a:solidFill>
                <a:latin typeface="Courier New"/>
                <a:cs typeface="Courier New"/>
              </a:rPr>
              <a:t>distance</a:t>
            </a:r>
            <a:r>
              <a:rPr lang="en-GB" dirty="0" smtClean="0">
                <a:solidFill>
                  <a:srgbClr val="000000"/>
                </a:solidFill>
              </a:rPr>
              <a:t>, </a:t>
            </a:r>
            <a:r>
              <a:rPr lang="en-GB" b="1" dirty="0" smtClean="0">
                <a:solidFill>
                  <a:srgbClr val="3366FF"/>
                </a:solidFill>
                <a:latin typeface="Courier New"/>
                <a:cs typeface="Courier New"/>
              </a:rPr>
              <a:t>length</a:t>
            </a:r>
            <a:r>
              <a:rPr lang="en-GB" dirty="0" smtClean="0">
                <a:solidFill>
                  <a:srgbClr val="000000"/>
                </a:solidFill>
              </a:rPr>
              <a:t>, </a:t>
            </a:r>
            <a:r>
              <a:rPr lang="en-GB" b="1" dirty="0" smtClean="0">
                <a:solidFill>
                  <a:srgbClr val="3366FF"/>
                </a:solidFill>
                <a:latin typeface="Courier New"/>
                <a:cs typeface="Courier New"/>
              </a:rPr>
              <a:t>normalize</a:t>
            </a:r>
            <a:r>
              <a:rPr lang="en-GB" dirty="0" smtClean="0">
                <a:solidFill>
                  <a:srgbClr val="000000"/>
                </a:solidFill>
              </a:rPr>
              <a:t>)</a:t>
            </a:r>
            <a:endParaRPr lang="en-GB" dirty="0">
              <a:solidFill>
                <a:srgbClr val="000000"/>
              </a:solidFill>
            </a:endParaRPr>
          </a:p>
        </p:txBody>
      </p:sp>
    </p:spTree>
    <p:extLst>
      <p:ext uri="{BB962C8B-B14F-4D97-AF65-F5344CB8AC3E}">
        <p14:creationId xmlns:p14="http://schemas.microsoft.com/office/powerpoint/2010/main" val="37490403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err="1" smtClean="0"/>
              <a:t>Extrae</a:t>
            </a:r>
            <a:r>
              <a:rPr lang="en-GB" dirty="0" smtClean="0"/>
              <a:t> and </a:t>
            </a:r>
            <a:r>
              <a:rPr lang="en-GB" dirty="0" err="1" smtClean="0"/>
              <a:t>Paraver</a:t>
            </a:r>
            <a:endParaRPr lang="en-GB" dirty="0"/>
          </a:p>
        </p:txBody>
      </p:sp>
      <p:sp>
        <p:nvSpPr>
          <p:cNvPr id="5" name="Content Placeholder 4"/>
          <p:cNvSpPr>
            <a:spLocks noGrp="1"/>
          </p:cNvSpPr>
          <p:nvPr>
            <p:ph idx="1"/>
          </p:nvPr>
        </p:nvSpPr>
        <p:spPr/>
        <p:txBody>
          <a:bodyPr>
            <a:normAutofit lnSpcReduction="10000"/>
          </a:bodyPr>
          <a:lstStyle/>
          <a:p>
            <a:pPr marL="514350" indent="-514350">
              <a:buFont typeface="+mj-lt"/>
              <a:buAutoNum type="arabicPeriod"/>
            </a:pPr>
            <a:r>
              <a:rPr lang="en-GB" dirty="0" err="1" smtClean="0"/>
              <a:t>Extrae</a:t>
            </a:r>
            <a:r>
              <a:rPr lang="en-GB" dirty="0" smtClean="0"/>
              <a:t> </a:t>
            </a:r>
            <a:r>
              <a:rPr lang="en-GB" i="1" dirty="0"/>
              <a:t>instruments</a:t>
            </a:r>
            <a:r>
              <a:rPr lang="en-GB" dirty="0"/>
              <a:t> your application and produces “</a:t>
            </a:r>
            <a:r>
              <a:rPr lang="en-GB" dirty="0" err="1"/>
              <a:t>timestamped</a:t>
            </a:r>
            <a:r>
              <a:rPr lang="en-GB" dirty="0"/>
              <a:t> events of runtime calls, performance counters and source code </a:t>
            </a:r>
            <a:r>
              <a:rPr lang="en-GB" dirty="0" smtClean="0"/>
              <a:t>references”</a:t>
            </a:r>
          </a:p>
          <a:p>
            <a:pPr marL="914400" lvl="1" indent="-514350"/>
            <a:r>
              <a:rPr lang="en-GB" dirty="0" smtClean="0"/>
              <a:t>Allows you to measure the run times of your API and kernel calls</a:t>
            </a:r>
          </a:p>
          <a:p>
            <a:pPr marL="514350" indent="-514350">
              <a:buFont typeface="+mj-lt"/>
              <a:buAutoNum type="arabicPeriod"/>
            </a:pPr>
            <a:endParaRPr lang="en-GB" dirty="0"/>
          </a:p>
          <a:p>
            <a:pPr marL="514350" indent="-514350">
              <a:buFont typeface="+mj-lt"/>
              <a:buAutoNum type="arabicPeriod"/>
            </a:pPr>
            <a:r>
              <a:rPr lang="en-GB" dirty="0" err="1" smtClean="0"/>
              <a:t>Paraver</a:t>
            </a:r>
            <a:r>
              <a:rPr lang="en-GB" dirty="0" smtClean="0"/>
              <a:t> </a:t>
            </a:r>
            <a:r>
              <a:rPr lang="en-GB" dirty="0"/>
              <a:t>provides a way to view and </a:t>
            </a:r>
            <a:r>
              <a:rPr lang="en-GB" dirty="0" err="1"/>
              <a:t>analyze</a:t>
            </a:r>
            <a:r>
              <a:rPr lang="en-GB" dirty="0"/>
              <a:t> these </a:t>
            </a:r>
            <a:r>
              <a:rPr lang="en-GB" dirty="0" smtClean="0"/>
              <a:t>traces in a graphical way</a:t>
            </a:r>
            <a:endParaRPr lang="en-GB" dirty="0"/>
          </a:p>
          <a:p>
            <a:pPr lvl="1"/>
            <a:endParaRPr lang="en-GB" dirty="0" smtClean="0"/>
          </a:p>
          <a:p>
            <a:endParaRPr lang="en-GB" dirty="0"/>
          </a:p>
          <a:p>
            <a:endParaRPr lang="en-GB" dirty="0"/>
          </a:p>
        </p:txBody>
      </p:sp>
    </p:spTree>
    <p:extLst>
      <p:ext uri="{BB962C8B-B14F-4D97-AF65-F5344CB8AC3E}">
        <p14:creationId xmlns:p14="http://schemas.microsoft.com/office/powerpoint/2010/main" val="23133006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Content Placeholder 2"/>
          <p:cNvSpPr>
            <a:spLocks noGrp="1"/>
          </p:cNvSpPr>
          <p:nvPr>
            <p:ph idx="1"/>
          </p:nvPr>
        </p:nvSpPr>
        <p:spPr>
          <a:xfrm>
            <a:off x="457200" y="1600200"/>
            <a:ext cx="8229600" cy="4815386"/>
          </a:xfrm>
        </p:spPr>
        <p:txBody>
          <a:bodyPr>
            <a:normAutofit fontScale="85000" lnSpcReduction="20000"/>
          </a:bodyPr>
          <a:lstStyle/>
          <a:p>
            <a:pPr>
              <a:lnSpc>
                <a:spcPct val="120000"/>
              </a:lnSpc>
            </a:pPr>
            <a:r>
              <a:rPr lang="en-GB" dirty="0" smtClean="0"/>
              <a:t>In the past, several platforms </a:t>
            </a:r>
            <a:r>
              <a:rPr lang="en-GB" i="1" dirty="0" smtClean="0"/>
              <a:t>required</a:t>
            </a:r>
            <a:r>
              <a:rPr lang="en-GB" dirty="0" smtClean="0"/>
              <a:t> the use of these types in order to make use of their vector ALUs (e.g. AMD’s pre-GCN architectures and Intel’s initial CPU implementation)</a:t>
            </a:r>
          </a:p>
          <a:p>
            <a:pPr>
              <a:lnSpc>
                <a:spcPct val="120000"/>
              </a:lnSpc>
            </a:pPr>
            <a:r>
              <a:rPr lang="en-GB" dirty="0" smtClean="0"/>
              <a:t>This isn’t ideal: we are already exposing the data-parallelism in our code via </a:t>
            </a:r>
            <a:r>
              <a:rPr lang="en-GB" dirty="0" err="1" smtClean="0"/>
              <a:t>OpenCL’s</a:t>
            </a:r>
            <a:r>
              <a:rPr lang="en-GB" dirty="0" smtClean="0"/>
              <a:t> </a:t>
            </a:r>
            <a:r>
              <a:rPr lang="en-GB" dirty="0" err="1" smtClean="0"/>
              <a:t>NDRange</a:t>
            </a:r>
            <a:r>
              <a:rPr lang="en-GB" dirty="0" smtClean="0"/>
              <a:t> construct – we shouldn’t have to do it again!</a:t>
            </a:r>
          </a:p>
          <a:p>
            <a:pPr>
              <a:lnSpc>
                <a:spcPct val="120000"/>
              </a:lnSpc>
            </a:pPr>
            <a:r>
              <a:rPr lang="en-GB" dirty="0" smtClean="0"/>
              <a:t>These days, most OpenCL implementations target SIMD execution units by packing work-items into SIMD lanes – so we get the benefits of these vector ALUs for free (Intel calls this ‘</a:t>
            </a:r>
            <a:r>
              <a:rPr lang="en-GB" i="1" dirty="0" smtClean="0">
                <a:solidFill>
                  <a:srgbClr val="0000FF"/>
                </a:solidFill>
              </a:rPr>
              <a:t>implicit </a:t>
            </a:r>
            <a:r>
              <a:rPr lang="en-GB" i="1" dirty="0" err="1" smtClean="0">
                <a:solidFill>
                  <a:srgbClr val="0000FF"/>
                </a:solidFill>
              </a:rPr>
              <a:t>vectorisation</a:t>
            </a:r>
            <a:r>
              <a:rPr lang="en-GB" dirty="0" smtClean="0"/>
              <a:t>’)</a:t>
            </a:r>
          </a:p>
        </p:txBody>
      </p:sp>
    </p:spTree>
    <p:extLst>
      <p:ext uri="{BB962C8B-B14F-4D97-AF65-F5344CB8AC3E}">
        <p14:creationId xmlns:p14="http://schemas.microsoft.com/office/powerpoint/2010/main" val="235140308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Text Placeholder 2"/>
          <p:cNvSpPr>
            <a:spLocks noGrp="1"/>
          </p:cNvSpPr>
          <p:nvPr>
            <p:ph type="body" idx="1"/>
          </p:nvPr>
        </p:nvSpPr>
        <p:spPr>
          <a:xfrm>
            <a:off x="457200" y="1340769"/>
            <a:ext cx="4040188" cy="360039"/>
          </a:xfrm>
        </p:spPr>
        <p:txBody>
          <a:bodyPr>
            <a:normAutofit fontScale="92500" lnSpcReduction="20000"/>
          </a:bodyPr>
          <a:lstStyle/>
          <a:p>
            <a:r>
              <a:rPr lang="en-GB" dirty="0" smtClean="0"/>
              <a:t>Implicit </a:t>
            </a:r>
            <a:r>
              <a:rPr lang="en-GB" dirty="0" err="1" smtClean="0"/>
              <a:t>vectorization</a:t>
            </a:r>
            <a:endParaRPr lang="en-GB" dirty="0"/>
          </a:p>
        </p:txBody>
      </p:sp>
      <p:sp>
        <p:nvSpPr>
          <p:cNvPr id="5" name="Text Placeholder 4"/>
          <p:cNvSpPr>
            <a:spLocks noGrp="1"/>
          </p:cNvSpPr>
          <p:nvPr>
            <p:ph type="body" sz="quarter" idx="3"/>
          </p:nvPr>
        </p:nvSpPr>
        <p:spPr>
          <a:xfrm>
            <a:off x="4645025" y="1340767"/>
            <a:ext cx="4041775" cy="360041"/>
          </a:xfrm>
        </p:spPr>
        <p:txBody>
          <a:bodyPr>
            <a:normAutofit fontScale="92500" lnSpcReduction="20000"/>
          </a:bodyPr>
          <a:lstStyle/>
          <a:p>
            <a:r>
              <a:rPr lang="en-GB" dirty="0" smtClean="0"/>
              <a:t>Explicit </a:t>
            </a:r>
            <a:r>
              <a:rPr lang="en-GB" dirty="0" err="1" smtClean="0"/>
              <a:t>vectorization</a:t>
            </a:r>
            <a:endParaRPr lang="en-GB" dirty="0"/>
          </a:p>
        </p:txBody>
      </p:sp>
      <p:pic>
        <p:nvPicPr>
          <p:cNvPr id="17" name="Content Placeholder 16" descr="explicit.png"/>
          <p:cNvPicPr>
            <a:picLocks noGrp="1" noChangeAspect="1"/>
          </p:cNvPicPr>
          <p:nvPr>
            <p:ph sz="quarter" idx="4"/>
          </p:nvPr>
        </p:nvPicPr>
        <p:blipFill>
          <a:blip r:embed="rId2">
            <a:extLst>
              <a:ext uri="{28A0092B-C50C-407E-A947-70E740481C1C}">
                <a14:useLocalDpi xmlns:a14="http://schemas.microsoft.com/office/drawing/2010/main" val="0"/>
              </a:ext>
            </a:extLst>
          </a:blip>
          <a:srcRect l="-2826" r="-2826"/>
          <a:stretch>
            <a:fillRect/>
          </a:stretch>
        </p:blipFill>
        <p:spPr>
          <a:xfrm>
            <a:off x="4645025" y="1700213"/>
            <a:ext cx="4041775" cy="4425950"/>
          </a:xfrm>
        </p:spPr>
      </p:pic>
      <p:pic>
        <p:nvPicPr>
          <p:cNvPr id="16" name="Content Placeholder 15" descr="implicit.png"/>
          <p:cNvPicPr>
            <a:picLocks noGrp="1" noChangeAspect="1"/>
          </p:cNvPicPr>
          <p:nvPr>
            <p:ph sz="half" idx="2"/>
          </p:nvPr>
        </p:nvPicPr>
        <p:blipFill>
          <a:blip r:embed="rId3">
            <a:extLst>
              <a:ext uri="{28A0092B-C50C-407E-A947-70E740481C1C}">
                <a14:useLocalDpi xmlns:a14="http://schemas.microsoft.com/office/drawing/2010/main" val="0"/>
              </a:ext>
            </a:extLst>
          </a:blip>
          <a:srcRect l="-2806" r="-2806"/>
          <a:stretch>
            <a:fillRect/>
          </a:stretch>
        </p:blipFill>
        <p:spPr>
          <a:xfrm>
            <a:off x="457200" y="1700213"/>
            <a:ext cx="4040188" cy="4425950"/>
          </a:xfrm>
        </p:spPr>
      </p:pic>
    </p:spTree>
    <p:extLst>
      <p:ext uri="{BB962C8B-B14F-4D97-AF65-F5344CB8AC3E}">
        <p14:creationId xmlns:p14="http://schemas.microsoft.com/office/powerpoint/2010/main" val="114089663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Content Placeholder 2"/>
          <p:cNvSpPr>
            <a:spLocks noGrp="1"/>
          </p:cNvSpPr>
          <p:nvPr>
            <p:ph idx="1"/>
          </p:nvPr>
        </p:nvSpPr>
        <p:spPr>
          <a:xfrm>
            <a:off x="457200" y="1600200"/>
            <a:ext cx="8229600" cy="4997152"/>
          </a:xfrm>
        </p:spPr>
        <p:txBody>
          <a:bodyPr>
            <a:normAutofit lnSpcReduction="10000"/>
          </a:bodyPr>
          <a:lstStyle/>
          <a:p>
            <a:pPr>
              <a:lnSpc>
                <a:spcPct val="110000"/>
              </a:lnSpc>
            </a:pPr>
            <a:r>
              <a:rPr lang="en-GB" dirty="0" smtClean="0"/>
              <a:t>You may come across some platforms that still require explicit </a:t>
            </a:r>
            <a:r>
              <a:rPr lang="en-GB" dirty="0" err="1" smtClean="0"/>
              <a:t>vectorization</a:t>
            </a:r>
            <a:endParaRPr lang="en-GB" dirty="0" smtClean="0"/>
          </a:p>
          <a:p>
            <a:pPr>
              <a:lnSpc>
                <a:spcPct val="110000"/>
              </a:lnSpc>
            </a:pPr>
            <a:r>
              <a:rPr lang="en-GB" dirty="0" smtClean="0"/>
              <a:t>As the architectures and compilers mature, we expect to see a continued shift towards simple, scalar work-items</a:t>
            </a:r>
          </a:p>
          <a:p>
            <a:pPr>
              <a:lnSpc>
                <a:spcPct val="110000"/>
              </a:lnSpc>
            </a:pPr>
            <a:r>
              <a:rPr lang="en-GB" dirty="0" smtClean="0"/>
              <a:t>You can query an OpenCL device to determine whether it prefers scalar or vector data types, </a:t>
            </a:r>
            <a:r>
              <a:rPr lang="en-GB" dirty="0" err="1" smtClean="0"/>
              <a:t>e.g</a:t>
            </a:r>
            <a:r>
              <a:rPr lang="en-GB" dirty="0" smtClean="0"/>
              <a:t>:</a:t>
            </a:r>
            <a:endParaRPr lang="en-GB" dirty="0"/>
          </a:p>
          <a:p>
            <a:pPr marL="400050" lvl="1" indent="0">
              <a:lnSpc>
                <a:spcPct val="110000"/>
              </a:lnSpc>
              <a:buNone/>
            </a:pPr>
            <a:r>
              <a:rPr lang="en-GB" sz="2000" b="1" dirty="0" err="1" smtClean="0">
                <a:solidFill>
                  <a:srgbClr val="3366FF"/>
                </a:solidFill>
                <a:latin typeface="Courier New"/>
                <a:cs typeface="Courier New"/>
              </a:rPr>
              <a:t>device.getInfo</a:t>
            </a:r>
            <a:endParaRPr lang="en-GB" sz="2000" b="1" dirty="0" smtClean="0">
              <a:solidFill>
                <a:srgbClr val="3366FF"/>
              </a:solidFill>
              <a:latin typeface="Courier New"/>
              <a:cs typeface="Courier New"/>
            </a:endParaRPr>
          </a:p>
          <a:p>
            <a:pPr marL="400050" lvl="1" indent="0">
              <a:lnSpc>
                <a:spcPct val="110000"/>
              </a:lnSpc>
              <a:buNone/>
            </a:pPr>
            <a:r>
              <a:rPr lang="en-GB" sz="2000" b="1" dirty="0" smtClean="0">
                <a:solidFill>
                  <a:srgbClr val="3366FF"/>
                </a:solidFill>
                <a:latin typeface="Courier New"/>
                <a:cs typeface="Courier New"/>
              </a:rPr>
              <a:t>&lt;CL_DEVICE_PREFERRED_VECTOR_WIDTH_FLOAT&gt;();</a:t>
            </a:r>
          </a:p>
        </p:txBody>
      </p:sp>
    </p:spTree>
    <p:extLst>
      <p:ext uri="{BB962C8B-B14F-4D97-AF65-F5344CB8AC3E}">
        <p14:creationId xmlns:p14="http://schemas.microsoft.com/office/powerpoint/2010/main" val="116912286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Branching</a:t>
            </a:r>
            <a:endParaRPr lang="en-GB" dirty="0"/>
          </a:p>
        </p:txBody>
      </p:sp>
      <p:sp>
        <p:nvSpPr>
          <p:cNvPr id="3" name="Content Placeholder 2"/>
          <p:cNvSpPr>
            <a:spLocks noGrp="1"/>
          </p:cNvSpPr>
          <p:nvPr>
            <p:ph idx="1"/>
          </p:nvPr>
        </p:nvSpPr>
        <p:spPr>
          <a:xfrm>
            <a:off x="457200" y="1600200"/>
            <a:ext cx="8229600" cy="4853136"/>
          </a:xfrm>
        </p:spPr>
        <p:txBody>
          <a:bodyPr>
            <a:normAutofit fontScale="77500" lnSpcReduction="20000"/>
          </a:bodyPr>
          <a:lstStyle/>
          <a:p>
            <a:pPr>
              <a:lnSpc>
                <a:spcPct val="110000"/>
              </a:lnSpc>
            </a:pPr>
            <a:r>
              <a:rPr lang="en-GB" dirty="0" smtClean="0"/>
              <a:t>GPUs tend not to support speculative execution, which means that branch instructions have high latency</a:t>
            </a:r>
          </a:p>
          <a:p>
            <a:pPr>
              <a:lnSpc>
                <a:spcPct val="110000"/>
              </a:lnSpc>
            </a:pPr>
            <a:r>
              <a:rPr lang="en-GB" dirty="0" smtClean="0"/>
              <a:t>This latency can be hidden by switching to alternative work-items/work-groups, but avoiding branches where possible is still a good idea to improve performance</a:t>
            </a:r>
          </a:p>
          <a:p>
            <a:pPr>
              <a:lnSpc>
                <a:spcPct val="110000"/>
              </a:lnSpc>
            </a:pPr>
            <a:r>
              <a:rPr lang="en-GB" dirty="0" smtClean="0"/>
              <a:t>When different work-items executing within the same SIMD ALU array take different paths through conditional control flow, we have </a:t>
            </a:r>
            <a:r>
              <a:rPr lang="en-GB" b="1" i="1" dirty="0" smtClean="0">
                <a:solidFill>
                  <a:srgbClr val="FF0000"/>
                </a:solidFill>
              </a:rPr>
              <a:t>divergent branches</a:t>
            </a:r>
            <a:r>
              <a:rPr lang="en-GB" i="1" dirty="0" smtClean="0"/>
              <a:t> (vs. </a:t>
            </a:r>
            <a:r>
              <a:rPr lang="en-GB" b="1" i="1" dirty="0" smtClean="0">
                <a:solidFill>
                  <a:srgbClr val="0000FF"/>
                </a:solidFill>
              </a:rPr>
              <a:t>uniform branches</a:t>
            </a:r>
            <a:r>
              <a:rPr lang="en-GB" i="1" dirty="0" smtClean="0"/>
              <a:t>)</a:t>
            </a:r>
          </a:p>
          <a:p>
            <a:pPr>
              <a:lnSpc>
                <a:spcPct val="110000"/>
              </a:lnSpc>
            </a:pPr>
            <a:r>
              <a:rPr lang="en-GB" dirty="0" smtClean="0"/>
              <a:t>We can use </a:t>
            </a:r>
            <a:r>
              <a:rPr lang="en-GB" b="1" dirty="0" smtClean="0">
                <a:solidFill>
                  <a:srgbClr val="00B050"/>
                </a:solidFill>
              </a:rPr>
              <a:t>predication</a:t>
            </a:r>
            <a:r>
              <a:rPr lang="en-GB" dirty="0" smtClean="0"/>
              <a:t>, </a:t>
            </a:r>
            <a:r>
              <a:rPr lang="en-GB" b="1" dirty="0" smtClean="0">
                <a:solidFill>
                  <a:srgbClr val="00B050"/>
                </a:solidFill>
              </a:rPr>
              <a:t>selection</a:t>
            </a:r>
            <a:r>
              <a:rPr lang="en-GB" dirty="0" smtClean="0"/>
              <a:t> and </a:t>
            </a:r>
            <a:r>
              <a:rPr lang="en-GB" b="1" dirty="0" smtClean="0">
                <a:solidFill>
                  <a:srgbClr val="00B050"/>
                </a:solidFill>
              </a:rPr>
              <a:t>masking</a:t>
            </a:r>
            <a:r>
              <a:rPr lang="en-GB" dirty="0" smtClean="0"/>
              <a:t> to convert conditional control flow into straight line code and significantly improve the performance of code that has lots of conditional branches</a:t>
            </a:r>
            <a:endParaRPr lang="en-GB" dirty="0"/>
          </a:p>
        </p:txBody>
      </p:sp>
    </p:spTree>
    <p:extLst>
      <p:ext uri="{BB962C8B-B14F-4D97-AF65-F5344CB8AC3E}">
        <p14:creationId xmlns:p14="http://schemas.microsoft.com/office/powerpoint/2010/main" val="3659858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up)">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446"/>
            <a:ext cx="8229600" cy="823072"/>
          </a:xfrm>
        </p:spPr>
        <p:txBody>
          <a:bodyPr/>
          <a:lstStyle/>
          <a:p>
            <a:r>
              <a:rPr lang="en-US" dirty="0" smtClean="0"/>
              <a:t>Single Instruction Multiple Data</a:t>
            </a:r>
            <a:endParaRPr lang="en-US" dirty="0"/>
          </a:p>
        </p:txBody>
      </p:sp>
      <p:sp>
        <p:nvSpPr>
          <p:cNvPr id="3" name="Content Placeholder 2"/>
          <p:cNvSpPr>
            <a:spLocks noGrp="1"/>
          </p:cNvSpPr>
          <p:nvPr>
            <p:ph idx="1"/>
          </p:nvPr>
        </p:nvSpPr>
        <p:spPr>
          <a:xfrm>
            <a:off x="457200" y="1334471"/>
            <a:ext cx="8229600" cy="3700373"/>
          </a:xfrm>
        </p:spPr>
        <p:txBody>
          <a:bodyPr>
            <a:normAutofit fontScale="85000" lnSpcReduction="20000"/>
          </a:bodyPr>
          <a:lstStyle/>
          <a:p>
            <a:r>
              <a:rPr lang="en-US" dirty="0" smtClean="0"/>
              <a:t>Individual threads of a warp start together at the same program address</a:t>
            </a:r>
          </a:p>
          <a:p>
            <a:r>
              <a:rPr lang="en-US" dirty="0" smtClean="0"/>
              <a:t>Each thread has its own instruction address counter and register state</a:t>
            </a:r>
          </a:p>
          <a:p>
            <a:pPr lvl="1"/>
            <a:r>
              <a:rPr lang="en-US" dirty="0" smtClean="0"/>
              <a:t>Each thread is free to branch and execute independently </a:t>
            </a:r>
          </a:p>
          <a:p>
            <a:pPr lvl="1"/>
            <a:r>
              <a:rPr lang="en-US" dirty="0" smtClean="0"/>
              <a:t>Provide the MIMD abstraction</a:t>
            </a:r>
          </a:p>
          <a:p>
            <a:r>
              <a:rPr lang="en-US" dirty="0" smtClean="0"/>
              <a:t>Branch behavior</a:t>
            </a:r>
          </a:p>
          <a:p>
            <a:pPr lvl="1"/>
            <a:r>
              <a:rPr lang="en-US" dirty="0" smtClean="0"/>
              <a:t>Each branch will be executed serially</a:t>
            </a:r>
          </a:p>
          <a:p>
            <a:pPr lvl="1"/>
            <a:r>
              <a:rPr lang="en-US" dirty="0" smtClean="0"/>
              <a:t>Threads not following the current branch will be disabled</a:t>
            </a:r>
            <a:endParaRPr lang="en-US" dirty="0"/>
          </a:p>
        </p:txBody>
      </p:sp>
      <p:sp>
        <p:nvSpPr>
          <p:cNvPr id="4" name="Slide Number Placeholder 3"/>
          <p:cNvSpPr>
            <a:spLocks noGrp="1"/>
          </p:cNvSpPr>
          <p:nvPr>
            <p:ph type="sldNum" sz="quarter" idx="4294967295"/>
          </p:nvPr>
        </p:nvSpPr>
        <p:spPr>
          <a:xfrm>
            <a:off x="7010400" y="6619875"/>
            <a:ext cx="2133600" cy="238125"/>
          </a:xfrm>
          <a:prstGeom prst="rect">
            <a:avLst/>
          </a:prstGeom>
        </p:spPr>
        <p:txBody>
          <a:bodyPr/>
          <a:lstStyle/>
          <a:p>
            <a:fld id="{2896719B-9FD1-D649-80A9-72C010E2E609}" type="slidenum">
              <a:rPr lang="en-US" smtClean="0">
                <a:solidFill>
                  <a:srgbClr val="000000"/>
                </a:solidFill>
              </a:rPr>
              <a:pPr/>
              <a:t>74</a:t>
            </a:fld>
            <a:endParaRPr lang="en-US">
              <a:solidFill>
                <a:srgbClr val="000000"/>
              </a:solidFill>
            </a:endParaRPr>
          </a:p>
        </p:txBody>
      </p:sp>
      <p:cxnSp>
        <p:nvCxnSpPr>
          <p:cNvPr id="5" name="Straight Arrow Connector 4"/>
          <p:cNvCxnSpPr/>
          <p:nvPr/>
        </p:nvCxnSpPr>
        <p:spPr>
          <a:xfrm>
            <a:off x="2054592" y="52832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a:off x="2054592" y="5576714"/>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2054592" y="5858936"/>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2054592" y="61468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3222992" y="5283202"/>
            <a:ext cx="91440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4210770" y="5576714"/>
            <a:ext cx="914400" cy="0"/>
          </a:xfrm>
          <a:prstGeom prst="straightConnector1">
            <a:avLst/>
          </a:prstGeom>
          <a:ln>
            <a:solidFill>
              <a:srgbClr val="FFC000"/>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5367882" y="5858936"/>
            <a:ext cx="914400" cy="0"/>
          </a:xfrm>
          <a:prstGeom prst="straightConnector1">
            <a:avLst/>
          </a:prstGeom>
          <a:ln>
            <a:solidFill>
              <a:srgbClr val="92D050"/>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5367882" y="6146802"/>
            <a:ext cx="914400" cy="0"/>
          </a:xfrm>
          <a:prstGeom prst="straightConnector1">
            <a:avLst/>
          </a:prstGeom>
          <a:ln>
            <a:solidFill>
              <a:srgbClr val="92D050"/>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6869298" y="52832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6869298" y="5576714"/>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6869298" y="5858936"/>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6869298" y="61468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Left Brace 16"/>
          <p:cNvSpPr/>
          <p:nvPr/>
        </p:nvSpPr>
        <p:spPr>
          <a:xfrm>
            <a:off x="1648187" y="5170311"/>
            <a:ext cx="203200" cy="1128889"/>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srgbClr val="000000"/>
              </a:solidFill>
            </a:endParaRPr>
          </a:p>
        </p:txBody>
      </p:sp>
      <p:sp>
        <p:nvSpPr>
          <p:cNvPr id="18" name="TextBox 17"/>
          <p:cNvSpPr txBox="1"/>
          <p:nvPr/>
        </p:nvSpPr>
        <p:spPr>
          <a:xfrm>
            <a:off x="767643" y="5565421"/>
            <a:ext cx="845744"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A warp</a:t>
            </a:r>
            <a:endParaRPr lang="en-US" sz="1800" dirty="0">
              <a:solidFill>
                <a:srgbClr val="000000"/>
              </a:solidFill>
              <a:latin typeface="Arial"/>
              <a:ea typeface="ＭＳ Ｐゴシック"/>
            </a:endParaRPr>
          </a:p>
        </p:txBody>
      </p:sp>
      <p:sp>
        <p:nvSpPr>
          <p:cNvPr id="19" name="TextBox 18"/>
          <p:cNvSpPr txBox="1"/>
          <p:nvPr/>
        </p:nvSpPr>
        <p:spPr>
          <a:xfrm>
            <a:off x="2071509" y="6488668"/>
            <a:ext cx="632289"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Start</a:t>
            </a:r>
            <a:endParaRPr lang="en-US" sz="1800" dirty="0">
              <a:solidFill>
                <a:srgbClr val="000000"/>
              </a:solidFill>
              <a:latin typeface="Arial"/>
              <a:ea typeface="ＭＳ Ｐゴシック"/>
            </a:endParaRPr>
          </a:p>
        </p:txBody>
      </p:sp>
      <p:sp>
        <p:nvSpPr>
          <p:cNvPr id="20" name="TextBox 19"/>
          <p:cNvSpPr txBox="1"/>
          <p:nvPr/>
        </p:nvSpPr>
        <p:spPr>
          <a:xfrm>
            <a:off x="3206041" y="6488668"/>
            <a:ext cx="954172"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Branch1</a:t>
            </a:r>
            <a:endParaRPr lang="en-US" sz="1800" dirty="0">
              <a:solidFill>
                <a:srgbClr val="000000"/>
              </a:solidFill>
              <a:latin typeface="Arial"/>
              <a:ea typeface="ＭＳ Ｐゴシック"/>
            </a:endParaRPr>
          </a:p>
        </p:txBody>
      </p:sp>
      <p:sp>
        <p:nvSpPr>
          <p:cNvPr id="21" name="TextBox 20"/>
          <p:cNvSpPr txBox="1"/>
          <p:nvPr/>
        </p:nvSpPr>
        <p:spPr>
          <a:xfrm>
            <a:off x="4329286" y="6488668"/>
            <a:ext cx="954172"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Branch2</a:t>
            </a:r>
            <a:endParaRPr lang="en-US" sz="1800" dirty="0">
              <a:solidFill>
                <a:srgbClr val="000000"/>
              </a:solidFill>
              <a:latin typeface="Arial"/>
              <a:ea typeface="ＭＳ Ｐゴシック"/>
            </a:endParaRPr>
          </a:p>
        </p:txBody>
      </p:sp>
      <p:sp>
        <p:nvSpPr>
          <p:cNvPr id="22" name="TextBox 21"/>
          <p:cNvSpPr txBox="1"/>
          <p:nvPr/>
        </p:nvSpPr>
        <p:spPr>
          <a:xfrm>
            <a:off x="5429952" y="6488668"/>
            <a:ext cx="954172"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Branch3</a:t>
            </a:r>
            <a:endParaRPr lang="en-US" sz="1800" dirty="0">
              <a:solidFill>
                <a:srgbClr val="000000"/>
              </a:solidFill>
              <a:latin typeface="Arial"/>
              <a:ea typeface="ＭＳ Ｐゴシック"/>
            </a:endParaRPr>
          </a:p>
        </p:txBody>
      </p:sp>
      <p:sp>
        <p:nvSpPr>
          <p:cNvPr id="23" name="TextBox 22"/>
          <p:cNvSpPr txBox="1"/>
          <p:nvPr/>
        </p:nvSpPr>
        <p:spPr>
          <a:xfrm>
            <a:off x="6925730" y="6488668"/>
            <a:ext cx="1064779"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Converge</a:t>
            </a:r>
            <a:endParaRPr lang="en-US" sz="1800" dirty="0">
              <a:solidFill>
                <a:srgbClr val="000000"/>
              </a:solidFill>
              <a:latin typeface="Arial"/>
              <a:ea typeface="ＭＳ Ｐゴシック"/>
            </a:endParaRPr>
          </a:p>
        </p:txBody>
      </p:sp>
      <p:sp>
        <p:nvSpPr>
          <p:cNvPr id="24" name="Right Arrow 23"/>
          <p:cNvSpPr/>
          <p:nvPr/>
        </p:nvSpPr>
        <p:spPr>
          <a:xfrm>
            <a:off x="632179" y="6366933"/>
            <a:ext cx="8274755" cy="1016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fontAlgn="auto">
              <a:spcBef>
                <a:spcPts val="0"/>
              </a:spcBef>
              <a:spcAft>
                <a:spcPts val="0"/>
              </a:spcAft>
            </a:pPr>
            <a:endParaRPr lang="en-US" sz="1800">
              <a:solidFill>
                <a:srgbClr val="FFFFFF"/>
              </a:solidFill>
            </a:endParaRPr>
          </a:p>
        </p:txBody>
      </p:sp>
      <p:sp>
        <p:nvSpPr>
          <p:cNvPr id="25" name="TextBox 24"/>
          <p:cNvSpPr txBox="1"/>
          <p:nvPr/>
        </p:nvSpPr>
        <p:spPr>
          <a:xfrm>
            <a:off x="8161865" y="6050844"/>
            <a:ext cx="649537"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Time</a:t>
            </a:r>
            <a:endParaRPr lang="en-US" sz="1800" dirty="0">
              <a:solidFill>
                <a:srgbClr val="000000"/>
              </a:solidFill>
              <a:latin typeface="Arial"/>
              <a:ea typeface="ＭＳ Ｐゴシック"/>
            </a:endParaRPr>
          </a:p>
        </p:txBody>
      </p:sp>
    </p:spTree>
    <p:extLst>
      <p:ext uri="{BB962C8B-B14F-4D97-AF65-F5344CB8AC3E}">
        <p14:creationId xmlns:p14="http://schemas.microsoft.com/office/powerpoint/2010/main" val="260811461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Branching</a:t>
            </a:r>
            <a:endParaRPr lang="en-GB" dirty="0"/>
          </a:p>
        </p:txBody>
      </p:sp>
      <p:sp>
        <p:nvSpPr>
          <p:cNvPr id="3" name="Text Placeholder 2"/>
          <p:cNvSpPr>
            <a:spLocks noGrp="1"/>
          </p:cNvSpPr>
          <p:nvPr>
            <p:ph type="body" idx="1"/>
          </p:nvPr>
        </p:nvSpPr>
        <p:spPr/>
        <p:txBody>
          <a:bodyPr/>
          <a:lstStyle/>
          <a:p>
            <a:r>
              <a:rPr lang="en-GB" dirty="0" smtClean="0"/>
              <a:t>Conditional execution</a:t>
            </a:r>
            <a:endParaRPr lang="en-GB" dirty="0"/>
          </a:p>
        </p:txBody>
      </p:sp>
      <p:sp>
        <p:nvSpPr>
          <p:cNvPr id="4" name="Content Placeholder 3"/>
          <p:cNvSpPr>
            <a:spLocks noGrp="1"/>
          </p:cNvSpPr>
          <p:nvPr>
            <p:ph sz="half" idx="2"/>
          </p:nvPr>
        </p:nvSpPr>
        <p:spPr/>
        <p:txBody>
          <a:bodyPr>
            <a:noAutofit/>
          </a:bodyPr>
          <a:lstStyle/>
          <a:p>
            <a:pPr marL="0" indent="0">
              <a:buNone/>
            </a:pPr>
            <a:r>
              <a:rPr lang="en-GB" sz="1400" b="1" dirty="0" smtClean="0">
                <a:solidFill>
                  <a:srgbClr val="008000"/>
                </a:solidFill>
                <a:latin typeface="Courier New"/>
                <a:cs typeface="Courier New"/>
              </a:rPr>
              <a:t>// Only evaluate expression</a:t>
            </a:r>
          </a:p>
          <a:p>
            <a:pPr marL="0" indent="0">
              <a:buNone/>
            </a:pPr>
            <a:r>
              <a:rPr lang="en-GB" sz="1400" b="1" dirty="0" smtClean="0">
                <a:solidFill>
                  <a:srgbClr val="008000"/>
                </a:solidFill>
                <a:latin typeface="Courier New"/>
                <a:cs typeface="Courier New"/>
              </a:rPr>
              <a:t>// if condition is met</a:t>
            </a:r>
          </a:p>
          <a:p>
            <a:pPr marL="0" indent="0">
              <a:buNone/>
            </a:pPr>
            <a:r>
              <a:rPr lang="en-GB" sz="1400" b="1" dirty="0" smtClean="0">
                <a:solidFill>
                  <a:schemeClr val="accent2"/>
                </a:solidFill>
                <a:latin typeface="Courier New"/>
                <a:cs typeface="Courier New"/>
              </a:rPr>
              <a:t>if</a:t>
            </a:r>
            <a:r>
              <a:rPr lang="en-GB" sz="1400" b="1" dirty="0" smtClean="0">
                <a:latin typeface="Courier New"/>
                <a:cs typeface="Courier New"/>
              </a:rPr>
              <a:t> </a:t>
            </a:r>
            <a:r>
              <a:rPr lang="en-GB" sz="1400" b="1" dirty="0">
                <a:latin typeface="Courier New"/>
                <a:cs typeface="Courier New"/>
              </a:rPr>
              <a:t>(a &gt; b)</a:t>
            </a:r>
          </a:p>
          <a:p>
            <a:pPr marL="0" indent="0">
              <a:buNone/>
            </a:pPr>
            <a:r>
              <a:rPr lang="en-GB" sz="1400" b="1" dirty="0">
                <a:latin typeface="Courier New"/>
                <a:cs typeface="Courier New"/>
              </a:rPr>
              <a:t>{</a:t>
            </a:r>
          </a:p>
          <a:p>
            <a:pPr marL="0" indent="0">
              <a:buNone/>
            </a:pPr>
            <a:r>
              <a:rPr lang="it-IT" sz="1400" b="1" dirty="0">
                <a:latin typeface="Courier New"/>
                <a:cs typeface="Courier New"/>
              </a:rPr>
              <a:t>  </a:t>
            </a:r>
            <a:r>
              <a:rPr lang="it-IT" sz="1400" b="1" dirty="0" err="1" smtClean="0">
                <a:latin typeface="Courier New"/>
                <a:cs typeface="Courier New"/>
              </a:rPr>
              <a:t>acc</a:t>
            </a:r>
            <a:r>
              <a:rPr lang="it-IT" sz="1400" b="1" dirty="0" smtClean="0">
                <a:latin typeface="Courier New"/>
                <a:cs typeface="Courier New"/>
              </a:rPr>
              <a:t> </a:t>
            </a:r>
            <a:r>
              <a:rPr lang="it-IT" sz="1400" b="1" dirty="0">
                <a:latin typeface="Courier New"/>
                <a:cs typeface="Courier New"/>
              </a:rPr>
              <a:t>+= (a - b*c);</a:t>
            </a:r>
          </a:p>
          <a:p>
            <a:pPr marL="0" indent="0">
              <a:buNone/>
            </a:pPr>
            <a:r>
              <a:rPr lang="it-IT" sz="1400" b="1" dirty="0" smtClean="0">
                <a:latin typeface="Courier New"/>
                <a:cs typeface="Courier New"/>
              </a:rPr>
              <a:t>}</a:t>
            </a:r>
          </a:p>
          <a:p>
            <a:pPr marL="0" indent="0">
              <a:buNone/>
            </a:pPr>
            <a:endParaRPr lang="it-IT" sz="1400" b="1" dirty="0">
              <a:solidFill>
                <a:srgbClr val="3366FF"/>
              </a:solidFill>
              <a:latin typeface="Courier New"/>
              <a:cs typeface="Courier New"/>
            </a:endParaRPr>
          </a:p>
          <a:p>
            <a:pPr marL="0" indent="0">
              <a:buNone/>
            </a:pPr>
            <a:r>
              <a:rPr lang="it-IT" b="1" dirty="0"/>
              <a:t>Corresponding PTX</a:t>
            </a:r>
          </a:p>
          <a:p>
            <a:pPr marL="0" indent="0">
              <a:buNone/>
            </a:pPr>
            <a:endParaRPr lang="it-IT" sz="1400" b="1" dirty="0">
              <a:solidFill>
                <a:srgbClr val="3366FF"/>
              </a:solidFill>
              <a:latin typeface="Courier New"/>
              <a:cs typeface="Courier New"/>
            </a:endParaRPr>
          </a:p>
          <a:p>
            <a:pPr marL="0" indent="0">
              <a:buNone/>
            </a:pPr>
            <a:r>
              <a:rPr lang="pt-BR" sz="1400" b="1" dirty="0" smtClean="0">
                <a:solidFill>
                  <a:srgbClr val="3366FF"/>
                </a:solidFill>
                <a:latin typeface="Courier New"/>
                <a:cs typeface="Courier New"/>
              </a:rPr>
              <a:t>setp.gt.f32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pred</a:t>
            </a:r>
            <a:r>
              <a:rPr lang="pt-BR" sz="1400" b="1" dirty="0">
                <a:solidFill>
                  <a:srgbClr val="3366FF"/>
                </a:solidFill>
                <a:latin typeface="Courier New"/>
                <a:cs typeface="Courier New"/>
              </a:rPr>
              <a:t>, %a,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p>
          <a:p>
            <a:pPr marL="0" indent="0">
              <a:buNone/>
            </a:pPr>
            <a:r>
              <a:rPr lang="sk-SK" sz="1400" b="1" dirty="0">
                <a:solidFill>
                  <a:srgbClr val="3366FF"/>
                </a:solidFill>
                <a:latin typeface="Courier New"/>
                <a:cs typeface="Courier New"/>
              </a:rPr>
              <a:t>@!%pred </a:t>
            </a:r>
            <a:r>
              <a:rPr lang="sk-SK" sz="1400" b="1" dirty="0" smtClean="0">
                <a:solidFill>
                  <a:srgbClr val="3366FF"/>
                </a:solidFill>
                <a:latin typeface="Courier New"/>
                <a:cs typeface="Courier New"/>
              </a:rPr>
              <a:t>bra $endif</a:t>
            </a:r>
          </a:p>
          <a:p>
            <a:pPr marL="0" indent="0">
              <a:buNone/>
            </a:pPr>
            <a:r>
              <a:rPr lang="pt-BR" sz="1400" b="1" dirty="0" smtClean="0">
                <a:solidFill>
                  <a:srgbClr val="3366FF"/>
                </a:solidFill>
                <a:latin typeface="Courier New"/>
                <a:cs typeface="Courier New"/>
              </a:rPr>
              <a:t>mul.f32 </a:t>
            </a:r>
            <a:r>
              <a:rPr lang="pt-BR" sz="1400" b="1" dirty="0">
                <a:solidFill>
                  <a:srgbClr val="3366FF"/>
                </a:solidFill>
                <a:latin typeface="Courier New"/>
                <a:cs typeface="Courier New"/>
              </a:rPr>
              <a:t>%f0,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r>
              <a:rPr lang="pt-BR" sz="1400" b="1" dirty="0" err="1">
                <a:solidFill>
                  <a:srgbClr val="3366FF"/>
                </a:solidFill>
                <a:latin typeface="Courier New"/>
                <a:cs typeface="Courier New"/>
              </a:rPr>
              <a:t>c</a:t>
            </a:r>
            <a:r>
              <a:rPr lang="pt-BR" sz="1400" b="1" dirty="0">
                <a:solidFill>
                  <a:srgbClr val="3366FF"/>
                </a:solidFill>
                <a:latin typeface="Courier New"/>
                <a:cs typeface="Courier New"/>
              </a:rPr>
              <a:t>                                        </a:t>
            </a:r>
          </a:p>
          <a:p>
            <a:pPr marL="0" indent="0">
              <a:buNone/>
            </a:pPr>
            <a:r>
              <a:rPr lang="pt-BR" sz="1400" b="1" dirty="0" smtClean="0">
                <a:solidFill>
                  <a:srgbClr val="3366FF"/>
                </a:solidFill>
                <a:latin typeface="Courier New"/>
                <a:cs typeface="Courier New"/>
              </a:rPr>
              <a:t>sub.f32 </a:t>
            </a:r>
            <a:r>
              <a:rPr lang="pt-BR" sz="1400" b="1" dirty="0">
                <a:solidFill>
                  <a:srgbClr val="3366FF"/>
                </a:solidFill>
                <a:latin typeface="Courier New"/>
                <a:cs typeface="Courier New"/>
              </a:rPr>
              <a:t>%f1, %a, %f0                                       </a:t>
            </a:r>
          </a:p>
          <a:p>
            <a:pPr marL="0" indent="0">
              <a:buNone/>
            </a:pPr>
            <a:r>
              <a:rPr lang="pt-BR" sz="1400" b="1" dirty="0" smtClean="0">
                <a:solidFill>
                  <a:srgbClr val="3366FF"/>
                </a:solidFill>
                <a:latin typeface="Courier New"/>
                <a:cs typeface="Courier New"/>
              </a:rPr>
              <a:t>add.f32 </a:t>
            </a:r>
            <a:r>
              <a:rPr lang="pt-BR" sz="1400" b="1" dirty="0">
                <a:solidFill>
                  <a:srgbClr val="3366FF"/>
                </a:solidFill>
                <a:latin typeface="Courier New"/>
                <a:cs typeface="Courier New"/>
              </a:rPr>
              <a:t>%</a:t>
            </a:r>
            <a:r>
              <a:rPr lang="pt-BR" sz="1400" b="1" dirty="0" err="1" smtClean="0">
                <a:solidFill>
                  <a:srgbClr val="3366FF"/>
                </a:solidFill>
                <a:latin typeface="Courier New"/>
                <a:cs typeface="Courier New"/>
              </a:rPr>
              <a:t>acc</a:t>
            </a:r>
            <a:r>
              <a:rPr lang="pt-BR" sz="1400" b="1" dirty="0" smtClean="0">
                <a:solidFill>
                  <a:srgbClr val="3366FF"/>
                </a:solidFill>
                <a:latin typeface="Courier New"/>
                <a:cs typeface="Courier New"/>
              </a:rPr>
              <a:t>, %</a:t>
            </a:r>
            <a:r>
              <a:rPr lang="pt-BR" sz="1400" b="1" dirty="0" err="1" smtClean="0">
                <a:solidFill>
                  <a:srgbClr val="3366FF"/>
                </a:solidFill>
                <a:latin typeface="Courier New"/>
                <a:cs typeface="Courier New"/>
              </a:rPr>
              <a:t>acc</a:t>
            </a:r>
            <a:r>
              <a:rPr lang="pt-BR" sz="1400" b="1" dirty="0" smtClean="0">
                <a:solidFill>
                  <a:srgbClr val="3366FF"/>
                </a:solidFill>
                <a:latin typeface="Courier New"/>
                <a:cs typeface="Courier New"/>
              </a:rPr>
              <a:t>, </a:t>
            </a:r>
            <a:r>
              <a:rPr lang="pt-BR" sz="1400" b="1" dirty="0">
                <a:solidFill>
                  <a:srgbClr val="3366FF"/>
                </a:solidFill>
                <a:latin typeface="Courier New"/>
                <a:cs typeface="Courier New"/>
              </a:rPr>
              <a:t>%f1 </a:t>
            </a:r>
            <a:endParaRPr lang="pt-BR" sz="1400" b="1" dirty="0" smtClean="0">
              <a:solidFill>
                <a:srgbClr val="3366FF"/>
              </a:solidFill>
              <a:latin typeface="Courier New"/>
              <a:cs typeface="Courier New"/>
            </a:endParaRPr>
          </a:p>
          <a:p>
            <a:pPr marL="0" indent="0">
              <a:buNone/>
            </a:pPr>
            <a:r>
              <a:rPr lang="sk-SK" sz="1400" b="1" dirty="0">
                <a:solidFill>
                  <a:srgbClr val="3366FF"/>
                </a:solidFill>
                <a:latin typeface="Courier New"/>
                <a:cs typeface="Courier New"/>
              </a:rPr>
              <a:t>$</a:t>
            </a:r>
            <a:r>
              <a:rPr lang="sk-SK" sz="1400" b="1" dirty="0" smtClean="0">
                <a:solidFill>
                  <a:srgbClr val="3366FF"/>
                </a:solidFill>
                <a:latin typeface="Courier New"/>
                <a:cs typeface="Courier New"/>
              </a:rPr>
              <a:t>endif:</a:t>
            </a:r>
            <a:endParaRPr lang="en-GB" sz="1400" b="1" dirty="0">
              <a:solidFill>
                <a:srgbClr val="3366FF"/>
              </a:solidFill>
              <a:latin typeface="Courier New"/>
              <a:cs typeface="Courier New"/>
            </a:endParaRPr>
          </a:p>
        </p:txBody>
      </p:sp>
      <p:sp>
        <p:nvSpPr>
          <p:cNvPr id="5" name="Text Placeholder 4"/>
          <p:cNvSpPr>
            <a:spLocks noGrp="1"/>
          </p:cNvSpPr>
          <p:nvPr>
            <p:ph type="body" sz="quarter" idx="3"/>
          </p:nvPr>
        </p:nvSpPr>
        <p:spPr/>
        <p:txBody>
          <a:bodyPr/>
          <a:lstStyle/>
          <a:p>
            <a:r>
              <a:rPr lang="en-GB" dirty="0" smtClean="0"/>
              <a:t>Selection and masking</a:t>
            </a:r>
            <a:endParaRPr lang="en-GB" dirty="0"/>
          </a:p>
        </p:txBody>
      </p:sp>
      <p:sp>
        <p:nvSpPr>
          <p:cNvPr id="6" name="Content Placeholder 5"/>
          <p:cNvSpPr>
            <a:spLocks noGrp="1"/>
          </p:cNvSpPr>
          <p:nvPr>
            <p:ph sz="quarter" idx="4"/>
          </p:nvPr>
        </p:nvSpPr>
        <p:spPr/>
        <p:txBody>
          <a:bodyPr>
            <a:normAutofit/>
          </a:bodyPr>
          <a:lstStyle/>
          <a:p>
            <a:pPr marL="0" indent="0">
              <a:buNone/>
            </a:pPr>
            <a:r>
              <a:rPr lang="en-GB" sz="1400" b="1" dirty="0" smtClean="0">
                <a:solidFill>
                  <a:srgbClr val="008000"/>
                </a:solidFill>
                <a:latin typeface="Courier New"/>
                <a:cs typeface="Courier New"/>
              </a:rPr>
              <a:t>// Always evaluate expression</a:t>
            </a:r>
          </a:p>
          <a:p>
            <a:pPr marL="0" indent="0">
              <a:buNone/>
            </a:pPr>
            <a:r>
              <a:rPr lang="en-GB" sz="1400" b="1" dirty="0" smtClean="0">
                <a:solidFill>
                  <a:srgbClr val="008000"/>
                </a:solidFill>
                <a:latin typeface="Courier New"/>
                <a:cs typeface="Courier New"/>
              </a:rPr>
              <a:t>// and mask result</a:t>
            </a:r>
          </a:p>
          <a:p>
            <a:pPr marL="0" indent="0">
              <a:buNone/>
            </a:pPr>
            <a:r>
              <a:rPr lang="en-GB" sz="1400" b="1" dirty="0" smtClean="0">
                <a:solidFill>
                  <a:srgbClr val="000000"/>
                </a:solidFill>
                <a:latin typeface="Courier New"/>
                <a:cs typeface="Courier New"/>
              </a:rPr>
              <a:t>temp </a:t>
            </a:r>
            <a:r>
              <a:rPr lang="en-GB" sz="1400" b="1" dirty="0">
                <a:solidFill>
                  <a:srgbClr val="000000"/>
                </a:solidFill>
                <a:latin typeface="Courier New"/>
                <a:cs typeface="Courier New"/>
              </a:rPr>
              <a:t>= (a - b*c);</a:t>
            </a:r>
          </a:p>
          <a:p>
            <a:pPr marL="0" indent="0">
              <a:buNone/>
            </a:pPr>
            <a:r>
              <a:rPr lang="da-DK" sz="1400" b="1" dirty="0" smtClean="0">
                <a:solidFill>
                  <a:srgbClr val="000000"/>
                </a:solidFill>
                <a:latin typeface="Courier New"/>
                <a:cs typeface="Courier New"/>
              </a:rPr>
              <a:t>mask = </a:t>
            </a:r>
            <a:r>
              <a:rPr lang="da-DK" sz="1400" b="1" dirty="0">
                <a:solidFill>
                  <a:srgbClr val="000000"/>
                </a:solidFill>
                <a:latin typeface="Courier New"/>
                <a:cs typeface="Courier New"/>
              </a:rPr>
              <a:t>(a &gt; b ? </a:t>
            </a:r>
            <a:r>
              <a:rPr lang="da-DK" sz="1400" b="1" smtClean="0">
                <a:solidFill>
                  <a:srgbClr val="FF00FF"/>
                </a:solidFill>
                <a:latin typeface="Courier New"/>
                <a:cs typeface="Courier New"/>
              </a:rPr>
              <a:t>1.f </a:t>
            </a:r>
            <a:r>
              <a:rPr lang="da-DK" sz="1400" b="1" smtClean="0">
                <a:solidFill>
                  <a:srgbClr val="000000"/>
                </a:solidFill>
                <a:latin typeface="Courier New"/>
                <a:cs typeface="Courier New"/>
              </a:rPr>
              <a:t>: </a:t>
            </a:r>
            <a:r>
              <a:rPr lang="da-DK" sz="1400" b="1" dirty="0" smtClean="0">
                <a:solidFill>
                  <a:srgbClr val="FF00FF"/>
                </a:solidFill>
                <a:latin typeface="Courier New"/>
                <a:cs typeface="Courier New"/>
              </a:rPr>
              <a:t>0.f</a:t>
            </a:r>
            <a:r>
              <a:rPr lang="da-DK" sz="1400" b="1" dirty="0" smtClean="0">
                <a:solidFill>
                  <a:srgbClr val="000000"/>
                </a:solidFill>
                <a:latin typeface="Courier New"/>
                <a:cs typeface="Courier New"/>
              </a:rPr>
              <a:t>);</a:t>
            </a:r>
            <a:endParaRPr lang="da-DK" sz="1400" b="1" dirty="0">
              <a:solidFill>
                <a:srgbClr val="000000"/>
              </a:solidFill>
              <a:latin typeface="Courier New"/>
              <a:cs typeface="Courier New"/>
            </a:endParaRPr>
          </a:p>
          <a:p>
            <a:pPr marL="0" indent="0">
              <a:buNone/>
            </a:pPr>
            <a:r>
              <a:rPr lang="da-DK" sz="1400" b="1" dirty="0" err="1" smtClean="0">
                <a:solidFill>
                  <a:srgbClr val="000000"/>
                </a:solidFill>
                <a:latin typeface="Courier New"/>
                <a:cs typeface="Courier New"/>
              </a:rPr>
              <a:t>acc</a:t>
            </a:r>
            <a:r>
              <a:rPr lang="da-DK" sz="1400" b="1" dirty="0" smtClean="0">
                <a:solidFill>
                  <a:srgbClr val="000000"/>
                </a:solidFill>
                <a:latin typeface="Courier New"/>
                <a:cs typeface="Courier New"/>
              </a:rPr>
              <a:t> </a:t>
            </a:r>
            <a:r>
              <a:rPr lang="da-DK" sz="1400" b="1" dirty="0">
                <a:solidFill>
                  <a:srgbClr val="000000"/>
                </a:solidFill>
                <a:latin typeface="Courier New"/>
                <a:cs typeface="Courier New"/>
              </a:rPr>
              <a:t>+= (mask * </a:t>
            </a:r>
            <a:r>
              <a:rPr lang="da-DK" sz="1400" b="1" dirty="0" err="1">
                <a:solidFill>
                  <a:srgbClr val="000000"/>
                </a:solidFill>
                <a:latin typeface="Courier New"/>
                <a:cs typeface="Courier New"/>
              </a:rPr>
              <a:t>temp</a:t>
            </a:r>
            <a:r>
              <a:rPr lang="da-DK" sz="1400" b="1" dirty="0">
                <a:solidFill>
                  <a:srgbClr val="000000"/>
                </a:solidFill>
                <a:latin typeface="Courier New"/>
                <a:cs typeface="Courier New"/>
              </a:rPr>
              <a:t>)</a:t>
            </a:r>
            <a:r>
              <a:rPr lang="da-DK" sz="1400" b="1" dirty="0" smtClean="0">
                <a:solidFill>
                  <a:srgbClr val="000000"/>
                </a:solidFill>
                <a:latin typeface="Courier New"/>
                <a:cs typeface="Courier New"/>
              </a:rPr>
              <a:t>;</a:t>
            </a:r>
          </a:p>
          <a:p>
            <a:pPr marL="0" indent="0">
              <a:buNone/>
            </a:pPr>
            <a:endParaRPr lang="da-DK" sz="1400" b="1" dirty="0" smtClean="0">
              <a:solidFill>
                <a:srgbClr val="3366FF"/>
              </a:solidFill>
              <a:latin typeface="Courier New"/>
              <a:cs typeface="Courier New"/>
            </a:endParaRPr>
          </a:p>
          <a:p>
            <a:pPr marL="0" indent="0">
              <a:buNone/>
            </a:pPr>
            <a:endParaRPr lang="it-IT" sz="1400" b="1" dirty="0" smtClean="0">
              <a:latin typeface="Courier New"/>
              <a:cs typeface="Courier New"/>
            </a:endParaRPr>
          </a:p>
          <a:p>
            <a:pPr marL="0" indent="0">
              <a:buNone/>
            </a:pPr>
            <a:r>
              <a:rPr lang="it-IT" b="1" dirty="0"/>
              <a:t>Corresponding PTX</a:t>
            </a:r>
          </a:p>
          <a:p>
            <a:pPr marL="0" indent="0">
              <a:buNone/>
            </a:pPr>
            <a:endParaRPr lang="da-DK" sz="1400" b="1" dirty="0" smtClean="0">
              <a:solidFill>
                <a:srgbClr val="3366FF"/>
              </a:solidFill>
              <a:latin typeface="Courier New"/>
              <a:cs typeface="Courier New"/>
            </a:endParaRPr>
          </a:p>
          <a:p>
            <a:pPr marL="0" indent="0">
              <a:buNone/>
            </a:pPr>
            <a:r>
              <a:rPr lang="pt-BR" sz="1400" b="1" dirty="0" smtClean="0">
                <a:solidFill>
                  <a:srgbClr val="3366FF"/>
                </a:solidFill>
                <a:latin typeface="Courier New"/>
                <a:cs typeface="Courier New"/>
              </a:rPr>
              <a:t>mul.f32 </a:t>
            </a:r>
            <a:r>
              <a:rPr lang="pt-BR" sz="1400" b="1" dirty="0">
                <a:solidFill>
                  <a:srgbClr val="3366FF"/>
                </a:solidFill>
                <a:latin typeface="Courier New"/>
                <a:cs typeface="Courier New"/>
              </a:rPr>
              <a:t>%f0,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r>
              <a:rPr lang="pt-BR" sz="1400" b="1" dirty="0" err="1">
                <a:solidFill>
                  <a:srgbClr val="3366FF"/>
                </a:solidFill>
                <a:latin typeface="Courier New"/>
                <a:cs typeface="Courier New"/>
              </a:rPr>
              <a:t>c</a:t>
            </a:r>
            <a:r>
              <a:rPr lang="pt-BR" sz="1400" b="1" dirty="0">
                <a:solidFill>
                  <a:srgbClr val="3366FF"/>
                </a:solidFill>
                <a:latin typeface="Courier New"/>
                <a:cs typeface="Courier New"/>
              </a:rPr>
              <a:t>                                        </a:t>
            </a:r>
          </a:p>
          <a:p>
            <a:pPr marL="0" indent="0">
              <a:buNone/>
            </a:pPr>
            <a:r>
              <a:rPr lang="pt-BR" sz="1400" b="1" dirty="0" smtClean="0">
                <a:solidFill>
                  <a:srgbClr val="3366FF"/>
                </a:solidFill>
                <a:latin typeface="Courier New"/>
                <a:cs typeface="Courier New"/>
              </a:rPr>
              <a:t>sub.f32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temp</a:t>
            </a:r>
            <a:r>
              <a:rPr lang="pt-BR" sz="1400" b="1" dirty="0">
                <a:solidFill>
                  <a:srgbClr val="3366FF"/>
                </a:solidFill>
                <a:latin typeface="Courier New"/>
                <a:cs typeface="Courier New"/>
              </a:rPr>
              <a:t>, %a, %f0                                     </a:t>
            </a:r>
          </a:p>
          <a:p>
            <a:pPr marL="0" indent="0">
              <a:buNone/>
            </a:pPr>
            <a:r>
              <a:rPr lang="pt-BR" sz="1400" b="1" dirty="0" smtClean="0">
                <a:solidFill>
                  <a:srgbClr val="3366FF"/>
                </a:solidFill>
                <a:latin typeface="Courier New"/>
                <a:cs typeface="Courier New"/>
              </a:rPr>
              <a:t>setp.gt.f32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pred</a:t>
            </a:r>
            <a:r>
              <a:rPr lang="pt-BR" sz="1400" b="1" dirty="0">
                <a:solidFill>
                  <a:srgbClr val="3366FF"/>
                </a:solidFill>
                <a:latin typeface="Courier New"/>
                <a:cs typeface="Courier New"/>
              </a:rPr>
              <a:t>, %a,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p>
          <a:p>
            <a:pPr marL="0" indent="0">
              <a:buNone/>
            </a:pPr>
            <a:r>
              <a:rPr lang="sk-SK" sz="1400" b="1" dirty="0" smtClean="0">
                <a:solidFill>
                  <a:srgbClr val="3366FF"/>
                </a:solidFill>
                <a:latin typeface="Courier New"/>
                <a:cs typeface="Courier New"/>
              </a:rPr>
              <a:t>selp.f32 </a:t>
            </a:r>
            <a:r>
              <a:rPr lang="sk-SK" sz="1400" b="1" dirty="0">
                <a:solidFill>
                  <a:srgbClr val="3366FF"/>
                </a:solidFill>
                <a:latin typeface="Courier New"/>
                <a:cs typeface="Courier New"/>
              </a:rPr>
              <a:t>%mask, </a:t>
            </a:r>
            <a:r>
              <a:rPr lang="sk-SK" sz="1400" b="1" dirty="0" smtClean="0">
                <a:solidFill>
                  <a:srgbClr val="3366FF"/>
                </a:solidFill>
                <a:latin typeface="Courier New"/>
                <a:cs typeface="Courier New"/>
              </a:rPr>
              <a:t>%one, %zero, </a:t>
            </a:r>
            <a:r>
              <a:rPr lang="sk-SK" sz="1400" b="1" dirty="0">
                <a:solidFill>
                  <a:srgbClr val="3366FF"/>
                </a:solidFill>
                <a:latin typeface="Courier New"/>
                <a:cs typeface="Courier New"/>
              </a:rPr>
              <a:t>%pred                         </a:t>
            </a:r>
          </a:p>
          <a:p>
            <a:pPr marL="0" indent="0">
              <a:buNone/>
            </a:pPr>
            <a:r>
              <a:rPr lang="sk-SK" sz="1400" b="1" dirty="0" smtClean="0">
                <a:solidFill>
                  <a:srgbClr val="3366FF"/>
                </a:solidFill>
                <a:latin typeface="Courier New"/>
                <a:cs typeface="Courier New"/>
              </a:rPr>
              <a:t>mad.f32 </a:t>
            </a:r>
            <a:r>
              <a:rPr lang="sk-SK" sz="1400" b="1" dirty="0">
                <a:solidFill>
                  <a:srgbClr val="3366FF"/>
                </a:solidFill>
                <a:latin typeface="Courier New"/>
                <a:cs typeface="Courier New"/>
              </a:rPr>
              <a:t>%</a:t>
            </a:r>
            <a:r>
              <a:rPr lang="sk-SK" sz="1400" b="1" dirty="0" smtClean="0">
                <a:solidFill>
                  <a:srgbClr val="3366FF"/>
                </a:solidFill>
                <a:latin typeface="Courier New"/>
                <a:cs typeface="Courier New"/>
              </a:rPr>
              <a:t>acc, </a:t>
            </a:r>
            <a:r>
              <a:rPr lang="sk-SK" sz="1400" b="1" dirty="0">
                <a:solidFill>
                  <a:srgbClr val="3366FF"/>
                </a:solidFill>
                <a:latin typeface="Courier New"/>
                <a:cs typeface="Courier New"/>
              </a:rPr>
              <a:t>%mask, %temp, %</a:t>
            </a:r>
            <a:r>
              <a:rPr lang="sk-SK" sz="1400" b="1" dirty="0" smtClean="0">
                <a:solidFill>
                  <a:srgbClr val="3366FF"/>
                </a:solidFill>
                <a:latin typeface="Courier New"/>
                <a:cs typeface="Courier New"/>
              </a:rPr>
              <a:t>acc </a:t>
            </a:r>
            <a:endParaRPr lang="en-GB" sz="1400" b="1" dirty="0">
              <a:solidFill>
                <a:srgbClr val="3366FF"/>
              </a:solidFill>
              <a:latin typeface="Courier New"/>
              <a:cs typeface="Courier New"/>
            </a:endParaRPr>
          </a:p>
        </p:txBody>
      </p:sp>
    </p:spTree>
    <p:extLst>
      <p:ext uri="{BB962C8B-B14F-4D97-AF65-F5344CB8AC3E}">
        <p14:creationId xmlns:p14="http://schemas.microsoft.com/office/powerpoint/2010/main" val="2128224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dissolve">
                                      <p:cBhvr>
                                        <p:cTn id="10" dur="500"/>
                                        <p:tgtEl>
                                          <p:spTgt spid="6">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dissolve">
                                      <p:cBhvr>
                                        <p:cTn id="13" dur="500"/>
                                        <p:tgtEl>
                                          <p:spTgt spid="6">
                                            <p:txEl>
                                              <p:pRg st="1" end="1"/>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dissolve">
                                      <p:cBhvr>
                                        <p:cTn id="16" dur="500"/>
                                        <p:tgtEl>
                                          <p:spTgt spid="6">
                                            <p:txEl>
                                              <p:pRg st="2" end="2"/>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dissolve">
                                      <p:cBhvr>
                                        <p:cTn id="19" dur="500"/>
                                        <p:tgtEl>
                                          <p:spTgt spid="6">
                                            <p:txEl>
                                              <p:pRg st="3" end="3"/>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dissolve">
                                      <p:cBhvr>
                                        <p:cTn id="22" dur="500"/>
                                        <p:tgtEl>
                                          <p:spTgt spid="6">
                                            <p:txEl>
                                              <p:pRg st="4" end="4"/>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animEffect transition="in" filter="dissolve">
                                      <p:cBhvr>
                                        <p:cTn id="25" dur="500"/>
                                        <p:tgtEl>
                                          <p:spTgt spid="6">
                                            <p:txEl>
                                              <p:pRg st="7" end="7"/>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6">
                                            <p:txEl>
                                              <p:pRg st="9" end="9"/>
                                            </p:txEl>
                                          </p:spTgt>
                                        </p:tgtEl>
                                        <p:attrNameLst>
                                          <p:attrName>style.visibility</p:attrName>
                                        </p:attrNameLst>
                                      </p:cBhvr>
                                      <p:to>
                                        <p:strVal val="visible"/>
                                      </p:to>
                                    </p:set>
                                    <p:animEffect transition="in" filter="dissolve">
                                      <p:cBhvr>
                                        <p:cTn id="28" dur="500"/>
                                        <p:tgtEl>
                                          <p:spTgt spid="6">
                                            <p:txEl>
                                              <p:pRg st="9" end="9"/>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animEffect transition="in" filter="dissolve">
                                      <p:cBhvr>
                                        <p:cTn id="31" dur="500"/>
                                        <p:tgtEl>
                                          <p:spTgt spid="6">
                                            <p:txEl>
                                              <p:pRg st="10" end="10"/>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6">
                                            <p:txEl>
                                              <p:pRg st="11" end="11"/>
                                            </p:txEl>
                                          </p:spTgt>
                                        </p:tgtEl>
                                        <p:attrNameLst>
                                          <p:attrName>style.visibility</p:attrName>
                                        </p:attrNameLst>
                                      </p:cBhvr>
                                      <p:to>
                                        <p:strVal val="visible"/>
                                      </p:to>
                                    </p:set>
                                    <p:animEffect transition="in" filter="dissolve">
                                      <p:cBhvr>
                                        <p:cTn id="34" dur="500"/>
                                        <p:tgtEl>
                                          <p:spTgt spid="6">
                                            <p:txEl>
                                              <p:pRg st="11" end="11"/>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6">
                                            <p:txEl>
                                              <p:pRg st="12" end="12"/>
                                            </p:txEl>
                                          </p:spTgt>
                                        </p:tgtEl>
                                        <p:attrNameLst>
                                          <p:attrName>style.visibility</p:attrName>
                                        </p:attrNameLst>
                                      </p:cBhvr>
                                      <p:to>
                                        <p:strVal val="visible"/>
                                      </p:to>
                                    </p:set>
                                    <p:animEffect transition="in" filter="dissolve">
                                      <p:cBhvr>
                                        <p:cTn id="37" dur="500"/>
                                        <p:tgtEl>
                                          <p:spTgt spid="6">
                                            <p:txEl>
                                              <p:pRg st="12" end="12"/>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6">
                                            <p:txEl>
                                              <p:pRg st="13" end="13"/>
                                            </p:txEl>
                                          </p:spTgt>
                                        </p:tgtEl>
                                        <p:attrNameLst>
                                          <p:attrName>style.visibility</p:attrName>
                                        </p:attrNameLst>
                                      </p:cBhvr>
                                      <p:to>
                                        <p:strVal val="visible"/>
                                      </p:to>
                                    </p:set>
                                    <p:animEffect transition="in" filter="dissolve">
                                      <p:cBhvr>
                                        <p:cTn id="40"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Faster Math Functions</a:t>
            </a:r>
            <a:endParaRPr lang="en-GB" dirty="0"/>
          </a:p>
        </p:txBody>
      </p:sp>
      <p:sp>
        <p:nvSpPr>
          <p:cNvPr id="3" name="Content Placeholder 2"/>
          <p:cNvSpPr>
            <a:spLocks noGrp="1"/>
          </p:cNvSpPr>
          <p:nvPr>
            <p:ph idx="1"/>
          </p:nvPr>
        </p:nvSpPr>
        <p:spPr>
          <a:xfrm>
            <a:off x="457200" y="1495448"/>
            <a:ext cx="8229600" cy="5117039"/>
          </a:xfrm>
        </p:spPr>
        <p:txBody>
          <a:bodyPr>
            <a:normAutofit fontScale="70000" lnSpcReduction="20000"/>
          </a:bodyPr>
          <a:lstStyle/>
          <a:p>
            <a:pPr>
              <a:lnSpc>
                <a:spcPct val="110000"/>
              </a:lnSpc>
              <a:spcAft>
                <a:spcPts val="600"/>
              </a:spcAft>
            </a:pPr>
            <a:r>
              <a:rPr lang="en-GB" dirty="0" smtClean="0"/>
              <a:t>OpenCL has a large library of built-in math functions (C99 + more), which have well defined precision requirements</a:t>
            </a:r>
          </a:p>
          <a:p>
            <a:pPr>
              <a:lnSpc>
                <a:spcPct val="110000"/>
              </a:lnSpc>
              <a:spcAft>
                <a:spcPts val="600"/>
              </a:spcAft>
            </a:pPr>
            <a:r>
              <a:rPr lang="en-GB" dirty="0" smtClean="0"/>
              <a:t>Some of these functions also have native variants, which drop the precision requirements in favour of performance</a:t>
            </a:r>
          </a:p>
          <a:p>
            <a:pPr lvl="1">
              <a:lnSpc>
                <a:spcPct val="110000"/>
              </a:lnSpc>
              <a:spcAft>
                <a:spcPts val="600"/>
              </a:spcAft>
            </a:pPr>
            <a:r>
              <a:rPr lang="en-GB" dirty="0" smtClean="0"/>
              <a:t>e.g. </a:t>
            </a:r>
            <a:r>
              <a:rPr lang="en-GB" b="1" dirty="0" err="1" smtClean="0">
                <a:solidFill>
                  <a:srgbClr val="3366FF"/>
                </a:solidFill>
                <a:latin typeface="Courier New"/>
                <a:cs typeface="Courier New"/>
              </a:rPr>
              <a:t>native_cos</a:t>
            </a:r>
            <a:r>
              <a:rPr lang="en-GB" dirty="0" smtClean="0"/>
              <a:t>, </a:t>
            </a:r>
            <a:r>
              <a:rPr lang="en-GB" b="1" dirty="0" err="1" smtClean="0">
                <a:solidFill>
                  <a:srgbClr val="3366FF"/>
                </a:solidFill>
                <a:latin typeface="Courier New"/>
                <a:cs typeface="Courier New"/>
              </a:rPr>
              <a:t>native_log</a:t>
            </a:r>
            <a:r>
              <a:rPr lang="en-GB" dirty="0" smtClean="0">
                <a:latin typeface="Trebuchet MS"/>
                <a:cs typeface="Trebuchet MS"/>
              </a:rPr>
              <a:t>,</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native_rqsrt</a:t>
            </a:r>
            <a:endParaRPr lang="en-GB" b="1" dirty="0" smtClean="0">
              <a:solidFill>
                <a:srgbClr val="3366FF"/>
              </a:solidFill>
              <a:latin typeface="Courier New"/>
              <a:cs typeface="Courier New"/>
            </a:endParaRPr>
          </a:p>
          <a:p>
            <a:pPr>
              <a:spcAft>
                <a:spcPts val="600"/>
              </a:spcAft>
            </a:pPr>
            <a:r>
              <a:rPr lang="en-GB" dirty="0"/>
              <a:t>There are also </a:t>
            </a:r>
            <a:r>
              <a:rPr lang="en-GB" b="1" dirty="0">
                <a:solidFill>
                  <a:srgbClr val="3366FF"/>
                </a:solidFill>
                <a:latin typeface="Courier New"/>
                <a:cs typeface="Courier New"/>
              </a:rPr>
              <a:t>half_</a:t>
            </a:r>
            <a:r>
              <a:rPr lang="en-GB" dirty="0"/>
              <a:t> variants of many of the math functions</a:t>
            </a:r>
          </a:p>
          <a:p>
            <a:pPr lvl="1">
              <a:spcAft>
                <a:spcPts val="600"/>
              </a:spcAft>
            </a:pPr>
            <a:r>
              <a:rPr lang="en-GB" dirty="0" smtClean="0"/>
              <a:t>These </a:t>
            </a:r>
            <a:r>
              <a:rPr lang="en-GB" i="1" dirty="0" smtClean="0"/>
              <a:t>do</a:t>
            </a:r>
            <a:r>
              <a:rPr lang="en-GB" dirty="0" smtClean="0"/>
              <a:t> </a:t>
            </a:r>
            <a:r>
              <a:rPr lang="en-GB" dirty="0"/>
              <a:t>have well-defined precision requirements</a:t>
            </a:r>
          </a:p>
          <a:p>
            <a:pPr>
              <a:lnSpc>
                <a:spcPct val="110000"/>
              </a:lnSpc>
              <a:spcAft>
                <a:spcPts val="600"/>
              </a:spcAft>
            </a:pPr>
            <a:r>
              <a:rPr lang="en-GB" dirty="0" smtClean="0"/>
              <a:t>The geometric functions also have </a:t>
            </a:r>
            <a:r>
              <a:rPr lang="en-GB" b="1" dirty="0" smtClean="0">
                <a:solidFill>
                  <a:srgbClr val="3366FF"/>
                </a:solidFill>
                <a:latin typeface="Courier New"/>
                <a:cs typeface="Courier New"/>
              </a:rPr>
              <a:t>fast_</a:t>
            </a:r>
            <a:r>
              <a:rPr lang="en-GB" dirty="0" smtClean="0"/>
              <a:t> variants, e.g. </a:t>
            </a:r>
            <a:r>
              <a:rPr lang="en-GB" b="1" dirty="0" err="1" smtClean="0">
                <a:solidFill>
                  <a:srgbClr val="3366FF"/>
                </a:solidFill>
                <a:latin typeface="Courier New"/>
                <a:cs typeface="Courier New"/>
              </a:rPr>
              <a:t>fast_distance</a:t>
            </a:r>
            <a:r>
              <a:rPr lang="en-GB" dirty="0" smtClean="0"/>
              <a:t>, </a:t>
            </a:r>
            <a:r>
              <a:rPr lang="en-GB" b="1" dirty="0" err="1" smtClean="0">
                <a:solidFill>
                  <a:srgbClr val="3366FF"/>
                </a:solidFill>
                <a:latin typeface="Courier New"/>
                <a:cs typeface="Courier New"/>
              </a:rPr>
              <a:t>fast_length</a:t>
            </a:r>
            <a:endParaRPr lang="en-GB" b="1" dirty="0" smtClean="0">
              <a:solidFill>
                <a:srgbClr val="3366FF"/>
              </a:solidFill>
              <a:latin typeface="Courier New"/>
              <a:cs typeface="Courier New"/>
            </a:endParaRPr>
          </a:p>
          <a:p>
            <a:pPr>
              <a:lnSpc>
                <a:spcPct val="110000"/>
              </a:lnSpc>
              <a:spcAft>
                <a:spcPts val="600"/>
              </a:spcAft>
            </a:pPr>
            <a:r>
              <a:rPr lang="en-GB" dirty="0"/>
              <a:t>There are </a:t>
            </a:r>
            <a:r>
              <a:rPr lang="en-GB" dirty="0" smtClean="0"/>
              <a:t>some special case functions that can improve performance, e.g.</a:t>
            </a:r>
          </a:p>
          <a:p>
            <a:pPr lvl="1">
              <a:lnSpc>
                <a:spcPct val="110000"/>
              </a:lnSpc>
              <a:spcAft>
                <a:spcPts val="600"/>
              </a:spcAft>
            </a:pPr>
            <a:r>
              <a:rPr lang="en-GB" b="1" dirty="0" err="1" smtClean="0">
                <a:solidFill>
                  <a:srgbClr val="3366FF"/>
                </a:solidFill>
                <a:latin typeface="Courier New"/>
                <a:cs typeface="Courier New"/>
              </a:rPr>
              <a:t>powr</a:t>
            </a:r>
            <a:r>
              <a:rPr lang="en-GB" b="1" dirty="0" smtClean="0">
                <a:solidFill>
                  <a:srgbClr val="3366FF"/>
                </a:solidFill>
                <a:latin typeface="Courier New"/>
                <a:cs typeface="Courier New"/>
              </a:rPr>
              <a:t>(</a:t>
            </a:r>
            <a:r>
              <a:rPr lang="en-GB" b="1" dirty="0" err="1" smtClean="0">
                <a:solidFill>
                  <a:srgbClr val="3366FF"/>
                </a:solidFill>
                <a:latin typeface="Courier New"/>
                <a:cs typeface="Courier New"/>
              </a:rPr>
              <a:t>x,y</a:t>
            </a:r>
            <a:r>
              <a:rPr lang="en-GB" b="1" dirty="0" smtClean="0">
                <a:solidFill>
                  <a:srgbClr val="3366FF"/>
                </a:solidFill>
                <a:latin typeface="Courier New"/>
                <a:cs typeface="Courier New"/>
              </a:rPr>
              <a:t>)</a:t>
            </a:r>
            <a:r>
              <a:rPr lang="en-GB" dirty="0" smtClean="0"/>
              <a:t>where x is &gt;=0</a:t>
            </a:r>
          </a:p>
          <a:p>
            <a:pPr lvl="1">
              <a:lnSpc>
                <a:spcPct val="110000"/>
              </a:lnSpc>
              <a:spcAft>
                <a:spcPts val="600"/>
              </a:spcAft>
            </a:pPr>
            <a:r>
              <a:rPr lang="en-GB" b="1" dirty="0" err="1" smtClean="0">
                <a:solidFill>
                  <a:srgbClr val="3366FF"/>
                </a:solidFill>
                <a:latin typeface="Courier New"/>
                <a:cs typeface="Courier New"/>
              </a:rPr>
              <a:t>pown</a:t>
            </a:r>
            <a:r>
              <a:rPr lang="en-GB" b="1" dirty="0" smtClean="0">
                <a:solidFill>
                  <a:srgbClr val="3366FF"/>
                </a:solidFill>
                <a:latin typeface="Courier New"/>
                <a:cs typeface="Courier New"/>
              </a:rPr>
              <a:t>(</a:t>
            </a:r>
            <a:r>
              <a:rPr lang="en-GB" b="1" dirty="0" err="1">
                <a:solidFill>
                  <a:srgbClr val="3366FF"/>
                </a:solidFill>
                <a:latin typeface="Courier New"/>
                <a:cs typeface="Courier New"/>
              </a:rPr>
              <a:t>x,y</a:t>
            </a:r>
            <a:r>
              <a:rPr lang="en-GB" b="1" dirty="0">
                <a:solidFill>
                  <a:srgbClr val="3366FF"/>
                </a:solidFill>
                <a:latin typeface="Courier New"/>
                <a:cs typeface="Courier New"/>
              </a:rPr>
              <a:t>)</a:t>
            </a:r>
            <a:r>
              <a:rPr lang="en-GB" dirty="0"/>
              <a:t>where </a:t>
            </a:r>
            <a:r>
              <a:rPr lang="en-GB" dirty="0" smtClean="0"/>
              <a:t>y is an integer</a:t>
            </a:r>
            <a:endParaRPr lang="en-GB" dirty="0"/>
          </a:p>
          <a:p>
            <a:pPr>
              <a:lnSpc>
                <a:spcPct val="110000"/>
              </a:lnSpc>
              <a:spcAft>
                <a:spcPts val="600"/>
              </a:spcAft>
            </a:pPr>
            <a:endParaRPr lang="en-GB" b="1" dirty="0" smtClean="0">
              <a:solidFill>
                <a:srgbClr val="3366FF"/>
              </a:solidFill>
              <a:latin typeface="Courier New"/>
              <a:cs typeface="Courier New"/>
            </a:endParaRPr>
          </a:p>
        </p:txBody>
      </p:sp>
    </p:spTree>
    <p:extLst>
      <p:ext uri="{BB962C8B-B14F-4D97-AF65-F5344CB8AC3E}">
        <p14:creationId xmlns:p14="http://schemas.microsoft.com/office/powerpoint/2010/main" val="110094551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Half Precision</a:t>
            </a:r>
            <a:endParaRPr lang="en-GB" dirty="0"/>
          </a:p>
        </p:txBody>
      </p:sp>
      <p:sp>
        <p:nvSpPr>
          <p:cNvPr id="3" name="Content Placeholder 2"/>
          <p:cNvSpPr>
            <a:spLocks noGrp="1"/>
          </p:cNvSpPr>
          <p:nvPr>
            <p:ph idx="1"/>
          </p:nvPr>
        </p:nvSpPr>
        <p:spPr/>
        <p:txBody>
          <a:bodyPr>
            <a:normAutofit lnSpcReduction="10000"/>
          </a:bodyPr>
          <a:lstStyle/>
          <a:p>
            <a:r>
              <a:rPr lang="en-GB" dirty="0" smtClean="0"/>
              <a:t>OpenCL provides a half precision data type</a:t>
            </a:r>
          </a:p>
          <a:p>
            <a:pPr lvl="1"/>
            <a:r>
              <a:rPr lang="en-GB" dirty="0" smtClean="0"/>
              <a:t>This can only be used as storage </a:t>
            </a:r>
          </a:p>
          <a:p>
            <a:pPr marL="457200" lvl="1" indent="0">
              <a:buNone/>
            </a:pPr>
            <a:r>
              <a:rPr lang="en-GB" dirty="0"/>
              <a:t> </a:t>
            </a:r>
            <a:r>
              <a:rPr lang="en-GB" dirty="0" smtClean="0"/>
              <a:t>  (</a:t>
            </a:r>
            <a:r>
              <a:rPr lang="en-GB" b="1" dirty="0" smtClean="0">
                <a:solidFill>
                  <a:srgbClr val="3366FF"/>
                </a:solidFill>
                <a:latin typeface="Courier New"/>
                <a:cs typeface="Courier New"/>
              </a:rPr>
              <a:t>global half *</a:t>
            </a:r>
            <a:r>
              <a:rPr lang="en-GB" dirty="0" smtClean="0"/>
              <a:t>)</a:t>
            </a:r>
          </a:p>
          <a:p>
            <a:pPr lvl="1"/>
            <a:r>
              <a:rPr lang="en-GB" dirty="0" smtClean="0"/>
              <a:t>Must be accessed with </a:t>
            </a:r>
            <a:r>
              <a:rPr lang="en-GB" b="1" dirty="0" err="1" smtClean="0">
                <a:solidFill>
                  <a:srgbClr val="3366FF"/>
                </a:solidFill>
                <a:latin typeface="Courier New"/>
                <a:cs typeface="Courier New"/>
              </a:rPr>
              <a:t>vload_half</a:t>
            </a:r>
            <a:r>
              <a:rPr lang="en-GB" dirty="0"/>
              <a:t> </a:t>
            </a:r>
            <a:r>
              <a:rPr lang="en-GB" dirty="0" smtClean="0"/>
              <a:t>and </a:t>
            </a:r>
            <a:r>
              <a:rPr lang="en-GB" b="1" dirty="0" err="1" smtClean="0">
                <a:solidFill>
                  <a:srgbClr val="3366FF"/>
                </a:solidFill>
                <a:latin typeface="Courier New"/>
                <a:cs typeface="Courier New"/>
              </a:rPr>
              <a:t>vstore_half</a:t>
            </a:r>
            <a:endParaRPr lang="en-GB" b="1" dirty="0" smtClean="0">
              <a:solidFill>
                <a:srgbClr val="3366FF"/>
              </a:solidFill>
              <a:latin typeface="Courier New"/>
              <a:cs typeface="Courier New"/>
            </a:endParaRPr>
          </a:p>
          <a:p>
            <a:r>
              <a:rPr lang="en-GB" dirty="0" smtClean="0"/>
              <a:t>If the device supports the </a:t>
            </a:r>
            <a:r>
              <a:rPr lang="en-GB" b="1" dirty="0" smtClean="0">
                <a:solidFill>
                  <a:srgbClr val="3366FF"/>
                </a:solidFill>
                <a:latin typeface="Courier New"/>
                <a:cs typeface="Courier New"/>
              </a:rPr>
              <a:t>cl_khr_fp16</a:t>
            </a:r>
            <a:r>
              <a:rPr lang="en-GB" dirty="0"/>
              <a:t> </a:t>
            </a:r>
            <a:r>
              <a:rPr lang="en-GB" dirty="0" smtClean="0"/>
              <a:t>extension, you can also perform arithmetic on these types, and use the built-in math functions</a:t>
            </a:r>
          </a:p>
        </p:txBody>
      </p:sp>
    </p:spTree>
    <p:extLst>
      <p:ext uri="{BB962C8B-B14F-4D97-AF65-F5344CB8AC3E}">
        <p14:creationId xmlns:p14="http://schemas.microsoft.com/office/powerpoint/2010/main" val="89883447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a:t>
            </a:r>
            <a:endParaRPr lang="en-GB" dirty="0"/>
          </a:p>
        </p:txBody>
      </p:sp>
      <p:sp>
        <p:nvSpPr>
          <p:cNvPr id="3" name="Content Placeholder 2"/>
          <p:cNvSpPr>
            <a:spLocks noGrp="1"/>
          </p:cNvSpPr>
          <p:nvPr>
            <p:ph idx="1"/>
          </p:nvPr>
        </p:nvSpPr>
        <p:spPr/>
        <p:txBody>
          <a:bodyPr>
            <a:normAutofit fontScale="77500" lnSpcReduction="20000"/>
          </a:bodyPr>
          <a:lstStyle/>
          <a:p>
            <a:pPr>
              <a:lnSpc>
                <a:spcPct val="110000"/>
              </a:lnSpc>
            </a:pPr>
            <a:r>
              <a:rPr lang="en-GB" dirty="0" smtClean="0"/>
              <a:t>OpenCL provides a special type of memory object for representing image data</a:t>
            </a:r>
          </a:p>
          <a:p>
            <a:pPr>
              <a:lnSpc>
                <a:spcPct val="110000"/>
              </a:lnSpc>
            </a:pPr>
            <a:r>
              <a:rPr lang="en-GB" dirty="0" smtClean="0"/>
              <a:t>This is an optional feature, but is supported on almost all OpenCL platforms</a:t>
            </a:r>
          </a:p>
          <a:p>
            <a:pPr>
              <a:lnSpc>
                <a:spcPct val="110000"/>
              </a:lnSpc>
            </a:pPr>
            <a:r>
              <a:rPr lang="en-GB" dirty="0" smtClean="0"/>
              <a:t>These are stored in global memory, but are accessed from kernels via dedicated built-in functions</a:t>
            </a:r>
          </a:p>
          <a:p>
            <a:pPr>
              <a:lnSpc>
                <a:spcPct val="110000"/>
              </a:lnSpc>
            </a:pPr>
            <a:r>
              <a:rPr lang="en-GB" dirty="0" smtClean="0"/>
              <a:t>Can yield significant performance improvements by taking advantage of native GPU support for manipulating textures</a:t>
            </a:r>
          </a:p>
          <a:p>
            <a:pPr lvl="1">
              <a:lnSpc>
                <a:spcPct val="110000"/>
              </a:lnSpc>
            </a:pPr>
            <a:r>
              <a:rPr lang="en-GB" dirty="0" smtClean="0"/>
              <a:t>Automatic handling for out-of-bounds accesses</a:t>
            </a:r>
          </a:p>
          <a:p>
            <a:pPr lvl="1">
              <a:lnSpc>
                <a:spcPct val="110000"/>
              </a:lnSpc>
            </a:pPr>
            <a:r>
              <a:rPr lang="en-GB" dirty="0" smtClean="0"/>
              <a:t>Normalizing pixel values</a:t>
            </a:r>
          </a:p>
          <a:p>
            <a:pPr lvl="1">
              <a:lnSpc>
                <a:spcPct val="110000"/>
              </a:lnSpc>
            </a:pPr>
            <a:r>
              <a:rPr lang="en-GB" dirty="0" smtClean="0"/>
              <a:t>Interpolating between pixels</a:t>
            </a:r>
          </a:p>
        </p:txBody>
      </p:sp>
    </p:spTree>
    <p:extLst>
      <p:ext uri="{BB962C8B-B14F-4D97-AF65-F5344CB8AC3E}">
        <p14:creationId xmlns:p14="http://schemas.microsoft.com/office/powerpoint/2010/main" val="217306967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Checking for Image Support</a:t>
            </a:r>
            <a:endParaRPr lang="en-GB" dirty="0"/>
          </a:p>
        </p:txBody>
      </p:sp>
      <p:sp>
        <p:nvSpPr>
          <p:cNvPr id="3" name="Content Placeholder 2"/>
          <p:cNvSpPr>
            <a:spLocks noGrp="1"/>
          </p:cNvSpPr>
          <p:nvPr>
            <p:ph idx="1"/>
          </p:nvPr>
        </p:nvSpPr>
        <p:spPr/>
        <p:txBody>
          <a:bodyPr>
            <a:normAutofit fontScale="40000" lnSpcReduction="20000"/>
          </a:bodyPr>
          <a:lstStyle/>
          <a:p>
            <a:pPr marL="0" indent="0">
              <a:buNone/>
            </a:pPr>
            <a:r>
              <a:rPr lang="en-GB" b="1" dirty="0" smtClean="0">
                <a:solidFill>
                  <a:srgbClr val="008000"/>
                </a:solidFill>
                <a:latin typeface="Courier New"/>
                <a:cs typeface="Courier New"/>
              </a:rPr>
              <a:t>// Check if device supports images</a:t>
            </a:r>
          </a:p>
          <a:p>
            <a:pPr marL="0" indent="0">
              <a:buNone/>
            </a:pPr>
            <a:r>
              <a:rPr lang="en-GB" b="1" i="1" dirty="0" err="1" smtClean="0">
                <a:solidFill>
                  <a:srgbClr val="3366FF"/>
                </a:solidFill>
                <a:latin typeface="Courier New"/>
                <a:cs typeface="Courier New"/>
              </a:rPr>
              <a:t>cl_bool</a:t>
            </a:r>
            <a:r>
              <a:rPr lang="en-GB" b="1" dirty="0" smtClean="0">
                <a:latin typeface="Courier New"/>
                <a:cs typeface="Courier New"/>
              </a:rPr>
              <a:t> </a:t>
            </a:r>
            <a:r>
              <a:rPr lang="en-GB" b="1" dirty="0" err="1" smtClean="0">
                <a:latin typeface="Courier New"/>
                <a:cs typeface="Courier New"/>
              </a:rPr>
              <a:t>imageSupport</a:t>
            </a:r>
            <a:r>
              <a:rPr lang="en-GB" b="1" dirty="0" smtClean="0">
                <a:latin typeface="Courier New"/>
                <a:cs typeface="Courier New"/>
              </a:rPr>
              <a:t>;</a:t>
            </a:r>
          </a:p>
          <a:p>
            <a:pPr marL="0" indent="0">
              <a:buNone/>
            </a:pPr>
            <a:r>
              <a:rPr lang="en-GB" b="1" dirty="0" err="1" smtClean="0">
                <a:latin typeface="Courier New"/>
                <a:cs typeface="Courier New"/>
              </a:rPr>
              <a:t>device.</a:t>
            </a:r>
            <a:r>
              <a:rPr lang="en-GB" b="1" dirty="0" err="1" smtClean="0">
                <a:solidFill>
                  <a:srgbClr val="3366FF"/>
                </a:solidFill>
                <a:latin typeface="Courier New"/>
                <a:cs typeface="Courier New"/>
              </a:rPr>
              <a:t>getInfo</a:t>
            </a:r>
            <a:endParaRPr lang="en-GB" b="1" dirty="0" smtClean="0">
              <a:solidFill>
                <a:srgbClr val="3366FF"/>
              </a:solidFill>
              <a:latin typeface="Courier New"/>
              <a:cs typeface="Courier New"/>
            </a:endParaRPr>
          </a:p>
          <a:p>
            <a:pPr marL="0" indent="0">
              <a:buNone/>
            </a:pPr>
            <a:r>
              <a:rPr lang="en-GB" b="1" dirty="0" smtClean="0">
                <a:latin typeface="Courier New"/>
                <a:cs typeface="Courier New"/>
              </a:rPr>
              <a:t>  &lt;CL_DEVICE_IMAGE_SUPPORT&gt;(</a:t>
            </a:r>
          </a:p>
          <a:p>
            <a:pPr marL="0" indent="0">
              <a:buNone/>
            </a:pPr>
            <a:r>
              <a:rPr lang="en-GB" b="1" dirty="0" smtClean="0">
                <a:latin typeface="Courier New"/>
                <a:cs typeface="Courier New"/>
              </a:rPr>
              <a:t>  &amp;</a:t>
            </a:r>
            <a:r>
              <a:rPr lang="en-GB" b="1" dirty="0" err="1" smtClean="0">
                <a:latin typeface="Courier New"/>
                <a:cs typeface="Courier New"/>
              </a:rPr>
              <a:t>imageSupport</a:t>
            </a:r>
            <a:endParaRPr lang="en-GB" b="1" dirty="0" smtClean="0">
              <a:latin typeface="Courier New"/>
              <a:cs typeface="Courier New"/>
            </a:endParaRPr>
          </a:p>
          <a:p>
            <a:pPr marL="0" indent="0">
              <a:buNone/>
            </a:pPr>
            <a:r>
              <a:rPr lang="en-GB" b="1" dirty="0" smtClean="0">
                <a:latin typeface="Courier New"/>
                <a:cs typeface="Courier New"/>
              </a:rPr>
              <a:t>);</a:t>
            </a:r>
          </a:p>
          <a:p>
            <a:pPr marL="0" indent="0">
              <a:buNone/>
            </a:pPr>
            <a:endParaRPr lang="en-GB" b="1" dirty="0" smtClean="0">
              <a:latin typeface="Courier New"/>
              <a:cs typeface="Courier New"/>
            </a:endParaRPr>
          </a:p>
          <a:p>
            <a:pPr marL="0" indent="0">
              <a:buNone/>
            </a:pPr>
            <a:endParaRPr lang="en-GB" b="1" dirty="0" smtClean="0">
              <a:latin typeface="Courier New"/>
              <a:cs typeface="Courier New"/>
            </a:endParaRPr>
          </a:p>
          <a:p>
            <a:pPr marL="0" indent="0">
              <a:buNone/>
            </a:pPr>
            <a:endParaRPr lang="en-GB" b="1" dirty="0">
              <a:latin typeface="Courier New"/>
              <a:cs typeface="Courier New"/>
            </a:endParaRPr>
          </a:p>
          <a:p>
            <a:pPr marL="0" indent="0">
              <a:buNone/>
            </a:pPr>
            <a:r>
              <a:rPr lang="en-GB" b="1" dirty="0" smtClean="0">
                <a:solidFill>
                  <a:srgbClr val="008000"/>
                </a:solidFill>
                <a:latin typeface="Courier New"/>
                <a:cs typeface="Courier New"/>
              </a:rPr>
              <a:t>// Check maximum image dimensions</a:t>
            </a:r>
          </a:p>
          <a:p>
            <a:pPr marL="0" indent="0">
              <a:buNone/>
            </a:pPr>
            <a:r>
              <a:rPr lang="en-GB" b="1" i="1" dirty="0" err="1" smtClean="0">
                <a:solidFill>
                  <a:srgbClr val="3366FF"/>
                </a:solidFill>
                <a:latin typeface="Courier New"/>
                <a:cs typeface="Courier New"/>
              </a:rPr>
              <a:t>size_t</a:t>
            </a:r>
            <a:r>
              <a:rPr lang="en-GB" b="1" dirty="0" smtClean="0">
                <a:solidFill>
                  <a:srgbClr val="3366FF"/>
                </a:solidFill>
                <a:latin typeface="Courier New"/>
                <a:cs typeface="Courier New"/>
              </a:rPr>
              <a:t> </a:t>
            </a:r>
            <a:r>
              <a:rPr lang="en-GB" b="1" dirty="0" err="1" smtClean="0">
                <a:latin typeface="Courier New"/>
                <a:cs typeface="Courier New"/>
              </a:rPr>
              <a:t>maxWidth</a:t>
            </a:r>
            <a:r>
              <a:rPr lang="en-GB" b="1" dirty="0" smtClean="0">
                <a:latin typeface="Courier New"/>
                <a:cs typeface="Courier New"/>
              </a:rPr>
              <a:t>, </a:t>
            </a:r>
            <a:r>
              <a:rPr lang="en-GB" b="1" dirty="0" err="1" smtClean="0">
                <a:latin typeface="Courier New"/>
                <a:cs typeface="Courier New"/>
              </a:rPr>
              <a:t>maxHeight</a:t>
            </a:r>
            <a:r>
              <a:rPr lang="en-GB" b="1" dirty="0" smtClean="0">
                <a:latin typeface="Courier New"/>
                <a:cs typeface="Courier New"/>
              </a:rPr>
              <a:t>;</a:t>
            </a:r>
          </a:p>
          <a:p>
            <a:pPr marL="0" indent="0">
              <a:buNone/>
            </a:pPr>
            <a:r>
              <a:rPr lang="en-GB" b="1" dirty="0" err="1" smtClean="0">
                <a:latin typeface="Courier New"/>
                <a:cs typeface="Courier New"/>
              </a:rPr>
              <a:t>device.</a:t>
            </a:r>
            <a:r>
              <a:rPr lang="en-GB" b="1" dirty="0" err="1" smtClean="0">
                <a:solidFill>
                  <a:srgbClr val="3366FF"/>
                </a:solidFill>
                <a:latin typeface="Courier New"/>
                <a:cs typeface="Courier New"/>
              </a:rPr>
              <a:t>getInfo</a:t>
            </a:r>
            <a:endParaRPr lang="en-GB" b="1" dirty="0" smtClean="0">
              <a:solidFill>
                <a:srgbClr val="3366FF"/>
              </a:solidFill>
              <a:latin typeface="Courier New"/>
              <a:cs typeface="Courier New"/>
            </a:endParaRPr>
          </a:p>
          <a:p>
            <a:pPr marL="0" indent="0">
              <a:buNone/>
            </a:pPr>
            <a:r>
              <a:rPr lang="en-GB" b="1" dirty="0">
                <a:latin typeface="Courier New"/>
                <a:cs typeface="Courier New"/>
              </a:rPr>
              <a:t> </a:t>
            </a:r>
            <a:r>
              <a:rPr lang="en-GB" b="1" dirty="0" smtClean="0">
                <a:latin typeface="Courier New"/>
                <a:cs typeface="Courier New"/>
              </a:rPr>
              <a:t> &lt;CL_DEVICE_IMAGE2D_MAX_WIDTH&gt;(</a:t>
            </a:r>
          </a:p>
          <a:p>
            <a:pPr marL="0" indent="0">
              <a:buNone/>
            </a:pPr>
            <a:r>
              <a:rPr lang="en-GB" b="1" dirty="0">
                <a:latin typeface="Courier New"/>
                <a:cs typeface="Courier New"/>
              </a:rPr>
              <a:t> </a:t>
            </a:r>
            <a:r>
              <a:rPr lang="en-GB" b="1" dirty="0" smtClean="0">
                <a:latin typeface="Courier New"/>
                <a:cs typeface="Courier New"/>
              </a:rPr>
              <a:t> &amp;</a:t>
            </a:r>
            <a:r>
              <a:rPr lang="en-GB" b="1" dirty="0" err="1" smtClean="0">
                <a:latin typeface="Courier New"/>
                <a:cs typeface="Courier New"/>
              </a:rPr>
              <a:t>maxWidth</a:t>
            </a:r>
            <a:endParaRPr lang="en-GB" b="1" dirty="0" smtClean="0">
              <a:latin typeface="Courier New"/>
              <a:cs typeface="Courier New"/>
            </a:endParaRPr>
          </a:p>
          <a:p>
            <a:pPr marL="0" indent="0">
              <a:buNone/>
            </a:pPr>
            <a:r>
              <a:rPr lang="en-GB" b="1" dirty="0" smtClean="0">
                <a:latin typeface="Courier New"/>
                <a:cs typeface="Courier New"/>
              </a:rPr>
              <a:t>);</a:t>
            </a:r>
          </a:p>
          <a:p>
            <a:pPr marL="0" indent="0">
              <a:buNone/>
            </a:pPr>
            <a:r>
              <a:rPr lang="en-GB" b="1" dirty="0" err="1" smtClean="0">
                <a:latin typeface="Courier New"/>
                <a:cs typeface="Courier New"/>
              </a:rPr>
              <a:t>device.</a:t>
            </a:r>
            <a:r>
              <a:rPr lang="en-GB" b="1" dirty="0" err="1" smtClean="0">
                <a:solidFill>
                  <a:srgbClr val="3366FF"/>
                </a:solidFill>
                <a:latin typeface="Courier New"/>
                <a:cs typeface="Courier New"/>
              </a:rPr>
              <a:t>getInfo</a:t>
            </a:r>
            <a:endParaRPr lang="en-GB" b="1" dirty="0" smtClean="0">
              <a:solidFill>
                <a:srgbClr val="3366FF"/>
              </a:solidFill>
              <a:latin typeface="Courier New"/>
              <a:cs typeface="Courier New"/>
            </a:endParaRPr>
          </a:p>
          <a:p>
            <a:pPr marL="0" indent="0">
              <a:buNone/>
            </a:pPr>
            <a:r>
              <a:rPr lang="en-GB" b="1" dirty="0">
                <a:latin typeface="Courier New"/>
                <a:cs typeface="Courier New"/>
              </a:rPr>
              <a:t> </a:t>
            </a:r>
            <a:r>
              <a:rPr lang="en-GB" b="1" dirty="0" smtClean="0">
                <a:latin typeface="Courier New"/>
                <a:cs typeface="Courier New"/>
              </a:rPr>
              <a:t> &lt;CL_DEVICE_IMAGE2D_MAX_HEIGHT&gt;(</a:t>
            </a:r>
          </a:p>
          <a:p>
            <a:pPr marL="0" indent="0">
              <a:buNone/>
            </a:pPr>
            <a:r>
              <a:rPr lang="en-GB" b="1" dirty="0">
                <a:latin typeface="Courier New"/>
                <a:cs typeface="Courier New"/>
              </a:rPr>
              <a:t> </a:t>
            </a:r>
            <a:r>
              <a:rPr lang="en-GB" b="1" dirty="0" smtClean="0">
                <a:latin typeface="Courier New"/>
                <a:cs typeface="Courier New"/>
              </a:rPr>
              <a:t> &amp;</a:t>
            </a:r>
            <a:r>
              <a:rPr lang="en-GB" b="1" dirty="0" err="1" smtClean="0">
                <a:latin typeface="Courier New"/>
                <a:cs typeface="Courier New"/>
              </a:rPr>
              <a:t>maxHeight</a:t>
            </a:r>
            <a:endParaRPr lang="en-GB" b="1" dirty="0" smtClean="0">
              <a:latin typeface="Courier New"/>
              <a:cs typeface="Courier New"/>
            </a:endParaRPr>
          </a:p>
          <a:p>
            <a:pPr marL="0" indent="0">
              <a:buNone/>
            </a:pPr>
            <a:r>
              <a:rPr lang="en-GB" b="1" dirty="0" smtClean="0">
                <a:latin typeface="Courier New"/>
                <a:cs typeface="Courier New"/>
              </a:rPr>
              <a:t>)</a:t>
            </a:r>
            <a:r>
              <a:rPr lang="en-GB" b="1" dirty="0">
                <a:latin typeface="Courier New"/>
                <a:cs typeface="Courier New"/>
              </a:rPr>
              <a:t>;</a:t>
            </a:r>
            <a:endParaRPr lang="en-GB" b="1" dirty="0" smtClean="0">
              <a:latin typeface="Courier New"/>
              <a:cs typeface="Courier New"/>
            </a:endParaRPr>
          </a:p>
          <a:p>
            <a:pPr marL="0" indent="0">
              <a:buNone/>
            </a:pPr>
            <a:endParaRPr lang="en-GB" b="1" dirty="0" smtClean="0">
              <a:latin typeface="Courier New"/>
              <a:cs typeface="Courier New"/>
            </a:endParaRPr>
          </a:p>
          <a:p>
            <a:pPr marL="0" indent="0">
              <a:buNone/>
            </a:pPr>
            <a:endParaRPr lang="en-GB" b="1" dirty="0" smtClean="0">
              <a:latin typeface="Courier New"/>
              <a:cs typeface="Courier New"/>
            </a:endParaRPr>
          </a:p>
          <a:p>
            <a:pPr marL="0" indent="0">
              <a:buNone/>
            </a:pPr>
            <a:endParaRPr lang="en-GB" b="1" dirty="0" smtClean="0">
              <a:latin typeface="Courier New"/>
              <a:cs typeface="Courier New"/>
            </a:endParaRPr>
          </a:p>
          <a:p>
            <a:pPr marL="0" indent="0">
              <a:buNone/>
            </a:pPr>
            <a:r>
              <a:rPr lang="en-GB" b="1" dirty="0" smtClean="0">
                <a:solidFill>
                  <a:srgbClr val="008000"/>
                </a:solidFill>
                <a:latin typeface="Courier New"/>
                <a:cs typeface="Courier New"/>
              </a:rPr>
              <a:t>// Get list of supported image formats</a:t>
            </a:r>
          </a:p>
          <a:p>
            <a:pPr marL="0" indent="0">
              <a:buNone/>
            </a:pPr>
            <a:r>
              <a:rPr lang="en-GB" b="1" dirty="0" err="1" smtClean="0">
                <a:latin typeface="Courier New"/>
                <a:cs typeface="Courier New"/>
              </a:rPr>
              <a:t>std</a:t>
            </a:r>
            <a:r>
              <a:rPr lang="en-GB" b="1" dirty="0" smtClean="0">
                <a:latin typeface="Courier New"/>
                <a:cs typeface="Courier New"/>
              </a:rPr>
              <a:t>::vector&lt;cl::</a:t>
            </a:r>
            <a:r>
              <a:rPr lang="en-GB" b="1" dirty="0" err="1" smtClean="0">
                <a:latin typeface="Courier New"/>
                <a:cs typeface="Courier New"/>
              </a:rPr>
              <a:t>ImageFormat</a:t>
            </a:r>
            <a:r>
              <a:rPr lang="en-GB" b="1" dirty="0" smtClean="0">
                <a:latin typeface="Courier New"/>
                <a:cs typeface="Courier New"/>
              </a:rPr>
              <a:t>&gt; formats;</a:t>
            </a:r>
          </a:p>
          <a:p>
            <a:pPr marL="0" indent="0">
              <a:buNone/>
            </a:pPr>
            <a:r>
              <a:rPr lang="en-GB" b="1" dirty="0" err="1" smtClean="0">
                <a:latin typeface="Courier New"/>
                <a:cs typeface="Courier New"/>
              </a:rPr>
              <a:t>context.</a:t>
            </a:r>
            <a:r>
              <a:rPr lang="en-GB" b="1" dirty="0" err="1" smtClean="0">
                <a:solidFill>
                  <a:srgbClr val="3366FF"/>
                </a:solidFill>
                <a:latin typeface="Courier New"/>
                <a:cs typeface="Courier New"/>
              </a:rPr>
              <a:t>getSupportedImageFormat</a:t>
            </a:r>
            <a:r>
              <a:rPr lang="en-GB" b="1" dirty="0" err="1" smtClean="0">
                <a:latin typeface="Courier New"/>
                <a:cs typeface="Courier New"/>
              </a:rPr>
              <a:t>s</a:t>
            </a:r>
            <a:r>
              <a:rPr lang="en-GB" b="1" dirty="0" smtClean="0">
                <a:latin typeface="Courier New"/>
                <a:cs typeface="Courier New"/>
              </a:rPr>
              <a:t>(</a:t>
            </a:r>
          </a:p>
          <a:p>
            <a:pPr marL="0" indent="0">
              <a:buNone/>
            </a:pPr>
            <a:r>
              <a:rPr lang="en-GB" b="1" dirty="0">
                <a:latin typeface="Courier New"/>
                <a:cs typeface="Courier New"/>
              </a:rPr>
              <a:t> </a:t>
            </a:r>
            <a:r>
              <a:rPr lang="en-GB" b="1" dirty="0" smtClean="0">
                <a:latin typeface="Courier New"/>
                <a:cs typeface="Courier New"/>
              </a:rPr>
              <a:t> CL_MEM_READ_WRITE,</a:t>
            </a:r>
          </a:p>
          <a:p>
            <a:pPr marL="0" indent="0">
              <a:buNone/>
            </a:pPr>
            <a:r>
              <a:rPr lang="en-GB" b="1" dirty="0">
                <a:latin typeface="Courier New"/>
                <a:cs typeface="Courier New"/>
              </a:rPr>
              <a:t> </a:t>
            </a:r>
            <a:r>
              <a:rPr lang="en-GB" b="1" dirty="0" smtClean="0">
                <a:latin typeface="Courier New"/>
                <a:cs typeface="Courier New"/>
              </a:rPr>
              <a:t> CL_MEM_OBJECT_IMAGE2D,</a:t>
            </a:r>
          </a:p>
          <a:p>
            <a:pPr marL="0" indent="0">
              <a:buNone/>
            </a:pPr>
            <a:r>
              <a:rPr lang="en-GB" b="1" dirty="0">
                <a:latin typeface="Courier New"/>
                <a:cs typeface="Courier New"/>
              </a:rPr>
              <a:t> </a:t>
            </a:r>
            <a:r>
              <a:rPr lang="en-GB" b="1" dirty="0" smtClean="0">
                <a:latin typeface="Courier New"/>
                <a:cs typeface="Courier New"/>
              </a:rPr>
              <a:t> &amp;formats</a:t>
            </a:r>
          </a:p>
          <a:p>
            <a:pPr marL="0" indent="0">
              <a:buNone/>
            </a:pPr>
            <a:r>
              <a:rPr lang="en-GB" b="1" dirty="0" smtClean="0">
                <a:latin typeface="Courier New"/>
                <a:cs typeface="Courier New"/>
              </a:rPr>
              <a:t>);</a:t>
            </a:r>
          </a:p>
          <a:p>
            <a:pPr marL="0" indent="0">
              <a:buNone/>
            </a:pPr>
            <a:endParaRPr lang="en-GB" b="1" dirty="0" smtClean="0">
              <a:latin typeface="Courier New"/>
              <a:cs typeface="Courier New"/>
            </a:endParaRPr>
          </a:p>
        </p:txBody>
      </p:sp>
      <p:sp>
        <p:nvSpPr>
          <p:cNvPr id="4" name="Text Placeholder 3"/>
          <p:cNvSpPr>
            <a:spLocks noGrp="1"/>
          </p:cNvSpPr>
          <p:nvPr>
            <p:ph type="body" sz="half" idx="2"/>
          </p:nvPr>
        </p:nvSpPr>
        <p:spPr>
          <a:xfrm>
            <a:off x="251520" y="1435100"/>
            <a:ext cx="3240360" cy="4691063"/>
          </a:xfrm>
        </p:spPr>
        <p:txBody>
          <a:bodyPr>
            <a:normAutofit/>
          </a:bodyPr>
          <a:lstStyle/>
          <a:p>
            <a:pPr marL="285750" indent="-285750">
              <a:buFont typeface="Arial"/>
              <a:buChar char="•"/>
            </a:pPr>
            <a:r>
              <a:rPr lang="en-GB" dirty="0" smtClean="0"/>
              <a:t>Presence of image support can be queried with </a:t>
            </a:r>
            <a:r>
              <a:rPr lang="en-GB" b="1" dirty="0" err="1" smtClean="0">
                <a:solidFill>
                  <a:srgbClr val="3366FF"/>
                </a:solidFill>
                <a:latin typeface="Courier New"/>
                <a:cs typeface="Courier New"/>
              </a:rPr>
              <a:t>getDeviceInfo</a:t>
            </a:r>
            <a:r>
              <a:rPr lang="en-GB" b="1" dirty="0" smtClean="0">
                <a:solidFill>
                  <a:srgbClr val="3366FF"/>
                </a:solidFill>
                <a:latin typeface="Courier New"/>
                <a:cs typeface="Courier New"/>
              </a:rPr>
              <a:t>()</a:t>
            </a:r>
            <a:r>
              <a:rPr lang="en-GB" dirty="0" smtClean="0"/>
              <a:t> and the </a:t>
            </a:r>
            <a:r>
              <a:rPr lang="en-GB" b="1" dirty="0" smtClean="0">
                <a:solidFill>
                  <a:srgbClr val="3366FF"/>
                </a:solidFill>
                <a:latin typeface="Courier New"/>
                <a:cs typeface="Courier New"/>
              </a:rPr>
              <a:t>CL_DEVICE_IMAGE_SUPPORT</a:t>
            </a:r>
            <a:r>
              <a:rPr lang="en-GB" dirty="0" smtClean="0">
                <a:solidFill>
                  <a:srgbClr val="3366FF"/>
                </a:solidFill>
              </a:rPr>
              <a:t> </a:t>
            </a:r>
            <a:r>
              <a:rPr lang="en-GB" dirty="0" smtClean="0"/>
              <a:t>parameter</a:t>
            </a:r>
          </a:p>
          <a:p>
            <a:pPr marL="285750" indent="-285750">
              <a:buFont typeface="Arial"/>
              <a:buChar char="•"/>
            </a:pPr>
            <a:r>
              <a:rPr lang="en-GB" dirty="0" smtClean="0"/>
              <a:t>The kernel compiler will define the </a:t>
            </a:r>
            <a:r>
              <a:rPr lang="en-GB" dirty="0" err="1" smtClean="0"/>
              <a:t>preprocessor</a:t>
            </a:r>
            <a:r>
              <a:rPr lang="en-GB" dirty="0" smtClean="0"/>
              <a:t> macro </a:t>
            </a:r>
            <a:r>
              <a:rPr lang="en-GB" b="1" dirty="0" smtClean="0">
                <a:solidFill>
                  <a:srgbClr val="3366FF"/>
                </a:solidFill>
                <a:latin typeface="Courier New"/>
                <a:cs typeface="Courier New"/>
              </a:rPr>
              <a:t>__IMAGE_SUPPORT__=1</a:t>
            </a:r>
            <a:r>
              <a:rPr lang="en-GB" dirty="0" smtClean="0"/>
              <a:t> when building programs if images are supported</a:t>
            </a:r>
          </a:p>
          <a:p>
            <a:pPr marL="285750" indent="-285750">
              <a:buFont typeface="Arial"/>
              <a:buChar char="•"/>
            </a:pPr>
            <a:r>
              <a:rPr lang="en-GB" dirty="0" smtClean="0"/>
              <a:t>Maximum image dimensions can be queried with </a:t>
            </a:r>
            <a:r>
              <a:rPr lang="en-GB" b="1" dirty="0" err="1" smtClean="0">
                <a:solidFill>
                  <a:srgbClr val="3366FF"/>
                </a:solidFill>
                <a:latin typeface="Courier New"/>
                <a:cs typeface="Courier New"/>
              </a:rPr>
              <a:t>getDeviceInfo</a:t>
            </a:r>
            <a:r>
              <a:rPr lang="en-GB" b="1" dirty="0" smtClean="0">
                <a:solidFill>
                  <a:srgbClr val="3366FF"/>
                </a:solidFill>
                <a:latin typeface="Courier New"/>
                <a:cs typeface="Courier New"/>
              </a:rPr>
              <a:t>()</a:t>
            </a:r>
            <a:endParaRPr lang="en-GB" dirty="0" smtClean="0"/>
          </a:p>
          <a:p>
            <a:pPr marL="742950" lvl="1" indent="-285750">
              <a:buFont typeface="Arial"/>
              <a:buChar char="•"/>
            </a:pPr>
            <a:r>
              <a:rPr lang="en-GB" dirty="0" smtClean="0"/>
              <a:t>Max for 2D must be at least 8192x8192</a:t>
            </a:r>
          </a:p>
          <a:p>
            <a:pPr marL="742950" lvl="1" indent="-285750">
              <a:buFont typeface="Arial"/>
              <a:buChar char="•"/>
            </a:pPr>
            <a:r>
              <a:rPr lang="en-GB" dirty="0" smtClean="0"/>
              <a:t>Max for 3D must be at least 2048x2048x2048</a:t>
            </a:r>
          </a:p>
          <a:p>
            <a:pPr marL="285750" indent="-285750">
              <a:buFont typeface="Arial"/>
              <a:buChar char="•"/>
            </a:pPr>
            <a:r>
              <a:rPr lang="en-GB" dirty="0" smtClean="0"/>
              <a:t>A list of image formats supported by the target device can be queried with </a:t>
            </a:r>
            <a:r>
              <a:rPr lang="en-GB" b="1" dirty="0" err="1" smtClean="0">
                <a:solidFill>
                  <a:srgbClr val="3366FF"/>
                </a:solidFill>
                <a:latin typeface="Courier New"/>
                <a:cs typeface="Courier New"/>
              </a:rPr>
              <a:t>getSupportedImageFormats</a:t>
            </a:r>
            <a:r>
              <a:rPr lang="en-GB" b="1" dirty="0" smtClean="0">
                <a:solidFill>
                  <a:srgbClr val="3366FF"/>
                </a:solidFill>
                <a:latin typeface="Courier New"/>
                <a:cs typeface="Courier New"/>
              </a:rPr>
              <a:t>()</a:t>
            </a:r>
            <a:endParaRPr lang="en-GB" b="1" dirty="0">
              <a:solidFill>
                <a:srgbClr val="3366FF"/>
              </a:solidFill>
              <a:latin typeface="Courier New"/>
              <a:cs typeface="Courier New"/>
            </a:endParaRPr>
          </a:p>
        </p:txBody>
      </p:sp>
    </p:spTree>
    <p:extLst>
      <p:ext uri="{BB962C8B-B14F-4D97-AF65-F5344CB8AC3E}">
        <p14:creationId xmlns:p14="http://schemas.microsoft.com/office/powerpoint/2010/main" val="25795657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Important!</a:t>
            </a:r>
            <a:endParaRPr lang="en-GB" dirty="0"/>
          </a:p>
        </p:txBody>
      </p:sp>
      <p:sp>
        <p:nvSpPr>
          <p:cNvPr id="3" name="Content Placeholder 2"/>
          <p:cNvSpPr>
            <a:spLocks noGrp="1"/>
          </p:cNvSpPr>
          <p:nvPr>
            <p:ph idx="1"/>
          </p:nvPr>
        </p:nvSpPr>
        <p:spPr/>
        <p:txBody>
          <a:bodyPr>
            <a:normAutofit/>
          </a:bodyPr>
          <a:lstStyle/>
          <a:p>
            <a:r>
              <a:rPr lang="en-GB" dirty="0" smtClean="0"/>
              <a:t>At the moment NVIDIA® GPUs support up to OpenCL v1.1 and AMD® and Intel® support v1.2 or later</a:t>
            </a:r>
          </a:p>
          <a:p>
            <a:r>
              <a:rPr lang="en-GB" dirty="0" smtClean="0"/>
              <a:t>If you want to profile on NVIDIA® devices you </a:t>
            </a:r>
            <a:r>
              <a:rPr lang="en-GB" b="1" dirty="0" smtClean="0"/>
              <a:t>must</a:t>
            </a:r>
            <a:r>
              <a:rPr lang="en-GB" dirty="0" smtClean="0"/>
              <a:t> compile </a:t>
            </a:r>
            <a:r>
              <a:rPr lang="en-GB" dirty="0" err="1" smtClean="0"/>
              <a:t>Extrae</a:t>
            </a:r>
            <a:r>
              <a:rPr lang="en-GB" dirty="0" smtClean="0"/>
              <a:t> against the NVIDIA headers and runtime otherwise v1.2 code will be used by </a:t>
            </a:r>
            <a:r>
              <a:rPr lang="en-GB" dirty="0" err="1" smtClean="0"/>
              <a:t>Extrae</a:t>
            </a:r>
            <a:r>
              <a:rPr lang="en-GB" dirty="0" smtClean="0"/>
              <a:t> internally which will cause the trace step to </a:t>
            </a:r>
            <a:r>
              <a:rPr lang="en-GB" dirty="0" err="1" smtClean="0"/>
              <a:t>segfault</a:t>
            </a:r>
            <a:endParaRPr lang="en-GB" dirty="0" smtClean="0"/>
          </a:p>
        </p:txBody>
      </p:sp>
    </p:spTree>
    <p:extLst>
      <p:ext uri="{BB962C8B-B14F-4D97-AF65-F5344CB8AC3E}">
        <p14:creationId xmlns:p14="http://schemas.microsoft.com/office/powerpoint/2010/main" val="6240308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 – Host API</a:t>
            </a:r>
            <a:endParaRPr lang="en-GB" dirty="0"/>
          </a:p>
        </p:txBody>
      </p:sp>
      <p:sp>
        <p:nvSpPr>
          <p:cNvPr id="3" name="Content Placeholder 2"/>
          <p:cNvSpPr>
            <a:spLocks noGrp="1"/>
          </p:cNvSpPr>
          <p:nvPr>
            <p:ph idx="1"/>
          </p:nvPr>
        </p:nvSpPr>
        <p:spPr/>
        <p:txBody>
          <a:bodyPr>
            <a:noAutofit/>
          </a:bodyPr>
          <a:lstStyle/>
          <a:p>
            <a:pPr marL="0" indent="0">
              <a:buNone/>
            </a:pPr>
            <a:r>
              <a:rPr lang="en-GB" sz="1200" b="1" dirty="0">
                <a:latin typeface="Courier New"/>
                <a:cs typeface="Courier New"/>
              </a:rPr>
              <a:t>cl::</a:t>
            </a:r>
            <a:r>
              <a:rPr lang="en-GB" sz="1200" b="1" dirty="0" err="1">
                <a:latin typeface="Courier New"/>
                <a:cs typeface="Courier New"/>
              </a:rPr>
              <a:t>ImageFormat</a:t>
            </a:r>
            <a:r>
              <a:rPr lang="en-GB" sz="1200" b="1" dirty="0">
                <a:latin typeface="Courier New"/>
                <a:cs typeface="Courier New"/>
              </a:rPr>
              <a:t> </a:t>
            </a:r>
            <a:r>
              <a:rPr lang="en-GB" sz="1200" b="1" dirty="0">
                <a:solidFill>
                  <a:schemeClr val="accent4"/>
                </a:solidFill>
                <a:latin typeface="Courier New"/>
                <a:cs typeface="Courier New"/>
              </a:rPr>
              <a:t>format</a:t>
            </a:r>
            <a:r>
              <a:rPr lang="en-GB" sz="1200" b="1" dirty="0">
                <a:latin typeface="Courier New"/>
                <a:cs typeface="Courier New"/>
              </a:rPr>
              <a:t>(</a:t>
            </a:r>
          </a:p>
          <a:p>
            <a:pPr marL="0" indent="0">
              <a:buNone/>
            </a:pPr>
            <a:r>
              <a:rPr lang="en-GB" sz="1200" b="1" dirty="0">
                <a:latin typeface="Courier New"/>
                <a:cs typeface="Courier New"/>
              </a:rPr>
              <a:t>  CL_RGBA,      </a:t>
            </a:r>
            <a:r>
              <a:rPr lang="en-GB" sz="1200" b="1" dirty="0">
                <a:solidFill>
                  <a:srgbClr val="008000"/>
                </a:solidFill>
                <a:latin typeface="Courier New"/>
                <a:cs typeface="Courier New"/>
              </a:rPr>
              <a:t>// channel order</a:t>
            </a:r>
          </a:p>
          <a:p>
            <a:pPr marL="0" indent="0">
              <a:buNone/>
            </a:pPr>
            <a:r>
              <a:rPr lang="en-GB" sz="1200" b="1" dirty="0">
                <a:latin typeface="Courier New"/>
                <a:cs typeface="Courier New"/>
              </a:rPr>
              <a:t>  CL_UNORM_INT8 </a:t>
            </a:r>
            <a:r>
              <a:rPr lang="en-GB" sz="1200" b="1" dirty="0">
                <a:solidFill>
                  <a:srgbClr val="008000"/>
                </a:solidFill>
                <a:latin typeface="Courier New"/>
                <a:cs typeface="Courier New"/>
              </a:rPr>
              <a:t>// channel data type</a:t>
            </a:r>
          </a:p>
          <a:p>
            <a:pPr marL="0" indent="0">
              <a:buNone/>
            </a:pPr>
            <a:r>
              <a:rPr lang="en-GB" sz="1200" b="1" dirty="0">
                <a:latin typeface="Courier New"/>
                <a:cs typeface="Courier New"/>
              </a:rPr>
              <a:t>);</a:t>
            </a:r>
          </a:p>
          <a:p>
            <a:pPr marL="0" indent="0">
              <a:buNone/>
            </a:pPr>
            <a:endParaRPr lang="en-GB" sz="1200" b="1" dirty="0">
              <a:latin typeface="Courier New"/>
              <a:cs typeface="Courier New"/>
            </a:endParaRPr>
          </a:p>
          <a:p>
            <a:pPr marL="0" indent="0">
              <a:buNone/>
            </a:pPr>
            <a:r>
              <a:rPr lang="en-GB" sz="1200" b="1" dirty="0">
                <a:latin typeface="Courier New"/>
                <a:cs typeface="Courier New"/>
              </a:rPr>
              <a:t>cl::Image2D </a:t>
            </a:r>
            <a:r>
              <a:rPr lang="en-GB" sz="1200" b="1" dirty="0" err="1">
                <a:solidFill>
                  <a:schemeClr val="accent4"/>
                </a:solidFill>
                <a:latin typeface="Courier New"/>
                <a:cs typeface="Courier New"/>
              </a:rPr>
              <a:t>d_image</a:t>
            </a:r>
            <a:r>
              <a:rPr lang="en-GB" sz="1200" b="1" dirty="0">
                <a:latin typeface="Courier New"/>
                <a:cs typeface="Courier New"/>
              </a:rPr>
              <a:t>(</a:t>
            </a:r>
          </a:p>
          <a:p>
            <a:pPr marL="0" indent="0">
              <a:buNone/>
            </a:pPr>
            <a:r>
              <a:rPr lang="en-GB" sz="1200" b="1" dirty="0">
                <a:latin typeface="Courier New"/>
                <a:cs typeface="Courier New"/>
              </a:rPr>
              <a:t>  context,          </a:t>
            </a:r>
            <a:r>
              <a:rPr lang="en-GB" sz="1200" b="1" dirty="0">
                <a:solidFill>
                  <a:srgbClr val="008000"/>
                </a:solidFill>
                <a:latin typeface="Courier New"/>
                <a:cs typeface="Courier New"/>
              </a:rPr>
              <a:t>// context object</a:t>
            </a:r>
          </a:p>
          <a:p>
            <a:pPr marL="0" indent="0">
              <a:buNone/>
            </a:pPr>
            <a:r>
              <a:rPr lang="en-GB" sz="1200" b="1" dirty="0">
                <a:latin typeface="Courier New"/>
                <a:cs typeface="Courier New"/>
              </a:rPr>
              <a:t>  CL_MEM_READ_ONLY, </a:t>
            </a:r>
            <a:r>
              <a:rPr lang="en-GB" sz="1200" b="1" dirty="0">
                <a:solidFill>
                  <a:srgbClr val="008000"/>
                </a:solidFill>
                <a:latin typeface="Courier New"/>
                <a:cs typeface="Courier New"/>
              </a:rPr>
              <a:t>// memory access flags</a:t>
            </a:r>
          </a:p>
          <a:p>
            <a:pPr marL="0" indent="0">
              <a:buNone/>
            </a:pPr>
            <a:r>
              <a:rPr lang="en-GB" sz="1200" b="1" dirty="0">
                <a:latin typeface="Courier New"/>
                <a:cs typeface="Courier New"/>
              </a:rPr>
              <a:t>  format,           </a:t>
            </a:r>
            <a:r>
              <a:rPr lang="en-GB" sz="1200" b="1" dirty="0">
                <a:solidFill>
                  <a:srgbClr val="008000"/>
                </a:solidFill>
                <a:latin typeface="Courier New"/>
                <a:cs typeface="Courier New"/>
              </a:rPr>
              <a:t>// image format (above)</a:t>
            </a:r>
          </a:p>
          <a:p>
            <a:pPr marL="0" indent="0">
              <a:buNone/>
            </a:pPr>
            <a:r>
              <a:rPr lang="en-GB" sz="1200" b="1" dirty="0">
                <a:latin typeface="Courier New"/>
                <a:cs typeface="Courier New"/>
              </a:rPr>
              <a:t>  width,            </a:t>
            </a:r>
            <a:r>
              <a:rPr lang="en-GB" sz="1200" b="1" dirty="0">
                <a:solidFill>
                  <a:srgbClr val="008000"/>
                </a:solidFill>
                <a:latin typeface="Courier New"/>
                <a:cs typeface="Courier New"/>
              </a:rPr>
              <a:t>// image width</a:t>
            </a:r>
          </a:p>
          <a:p>
            <a:pPr marL="0" indent="0">
              <a:buNone/>
            </a:pPr>
            <a:r>
              <a:rPr lang="en-GB" sz="1200" b="1" dirty="0">
                <a:latin typeface="Courier New"/>
                <a:cs typeface="Courier New"/>
              </a:rPr>
              <a:t>  height,           </a:t>
            </a:r>
            <a:r>
              <a:rPr lang="en-GB" sz="1200" b="1" dirty="0">
                <a:solidFill>
                  <a:srgbClr val="008000"/>
                </a:solidFill>
                <a:latin typeface="Courier New"/>
                <a:cs typeface="Courier New"/>
              </a:rPr>
              <a:t>// image height</a:t>
            </a:r>
          </a:p>
          <a:p>
            <a:pPr marL="0" indent="0">
              <a:buNone/>
            </a:pPr>
            <a:r>
              <a:rPr lang="en-GB" sz="1200" b="1" dirty="0">
                <a:latin typeface="Courier New"/>
                <a:cs typeface="Courier New"/>
              </a:rPr>
              <a:t>);</a:t>
            </a:r>
          </a:p>
          <a:p>
            <a:pPr marL="0" indent="0">
              <a:buNone/>
            </a:pPr>
            <a:endParaRPr lang="en-GB" sz="1200" b="1" dirty="0">
              <a:latin typeface="Courier New"/>
              <a:cs typeface="Courier New"/>
            </a:endParaRPr>
          </a:p>
          <a:p>
            <a:pPr marL="0" indent="0">
              <a:buNone/>
            </a:pPr>
            <a:r>
              <a:rPr lang="hr-HR" sz="1200" b="1" dirty="0">
                <a:latin typeface="Courier New"/>
                <a:cs typeface="Courier New"/>
              </a:rPr>
              <a:t>cl:</a:t>
            </a:r>
            <a:r>
              <a:rPr lang="hr-HR" sz="1200" b="1" dirty="0" smtClean="0">
                <a:latin typeface="Courier New"/>
                <a:cs typeface="Courier New"/>
              </a:rPr>
              <a:t>:array&lt;size_type, </a:t>
            </a:r>
            <a:r>
              <a:rPr lang="hr-HR" sz="1200" b="1" dirty="0" smtClean="0">
                <a:solidFill>
                  <a:srgbClr val="FF00FF"/>
                </a:solidFill>
                <a:latin typeface="Courier New"/>
                <a:cs typeface="Courier New"/>
              </a:rPr>
              <a:t>3</a:t>
            </a:r>
            <a:r>
              <a:rPr lang="hr-HR" sz="1200" b="1" dirty="0">
                <a:latin typeface="Courier New"/>
                <a:cs typeface="Courier New"/>
              </a:rPr>
              <a:t>&gt; origin;</a:t>
            </a:r>
          </a:p>
          <a:p>
            <a:pPr marL="0" indent="0">
              <a:buNone/>
            </a:pPr>
            <a:r>
              <a:rPr lang="hr-HR" sz="1200" b="1" dirty="0">
                <a:latin typeface="Courier New"/>
                <a:cs typeface="Courier New"/>
              </a:rPr>
              <a:t>    origin[</a:t>
            </a:r>
            <a:r>
              <a:rPr lang="hr-HR" sz="1200" b="1" dirty="0">
                <a:solidFill>
                  <a:srgbClr val="FF00FF"/>
                </a:solidFill>
                <a:latin typeface="Courier New"/>
                <a:cs typeface="Courier New"/>
              </a:rPr>
              <a:t>0</a:t>
            </a:r>
            <a:r>
              <a:rPr lang="hr-HR" sz="1200" b="1" dirty="0">
                <a:latin typeface="Courier New"/>
                <a:cs typeface="Courier New"/>
              </a:rPr>
              <a:t>] = origin[</a:t>
            </a:r>
            <a:r>
              <a:rPr lang="hr-HR" sz="1200" b="1" dirty="0">
                <a:solidFill>
                  <a:srgbClr val="FF00FF"/>
                </a:solidFill>
                <a:latin typeface="Courier New"/>
                <a:cs typeface="Courier New"/>
              </a:rPr>
              <a:t>1</a:t>
            </a:r>
            <a:r>
              <a:rPr lang="hr-HR" sz="1200" b="1" dirty="0">
                <a:latin typeface="Courier New"/>
                <a:cs typeface="Courier New"/>
              </a:rPr>
              <a:t>] = origin[</a:t>
            </a:r>
            <a:r>
              <a:rPr lang="hr-HR" sz="1200" b="1" dirty="0">
                <a:solidFill>
                  <a:srgbClr val="FF00FF"/>
                </a:solidFill>
                <a:latin typeface="Courier New"/>
                <a:cs typeface="Courier New"/>
              </a:rPr>
              <a:t>2</a:t>
            </a:r>
            <a:r>
              <a:rPr lang="hr-HR" sz="1200" b="1" dirty="0">
                <a:latin typeface="Courier New"/>
                <a:cs typeface="Courier New"/>
              </a:rPr>
              <a:t>] = </a:t>
            </a:r>
            <a:r>
              <a:rPr lang="hr-HR" sz="1200" b="1" dirty="0">
                <a:solidFill>
                  <a:srgbClr val="FF00FF"/>
                </a:solidFill>
                <a:latin typeface="Courier New"/>
                <a:cs typeface="Courier New"/>
              </a:rPr>
              <a:t>0</a:t>
            </a:r>
            <a:r>
              <a:rPr lang="hr-HR" sz="1200" b="1" dirty="0">
                <a:latin typeface="Courier New"/>
                <a:cs typeface="Courier New"/>
              </a:rPr>
              <a:t>;</a:t>
            </a:r>
          </a:p>
          <a:p>
            <a:pPr marL="0" indent="0">
              <a:buNone/>
            </a:pPr>
            <a:r>
              <a:rPr lang="hr-HR" sz="1200" b="1" dirty="0">
                <a:latin typeface="Courier New"/>
                <a:cs typeface="Courier New"/>
              </a:rPr>
              <a:t>cl:</a:t>
            </a:r>
            <a:r>
              <a:rPr lang="hr-HR" sz="1200" b="1" dirty="0" smtClean="0">
                <a:latin typeface="Courier New"/>
                <a:cs typeface="Courier New"/>
              </a:rPr>
              <a:t>:array&lt;size_type, </a:t>
            </a:r>
            <a:r>
              <a:rPr lang="hr-HR" sz="1200" b="1" dirty="0" smtClean="0">
                <a:solidFill>
                  <a:srgbClr val="FF00FF"/>
                </a:solidFill>
                <a:latin typeface="Courier New"/>
                <a:cs typeface="Courier New"/>
              </a:rPr>
              <a:t>3</a:t>
            </a:r>
            <a:r>
              <a:rPr lang="hr-HR" sz="1200" b="1" dirty="0">
                <a:latin typeface="Courier New"/>
                <a:cs typeface="Courier New"/>
              </a:rPr>
              <a:t>&gt; region;</a:t>
            </a:r>
          </a:p>
          <a:p>
            <a:pPr marL="0" indent="0">
              <a:buNone/>
            </a:pPr>
            <a:r>
              <a:rPr lang="hr-HR" sz="1200" b="1" dirty="0">
                <a:latin typeface="Courier New"/>
                <a:cs typeface="Courier New"/>
              </a:rPr>
              <a:t>    region[</a:t>
            </a:r>
            <a:r>
              <a:rPr lang="hr-HR" sz="1200" b="1" dirty="0">
                <a:solidFill>
                  <a:srgbClr val="FF00FF"/>
                </a:solidFill>
                <a:latin typeface="Courier New"/>
                <a:cs typeface="Courier New"/>
              </a:rPr>
              <a:t>0</a:t>
            </a:r>
            <a:r>
              <a:rPr lang="hr-HR" sz="1200" b="1" dirty="0">
                <a:latin typeface="Courier New"/>
                <a:cs typeface="Courier New"/>
              </a:rPr>
              <a:t>] = </a:t>
            </a:r>
            <a:r>
              <a:rPr lang="hr-HR" sz="1200" b="1" dirty="0" smtClean="0">
                <a:latin typeface="Courier New"/>
                <a:cs typeface="Courier New"/>
              </a:rPr>
              <a:t>width;</a:t>
            </a:r>
            <a:endParaRPr lang="hr-HR" sz="1200" b="1" dirty="0">
              <a:latin typeface="Courier New"/>
              <a:cs typeface="Courier New"/>
            </a:endParaRPr>
          </a:p>
          <a:p>
            <a:pPr marL="0" indent="0">
              <a:buNone/>
            </a:pPr>
            <a:r>
              <a:rPr lang="hr-HR" sz="1200" b="1" dirty="0">
                <a:latin typeface="Courier New"/>
                <a:cs typeface="Courier New"/>
              </a:rPr>
              <a:t>    region[</a:t>
            </a:r>
            <a:r>
              <a:rPr lang="hr-HR" sz="1200" b="1" dirty="0">
                <a:solidFill>
                  <a:srgbClr val="FF00FF"/>
                </a:solidFill>
                <a:latin typeface="Courier New"/>
                <a:cs typeface="Courier New"/>
              </a:rPr>
              <a:t>1</a:t>
            </a:r>
            <a:r>
              <a:rPr lang="hr-HR" sz="1200" b="1" dirty="0">
                <a:latin typeface="Courier New"/>
                <a:cs typeface="Courier New"/>
              </a:rPr>
              <a:t>] = </a:t>
            </a:r>
            <a:r>
              <a:rPr lang="hr-HR" sz="1200" b="1" dirty="0" smtClean="0">
                <a:latin typeface="Courier New"/>
                <a:cs typeface="Courier New"/>
              </a:rPr>
              <a:t>height;</a:t>
            </a:r>
            <a:endParaRPr lang="hr-HR" sz="1200" b="1" dirty="0">
              <a:latin typeface="Courier New"/>
              <a:cs typeface="Courier New"/>
            </a:endParaRPr>
          </a:p>
          <a:p>
            <a:pPr marL="0" indent="0">
              <a:buNone/>
            </a:pPr>
            <a:r>
              <a:rPr lang="hr-HR" sz="1200" b="1" dirty="0">
                <a:latin typeface="Courier New"/>
                <a:cs typeface="Courier New"/>
              </a:rPr>
              <a:t>    region[</a:t>
            </a:r>
            <a:r>
              <a:rPr lang="hr-HR" sz="1200" b="1" dirty="0">
                <a:solidFill>
                  <a:srgbClr val="FF00FF"/>
                </a:solidFill>
                <a:latin typeface="Courier New"/>
                <a:cs typeface="Courier New"/>
              </a:rPr>
              <a:t>2</a:t>
            </a:r>
            <a:r>
              <a:rPr lang="hr-HR" sz="1200" b="1" dirty="0">
                <a:latin typeface="Courier New"/>
                <a:cs typeface="Courier New"/>
              </a:rPr>
              <a:t>] = </a:t>
            </a:r>
            <a:r>
              <a:rPr lang="hr-HR" sz="1200" b="1" dirty="0">
                <a:solidFill>
                  <a:srgbClr val="FF00FF"/>
                </a:solidFill>
                <a:latin typeface="Courier New"/>
                <a:cs typeface="Courier New"/>
              </a:rPr>
              <a:t>1</a:t>
            </a:r>
            <a:r>
              <a:rPr lang="hr-HR" sz="1200" b="1" dirty="0">
                <a:latin typeface="Courier New"/>
                <a:cs typeface="Courier New"/>
              </a:rPr>
              <a:t>;</a:t>
            </a:r>
            <a:endParaRPr lang="en-GB" sz="1200" b="1" dirty="0">
              <a:latin typeface="Courier New"/>
              <a:cs typeface="Courier New"/>
            </a:endParaRPr>
          </a:p>
          <a:p>
            <a:pPr marL="0" indent="0">
              <a:buNone/>
            </a:pPr>
            <a:r>
              <a:rPr lang="en-GB" sz="1200" b="1" dirty="0" err="1">
                <a:latin typeface="Courier New"/>
                <a:cs typeface="Courier New"/>
              </a:rPr>
              <a:t>queue.</a:t>
            </a:r>
            <a:r>
              <a:rPr lang="en-GB" sz="1200" b="1" dirty="0" err="1">
                <a:solidFill>
                  <a:srgbClr val="3366FF"/>
                </a:solidFill>
                <a:latin typeface="Courier New"/>
                <a:cs typeface="Courier New"/>
              </a:rPr>
              <a:t>enqueueWriteImage</a:t>
            </a:r>
            <a:r>
              <a:rPr lang="en-GB" sz="1200" b="1" dirty="0">
                <a:latin typeface="Courier New"/>
                <a:cs typeface="Courier New"/>
              </a:rPr>
              <a:t>(</a:t>
            </a:r>
          </a:p>
          <a:p>
            <a:pPr marL="0" indent="0">
              <a:buNone/>
            </a:pPr>
            <a:r>
              <a:rPr lang="en-GB" sz="1200" b="1" dirty="0">
                <a:latin typeface="Courier New"/>
                <a:cs typeface="Courier New"/>
              </a:rPr>
              <a:t>  </a:t>
            </a:r>
            <a:r>
              <a:rPr lang="en-GB" sz="1200" b="1" dirty="0" err="1">
                <a:latin typeface="Courier New"/>
                <a:cs typeface="Courier New"/>
              </a:rPr>
              <a:t>d_image</a:t>
            </a:r>
            <a:r>
              <a:rPr lang="en-GB" sz="1200" b="1" dirty="0">
                <a:latin typeface="Courier New"/>
                <a:cs typeface="Courier New"/>
              </a:rPr>
              <a:t>,      </a:t>
            </a:r>
            <a:r>
              <a:rPr lang="en-GB" sz="1200" b="1" dirty="0">
                <a:solidFill>
                  <a:srgbClr val="008000"/>
                </a:solidFill>
                <a:latin typeface="Courier New"/>
                <a:cs typeface="Courier New"/>
              </a:rPr>
              <a:t>// image object</a:t>
            </a:r>
          </a:p>
          <a:p>
            <a:pPr marL="0" indent="0">
              <a:buNone/>
            </a:pPr>
            <a:r>
              <a:rPr lang="en-GB" sz="1200" b="1" dirty="0">
                <a:latin typeface="Courier New"/>
                <a:cs typeface="Courier New"/>
              </a:rPr>
              <a:t>  CL_TRUE,      </a:t>
            </a:r>
            <a:r>
              <a:rPr lang="en-GB" sz="1200" b="1" dirty="0">
                <a:solidFill>
                  <a:srgbClr val="008000"/>
                </a:solidFill>
                <a:latin typeface="Courier New"/>
                <a:cs typeface="Courier New"/>
              </a:rPr>
              <a:t>// blocking read</a:t>
            </a:r>
          </a:p>
          <a:p>
            <a:pPr marL="0" indent="0">
              <a:buNone/>
            </a:pPr>
            <a:r>
              <a:rPr lang="en-GB" sz="1200" b="1" dirty="0">
                <a:latin typeface="Courier New"/>
                <a:cs typeface="Courier New"/>
              </a:rPr>
              <a:t>  origin,       </a:t>
            </a:r>
            <a:r>
              <a:rPr lang="en-GB" sz="1200" b="1" dirty="0">
                <a:solidFill>
                  <a:srgbClr val="008000"/>
                </a:solidFill>
                <a:latin typeface="Courier New"/>
                <a:cs typeface="Courier New"/>
              </a:rPr>
              <a:t>// origin of write</a:t>
            </a:r>
          </a:p>
          <a:p>
            <a:pPr marL="0" indent="0">
              <a:buNone/>
            </a:pPr>
            <a:r>
              <a:rPr lang="en-GB" sz="1200" b="1" dirty="0">
                <a:latin typeface="Courier New"/>
                <a:cs typeface="Courier New"/>
              </a:rPr>
              <a:t>  region,       </a:t>
            </a:r>
            <a:r>
              <a:rPr lang="en-GB" sz="1200" b="1" dirty="0">
                <a:solidFill>
                  <a:srgbClr val="008000"/>
                </a:solidFill>
                <a:latin typeface="Courier New"/>
                <a:cs typeface="Courier New"/>
              </a:rPr>
              <a:t>// region to write</a:t>
            </a:r>
          </a:p>
          <a:p>
            <a:pPr marL="0" indent="0">
              <a:buNone/>
            </a:pPr>
            <a:r>
              <a:rPr lang="en-GB" sz="1200" b="1" dirty="0">
                <a:latin typeface="Courier New"/>
                <a:cs typeface="Courier New"/>
              </a:rPr>
              <a:t>  </a:t>
            </a:r>
            <a:r>
              <a:rPr lang="en-GB" sz="1200" b="1" dirty="0">
                <a:solidFill>
                  <a:srgbClr val="FF00FF"/>
                </a:solidFill>
                <a:latin typeface="Courier New"/>
                <a:cs typeface="Courier New"/>
              </a:rPr>
              <a:t>0</a:t>
            </a:r>
            <a:r>
              <a:rPr lang="en-GB" sz="1200" b="1" dirty="0">
                <a:latin typeface="Courier New"/>
                <a:cs typeface="Courier New"/>
              </a:rPr>
              <a:t>,            </a:t>
            </a:r>
            <a:r>
              <a:rPr lang="en-GB" sz="1200" b="1" dirty="0">
                <a:solidFill>
                  <a:srgbClr val="008000"/>
                </a:solidFill>
                <a:latin typeface="Courier New"/>
                <a:cs typeface="Courier New"/>
              </a:rPr>
              <a:t>// image row pitch</a:t>
            </a:r>
          </a:p>
          <a:p>
            <a:pPr marL="0" indent="0">
              <a:buNone/>
            </a:pPr>
            <a:r>
              <a:rPr lang="en-GB" sz="1200" b="1" dirty="0">
                <a:latin typeface="Courier New"/>
                <a:cs typeface="Courier New"/>
              </a:rPr>
              <a:t>  </a:t>
            </a:r>
            <a:r>
              <a:rPr lang="en-GB" sz="1200" b="1" dirty="0">
                <a:solidFill>
                  <a:srgbClr val="FF00FF"/>
                </a:solidFill>
                <a:latin typeface="Courier New"/>
                <a:cs typeface="Courier New"/>
              </a:rPr>
              <a:t>0</a:t>
            </a:r>
            <a:r>
              <a:rPr lang="en-GB" sz="1200" b="1" dirty="0">
                <a:latin typeface="Courier New"/>
                <a:cs typeface="Courier New"/>
              </a:rPr>
              <a:t>,            </a:t>
            </a:r>
            <a:r>
              <a:rPr lang="en-GB" sz="1200" b="1" dirty="0">
                <a:solidFill>
                  <a:srgbClr val="008000"/>
                </a:solidFill>
                <a:latin typeface="Courier New"/>
                <a:cs typeface="Courier New"/>
              </a:rPr>
              <a:t>// image slice pitch (3D only)</a:t>
            </a:r>
          </a:p>
          <a:p>
            <a:pPr marL="0" indent="0">
              <a:buNone/>
            </a:pPr>
            <a:r>
              <a:rPr lang="en-GB" sz="1200" b="1" dirty="0">
                <a:latin typeface="Courier New"/>
                <a:cs typeface="Courier New"/>
              </a:rPr>
              <a:t>  </a:t>
            </a:r>
            <a:r>
              <a:rPr lang="en-GB" sz="1200" b="1" dirty="0" err="1">
                <a:latin typeface="Courier New"/>
                <a:cs typeface="Courier New"/>
              </a:rPr>
              <a:t>h_image</a:t>
            </a:r>
            <a:r>
              <a:rPr lang="en-GB" sz="1200" b="1" dirty="0">
                <a:latin typeface="Courier New"/>
                <a:cs typeface="Courier New"/>
              </a:rPr>
              <a:t>,      </a:t>
            </a:r>
            <a:r>
              <a:rPr lang="en-GB" sz="1200" b="1" dirty="0">
                <a:solidFill>
                  <a:srgbClr val="008000"/>
                </a:solidFill>
                <a:latin typeface="Courier New"/>
                <a:cs typeface="Courier New"/>
              </a:rPr>
              <a:t>// host data</a:t>
            </a:r>
          </a:p>
          <a:p>
            <a:pPr marL="0" indent="0">
              <a:buNone/>
            </a:pPr>
            <a:r>
              <a:rPr lang="en-GB" sz="1200" b="1" dirty="0">
                <a:latin typeface="Courier New"/>
                <a:cs typeface="Courier New"/>
              </a:rPr>
              <a:t>);</a:t>
            </a:r>
          </a:p>
        </p:txBody>
      </p:sp>
      <p:sp>
        <p:nvSpPr>
          <p:cNvPr id="4" name="Text Placeholder 3"/>
          <p:cNvSpPr>
            <a:spLocks noGrp="1"/>
          </p:cNvSpPr>
          <p:nvPr>
            <p:ph type="body" sz="half" idx="2"/>
          </p:nvPr>
        </p:nvSpPr>
        <p:spPr>
          <a:xfrm>
            <a:off x="251520" y="1435100"/>
            <a:ext cx="3240360" cy="4691063"/>
          </a:xfrm>
        </p:spPr>
        <p:txBody>
          <a:bodyPr>
            <a:normAutofit/>
          </a:bodyPr>
          <a:lstStyle/>
          <a:p>
            <a:pPr marL="285750" indent="-285750">
              <a:buFont typeface="Arial"/>
              <a:buChar char="•"/>
            </a:pPr>
            <a:r>
              <a:rPr lang="en-GB" dirty="0"/>
              <a:t>Image objects are created using the </a:t>
            </a:r>
            <a:r>
              <a:rPr lang="en-GB" b="1" dirty="0" smtClean="0">
                <a:solidFill>
                  <a:srgbClr val="3366FF"/>
                </a:solidFill>
                <a:latin typeface="Courier New"/>
                <a:cs typeface="Courier New"/>
              </a:rPr>
              <a:t>Image2D</a:t>
            </a:r>
            <a:r>
              <a:rPr lang="en-GB" b="1" dirty="0" smtClean="0">
                <a:solidFill>
                  <a:srgbClr val="3366FF"/>
                </a:solidFill>
                <a:cs typeface="Courier New"/>
              </a:rPr>
              <a:t> </a:t>
            </a:r>
            <a:r>
              <a:rPr lang="en-GB" dirty="0"/>
              <a:t>and </a:t>
            </a:r>
            <a:r>
              <a:rPr lang="en-GB" b="1" dirty="0">
                <a:solidFill>
                  <a:srgbClr val="3366FF"/>
                </a:solidFill>
                <a:latin typeface="Courier New"/>
                <a:cs typeface="Courier New"/>
              </a:rPr>
              <a:t>Image3D</a:t>
            </a:r>
            <a:r>
              <a:rPr lang="en-GB" b="1" dirty="0">
                <a:solidFill>
                  <a:srgbClr val="3366FF"/>
                </a:solidFill>
                <a:latin typeface="Calibri"/>
                <a:cs typeface="Calibri"/>
              </a:rPr>
              <a:t> </a:t>
            </a:r>
            <a:r>
              <a:rPr lang="en-GB" dirty="0" smtClean="0"/>
              <a:t>types</a:t>
            </a:r>
            <a:endParaRPr lang="en-GB" dirty="0"/>
          </a:p>
          <a:p>
            <a:pPr marL="285750" indent="-285750">
              <a:buFont typeface="Arial"/>
              <a:buChar char="•"/>
            </a:pPr>
            <a:r>
              <a:rPr lang="en-GB" dirty="0"/>
              <a:t>These functions take a </a:t>
            </a:r>
            <a:r>
              <a:rPr lang="en-GB" b="1" dirty="0">
                <a:solidFill>
                  <a:srgbClr val="3366FF"/>
                </a:solidFill>
                <a:latin typeface="Courier New"/>
                <a:cs typeface="Courier New"/>
              </a:rPr>
              <a:t>cl::</a:t>
            </a:r>
            <a:r>
              <a:rPr lang="en-GB" b="1" dirty="0" err="1">
                <a:solidFill>
                  <a:srgbClr val="3366FF"/>
                </a:solidFill>
                <a:latin typeface="Courier New"/>
                <a:cs typeface="Courier New"/>
              </a:rPr>
              <a:t>ImageFormat</a:t>
            </a:r>
            <a:r>
              <a:rPr lang="en-GB" b="1" dirty="0">
                <a:solidFill>
                  <a:srgbClr val="3366FF"/>
                </a:solidFill>
                <a:latin typeface="Courier New"/>
                <a:cs typeface="Courier New"/>
              </a:rPr>
              <a:t> </a:t>
            </a:r>
            <a:r>
              <a:rPr lang="en-GB" dirty="0"/>
              <a:t>object which defines the data type and channel order for the image</a:t>
            </a:r>
          </a:p>
          <a:p>
            <a:pPr marL="285750" indent="-285750">
              <a:buFont typeface="Arial"/>
              <a:buChar char="•"/>
            </a:pPr>
            <a:r>
              <a:rPr lang="en-GB" dirty="0"/>
              <a:t>Data is copied to/from the device with the </a:t>
            </a:r>
            <a:r>
              <a:rPr lang="en-GB" b="1" dirty="0" err="1">
                <a:solidFill>
                  <a:srgbClr val="3366FF"/>
                </a:solidFill>
                <a:latin typeface="Courier New"/>
                <a:cs typeface="Courier New"/>
              </a:rPr>
              <a:t>enqueueWriteImage</a:t>
            </a:r>
            <a:r>
              <a:rPr lang="en-GB" dirty="0"/>
              <a:t> and </a:t>
            </a:r>
            <a:r>
              <a:rPr lang="en-GB" b="1" dirty="0" err="1">
                <a:solidFill>
                  <a:srgbClr val="3366FF"/>
                </a:solidFill>
                <a:latin typeface="Courier New"/>
                <a:cs typeface="Courier New"/>
              </a:rPr>
              <a:t>enqueueReadImage</a:t>
            </a:r>
            <a:r>
              <a:rPr lang="en-GB" dirty="0"/>
              <a:t> </a:t>
            </a:r>
            <a:r>
              <a:rPr lang="en-GB" dirty="0" smtClean="0"/>
              <a:t>functions</a:t>
            </a:r>
          </a:p>
          <a:p>
            <a:pPr marL="285750" indent="-285750">
              <a:buFont typeface="Arial"/>
              <a:buChar char="•"/>
            </a:pPr>
            <a:r>
              <a:rPr lang="en-GB" dirty="0" smtClean="0"/>
              <a:t>Can also copy between buffers and images</a:t>
            </a:r>
            <a:endParaRPr lang="en-GB" b="1" dirty="0">
              <a:solidFill>
                <a:srgbClr val="3366FF"/>
              </a:solidFill>
              <a:latin typeface="Courier New"/>
              <a:cs typeface="Courier New"/>
            </a:endParaRPr>
          </a:p>
          <a:p>
            <a:pPr marL="285750" indent="-285750">
              <a:buFont typeface="Arial"/>
              <a:buChar char="•"/>
            </a:pPr>
            <a:r>
              <a:rPr lang="en-GB" dirty="0"/>
              <a:t>Presence of image support </a:t>
            </a:r>
            <a:r>
              <a:rPr lang="en-GB" dirty="0" smtClean="0"/>
              <a:t>can </a:t>
            </a:r>
            <a:r>
              <a:rPr lang="en-GB" dirty="0"/>
              <a:t>be queried </a:t>
            </a:r>
            <a:r>
              <a:rPr lang="en-GB" dirty="0" smtClean="0"/>
              <a:t>with </a:t>
            </a:r>
            <a:r>
              <a:rPr lang="en-GB" b="1" dirty="0" err="1">
                <a:solidFill>
                  <a:srgbClr val="3366FF"/>
                </a:solidFill>
                <a:latin typeface="Courier New"/>
                <a:cs typeface="Courier New"/>
              </a:rPr>
              <a:t>getDeviceInfo</a:t>
            </a:r>
            <a:r>
              <a:rPr lang="en-GB" dirty="0"/>
              <a:t> </a:t>
            </a:r>
            <a:r>
              <a:rPr lang="en-GB" dirty="0" smtClean="0"/>
              <a:t>and </a:t>
            </a:r>
            <a:r>
              <a:rPr lang="en-GB" dirty="0"/>
              <a:t>the </a:t>
            </a:r>
            <a:r>
              <a:rPr lang="en-GB" b="1" dirty="0">
                <a:solidFill>
                  <a:srgbClr val="3366FF"/>
                </a:solidFill>
                <a:latin typeface="Courier New"/>
                <a:cs typeface="Courier New"/>
              </a:rPr>
              <a:t>CL_DEVICE_IMAGE_SUPPORT</a:t>
            </a:r>
            <a:r>
              <a:rPr lang="en-GB" dirty="0">
                <a:solidFill>
                  <a:srgbClr val="3366FF"/>
                </a:solidFill>
              </a:rPr>
              <a:t> </a:t>
            </a:r>
            <a:r>
              <a:rPr lang="en-GB" dirty="0" smtClean="0"/>
              <a:t>parameter</a:t>
            </a:r>
            <a:endParaRPr lang="en-GB" dirty="0"/>
          </a:p>
        </p:txBody>
      </p:sp>
    </p:spTree>
    <p:extLst>
      <p:ext uri="{BB962C8B-B14F-4D97-AF65-F5344CB8AC3E}">
        <p14:creationId xmlns:p14="http://schemas.microsoft.com/office/powerpoint/2010/main" val="51472560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Formats </a:t>
            </a:r>
            <a:endParaRPr lang="en-GB" dirty="0"/>
          </a:p>
        </p:txBody>
      </p:sp>
      <p:sp>
        <p:nvSpPr>
          <p:cNvPr id="3" name="Text Placeholder 2"/>
          <p:cNvSpPr>
            <a:spLocks noGrp="1"/>
          </p:cNvSpPr>
          <p:nvPr>
            <p:ph type="body" idx="1"/>
          </p:nvPr>
        </p:nvSpPr>
        <p:spPr/>
        <p:txBody>
          <a:bodyPr/>
          <a:lstStyle/>
          <a:p>
            <a:r>
              <a:rPr lang="en-GB" dirty="0" smtClean="0"/>
              <a:t>Data types</a:t>
            </a:r>
            <a:endParaRPr lang="en-GB" dirty="0"/>
          </a:p>
        </p:txBody>
      </p:sp>
      <p:sp>
        <p:nvSpPr>
          <p:cNvPr id="4" name="Content Placeholder 3"/>
          <p:cNvSpPr>
            <a:spLocks noGrp="1"/>
          </p:cNvSpPr>
          <p:nvPr>
            <p:ph sz="half" idx="2"/>
          </p:nvPr>
        </p:nvSpPr>
        <p:spPr/>
        <p:txBody>
          <a:bodyPr>
            <a:normAutofit fontScale="70000" lnSpcReduction="20000"/>
          </a:bodyPr>
          <a:lstStyle/>
          <a:p>
            <a:r>
              <a:rPr lang="en-GB" dirty="0" smtClean="0"/>
              <a:t>CL_SNORM_INT8</a:t>
            </a:r>
          </a:p>
          <a:p>
            <a:r>
              <a:rPr lang="en-GB" dirty="0" smtClean="0"/>
              <a:t>CL_SNORM_INT16</a:t>
            </a:r>
          </a:p>
          <a:p>
            <a:r>
              <a:rPr lang="en-GB" dirty="0" smtClean="0"/>
              <a:t>CL_UNORM_INT8</a:t>
            </a:r>
          </a:p>
          <a:p>
            <a:r>
              <a:rPr lang="en-GB" dirty="0" smtClean="0"/>
              <a:t>CL_UNORM_INT16</a:t>
            </a:r>
          </a:p>
          <a:p>
            <a:r>
              <a:rPr lang="en-GB" dirty="0" smtClean="0"/>
              <a:t>CL_UNORM_SHORT_565</a:t>
            </a:r>
          </a:p>
          <a:p>
            <a:r>
              <a:rPr lang="en-GB" dirty="0" smtClean="0"/>
              <a:t>CL_UNORM_SHORT_555</a:t>
            </a:r>
          </a:p>
          <a:p>
            <a:r>
              <a:rPr lang="en-GB" dirty="0" smtClean="0"/>
              <a:t>CL_UNORM_INT_101010</a:t>
            </a:r>
          </a:p>
          <a:p>
            <a:r>
              <a:rPr lang="en-GB" dirty="0" smtClean="0"/>
              <a:t>CL_SIGNED_INT8</a:t>
            </a:r>
          </a:p>
          <a:p>
            <a:r>
              <a:rPr lang="en-GB" dirty="0" smtClean="0"/>
              <a:t>CL_SIGNED_INT16</a:t>
            </a:r>
          </a:p>
          <a:p>
            <a:r>
              <a:rPr lang="en-GB" dirty="0" smtClean="0"/>
              <a:t>CL_SIGNED_INT32</a:t>
            </a:r>
          </a:p>
          <a:p>
            <a:r>
              <a:rPr lang="en-GB" dirty="0" smtClean="0"/>
              <a:t>CL_UNSIGNED_INT8</a:t>
            </a:r>
          </a:p>
          <a:p>
            <a:r>
              <a:rPr lang="en-GB" dirty="0" smtClean="0"/>
              <a:t>CL_UNSIGNED_INT16</a:t>
            </a:r>
          </a:p>
          <a:p>
            <a:r>
              <a:rPr lang="en-GB" dirty="0" smtClean="0"/>
              <a:t>CL_UNSIGNED_INT32</a:t>
            </a:r>
          </a:p>
          <a:p>
            <a:r>
              <a:rPr lang="en-GB" dirty="0" smtClean="0"/>
              <a:t>CL_HALF_FLOAT</a:t>
            </a:r>
          </a:p>
          <a:p>
            <a:r>
              <a:rPr lang="en-GB" dirty="0" smtClean="0"/>
              <a:t>CL_FLOAT</a:t>
            </a:r>
          </a:p>
          <a:p>
            <a:endParaRPr lang="en-GB" dirty="0" smtClean="0"/>
          </a:p>
        </p:txBody>
      </p:sp>
      <p:sp>
        <p:nvSpPr>
          <p:cNvPr id="5" name="Text Placeholder 4"/>
          <p:cNvSpPr>
            <a:spLocks noGrp="1"/>
          </p:cNvSpPr>
          <p:nvPr>
            <p:ph type="body" sz="quarter" idx="3"/>
          </p:nvPr>
        </p:nvSpPr>
        <p:spPr/>
        <p:txBody>
          <a:bodyPr/>
          <a:lstStyle/>
          <a:p>
            <a:r>
              <a:rPr lang="en-GB" dirty="0" smtClean="0"/>
              <a:t>Channel orders</a:t>
            </a:r>
            <a:endParaRPr lang="en-GB" dirty="0"/>
          </a:p>
        </p:txBody>
      </p:sp>
      <p:sp>
        <p:nvSpPr>
          <p:cNvPr id="6" name="Content Placeholder 5"/>
          <p:cNvSpPr>
            <a:spLocks noGrp="1"/>
          </p:cNvSpPr>
          <p:nvPr>
            <p:ph sz="quarter" idx="4"/>
          </p:nvPr>
        </p:nvSpPr>
        <p:spPr/>
        <p:txBody>
          <a:bodyPr>
            <a:normAutofit fontScale="77500" lnSpcReduction="20000"/>
          </a:bodyPr>
          <a:lstStyle/>
          <a:p>
            <a:r>
              <a:rPr lang="en-GB" dirty="0" smtClean="0"/>
              <a:t>CL_R</a:t>
            </a:r>
          </a:p>
          <a:p>
            <a:r>
              <a:rPr lang="en-GB" dirty="0" err="1" smtClean="0"/>
              <a:t>CL_Rx</a:t>
            </a:r>
            <a:endParaRPr lang="en-GB" dirty="0"/>
          </a:p>
          <a:p>
            <a:r>
              <a:rPr lang="en-GB" dirty="0" smtClean="0"/>
              <a:t>CL_A</a:t>
            </a:r>
          </a:p>
          <a:p>
            <a:r>
              <a:rPr lang="en-GB" dirty="0" smtClean="0"/>
              <a:t>CL_INTENSITY</a:t>
            </a:r>
          </a:p>
          <a:p>
            <a:r>
              <a:rPr lang="en-GB" dirty="0" smtClean="0"/>
              <a:t>CL_LUMINANCE</a:t>
            </a:r>
          </a:p>
          <a:p>
            <a:r>
              <a:rPr lang="en-GB" dirty="0" smtClean="0"/>
              <a:t>CL_RG</a:t>
            </a:r>
          </a:p>
          <a:p>
            <a:r>
              <a:rPr lang="en-GB" dirty="0" err="1" smtClean="0"/>
              <a:t>CL_RGx</a:t>
            </a:r>
            <a:endParaRPr lang="en-GB" dirty="0"/>
          </a:p>
          <a:p>
            <a:r>
              <a:rPr lang="en-GB" dirty="0" smtClean="0"/>
              <a:t>CL_RA</a:t>
            </a:r>
          </a:p>
          <a:p>
            <a:r>
              <a:rPr lang="en-GB" dirty="0" smtClean="0"/>
              <a:t>CL_RGB</a:t>
            </a:r>
          </a:p>
          <a:p>
            <a:r>
              <a:rPr lang="en-GB" dirty="0" err="1" smtClean="0"/>
              <a:t>CL_RGBx</a:t>
            </a:r>
            <a:endParaRPr lang="en-GB" dirty="0" smtClean="0"/>
          </a:p>
          <a:p>
            <a:r>
              <a:rPr lang="en-GB" dirty="0" smtClean="0"/>
              <a:t>CL_RGBA</a:t>
            </a:r>
          </a:p>
          <a:p>
            <a:r>
              <a:rPr lang="en-GB" dirty="0" smtClean="0"/>
              <a:t>CL_ARGB</a:t>
            </a:r>
          </a:p>
          <a:p>
            <a:r>
              <a:rPr lang="en-GB" dirty="0" smtClean="0"/>
              <a:t>CL_BGRA</a:t>
            </a:r>
            <a:endParaRPr lang="en-GB" dirty="0"/>
          </a:p>
        </p:txBody>
      </p:sp>
    </p:spTree>
    <p:extLst>
      <p:ext uri="{BB962C8B-B14F-4D97-AF65-F5344CB8AC3E}">
        <p14:creationId xmlns:p14="http://schemas.microsoft.com/office/powerpoint/2010/main" val="9228865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 – Kernel</a:t>
            </a:r>
            <a:endParaRPr lang="en-GB" dirty="0"/>
          </a:p>
        </p:txBody>
      </p:sp>
      <p:sp>
        <p:nvSpPr>
          <p:cNvPr id="3" name="Content Placeholder 2"/>
          <p:cNvSpPr>
            <a:spLocks noGrp="1"/>
          </p:cNvSpPr>
          <p:nvPr>
            <p:ph idx="1"/>
          </p:nvPr>
        </p:nvSpPr>
        <p:spPr/>
        <p:txBody>
          <a:bodyPr>
            <a:normAutofit fontScale="47500" lnSpcReduction="20000"/>
          </a:bodyPr>
          <a:lstStyle/>
          <a:p>
            <a:pPr marL="0" indent="0">
              <a:buNone/>
            </a:pPr>
            <a:endParaRPr lang="en-GB" b="1" dirty="0" smtClean="0">
              <a:solidFill>
                <a:srgbClr val="000000"/>
              </a:solidFill>
              <a:latin typeface="Courier New"/>
              <a:cs typeface="Courier New"/>
            </a:endParaRPr>
          </a:p>
          <a:p>
            <a:pPr marL="0" indent="0">
              <a:buNone/>
            </a:pPr>
            <a:r>
              <a:rPr lang="en-GB" b="1" dirty="0" smtClean="0">
                <a:solidFill>
                  <a:schemeClr val="accent2"/>
                </a:solidFill>
                <a:latin typeface="Courier New"/>
                <a:cs typeface="Courier New"/>
              </a:rPr>
              <a:t>kernel</a:t>
            </a:r>
            <a:r>
              <a:rPr lang="en-GB" b="1" dirty="0" smtClean="0">
                <a:solidFill>
                  <a:srgbClr val="000000"/>
                </a:solidFill>
                <a:latin typeface="Courier New"/>
                <a:cs typeface="Courier New"/>
              </a:rPr>
              <a:t> </a:t>
            </a:r>
            <a:r>
              <a:rPr lang="en-GB" b="1" i="1" dirty="0" smtClean="0">
                <a:solidFill>
                  <a:srgbClr val="3366FF"/>
                </a:solidFill>
                <a:latin typeface="Courier New"/>
                <a:cs typeface="Courier New"/>
              </a:rPr>
              <a:t>void</a:t>
            </a:r>
            <a:r>
              <a:rPr lang="en-GB" b="1" dirty="0" smtClean="0">
                <a:solidFill>
                  <a:srgbClr val="000000"/>
                </a:solidFill>
                <a:latin typeface="Courier New"/>
                <a:cs typeface="Courier New"/>
              </a:rPr>
              <a:t> </a:t>
            </a:r>
            <a:r>
              <a:rPr lang="en-GB" b="1" dirty="0" smtClean="0">
                <a:solidFill>
                  <a:schemeClr val="accent3"/>
                </a:solidFill>
                <a:latin typeface="Courier New"/>
                <a:cs typeface="Courier New"/>
              </a:rPr>
              <a:t>foo</a:t>
            </a: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dirty="0" err="1" smtClean="0">
                <a:solidFill>
                  <a:schemeClr val="accent2"/>
                </a:solidFill>
                <a:latin typeface="Courier New"/>
                <a:cs typeface="Courier New"/>
              </a:rPr>
              <a:t>read_only</a:t>
            </a:r>
            <a:r>
              <a:rPr lang="en-GB" b="1" dirty="0" smtClean="0">
                <a:solidFill>
                  <a:schemeClr val="accent2"/>
                </a:solidFill>
                <a:latin typeface="Courier New"/>
                <a:cs typeface="Courier New"/>
              </a:rPr>
              <a:t> </a:t>
            </a:r>
            <a:r>
              <a:rPr lang="en-GB" b="1" i="1" dirty="0" smtClean="0">
                <a:solidFill>
                  <a:srgbClr val="3366FF"/>
                </a:solidFill>
                <a:latin typeface="Courier New"/>
                <a:cs typeface="Courier New"/>
              </a:rPr>
              <a:t>image2d_t</a:t>
            </a:r>
            <a:r>
              <a:rPr lang="en-GB" b="1" dirty="0" smtClean="0">
                <a:solidFill>
                  <a:srgbClr val="3366FF"/>
                </a:solidFill>
                <a:latin typeface="Courier New"/>
                <a:cs typeface="Courier New"/>
              </a:rPr>
              <a:t> </a:t>
            </a:r>
            <a:r>
              <a:rPr lang="en-GB" b="1" dirty="0" smtClean="0">
                <a:solidFill>
                  <a:srgbClr val="000000"/>
                </a:solidFill>
                <a:latin typeface="Courier New"/>
                <a:cs typeface="Courier New"/>
              </a:rPr>
              <a:t>input,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dirty="0" err="1" smtClean="0">
                <a:solidFill>
                  <a:schemeClr val="accent2"/>
                </a:solidFill>
                <a:latin typeface="Courier New"/>
                <a:cs typeface="Courier New"/>
              </a:rPr>
              <a:t>write_only</a:t>
            </a:r>
            <a:r>
              <a:rPr lang="en-GB" b="1" dirty="0" smtClean="0">
                <a:solidFill>
                  <a:schemeClr val="accent2"/>
                </a:solidFill>
                <a:latin typeface="Courier New"/>
                <a:cs typeface="Courier New"/>
              </a:rPr>
              <a:t> </a:t>
            </a:r>
            <a:r>
              <a:rPr lang="en-GB" b="1" i="1" dirty="0" smtClean="0">
                <a:solidFill>
                  <a:srgbClr val="3366FF"/>
                </a:solidFill>
                <a:latin typeface="Courier New"/>
                <a:cs typeface="Courier New"/>
              </a:rPr>
              <a:t>image2d_t</a:t>
            </a:r>
            <a:r>
              <a:rPr lang="en-GB" b="1" dirty="0" smtClean="0">
                <a:solidFill>
                  <a:srgbClr val="3366FF"/>
                </a:solidFill>
                <a:latin typeface="Courier New"/>
                <a:cs typeface="Courier New"/>
              </a:rPr>
              <a:t> </a:t>
            </a:r>
            <a:r>
              <a:rPr lang="en-GB" b="1" dirty="0" smtClean="0">
                <a:solidFill>
                  <a:srgbClr val="000000"/>
                </a:solidFill>
                <a:latin typeface="Courier New"/>
                <a:cs typeface="Courier New"/>
              </a:rPr>
              <a:t>output)</a:t>
            </a:r>
          </a:p>
          <a:p>
            <a:pPr marL="0" indent="0">
              <a:buNone/>
            </a:pP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i="1" dirty="0" err="1" smtClean="0">
                <a:solidFill>
                  <a:srgbClr val="3366FF"/>
                </a:solidFill>
                <a:latin typeface="Courier New"/>
                <a:cs typeface="Courier New"/>
              </a:rPr>
              <a:t>int</a:t>
            </a:r>
            <a:r>
              <a:rPr lang="en-GB" b="1" dirty="0" smtClean="0">
                <a:solidFill>
                  <a:srgbClr val="3366FF"/>
                </a:solidFill>
                <a:latin typeface="Courier New"/>
                <a:cs typeface="Courier New"/>
              </a:rPr>
              <a:t> </a:t>
            </a:r>
            <a:r>
              <a:rPr lang="en-GB" b="1" dirty="0" smtClean="0">
                <a:solidFill>
                  <a:srgbClr val="000000"/>
                </a:solidFill>
                <a:latin typeface="Courier New"/>
                <a:cs typeface="Courier New"/>
              </a:rPr>
              <a:t>x = </a:t>
            </a:r>
            <a:r>
              <a:rPr lang="en-GB" b="1" dirty="0" err="1" smtClean="0">
                <a:solidFill>
                  <a:srgbClr val="3366FF"/>
                </a:solidFill>
                <a:latin typeface="Courier New"/>
                <a:cs typeface="Courier New"/>
              </a:rPr>
              <a:t>get_global_id</a:t>
            </a:r>
            <a:r>
              <a:rPr lang="en-GB" b="1" dirty="0" smtClean="0">
                <a:solidFill>
                  <a:srgbClr val="000000"/>
                </a:solidFill>
                <a:latin typeface="Courier New"/>
                <a:cs typeface="Courier New"/>
              </a:rPr>
              <a:t>(</a:t>
            </a:r>
            <a:r>
              <a:rPr lang="en-GB" b="1" dirty="0" smtClean="0">
                <a:solidFill>
                  <a:srgbClr val="FF00FF"/>
                </a:solidFill>
                <a:latin typeface="Courier New"/>
                <a:cs typeface="Courier New"/>
              </a:rPr>
              <a:t>0</a:t>
            </a: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i="1" dirty="0" err="1" smtClean="0">
                <a:solidFill>
                  <a:srgbClr val="3366FF"/>
                </a:solidFill>
                <a:latin typeface="Courier New"/>
                <a:cs typeface="Courier New"/>
              </a:rPr>
              <a:t>int</a:t>
            </a:r>
            <a:r>
              <a:rPr lang="en-GB" b="1" dirty="0" smtClean="0">
                <a:solidFill>
                  <a:srgbClr val="3366FF"/>
                </a:solidFill>
                <a:latin typeface="Courier New"/>
                <a:cs typeface="Courier New"/>
              </a:rPr>
              <a:t> </a:t>
            </a:r>
            <a:r>
              <a:rPr lang="en-GB" b="1" dirty="0" smtClean="0">
                <a:solidFill>
                  <a:srgbClr val="000000"/>
                </a:solidFill>
                <a:latin typeface="Courier New"/>
                <a:cs typeface="Courier New"/>
              </a:rPr>
              <a:t>y = </a:t>
            </a:r>
            <a:r>
              <a:rPr lang="en-GB" b="1" dirty="0" err="1" smtClean="0">
                <a:solidFill>
                  <a:srgbClr val="3366FF"/>
                </a:solidFill>
                <a:latin typeface="Courier New"/>
                <a:cs typeface="Courier New"/>
              </a:rPr>
              <a:t>get_global_id</a:t>
            </a:r>
            <a:r>
              <a:rPr lang="en-GB" b="1" dirty="0" smtClean="0">
                <a:solidFill>
                  <a:srgbClr val="000000"/>
                </a:solidFill>
                <a:latin typeface="Courier New"/>
                <a:cs typeface="Courier New"/>
              </a:rPr>
              <a:t>(</a:t>
            </a:r>
            <a:r>
              <a:rPr lang="en-GB" b="1" dirty="0" smtClean="0">
                <a:solidFill>
                  <a:srgbClr val="FF00FF"/>
                </a:solidFill>
                <a:latin typeface="Courier New"/>
                <a:cs typeface="Courier New"/>
              </a:rPr>
              <a:t>1</a:t>
            </a:r>
            <a:r>
              <a:rPr lang="en-GB" b="1" dirty="0" smtClean="0">
                <a:solidFill>
                  <a:srgbClr val="000000"/>
                </a:solidFill>
                <a:latin typeface="Courier New"/>
                <a:cs typeface="Courier New"/>
              </a:rPr>
              <a:t>);</a:t>
            </a:r>
          </a:p>
          <a:p>
            <a:pPr marL="0" indent="0">
              <a:buNone/>
            </a:pPr>
            <a:endParaRPr lang="en-GB" b="1" dirty="0">
              <a:solidFill>
                <a:srgbClr val="000000"/>
              </a:solidFill>
              <a:latin typeface="Courier New"/>
              <a:cs typeface="Courier New"/>
            </a:endParaRPr>
          </a:p>
          <a:p>
            <a:pPr marL="0" indent="0">
              <a:buNone/>
            </a:pPr>
            <a:r>
              <a:rPr lang="en-GB" b="1" dirty="0" smtClean="0">
                <a:solidFill>
                  <a:srgbClr val="000000"/>
                </a:solidFill>
                <a:latin typeface="Courier New"/>
                <a:cs typeface="Courier New"/>
              </a:rPr>
              <a:t>  </a:t>
            </a:r>
            <a:r>
              <a:rPr lang="en-GB" b="1" dirty="0" smtClean="0">
                <a:solidFill>
                  <a:srgbClr val="008000"/>
                </a:solidFill>
                <a:latin typeface="Courier New"/>
                <a:cs typeface="Courier New"/>
              </a:rPr>
              <a:t>// Read a normalized pixel value</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i="1" dirty="0" smtClean="0">
                <a:solidFill>
                  <a:srgbClr val="3366FF"/>
                </a:solidFill>
                <a:latin typeface="Courier New"/>
                <a:cs typeface="Courier New"/>
              </a:rPr>
              <a:t>float4</a:t>
            </a:r>
            <a:r>
              <a:rPr lang="en-GB" b="1" dirty="0" smtClean="0">
                <a:solidFill>
                  <a:srgbClr val="3366FF"/>
                </a:solidFill>
                <a:latin typeface="Courier New"/>
                <a:cs typeface="Courier New"/>
              </a:rPr>
              <a:t> </a:t>
            </a:r>
            <a:r>
              <a:rPr lang="en-GB" b="1" dirty="0" err="1" smtClean="0">
                <a:solidFill>
                  <a:srgbClr val="000000"/>
                </a:solidFill>
                <a:latin typeface="Courier New"/>
                <a:cs typeface="Courier New"/>
              </a:rPr>
              <a:t>color</a:t>
            </a:r>
            <a:r>
              <a:rPr lang="en-GB" b="1" dirty="0" smtClean="0">
                <a:solidFill>
                  <a:srgbClr val="000000"/>
                </a:solidFill>
                <a:latin typeface="Courier New"/>
                <a:cs typeface="Courier New"/>
              </a:rPr>
              <a:t> = </a:t>
            </a:r>
            <a:r>
              <a:rPr lang="en-GB" b="1" dirty="0" err="1" smtClean="0">
                <a:solidFill>
                  <a:srgbClr val="3366FF"/>
                </a:solidFill>
                <a:latin typeface="Courier New"/>
                <a:cs typeface="Courier New"/>
              </a:rPr>
              <a:t>read_imagef</a:t>
            </a: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input,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i="1" dirty="0" smtClean="0">
                <a:solidFill>
                  <a:srgbClr val="3366FF"/>
                </a:solidFill>
                <a:latin typeface="Courier New"/>
                <a:cs typeface="Courier New"/>
              </a:rPr>
              <a:t>int2</a:t>
            </a:r>
            <a:r>
              <a:rPr lang="en-GB" b="1" dirty="0" smtClean="0">
                <a:solidFill>
                  <a:srgbClr val="000000"/>
                </a:solidFill>
                <a:latin typeface="Courier New"/>
                <a:cs typeface="Courier New"/>
              </a:rPr>
              <a:t>)(x, y)</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p>
          <a:p>
            <a:pPr marL="0" indent="0">
              <a:buNone/>
            </a:pPr>
            <a:endParaRPr lang="en-GB" b="1" dirty="0" smtClean="0">
              <a:solidFill>
                <a:srgbClr val="000000"/>
              </a:solidFill>
              <a:latin typeface="Courier New"/>
              <a:cs typeface="Courier New"/>
            </a:endParaRP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p>
          <a:p>
            <a:pPr marL="0" indent="0">
              <a:buNone/>
            </a:pPr>
            <a:endParaRPr lang="en-GB" b="1" dirty="0">
              <a:solidFill>
                <a:srgbClr val="000000"/>
              </a:solidFill>
              <a:latin typeface="Courier New"/>
              <a:cs typeface="Courier New"/>
            </a:endParaRPr>
          </a:p>
          <a:p>
            <a:pPr marL="0" indent="0">
              <a:buNone/>
            </a:pPr>
            <a:r>
              <a:rPr lang="en-GB" b="1" dirty="0" smtClean="0">
                <a:solidFill>
                  <a:srgbClr val="000000"/>
                </a:solidFill>
                <a:latin typeface="Courier New"/>
                <a:cs typeface="Courier New"/>
              </a:rPr>
              <a:t>  </a:t>
            </a:r>
            <a:r>
              <a:rPr lang="en-GB" b="1" dirty="0" smtClean="0">
                <a:solidFill>
                  <a:srgbClr val="008000"/>
                </a:solidFill>
                <a:latin typeface="Courier New"/>
                <a:cs typeface="Courier New"/>
              </a:rPr>
              <a:t>// Write a normalized pixel value</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dirty="0" err="1" smtClean="0">
                <a:solidFill>
                  <a:srgbClr val="3366FF"/>
                </a:solidFill>
                <a:latin typeface="Courier New"/>
                <a:cs typeface="Courier New"/>
              </a:rPr>
              <a:t>write_imagef</a:t>
            </a: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output,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i="1" dirty="0" smtClean="0">
                <a:solidFill>
                  <a:srgbClr val="3366FF"/>
                </a:solidFill>
                <a:latin typeface="Courier New"/>
                <a:cs typeface="Courier New"/>
              </a:rPr>
              <a:t>int2</a:t>
            </a:r>
            <a:r>
              <a:rPr lang="en-GB" b="1" dirty="0" smtClean="0">
                <a:solidFill>
                  <a:srgbClr val="000000"/>
                </a:solidFill>
                <a:latin typeface="Courier New"/>
                <a:cs typeface="Courier New"/>
              </a:rPr>
              <a:t>)(x, y),</a:t>
            </a:r>
          </a:p>
          <a:p>
            <a:pPr marL="0" indent="0">
              <a:buNone/>
            </a:pPr>
            <a:r>
              <a:rPr lang="en-GB" b="1" dirty="0" smtClean="0">
                <a:solidFill>
                  <a:srgbClr val="000000"/>
                </a:solidFill>
                <a:latin typeface="Courier New"/>
                <a:cs typeface="Courier New"/>
              </a:rPr>
              <a:t>    </a:t>
            </a:r>
            <a:r>
              <a:rPr lang="en-GB" b="1" dirty="0" err="1" smtClean="0">
                <a:solidFill>
                  <a:srgbClr val="000000"/>
                </a:solidFill>
                <a:latin typeface="Courier New"/>
                <a:cs typeface="Courier New"/>
              </a:rPr>
              <a:t>color</a:t>
            </a:r>
            <a:endParaRPr lang="en-GB" b="1" dirty="0" smtClean="0">
              <a:solidFill>
                <a:srgbClr val="000000"/>
              </a:solidFill>
              <a:latin typeface="Courier New"/>
              <a:cs typeface="Courier New"/>
            </a:endParaRP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p>
          <a:p>
            <a:pPr marL="0" indent="0">
              <a:buNone/>
            </a:pPr>
            <a:r>
              <a:rPr lang="en-GB" b="1" dirty="0" smtClean="0">
                <a:solidFill>
                  <a:srgbClr val="000000"/>
                </a:solidFill>
                <a:latin typeface="Courier New"/>
                <a:cs typeface="Courier New"/>
              </a:rPr>
              <a:t>}</a:t>
            </a:r>
            <a:endParaRPr lang="en-GB" b="1" dirty="0">
              <a:solidFill>
                <a:srgbClr val="000000"/>
              </a:solidFill>
              <a:latin typeface="Courier New"/>
              <a:cs typeface="Courier New"/>
            </a:endParaRPr>
          </a:p>
        </p:txBody>
      </p:sp>
      <p:sp>
        <p:nvSpPr>
          <p:cNvPr id="4" name="Text Placeholder 3"/>
          <p:cNvSpPr>
            <a:spLocks noGrp="1"/>
          </p:cNvSpPr>
          <p:nvPr>
            <p:ph type="body" sz="half" idx="2"/>
          </p:nvPr>
        </p:nvSpPr>
        <p:spPr/>
        <p:txBody>
          <a:bodyPr/>
          <a:lstStyle/>
          <a:p>
            <a:pPr marL="285750" indent="-285750">
              <a:buFont typeface="Arial"/>
              <a:buChar char="•"/>
            </a:pPr>
            <a:r>
              <a:rPr lang="en-GB" dirty="0"/>
              <a:t>Image objects are declared with special built-in types</a:t>
            </a:r>
          </a:p>
          <a:p>
            <a:pPr marL="285750" indent="-285750">
              <a:buFont typeface="Arial"/>
              <a:buChar char="•"/>
            </a:pPr>
            <a:r>
              <a:rPr lang="en-GB" dirty="0"/>
              <a:t>In OpenCL 1.X, image objects can be either </a:t>
            </a:r>
            <a:r>
              <a:rPr lang="en-GB" b="1" dirty="0" err="1">
                <a:solidFill>
                  <a:srgbClr val="3366FF"/>
                </a:solidFill>
                <a:latin typeface="Courier New"/>
                <a:cs typeface="Courier New"/>
              </a:rPr>
              <a:t>read_only</a:t>
            </a:r>
            <a:r>
              <a:rPr lang="en-GB" dirty="0">
                <a:solidFill>
                  <a:srgbClr val="3366FF"/>
                </a:solidFill>
              </a:rPr>
              <a:t> </a:t>
            </a:r>
            <a:r>
              <a:rPr lang="en-GB" dirty="0"/>
              <a:t>or </a:t>
            </a:r>
            <a:r>
              <a:rPr lang="en-GB" b="1" dirty="0" err="1">
                <a:solidFill>
                  <a:srgbClr val="3366FF"/>
                </a:solidFill>
                <a:latin typeface="Courier New"/>
                <a:cs typeface="Courier New"/>
              </a:rPr>
              <a:t>write_only</a:t>
            </a:r>
            <a:r>
              <a:rPr lang="en-GB" dirty="0"/>
              <a:t>; an image object can not be both read and written from the same kernel</a:t>
            </a:r>
          </a:p>
          <a:p>
            <a:pPr marL="285750" indent="-285750">
              <a:buFont typeface="Arial"/>
              <a:buChar char="•"/>
            </a:pPr>
            <a:r>
              <a:rPr lang="en-GB" dirty="0"/>
              <a:t>Integer pixel values can be read with </a:t>
            </a:r>
            <a:r>
              <a:rPr lang="en-GB" b="1" dirty="0" err="1">
                <a:solidFill>
                  <a:srgbClr val="3366FF"/>
                </a:solidFill>
                <a:latin typeface="Courier New"/>
                <a:cs typeface="Courier New"/>
              </a:rPr>
              <a:t>read_imagei</a:t>
            </a:r>
            <a:r>
              <a:rPr lang="en-GB" dirty="0"/>
              <a:t>/</a:t>
            </a:r>
            <a:r>
              <a:rPr lang="en-GB" b="1" dirty="0" err="1">
                <a:solidFill>
                  <a:srgbClr val="3366FF"/>
                </a:solidFill>
                <a:latin typeface="Courier New"/>
                <a:cs typeface="Courier New"/>
              </a:rPr>
              <a:t>ui</a:t>
            </a:r>
            <a:endParaRPr lang="en-GB" b="1" dirty="0">
              <a:solidFill>
                <a:srgbClr val="3366FF"/>
              </a:solidFill>
              <a:latin typeface="Courier New"/>
              <a:cs typeface="Courier New"/>
            </a:endParaRPr>
          </a:p>
          <a:p>
            <a:pPr marL="285750" indent="-285750">
              <a:buFont typeface="Arial"/>
              <a:buChar char="•"/>
            </a:pPr>
            <a:r>
              <a:rPr lang="en-GB" dirty="0"/>
              <a:t>Normalized floating point values can be read with </a:t>
            </a:r>
            <a:r>
              <a:rPr lang="en-GB" b="1" dirty="0" err="1">
                <a:solidFill>
                  <a:srgbClr val="3366FF"/>
                </a:solidFill>
                <a:latin typeface="Courier New"/>
                <a:cs typeface="Courier New"/>
              </a:rPr>
              <a:t>read_imagef</a:t>
            </a:r>
            <a:endParaRPr lang="en-GB" b="1" dirty="0">
              <a:solidFill>
                <a:srgbClr val="3366FF"/>
              </a:solidFill>
              <a:latin typeface="Courier New"/>
              <a:cs typeface="Courier New"/>
            </a:endParaRPr>
          </a:p>
          <a:p>
            <a:pPr marL="285750" indent="-285750">
              <a:buFont typeface="Arial"/>
              <a:buChar char="•"/>
            </a:pPr>
            <a:r>
              <a:rPr lang="en-GB" dirty="0"/>
              <a:t>Pixel values can be written </a:t>
            </a:r>
            <a:r>
              <a:rPr lang="en-GB"/>
              <a:t>with </a:t>
            </a:r>
            <a:r>
              <a:rPr lang="en-GB" b="1" smtClean="0">
                <a:solidFill>
                  <a:srgbClr val="3366FF"/>
                </a:solidFill>
                <a:latin typeface="Courier New"/>
                <a:cs typeface="Courier New"/>
              </a:rPr>
              <a:t>write_imagef</a:t>
            </a:r>
            <a:endParaRPr lang="en-GB" dirty="0"/>
          </a:p>
          <a:p>
            <a:pPr marL="285750" indent="-285750">
              <a:buFont typeface="Arial"/>
              <a:buChar char="•"/>
            </a:pPr>
            <a:r>
              <a:rPr lang="en-GB" dirty="0"/>
              <a:t>These functions operate on 4-element vectors, regardless of the image channel order</a:t>
            </a:r>
          </a:p>
        </p:txBody>
      </p:sp>
      <p:sp>
        <p:nvSpPr>
          <p:cNvPr id="5" name="TextBox 4"/>
          <p:cNvSpPr txBox="1"/>
          <p:nvPr/>
        </p:nvSpPr>
        <p:spPr>
          <a:xfrm>
            <a:off x="1436414" y="6297448"/>
            <a:ext cx="5962915" cy="369332"/>
          </a:xfrm>
          <a:prstGeom prst="rect">
            <a:avLst/>
          </a:prstGeom>
          <a:noFill/>
        </p:spPr>
        <p:txBody>
          <a:bodyPr wrap="none" rtlCol="0">
            <a:spAutoFit/>
          </a:bodyPr>
          <a:lstStyle/>
          <a:p>
            <a:r>
              <a:rPr lang="en-US" dirty="0" smtClean="0"/>
              <a:t>Note: these sampler-less read functions are OpenCL 1.2+ only</a:t>
            </a:r>
            <a:endParaRPr lang="en-US" dirty="0"/>
          </a:p>
        </p:txBody>
      </p:sp>
    </p:spTree>
    <p:extLst>
      <p:ext uri="{BB962C8B-B14F-4D97-AF65-F5344CB8AC3E}">
        <p14:creationId xmlns:p14="http://schemas.microsoft.com/office/powerpoint/2010/main" val="10036129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549" y="273050"/>
            <a:ext cx="3008313" cy="1162050"/>
          </a:xfrm>
        </p:spPr>
        <p:txBody>
          <a:bodyPr/>
          <a:lstStyle/>
          <a:p>
            <a:r>
              <a:rPr lang="en-GB" dirty="0" smtClean="0"/>
              <a:t>Image Samplers</a:t>
            </a:r>
            <a:endParaRPr lang="en-GB" dirty="0"/>
          </a:p>
        </p:txBody>
      </p:sp>
      <p:sp>
        <p:nvSpPr>
          <p:cNvPr id="3" name="Content Placeholder 2"/>
          <p:cNvSpPr>
            <a:spLocks noGrp="1"/>
          </p:cNvSpPr>
          <p:nvPr>
            <p:ph idx="1"/>
          </p:nvPr>
        </p:nvSpPr>
        <p:spPr>
          <a:xfrm>
            <a:off x="3347676" y="157128"/>
            <a:ext cx="5796325" cy="6599393"/>
          </a:xfrm>
        </p:spPr>
        <p:txBody>
          <a:bodyPr>
            <a:noAutofit/>
          </a:bodyPr>
          <a:lstStyle/>
          <a:p>
            <a:pPr marL="0" indent="0">
              <a:buNone/>
            </a:pPr>
            <a:r>
              <a:rPr lang="en-GB" sz="1200" b="1" dirty="0" smtClean="0">
                <a:solidFill>
                  <a:srgbClr val="008000"/>
                </a:solidFill>
                <a:latin typeface="Courier New"/>
                <a:cs typeface="Courier New"/>
              </a:rPr>
              <a:t>// Create a sampler object</a:t>
            </a:r>
          </a:p>
          <a:p>
            <a:pPr marL="0" indent="0">
              <a:buNone/>
            </a:pPr>
            <a:r>
              <a:rPr lang="en-GB" sz="1200" b="1" dirty="0" smtClean="0">
                <a:solidFill>
                  <a:srgbClr val="000000"/>
                </a:solidFill>
                <a:latin typeface="Courier New"/>
                <a:cs typeface="Courier New"/>
              </a:rPr>
              <a:t>cl::Sampler </a:t>
            </a:r>
            <a:r>
              <a:rPr lang="en-GB" sz="1200" b="1" dirty="0" smtClean="0">
                <a:solidFill>
                  <a:schemeClr val="accent4"/>
                </a:solidFill>
                <a:latin typeface="Courier New"/>
                <a:cs typeface="Courier New"/>
              </a:rPr>
              <a:t>sampler</a:t>
            </a:r>
            <a:r>
              <a:rPr lang="en-GB" sz="1200" b="1" dirty="0" smtClean="0">
                <a:solidFill>
                  <a:srgbClr val="000000"/>
                </a:solidFill>
                <a:latin typeface="Courier New"/>
                <a:cs typeface="Courier New"/>
              </a:rPr>
              <a:t>(</a:t>
            </a:r>
          </a:p>
          <a:p>
            <a:pPr marL="0" indent="0">
              <a:buNone/>
            </a:pPr>
            <a:r>
              <a:rPr lang="en-GB" sz="1200" b="1" dirty="0">
                <a:solidFill>
                  <a:srgbClr val="000000"/>
                </a:solidFill>
                <a:latin typeface="Courier New"/>
                <a:cs typeface="Courier New"/>
              </a:rPr>
              <a:t> </a:t>
            </a:r>
            <a:r>
              <a:rPr lang="en-GB" sz="1200" b="1" dirty="0" smtClean="0">
                <a:solidFill>
                  <a:srgbClr val="000000"/>
                </a:solidFill>
                <a:latin typeface="Courier New"/>
                <a:cs typeface="Courier New"/>
              </a:rPr>
              <a:t> context,           </a:t>
            </a:r>
            <a:r>
              <a:rPr lang="en-GB" sz="1200" b="1" dirty="0" smtClean="0">
                <a:solidFill>
                  <a:srgbClr val="008000"/>
                </a:solidFill>
                <a:latin typeface="Courier New"/>
                <a:cs typeface="Courier New"/>
              </a:rPr>
              <a:t>// context objects</a:t>
            </a:r>
          </a:p>
          <a:p>
            <a:pPr marL="0" indent="0">
              <a:buNone/>
            </a:pPr>
            <a:r>
              <a:rPr lang="en-GB" sz="1200" b="1" dirty="0">
                <a:solidFill>
                  <a:srgbClr val="000000"/>
                </a:solidFill>
                <a:latin typeface="Courier New"/>
                <a:cs typeface="Courier New"/>
              </a:rPr>
              <a:t> </a:t>
            </a:r>
            <a:r>
              <a:rPr lang="en-GB" sz="1200" b="1" dirty="0" smtClean="0">
                <a:solidFill>
                  <a:srgbClr val="000000"/>
                </a:solidFill>
                <a:latin typeface="Courier New"/>
                <a:cs typeface="Courier New"/>
              </a:rPr>
              <a:t> CL_FALSE,          </a:t>
            </a:r>
            <a:r>
              <a:rPr lang="en-GB" sz="1200" b="1" dirty="0" smtClean="0">
                <a:solidFill>
                  <a:srgbClr val="008000"/>
                </a:solidFill>
                <a:latin typeface="Courier New"/>
                <a:cs typeface="Courier New"/>
              </a:rPr>
              <a:t>// normalized coordinates</a:t>
            </a:r>
          </a:p>
          <a:p>
            <a:pPr marL="0" indent="0">
              <a:buNone/>
            </a:pPr>
            <a:r>
              <a:rPr lang="en-GB" sz="1200" b="1" dirty="0" smtClean="0">
                <a:solidFill>
                  <a:srgbClr val="000000"/>
                </a:solidFill>
                <a:latin typeface="Courier New"/>
                <a:cs typeface="Courier New"/>
              </a:rPr>
              <a:t>  CL_ADDRESS_REPEAT, </a:t>
            </a:r>
            <a:r>
              <a:rPr lang="en-GB" sz="1200" b="1" dirty="0" smtClean="0">
                <a:solidFill>
                  <a:srgbClr val="008000"/>
                </a:solidFill>
                <a:latin typeface="Courier New"/>
                <a:cs typeface="Courier New"/>
              </a:rPr>
              <a:t>// addressing mode</a:t>
            </a:r>
          </a:p>
          <a:p>
            <a:pPr marL="0" indent="0">
              <a:buNone/>
            </a:pPr>
            <a:r>
              <a:rPr lang="en-GB" sz="1200" b="1" dirty="0">
                <a:solidFill>
                  <a:srgbClr val="000000"/>
                </a:solidFill>
                <a:latin typeface="Courier New"/>
                <a:cs typeface="Courier New"/>
              </a:rPr>
              <a:t> </a:t>
            </a:r>
            <a:r>
              <a:rPr lang="en-GB" sz="1200" b="1" dirty="0" smtClean="0">
                <a:solidFill>
                  <a:srgbClr val="000000"/>
                </a:solidFill>
                <a:latin typeface="Courier New"/>
                <a:cs typeface="Courier New"/>
              </a:rPr>
              <a:t> CL_FILTER_NEAREST, </a:t>
            </a:r>
            <a:r>
              <a:rPr lang="en-GB" sz="1200" b="1" dirty="0" smtClean="0">
                <a:solidFill>
                  <a:srgbClr val="008000"/>
                </a:solidFill>
                <a:latin typeface="Courier New"/>
                <a:cs typeface="Courier New"/>
              </a:rPr>
              <a:t>// filtering mode</a:t>
            </a:r>
          </a:p>
          <a:p>
            <a:pPr marL="0" indent="0">
              <a:buNone/>
            </a:pPr>
            <a:r>
              <a:rPr lang="en-GB" sz="1200" b="1" dirty="0" smtClean="0">
                <a:solidFill>
                  <a:srgbClr val="000000"/>
                </a:solidFill>
                <a:latin typeface="Courier New"/>
                <a:cs typeface="Courier New"/>
              </a:rPr>
              <a:t>);</a:t>
            </a:r>
          </a:p>
          <a:p>
            <a:pPr marL="0" indent="0">
              <a:buNone/>
            </a:pPr>
            <a:endParaRPr lang="en-GB" sz="1200" b="1" dirty="0" smtClean="0">
              <a:solidFill>
                <a:srgbClr val="000000"/>
              </a:solidFill>
              <a:latin typeface="Courier New"/>
              <a:cs typeface="Courier New"/>
            </a:endParaRPr>
          </a:p>
          <a:p>
            <a:pPr marL="0" indent="0">
              <a:buNone/>
            </a:pPr>
            <a:r>
              <a:rPr lang="en-GB" sz="1200" b="1" dirty="0" smtClean="0">
                <a:solidFill>
                  <a:srgbClr val="008000"/>
                </a:solidFill>
                <a:latin typeface="Courier New"/>
                <a:cs typeface="Courier New"/>
              </a:rPr>
              <a:t>// Pass sampler to kernel as an argument</a:t>
            </a:r>
            <a:endParaRPr lang="en-GB" sz="1200" b="1" dirty="0">
              <a:solidFill>
                <a:srgbClr val="008000"/>
              </a:solidFill>
              <a:latin typeface="Courier New"/>
              <a:cs typeface="Courier New"/>
            </a:endParaRPr>
          </a:p>
          <a:p>
            <a:pPr marL="0" indent="0">
              <a:buNone/>
            </a:pPr>
            <a:r>
              <a:rPr lang="en-GB" sz="1200" b="1" dirty="0" smtClean="0">
                <a:solidFill>
                  <a:srgbClr val="3366FF"/>
                </a:solidFill>
                <a:latin typeface="Courier New" panose="02070309020205020404" pitchFamily="49" charset="0"/>
                <a:cs typeface="Courier New" panose="02070309020205020404" pitchFamily="49" charset="0"/>
              </a:rPr>
              <a:t>kernel</a:t>
            </a:r>
            <a:r>
              <a:rPr lang="en-GB" sz="1200" b="1" dirty="0">
                <a:solidFill>
                  <a:srgbClr val="000000"/>
                </a:solidFill>
                <a:latin typeface="Courier New" panose="02070309020205020404" pitchFamily="49" charset="0"/>
                <a:cs typeface="Courier New" panose="02070309020205020404" pitchFamily="49" charset="0"/>
              </a:rPr>
              <a:t>(</a:t>
            </a:r>
            <a:r>
              <a:rPr lang="en-GB" sz="1200" b="1" dirty="0">
                <a:solidFill>
                  <a:srgbClr val="3366FF"/>
                </a:solidFill>
                <a:latin typeface="Courier New" panose="02070309020205020404" pitchFamily="49" charset="0"/>
                <a:cs typeface="Courier New" panose="02070309020205020404" pitchFamily="49" charset="0"/>
              </a:rPr>
              <a:t>cl::</a:t>
            </a:r>
            <a:r>
              <a:rPr lang="en-GB" sz="1200" b="1" dirty="0" err="1">
                <a:solidFill>
                  <a:srgbClr val="3366FF"/>
                </a:solidFill>
                <a:latin typeface="Courier New" panose="02070309020205020404" pitchFamily="49" charset="0"/>
                <a:cs typeface="Courier New" panose="02070309020205020404" pitchFamily="49" charset="0"/>
              </a:rPr>
              <a:t>EnqueueArgs</a:t>
            </a:r>
            <a:r>
              <a:rPr lang="en-GB" sz="1200" b="1" dirty="0">
                <a:solidFill>
                  <a:srgbClr val="000000"/>
                </a:solidFill>
                <a:latin typeface="Courier New" panose="02070309020205020404" pitchFamily="49" charset="0"/>
                <a:cs typeface="Courier New" panose="02070309020205020404" pitchFamily="49" charset="0"/>
              </a:rPr>
              <a:t>(queue, global), </a:t>
            </a:r>
            <a:r>
              <a:rPr lang="en-GB" sz="1200" b="1" dirty="0" smtClean="0">
                <a:solidFill>
                  <a:srgbClr val="000000"/>
                </a:solidFill>
                <a:latin typeface="Courier New" panose="02070309020205020404" pitchFamily="49" charset="0"/>
                <a:cs typeface="Courier New" panose="02070309020205020404" pitchFamily="49" charset="0"/>
              </a:rPr>
              <a:t>…, sampler, …)</a:t>
            </a:r>
            <a:r>
              <a:rPr lang="en-GB" sz="1200" b="1" dirty="0">
                <a:solidFill>
                  <a:srgbClr val="000000"/>
                </a:solidFill>
                <a:latin typeface="Courier New" panose="02070309020205020404" pitchFamily="49" charset="0"/>
                <a:cs typeface="Courier New" panose="02070309020205020404" pitchFamily="49" charset="0"/>
              </a:rPr>
              <a:t>;</a:t>
            </a:r>
          </a:p>
          <a:p>
            <a:pPr marL="0" indent="0">
              <a:buNone/>
            </a:pPr>
            <a:endParaRPr lang="en-GB" sz="1200" b="1" dirty="0" smtClean="0">
              <a:solidFill>
                <a:srgbClr val="000000"/>
              </a:solidFill>
              <a:latin typeface="Courier New"/>
              <a:cs typeface="Courier New"/>
            </a:endParaRPr>
          </a:p>
          <a:p>
            <a:pPr marL="0" indent="0">
              <a:buNone/>
            </a:pPr>
            <a:endParaRPr lang="en-GB" sz="1200" b="1" dirty="0" smtClean="0">
              <a:solidFill>
                <a:srgbClr val="000000"/>
              </a:solidFill>
              <a:latin typeface="Courier New"/>
              <a:cs typeface="Courier New"/>
            </a:endParaRPr>
          </a:p>
          <a:p>
            <a:pPr marL="0" indent="0">
              <a:buNone/>
            </a:pPr>
            <a:r>
              <a:rPr lang="en-GB" sz="1200" b="1" dirty="0" smtClean="0">
                <a:solidFill>
                  <a:schemeClr val="accent2"/>
                </a:solidFill>
                <a:latin typeface="Courier New"/>
                <a:cs typeface="Courier New"/>
              </a:rPr>
              <a:t>kernel</a:t>
            </a:r>
            <a:r>
              <a:rPr lang="en-GB" sz="1200" b="1" dirty="0" smtClean="0">
                <a:solidFill>
                  <a:srgbClr val="000000"/>
                </a:solidFill>
                <a:latin typeface="Courier New"/>
                <a:cs typeface="Courier New"/>
              </a:rPr>
              <a:t> </a:t>
            </a:r>
            <a:r>
              <a:rPr lang="en-GB" sz="1200" b="1" i="1" dirty="0">
                <a:solidFill>
                  <a:srgbClr val="3366FF"/>
                </a:solidFill>
                <a:latin typeface="Courier New"/>
                <a:cs typeface="Courier New"/>
              </a:rPr>
              <a:t>void</a:t>
            </a:r>
            <a:r>
              <a:rPr lang="en-GB" sz="1200" b="1" dirty="0">
                <a:solidFill>
                  <a:srgbClr val="000000"/>
                </a:solidFill>
                <a:latin typeface="Courier New"/>
                <a:cs typeface="Courier New"/>
              </a:rPr>
              <a:t> </a:t>
            </a:r>
            <a:r>
              <a:rPr lang="en-GB" sz="1200" b="1" dirty="0">
                <a:solidFill>
                  <a:schemeClr val="accent3"/>
                </a:solidFill>
                <a:latin typeface="Courier New"/>
                <a:cs typeface="Courier New"/>
              </a:rPr>
              <a:t>foo</a:t>
            </a:r>
            <a:r>
              <a:rPr lang="en-GB" sz="1200" b="1" dirty="0" smtClean="0">
                <a:solidFill>
                  <a:srgbClr val="000000"/>
                </a:solidFill>
                <a:latin typeface="Courier New"/>
                <a:cs typeface="Courier New"/>
              </a:rPr>
              <a:t>(</a:t>
            </a:r>
            <a:r>
              <a:rPr lang="en-GB" sz="1200" b="1" dirty="0" err="1" smtClean="0">
                <a:solidFill>
                  <a:schemeClr val="accent2"/>
                </a:solidFill>
                <a:latin typeface="Courier New"/>
                <a:cs typeface="Courier New"/>
              </a:rPr>
              <a:t>read_only</a:t>
            </a:r>
            <a:r>
              <a:rPr lang="en-GB" sz="1200" b="1" dirty="0" smtClean="0">
                <a:solidFill>
                  <a:srgbClr val="000000"/>
                </a:solidFill>
                <a:latin typeface="Courier New"/>
                <a:cs typeface="Courier New"/>
              </a:rPr>
              <a:t> </a:t>
            </a:r>
            <a:r>
              <a:rPr lang="en-GB" sz="1200" b="1" i="1" dirty="0">
                <a:solidFill>
                  <a:srgbClr val="3366FF"/>
                </a:solidFill>
                <a:latin typeface="Courier New"/>
                <a:cs typeface="Courier New"/>
              </a:rPr>
              <a:t>image2d_t</a:t>
            </a:r>
            <a:r>
              <a:rPr lang="en-GB" sz="1200" b="1" dirty="0">
                <a:solidFill>
                  <a:srgbClr val="000000"/>
                </a:solidFill>
                <a:latin typeface="Courier New"/>
                <a:cs typeface="Courier New"/>
              </a:rPr>
              <a:t> input</a:t>
            </a:r>
            <a:r>
              <a:rPr lang="en-GB" sz="1200" b="1" dirty="0" smtClean="0">
                <a:solidFill>
                  <a:srgbClr val="000000"/>
                </a:solidFill>
                <a:latin typeface="Courier New"/>
                <a:cs typeface="Courier New"/>
              </a:rPr>
              <a:t>,</a:t>
            </a:r>
          </a:p>
          <a:p>
            <a:pPr marL="0" indent="0">
              <a:buNone/>
            </a:pPr>
            <a:r>
              <a:rPr lang="en-GB" sz="1200" b="1" dirty="0">
                <a:solidFill>
                  <a:srgbClr val="000000"/>
                </a:solidFill>
                <a:latin typeface="Courier New"/>
                <a:cs typeface="Courier New"/>
              </a:rPr>
              <a:t> </a:t>
            </a:r>
            <a:r>
              <a:rPr lang="en-GB" sz="1200" b="1" dirty="0" smtClean="0">
                <a:solidFill>
                  <a:srgbClr val="000000"/>
                </a:solidFill>
                <a:latin typeface="Courier New"/>
                <a:cs typeface="Courier New"/>
              </a:rPr>
              <a:t>               </a:t>
            </a:r>
            <a:r>
              <a:rPr lang="en-GB" sz="1200" b="1" dirty="0" err="1" smtClean="0">
                <a:solidFill>
                  <a:schemeClr val="accent2"/>
                </a:solidFill>
                <a:latin typeface="Courier New"/>
                <a:cs typeface="Courier New"/>
              </a:rPr>
              <a:t>write_only</a:t>
            </a:r>
            <a:r>
              <a:rPr lang="en-GB" sz="1200" b="1" dirty="0" smtClean="0">
                <a:solidFill>
                  <a:schemeClr val="accent2"/>
                </a:solidFill>
                <a:latin typeface="Courier New"/>
                <a:cs typeface="Courier New"/>
              </a:rPr>
              <a:t> </a:t>
            </a:r>
            <a:r>
              <a:rPr lang="en-GB" sz="1200" b="1" i="1" dirty="0">
                <a:solidFill>
                  <a:srgbClr val="3366FF"/>
                </a:solidFill>
                <a:latin typeface="Courier New"/>
                <a:cs typeface="Courier New"/>
              </a:rPr>
              <a:t>image2d_t</a:t>
            </a:r>
            <a:r>
              <a:rPr lang="en-GB" sz="1200" b="1" dirty="0">
                <a:solidFill>
                  <a:srgbClr val="000000"/>
                </a:solidFill>
                <a:latin typeface="Courier New"/>
                <a:cs typeface="Courier New"/>
              </a:rPr>
              <a:t> </a:t>
            </a:r>
            <a:r>
              <a:rPr lang="en-GB" sz="1200" b="1" dirty="0" smtClean="0">
                <a:solidFill>
                  <a:srgbClr val="000000"/>
                </a:solidFill>
                <a:latin typeface="Courier New"/>
                <a:cs typeface="Courier New"/>
              </a:rPr>
              <a:t>output,</a:t>
            </a:r>
          </a:p>
          <a:p>
            <a:pPr marL="0" indent="0">
              <a:buNone/>
            </a:pPr>
            <a:r>
              <a:rPr lang="en-GB" sz="1200" b="1" dirty="0" smtClean="0">
                <a:solidFill>
                  <a:srgbClr val="000000"/>
                </a:solidFill>
                <a:latin typeface="Courier New"/>
                <a:cs typeface="Courier New"/>
              </a:rPr>
              <a:t>                </a:t>
            </a:r>
            <a:r>
              <a:rPr lang="en-GB" sz="1200" b="1" dirty="0" err="1" smtClean="0">
                <a:solidFill>
                  <a:schemeClr val="accent2"/>
                </a:solidFill>
                <a:latin typeface="Courier New"/>
                <a:cs typeface="Courier New"/>
              </a:rPr>
              <a:t>const</a:t>
            </a:r>
            <a:r>
              <a:rPr lang="en-GB" sz="1200" b="1" dirty="0" smtClean="0">
                <a:solidFill>
                  <a:schemeClr val="accent2"/>
                </a:solidFill>
                <a:latin typeface="Courier New"/>
                <a:cs typeface="Courier New"/>
              </a:rPr>
              <a:t> </a:t>
            </a:r>
            <a:r>
              <a:rPr lang="en-GB" sz="1200" b="1" i="1" dirty="0" err="1" smtClean="0">
                <a:solidFill>
                  <a:srgbClr val="3366FF"/>
                </a:solidFill>
                <a:latin typeface="Courier New"/>
                <a:cs typeface="Courier New"/>
              </a:rPr>
              <a:t>sampler_t</a:t>
            </a:r>
            <a:r>
              <a:rPr lang="en-GB" sz="1200" b="1" dirty="0" smtClean="0">
                <a:solidFill>
                  <a:srgbClr val="000000"/>
                </a:solidFill>
                <a:latin typeface="Courier New"/>
                <a:cs typeface="Courier New"/>
              </a:rPr>
              <a:t> sampler)</a:t>
            </a:r>
            <a:endParaRPr lang="en-GB" sz="1200" b="1" dirty="0">
              <a:solidFill>
                <a:srgbClr val="000000"/>
              </a:solidFill>
              <a:latin typeface="Courier New"/>
              <a:cs typeface="Courier New"/>
            </a:endParaRPr>
          </a:p>
          <a:p>
            <a:pPr marL="0" indent="0">
              <a:buNone/>
            </a:pPr>
            <a:r>
              <a:rPr lang="en-GB" sz="1200" b="1" dirty="0" smtClean="0">
                <a:solidFill>
                  <a:srgbClr val="000000"/>
                </a:solidFill>
                <a:latin typeface="Courier New"/>
                <a:cs typeface="Courier New"/>
              </a:rPr>
              <a:t>{</a:t>
            </a:r>
          </a:p>
          <a:p>
            <a:pPr marL="0" indent="0">
              <a:buNone/>
            </a:pPr>
            <a:r>
              <a:rPr lang="en-GB" sz="1200" b="1" dirty="0" smtClean="0">
                <a:solidFill>
                  <a:srgbClr val="000000"/>
                </a:solidFill>
                <a:latin typeface="Courier New"/>
                <a:cs typeface="Courier New"/>
              </a:rPr>
              <a:t>  </a:t>
            </a:r>
            <a:r>
              <a:rPr lang="en-GB" sz="1200" b="1" i="1" dirty="0" err="1" smtClean="0">
                <a:solidFill>
                  <a:srgbClr val="3366FF"/>
                </a:solidFill>
                <a:latin typeface="Courier New"/>
                <a:cs typeface="Courier New"/>
              </a:rPr>
              <a:t>int</a:t>
            </a:r>
            <a:r>
              <a:rPr lang="en-GB" sz="1200" b="1" dirty="0" smtClean="0">
                <a:solidFill>
                  <a:srgbClr val="000000"/>
                </a:solidFill>
                <a:latin typeface="Courier New"/>
                <a:cs typeface="Courier New"/>
              </a:rPr>
              <a:t> x = </a:t>
            </a:r>
            <a:r>
              <a:rPr lang="en-GB" sz="1200" b="1" dirty="0" err="1" smtClean="0">
                <a:solidFill>
                  <a:srgbClr val="3366FF"/>
                </a:solidFill>
                <a:latin typeface="Courier New"/>
                <a:cs typeface="Courier New"/>
              </a:rPr>
              <a:t>get_global_id</a:t>
            </a:r>
            <a:r>
              <a:rPr lang="en-GB" sz="1200" b="1" dirty="0" smtClean="0">
                <a:solidFill>
                  <a:srgbClr val="000000"/>
                </a:solidFill>
                <a:latin typeface="Courier New"/>
                <a:cs typeface="Courier New"/>
              </a:rPr>
              <a:t>(</a:t>
            </a:r>
            <a:r>
              <a:rPr lang="en-GB" sz="1200" b="1" dirty="0" smtClean="0">
                <a:solidFill>
                  <a:srgbClr val="FF00FF"/>
                </a:solidFill>
                <a:latin typeface="Courier New"/>
                <a:cs typeface="Courier New"/>
              </a:rPr>
              <a:t>0</a:t>
            </a:r>
            <a:r>
              <a:rPr lang="en-GB" sz="1200" b="1" dirty="0" smtClean="0">
                <a:solidFill>
                  <a:srgbClr val="000000"/>
                </a:solidFill>
                <a:latin typeface="Courier New"/>
                <a:cs typeface="Courier New"/>
              </a:rPr>
              <a:t>);</a:t>
            </a:r>
          </a:p>
          <a:p>
            <a:pPr marL="0" indent="0">
              <a:buNone/>
            </a:pPr>
            <a:r>
              <a:rPr lang="en-GB" sz="1200" b="1" dirty="0" smtClean="0">
                <a:solidFill>
                  <a:srgbClr val="000000"/>
                </a:solidFill>
                <a:latin typeface="Courier New"/>
                <a:cs typeface="Courier New"/>
              </a:rPr>
              <a:t>  </a:t>
            </a:r>
            <a:r>
              <a:rPr lang="en-GB" sz="1200" b="1" i="1" dirty="0" err="1" smtClean="0">
                <a:solidFill>
                  <a:srgbClr val="3366FF"/>
                </a:solidFill>
                <a:latin typeface="Courier New"/>
                <a:cs typeface="Courier New"/>
              </a:rPr>
              <a:t>int</a:t>
            </a:r>
            <a:r>
              <a:rPr lang="en-GB" sz="1200" b="1" dirty="0" smtClean="0">
                <a:solidFill>
                  <a:srgbClr val="000000"/>
                </a:solidFill>
                <a:latin typeface="Courier New"/>
                <a:cs typeface="Courier New"/>
              </a:rPr>
              <a:t> y = </a:t>
            </a:r>
            <a:r>
              <a:rPr lang="en-GB" sz="1200" b="1" dirty="0" err="1" smtClean="0">
                <a:solidFill>
                  <a:srgbClr val="3366FF"/>
                </a:solidFill>
                <a:latin typeface="Courier New"/>
                <a:cs typeface="Courier New"/>
              </a:rPr>
              <a:t>get_global_id</a:t>
            </a:r>
            <a:r>
              <a:rPr lang="en-GB" sz="1200" b="1" dirty="0" smtClean="0">
                <a:solidFill>
                  <a:srgbClr val="000000"/>
                </a:solidFill>
                <a:latin typeface="Courier New"/>
                <a:cs typeface="Courier New"/>
              </a:rPr>
              <a:t>(</a:t>
            </a:r>
            <a:r>
              <a:rPr lang="en-GB" sz="1200" b="1" dirty="0" smtClean="0">
                <a:solidFill>
                  <a:srgbClr val="FF00FF"/>
                </a:solidFill>
                <a:latin typeface="Courier New"/>
                <a:cs typeface="Courier New"/>
              </a:rPr>
              <a:t>1</a:t>
            </a:r>
            <a:r>
              <a:rPr lang="en-GB" sz="1200" b="1" dirty="0" smtClean="0">
                <a:solidFill>
                  <a:srgbClr val="000000"/>
                </a:solidFill>
                <a:latin typeface="Courier New"/>
                <a:cs typeface="Courier New"/>
              </a:rPr>
              <a:t>);</a:t>
            </a:r>
          </a:p>
          <a:p>
            <a:pPr marL="0" indent="0">
              <a:buNone/>
            </a:pPr>
            <a:endParaRPr lang="en-GB" sz="1200" b="1" dirty="0" smtClean="0">
              <a:solidFill>
                <a:srgbClr val="000000"/>
              </a:solidFill>
              <a:latin typeface="Courier New"/>
              <a:cs typeface="Courier New"/>
            </a:endParaRPr>
          </a:p>
          <a:p>
            <a:pPr marL="0" indent="0">
              <a:buNone/>
            </a:pPr>
            <a:r>
              <a:rPr lang="en-GB" sz="1200" b="1" dirty="0" smtClean="0">
                <a:solidFill>
                  <a:srgbClr val="000000"/>
                </a:solidFill>
                <a:latin typeface="Courier New"/>
                <a:cs typeface="Courier New"/>
              </a:rPr>
              <a:t>  </a:t>
            </a:r>
            <a:r>
              <a:rPr lang="en-GB" sz="1200" b="1" dirty="0">
                <a:solidFill>
                  <a:srgbClr val="008000"/>
                </a:solidFill>
                <a:latin typeface="Courier New"/>
                <a:cs typeface="Courier New"/>
              </a:rPr>
              <a:t>// Read a normalized pixel </a:t>
            </a:r>
            <a:r>
              <a:rPr lang="en-GB" sz="1200" b="1" dirty="0" smtClean="0">
                <a:solidFill>
                  <a:srgbClr val="008000"/>
                </a:solidFill>
                <a:latin typeface="Courier New"/>
                <a:cs typeface="Courier New"/>
              </a:rPr>
              <a:t>value using a sampler</a:t>
            </a:r>
            <a:endParaRPr lang="en-GB" sz="1200" b="1" dirty="0">
              <a:solidFill>
                <a:srgbClr val="008000"/>
              </a:solidFill>
              <a:latin typeface="Courier New"/>
              <a:cs typeface="Courier New"/>
            </a:endParaRPr>
          </a:p>
          <a:p>
            <a:pPr marL="0" indent="0">
              <a:buNone/>
            </a:pPr>
            <a:r>
              <a:rPr lang="en-GB" sz="1200" b="1" dirty="0">
                <a:solidFill>
                  <a:srgbClr val="000000"/>
                </a:solidFill>
                <a:latin typeface="Courier New"/>
                <a:cs typeface="Courier New"/>
              </a:rPr>
              <a:t>  </a:t>
            </a:r>
            <a:r>
              <a:rPr lang="en-GB" sz="1200" b="1" i="1" dirty="0">
                <a:solidFill>
                  <a:srgbClr val="3366FF"/>
                </a:solidFill>
                <a:latin typeface="Courier New"/>
                <a:cs typeface="Courier New"/>
              </a:rPr>
              <a:t>float4</a:t>
            </a:r>
            <a:r>
              <a:rPr lang="en-GB" sz="1200" b="1" dirty="0">
                <a:solidFill>
                  <a:srgbClr val="000000"/>
                </a:solidFill>
                <a:latin typeface="Courier New"/>
                <a:cs typeface="Courier New"/>
              </a:rPr>
              <a:t> </a:t>
            </a:r>
            <a:r>
              <a:rPr lang="en-GB" sz="1200" b="1" dirty="0" err="1">
                <a:solidFill>
                  <a:srgbClr val="000000"/>
                </a:solidFill>
                <a:latin typeface="Courier New"/>
                <a:cs typeface="Courier New"/>
              </a:rPr>
              <a:t>color</a:t>
            </a:r>
            <a:r>
              <a:rPr lang="en-GB" sz="1200" b="1" dirty="0">
                <a:solidFill>
                  <a:srgbClr val="000000"/>
                </a:solidFill>
                <a:latin typeface="Courier New"/>
                <a:cs typeface="Courier New"/>
              </a:rPr>
              <a:t> = </a:t>
            </a:r>
            <a:r>
              <a:rPr lang="en-GB" sz="1200" b="1" dirty="0" err="1">
                <a:solidFill>
                  <a:srgbClr val="3366FF"/>
                </a:solidFill>
                <a:latin typeface="Courier New"/>
                <a:cs typeface="Courier New"/>
              </a:rPr>
              <a:t>read_imagef</a:t>
            </a:r>
            <a:r>
              <a:rPr lang="en-GB" sz="1200" b="1" dirty="0" smtClean="0">
                <a:solidFill>
                  <a:srgbClr val="000000"/>
                </a:solidFill>
                <a:latin typeface="Courier New"/>
                <a:cs typeface="Courier New"/>
              </a:rPr>
              <a:t>(input, sampler, (</a:t>
            </a:r>
            <a:r>
              <a:rPr lang="en-GB" sz="1200" b="1" i="1" dirty="0" smtClean="0">
                <a:solidFill>
                  <a:srgbClr val="3366FF"/>
                </a:solidFill>
                <a:latin typeface="Courier New"/>
                <a:cs typeface="Courier New"/>
              </a:rPr>
              <a:t>int2</a:t>
            </a:r>
            <a:r>
              <a:rPr lang="en-GB" sz="1200" b="1" dirty="0" smtClean="0">
                <a:solidFill>
                  <a:srgbClr val="000000"/>
                </a:solidFill>
                <a:latin typeface="Courier New"/>
                <a:cs typeface="Courier New"/>
              </a:rPr>
              <a:t>)(x, y));</a:t>
            </a:r>
          </a:p>
          <a:p>
            <a:pPr marL="0" indent="0">
              <a:buNone/>
            </a:pPr>
            <a:endParaRPr lang="en-GB" sz="1200" b="1" dirty="0" smtClean="0">
              <a:solidFill>
                <a:srgbClr val="000000"/>
              </a:solidFill>
              <a:latin typeface="Courier New"/>
              <a:cs typeface="Courier New"/>
            </a:endParaRPr>
          </a:p>
          <a:p>
            <a:pPr marL="0" indent="0">
              <a:buNone/>
            </a:pPr>
            <a:r>
              <a:rPr lang="en-GB" sz="1200" b="1" dirty="0" smtClean="0">
                <a:solidFill>
                  <a:srgbClr val="000000"/>
                </a:solidFill>
                <a:latin typeface="Courier New"/>
                <a:cs typeface="Courier New"/>
              </a:rPr>
              <a:t>  ...</a:t>
            </a:r>
          </a:p>
          <a:p>
            <a:pPr marL="0" indent="0">
              <a:buNone/>
            </a:pPr>
            <a:r>
              <a:rPr lang="en-GB" sz="1200" b="1" dirty="0" smtClean="0">
                <a:solidFill>
                  <a:srgbClr val="000000"/>
                </a:solidFill>
                <a:latin typeface="Courier New"/>
                <a:cs typeface="Courier New"/>
              </a:rPr>
              <a:t>}</a:t>
            </a:r>
          </a:p>
          <a:p>
            <a:pPr marL="0" indent="0">
              <a:buNone/>
            </a:pPr>
            <a:endParaRPr lang="en-GB" sz="1200" b="1" dirty="0" smtClean="0">
              <a:solidFill>
                <a:srgbClr val="000000"/>
              </a:solidFill>
              <a:latin typeface="Courier New"/>
              <a:cs typeface="Courier New"/>
            </a:endParaRPr>
          </a:p>
          <a:p>
            <a:pPr marL="0" indent="0">
              <a:buNone/>
            </a:pPr>
            <a:r>
              <a:rPr lang="en-GB" sz="1200" b="1" dirty="0" smtClean="0">
                <a:solidFill>
                  <a:srgbClr val="008000"/>
                </a:solidFill>
                <a:latin typeface="Courier New"/>
                <a:cs typeface="Courier New"/>
              </a:rPr>
              <a:t>// Alternatively, declare the sampler inside the kernel</a:t>
            </a:r>
          </a:p>
          <a:p>
            <a:pPr marL="0" indent="0">
              <a:buNone/>
            </a:pPr>
            <a:r>
              <a:rPr lang="en-GB" sz="1200" b="1" dirty="0" err="1">
                <a:solidFill>
                  <a:schemeClr val="accent2"/>
                </a:solidFill>
                <a:latin typeface="Courier New"/>
                <a:cs typeface="Courier New"/>
              </a:rPr>
              <a:t>const</a:t>
            </a:r>
            <a:r>
              <a:rPr lang="en-GB" sz="1200" b="1" dirty="0">
                <a:solidFill>
                  <a:schemeClr val="accent2"/>
                </a:solidFill>
                <a:latin typeface="Courier New"/>
                <a:cs typeface="Courier New"/>
              </a:rPr>
              <a:t> </a:t>
            </a:r>
            <a:r>
              <a:rPr lang="en-GB" sz="1200" b="1" i="1" dirty="0" err="1">
                <a:solidFill>
                  <a:srgbClr val="3366FF"/>
                </a:solidFill>
                <a:latin typeface="Courier New"/>
                <a:cs typeface="Courier New"/>
              </a:rPr>
              <a:t>sampler_t</a:t>
            </a:r>
            <a:r>
              <a:rPr lang="en-GB" sz="1200" b="1" dirty="0">
                <a:solidFill>
                  <a:srgbClr val="000000"/>
                </a:solidFill>
                <a:latin typeface="Courier New"/>
                <a:cs typeface="Courier New"/>
              </a:rPr>
              <a:t> sampler </a:t>
            </a:r>
            <a:r>
              <a:rPr lang="en-GB" sz="1200" b="1" dirty="0" smtClean="0">
                <a:solidFill>
                  <a:srgbClr val="000000"/>
                </a:solidFill>
                <a:latin typeface="Courier New"/>
                <a:cs typeface="Courier New"/>
              </a:rPr>
              <a:t>= CLK_NORMALIZED_COORDS_FALSE </a:t>
            </a:r>
            <a:r>
              <a:rPr lang="en-GB" sz="1200" b="1" dirty="0">
                <a:solidFill>
                  <a:srgbClr val="000000"/>
                </a:solidFill>
                <a:latin typeface="Courier New"/>
                <a:cs typeface="Courier New"/>
              </a:rPr>
              <a:t>|</a:t>
            </a:r>
          </a:p>
          <a:p>
            <a:pPr marL="0" indent="0">
              <a:buNone/>
            </a:pPr>
            <a:r>
              <a:rPr lang="en-GB" sz="1200" b="1" dirty="0">
                <a:solidFill>
                  <a:srgbClr val="000000"/>
                </a:solidFill>
                <a:latin typeface="Courier New"/>
                <a:cs typeface="Courier New"/>
              </a:rPr>
              <a:t> </a:t>
            </a:r>
            <a:r>
              <a:rPr lang="en-GB" sz="1200" b="1" dirty="0" smtClean="0">
                <a:solidFill>
                  <a:srgbClr val="000000"/>
                </a:solidFill>
                <a:latin typeface="Courier New"/>
                <a:cs typeface="Courier New"/>
              </a:rPr>
              <a:t>                         </a:t>
            </a:r>
            <a:r>
              <a:rPr lang="en-GB" sz="1200" b="1" dirty="0">
                <a:solidFill>
                  <a:srgbClr val="000000"/>
                </a:solidFill>
                <a:latin typeface="Courier New"/>
                <a:cs typeface="Courier New"/>
              </a:rPr>
              <a:t>CLK_ADDRESS_CLAMP_TO_EDGE   |</a:t>
            </a:r>
          </a:p>
          <a:p>
            <a:pPr marL="0" indent="0">
              <a:buNone/>
            </a:pPr>
            <a:r>
              <a:rPr lang="en-GB" sz="1200" b="1" dirty="0">
                <a:solidFill>
                  <a:srgbClr val="000000"/>
                </a:solidFill>
                <a:latin typeface="Courier New"/>
                <a:cs typeface="Courier New"/>
              </a:rPr>
              <a:t> </a:t>
            </a:r>
            <a:r>
              <a:rPr lang="en-GB" sz="1200" b="1" dirty="0" smtClean="0">
                <a:solidFill>
                  <a:srgbClr val="000000"/>
                </a:solidFill>
                <a:latin typeface="Courier New"/>
                <a:cs typeface="Courier New"/>
              </a:rPr>
              <a:t>                         </a:t>
            </a:r>
            <a:r>
              <a:rPr lang="en-GB" sz="1200" b="1" dirty="0">
                <a:solidFill>
                  <a:srgbClr val="000000"/>
                </a:solidFill>
                <a:latin typeface="Courier New"/>
                <a:cs typeface="Courier New"/>
              </a:rPr>
              <a:t>CLK_FILTER_NEAREST;</a:t>
            </a:r>
          </a:p>
        </p:txBody>
      </p:sp>
      <p:sp>
        <p:nvSpPr>
          <p:cNvPr id="4" name="Text Placeholder 3"/>
          <p:cNvSpPr>
            <a:spLocks noGrp="1"/>
          </p:cNvSpPr>
          <p:nvPr>
            <p:ph type="body" sz="half" idx="2"/>
          </p:nvPr>
        </p:nvSpPr>
        <p:spPr>
          <a:xfrm>
            <a:off x="326270" y="1435100"/>
            <a:ext cx="3008313" cy="4691063"/>
          </a:xfrm>
        </p:spPr>
        <p:txBody>
          <a:bodyPr/>
          <a:lstStyle/>
          <a:p>
            <a:pPr marL="285750" indent="-285750">
              <a:buFont typeface="Arial"/>
              <a:buChar char="•"/>
            </a:pPr>
            <a:r>
              <a:rPr lang="en-GB" dirty="0"/>
              <a:t>The </a:t>
            </a:r>
            <a:r>
              <a:rPr lang="en-GB" b="1" dirty="0" err="1">
                <a:solidFill>
                  <a:srgbClr val="3366FF"/>
                </a:solidFill>
                <a:latin typeface="Courier New"/>
                <a:cs typeface="Courier New"/>
              </a:rPr>
              <a:t>read_image</a:t>
            </a:r>
            <a:r>
              <a:rPr lang="en-GB" b="1" dirty="0">
                <a:solidFill>
                  <a:srgbClr val="3366FF"/>
                </a:solidFill>
                <a:latin typeface="Courier New"/>
                <a:cs typeface="Courier New"/>
              </a:rPr>
              <a:t>*</a:t>
            </a:r>
            <a:r>
              <a:rPr lang="en-GB" dirty="0"/>
              <a:t> functions can optionally use a </a:t>
            </a:r>
            <a:r>
              <a:rPr lang="en-GB" i="1" dirty="0"/>
              <a:t>sampler</a:t>
            </a:r>
            <a:r>
              <a:rPr lang="en-GB" dirty="0"/>
              <a:t> object to control how the data is read</a:t>
            </a:r>
          </a:p>
          <a:p>
            <a:pPr marL="285750" indent="-285750">
              <a:buFont typeface="Arial"/>
              <a:buChar char="•"/>
            </a:pPr>
            <a:r>
              <a:rPr lang="en-GB" dirty="0"/>
              <a:t>Samplers can be created on the host (</a:t>
            </a:r>
            <a:r>
              <a:rPr lang="en-GB" b="1" dirty="0" err="1" smtClean="0">
                <a:solidFill>
                  <a:srgbClr val="3366FF"/>
                </a:solidFill>
                <a:latin typeface="Courier New"/>
                <a:cs typeface="Courier New"/>
              </a:rPr>
              <a:t>clCreateSampler</a:t>
            </a:r>
            <a:r>
              <a:rPr lang="en-GB" dirty="0" smtClean="0"/>
              <a:t>) </a:t>
            </a:r>
            <a:r>
              <a:rPr lang="en-GB" dirty="0"/>
              <a:t>and passed as an argument (</a:t>
            </a:r>
            <a:r>
              <a:rPr lang="en-GB" b="1" dirty="0" err="1">
                <a:solidFill>
                  <a:srgbClr val="3366FF"/>
                </a:solidFill>
                <a:latin typeface="Courier New"/>
                <a:cs typeface="Courier New"/>
              </a:rPr>
              <a:t>sampler_t</a:t>
            </a:r>
            <a:r>
              <a:rPr lang="en-GB" dirty="0"/>
              <a:t>), or declared inside the OpenCL source file as a constant value</a:t>
            </a:r>
          </a:p>
          <a:p>
            <a:pPr marL="285750" indent="-285750">
              <a:buFont typeface="Arial"/>
              <a:buChar char="•"/>
            </a:pPr>
            <a:r>
              <a:rPr lang="en-GB" dirty="0"/>
              <a:t>Samplers control whether to use normalized coordinates for addressing pixels, how to deal with out-of-range coordinates (</a:t>
            </a:r>
            <a:r>
              <a:rPr lang="en-GB" b="1" dirty="0">
                <a:solidFill>
                  <a:srgbClr val="3366FF"/>
                </a:solidFill>
                <a:latin typeface="Courier New"/>
                <a:cs typeface="Courier New"/>
              </a:rPr>
              <a:t>CLAMP</a:t>
            </a:r>
            <a:r>
              <a:rPr lang="en-GB" dirty="0"/>
              <a:t>, </a:t>
            </a:r>
            <a:r>
              <a:rPr lang="en-GB" b="1" dirty="0">
                <a:solidFill>
                  <a:srgbClr val="3366FF"/>
                </a:solidFill>
                <a:latin typeface="Courier New"/>
                <a:cs typeface="Courier New"/>
              </a:rPr>
              <a:t>CLAMP_TO_EDGE</a:t>
            </a:r>
            <a:r>
              <a:rPr lang="en-GB" dirty="0"/>
              <a:t>, </a:t>
            </a:r>
            <a:r>
              <a:rPr lang="en-GB" b="1" dirty="0">
                <a:solidFill>
                  <a:srgbClr val="3366FF"/>
                </a:solidFill>
                <a:latin typeface="Courier New"/>
                <a:cs typeface="Courier New"/>
              </a:rPr>
              <a:t>REPEAT</a:t>
            </a:r>
            <a:r>
              <a:rPr lang="en-GB" dirty="0"/>
              <a:t>, </a:t>
            </a:r>
            <a:r>
              <a:rPr lang="en-GB" b="1" dirty="0">
                <a:solidFill>
                  <a:srgbClr val="3366FF"/>
                </a:solidFill>
                <a:latin typeface="Courier New"/>
                <a:cs typeface="Courier New"/>
              </a:rPr>
              <a:t>MIRRORED_REPEAT</a:t>
            </a:r>
            <a:r>
              <a:rPr lang="en-GB" dirty="0">
                <a:solidFill>
                  <a:srgbClr val="3366FF"/>
                </a:solidFill>
              </a:rPr>
              <a:t> </a:t>
            </a:r>
            <a:r>
              <a:rPr lang="en-GB" dirty="0"/>
              <a:t>or </a:t>
            </a:r>
            <a:r>
              <a:rPr lang="en-GB" b="1" dirty="0">
                <a:solidFill>
                  <a:srgbClr val="3366FF"/>
                </a:solidFill>
                <a:latin typeface="Courier New"/>
                <a:cs typeface="Courier New"/>
              </a:rPr>
              <a:t>NONE</a:t>
            </a:r>
            <a:r>
              <a:rPr lang="en-GB" dirty="0"/>
              <a:t>) and how to filter pixels values (</a:t>
            </a:r>
            <a:r>
              <a:rPr lang="en-GB" b="1" dirty="0">
                <a:solidFill>
                  <a:srgbClr val="3366FF"/>
                </a:solidFill>
                <a:latin typeface="Courier New"/>
                <a:cs typeface="Courier New"/>
              </a:rPr>
              <a:t>NEAREST</a:t>
            </a:r>
            <a:r>
              <a:rPr lang="en-GB" dirty="0">
                <a:solidFill>
                  <a:srgbClr val="3366FF"/>
                </a:solidFill>
              </a:rPr>
              <a:t> </a:t>
            </a:r>
            <a:r>
              <a:rPr lang="en-GB" dirty="0"/>
              <a:t>or </a:t>
            </a:r>
            <a:r>
              <a:rPr lang="en-GB" b="1" dirty="0">
                <a:solidFill>
                  <a:srgbClr val="3366FF"/>
                </a:solidFill>
                <a:latin typeface="Courier New"/>
                <a:cs typeface="Courier New"/>
              </a:rPr>
              <a:t>LINEAR</a:t>
            </a:r>
            <a:r>
              <a:rPr lang="en-GB" dirty="0"/>
              <a:t>)</a:t>
            </a:r>
          </a:p>
          <a:p>
            <a:endParaRPr lang="en-GB" dirty="0"/>
          </a:p>
        </p:txBody>
      </p:sp>
    </p:spTree>
    <p:extLst>
      <p:ext uri="{BB962C8B-B14F-4D97-AF65-F5344CB8AC3E}">
        <p14:creationId xmlns:p14="http://schemas.microsoft.com/office/powerpoint/2010/main" val="406013928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optimisations</a:t>
            </a:r>
            <a:endParaRPr lang="en-GB" dirty="0"/>
          </a:p>
        </p:txBody>
      </p:sp>
      <p:sp>
        <p:nvSpPr>
          <p:cNvPr id="3" name="Content Placeholder 2"/>
          <p:cNvSpPr>
            <a:spLocks noGrp="1"/>
          </p:cNvSpPr>
          <p:nvPr>
            <p:ph idx="1"/>
          </p:nvPr>
        </p:nvSpPr>
        <p:spPr/>
        <p:txBody>
          <a:bodyPr>
            <a:normAutofit lnSpcReduction="10000"/>
          </a:bodyPr>
          <a:lstStyle/>
          <a:p>
            <a:r>
              <a:rPr lang="en-GB" dirty="0" smtClean="0"/>
              <a:t>Try some of the more advanced optimisations on the bilateral kernel code</a:t>
            </a:r>
          </a:p>
          <a:p>
            <a:r>
              <a:rPr lang="en-GB" dirty="0" smtClean="0"/>
              <a:t>In particular, you should consider:</a:t>
            </a:r>
          </a:p>
          <a:p>
            <a:pPr lvl="1"/>
            <a:r>
              <a:rPr lang="en-GB" dirty="0" smtClean="0"/>
              <a:t>Improving the memory </a:t>
            </a:r>
            <a:r>
              <a:rPr lang="en-GB" dirty="0" smtClean="0"/>
              <a:t>access </a:t>
            </a:r>
            <a:r>
              <a:rPr lang="en-GB" dirty="0" smtClean="0"/>
              <a:t>coalescence</a:t>
            </a:r>
            <a:endParaRPr lang="en-GB" dirty="0" smtClean="0"/>
          </a:p>
          <a:p>
            <a:pPr lvl="1"/>
            <a:r>
              <a:rPr lang="en-GB" dirty="0" smtClean="0"/>
              <a:t>Experiment with work-group sizes</a:t>
            </a:r>
          </a:p>
          <a:p>
            <a:pPr lvl="1"/>
            <a:r>
              <a:rPr lang="en-GB" dirty="0" smtClean="0"/>
              <a:t>Experiment with native math functions</a:t>
            </a:r>
          </a:p>
          <a:p>
            <a:r>
              <a:rPr lang="en-GB" dirty="0" smtClean="0"/>
              <a:t>An example solution with all of the above applied will be provided.</a:t>
            </a:r>
          </a:p>
          <a:p>
            <a:r>
              <a:rPr lang="en-GB" b="1" dirty="0" smtClean="0"/>
              <a:t>Extra: </a:t>
            </a:r>
            <a:r>
              <a:rPr lang="en-GB" dirty="0" smtClean="0"/>
              <a:t>Try using image types instead of buffers</a:t>
            </a:r>
            <a:endParaRPr lang="en-GB" b="1" dirty="0" smtClean="0"/>
          </a:p>
        </p:txBody>
      </p:sp>
    </p:spTree>
    <p:extLst>
      <p:ext uri="{BB962C8B-B14F-4D97-AF65-F5344CB8AC3E}">
        <p14:creationId xmlns:p14="http://schemas.microsoft.com/office/powerpoint/2010/main" val="4217113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a:t>
            </a:r>
            <a:r>
              <a:rPr lang="en-GB" dirty="0" smtClean="0"/>
              <a:t>optimisations</a:t>
            </a:r>
            <a:endParaRPr lang="en-GB" dirty="0"/>
          </a:p>
        </p:txBody>
      </p:sp>
      <p:sp>
        <p:nvSpPr>
          <p:cNvPr id="3" name="Content Placeholder 2"/>
          <p:cNvSpPr>
            <a:spLocks noGrp="1"/>
          </p:cNvSpPr>
          <p:nvPr>
            <p:ph idx="1"/>
          </p:nvPr>
        </p:nvSpPr>
        <p:spPr>
          <a:xfrm>
            <a:off x="457200" y="1417638"/>
            <a:ext cx="8229600" cy="5440362"/>
          </a:xfrm>
        </p:spPr>
        <p:txBody>
          <a:bodyPr>
            <a:normAutofit/>
          </a:bodyPr>
          <a:lstStyle/>
          <a:p>
            <a:pPr marL="0" indent="0">
              <a:buNone/>
            </a:pPr>
            <a:r>
              <a:rPr lang="en-GB" sz="2800" dirty="0" smtClean="0"/>
              <a:t>Results from 3 different versions (original, meta programming, and optimised) on an NVIDIA K40:</a:t>
            </a:r>
          </a:p>
          <a:p>
            <a:pPr marL="0" indent="0">
              <a:buNone/>
            </a:pPr>
            <a:endParaRPr lang="en-GB" sz="2000" dirty="0" smtClean="0">
              <a:latin typeface="Courier New"/>
              <a:cs typeface="Courier New"/>
            </a:endParaRPr>
          </a:p>
          <a:p>
            <a:pPr marL="0" indent="0">
              <a:buNone/>
            </a:pPr>
            <a:r>
              <a:rPr lang="en-GB" sz="2000" dirty="0">
                <a:latin typeface="Courier New"/>
                <a:cs typeface="Courier New"/>
              </a:rPr>
              <a:t>$ </a:t>
            </a:r>
            <a:r>
              <a:rPr lang="en-GB" sz="2000" b="1" dirty="0">
                <a:latin typeface="Courier New"/>
                <a:cs typeface="Courier New"/>
              </a:rPr>
              <a:t>./bilateral </a:t>
            </a:r>
          </a:p>
          <a:p>
            <a:pPr marL="0" indent="0">
              <a:buNone/>
            </a:pPr>
            <a:r>
              <a:rPr lang="en-GB" sz="2000" dirty="0">
                <a:latin typeface="Courier New"/>
                <a:cs typeface="Courier New"/>
              </a:rPr>
              <a:t>OpenCL took 427.7ms (</a:t>
            </a:r>
            <a:r>
              <a:rPr lang="en-GB" sz="2000" b="1" dirty="0">
                <a:latin typeface="Courier New"/>
                <a:cs typeface="Courier New"/>
              </a:rPr>
              <a:t>13.4ms</a:t>
            </a:r>
            <a:r>
              <a:rPr lang="en-GB" sz="2000" dirty="0">
                <a:latin typeface="Courier New"/>
                <a:cs typeface="Courier New"/>
              </a:rPr>
              <a:t> / frame)</a:t>
            </a:r>
          </a:p>
          <a:p>
            <a:pPr marL="0" indent="0">
              <a:buNone/>
            </a:pPr>
            <a:endParaRPr lang="en-GB" sz="2000" dirty="0">
              <a:latin typeface="Courier New"/>
              <a:cs typeface="Courier New"/>
            </a:endParaRPr>
          </a:p>
          <a:p>
            <a:pPr marL="0" indent="0">
              <a:buNone/>
            </a:pPr>
            <a:r>
              <a:rPr lang="en-GB" sz="2000" dirty="0">
                <a:latin typeface="Courier New"/>
                <a:cs typeface="Courier New"/>
              </a:rPr>
              <a:t>$ </a:t>
            </a:r>
            <a:r>
              <a:rPr lang="en-GB" sz="2000" b="1" dirty="0">
                <a:latin typeface="Courier New"/>
                <a:cs typeface="Courier New"/>
              </a:rPr>
              <a:t>./</a:t>
            </a:r>
            <a:r>
              <a:rPr lang="en-GB" sz="2000" b="1" dirty="0" err="1">
                <a:latin typeface="Courier New"/>
                <a:cs typeface="Courier New"/>
              </a:rPr>
              <a:t>bilateral_meta</a:t>
            </a:r>
            <a:r>
              <a:rPr lang="en-GB" sz="2000" b="1" dirty="0">
                <a:latin typeface="Courier New"/>
                <a:cs typeface="Courier New"/>
              </a:rPr>
              <a:t> </a:t>
            </a:r>
          </a:p>
          <a:p>
            <a:pPr marL="0" indent="0">
              <a:buNone/>
            </a:pPr>
            <a:r>
              <a:rPr lang="en-GB" sz="2000" dirty="0">
                <a:latin typeface="Courier New"/>
                <a:cs typeface="Courier New"/>
              </a:rPr>
              <a:t>OpenCL took 341.2ms (</a:t>
            </a:r>
            <a:r>
              <a:rPr lang="en-GB" sz="2000" b="1" dirty="0">
                <a:latin typeface="Courier New"/>
                <a:cs typeface="Courier New"/>
              </a:rPr>
              <a:t>10.7ms</a:t>
            </a:r>
            <a:r>
              <a:rPr lang="en-GB" sz="2000" dirty="0">
                <a:latin typeface="Courier New"/>
                <a:cs typeface="Courier New"/>
              </a:rPr>
              <a:t> / frame)</a:t>
            </a:r>
          </a:p>
          <a:p>
            <a:pPr marL="0" indent="0">
              <a:buNone/>
            </a:pPr>
            <a:endParaRPr lang="en-GB" sz="2000" dirty="0">
              <a:latin typeface="Courier New"/>
              <a:cs typeface="Courier New"/>
            </a:endParaRPr>
          </a:p>
          <a:p>
            <a:pPr marL="0" indent="0">
              <a:buNone/>
            </a:pPr>
            <a:r>
              <a:rPr lang="en-GB" sz="2000" dirty="0">
                <a:latin typeface="Courier New"/>
                <a:cs typeface="Courier New"/>
              </a:rPr>
              <a:t>$ </a:t>
            </a:r>
            <a:r>
              <a:rPr lang="en-GB" sz="2000" b="1" dirty="0">
                <a:latin typeface="Courier New"/>
                <a:cs typeface="Courier New"/>
              </a:rPr>
              <a:t>./</a:t>
            </a:r>
            <a:r>
              <a:rPr lang="en-GB" sz="2000" b="1" dirty="0" err="1">
                <a:latin typeface="Courier New"/>
                <a:cs typeface="Courier New"/>
              </a:rPr>
              <a:t>bilateral_opt</a:t>
            </a:r>
            <a:endParaRPr lang="en-GB" sz="2000" b="1" dirty="0">
              <a:latin typeface="Courier New"/>
              <a:cs typeface="Courier New"/>
            </a:endParaRPr>
          </a:p>
          <a:p>
            <a:pPr marL="0" indent="0">
              <a:buNone/>
            </a:pPr>
            <a:r>
              <a:rPr lang="en-GB" sz="2000">
                <a:latin typeface="Courier New"/>
                <a:cs typeface="Courier New"/>
              </a:rPr>
              <a:t>OpenCL took 59.9ms (</a:t>
            </a:r>
            <a:r>
              <a:rPr lang="en-GB" sz="2000" b="1">
                <a:latin typeface="Courier New"/>
                <a:cs typeface="Courier New"/>
              </a:rPr>
              <a:t>1.9ms</a:t>
            </a:r>
            <a:r>
              <a:rPr lang="en-GB" sz="2000">
                <a:latin typeface="Courier New"/>
                <a:cs typeface="Courier New"/>
              </a:rPr>
              <a:t> / frame)</a:t>
            </a:r>
          </a:p>
          <a:p>
            <a:pPr marL="0" indent="0">
              <a:buNone/>
            </a:pPr>
            <a:endParaRPr lang="en-GB" sz="2000" dirty="0">
              <a:latin typeface="Courier New"/>
              <a:cs typeface="Courier New"/>
            </a:endParaRPr>
          </a:p>
        </p:txBody>
      </p:sp>
    </p:spTree>
    <p:extLst>
      <p:ext uri="{BB962C8B-B14F-4D97-AF65-F5344CB8AC3E}">
        <p14:creationId xmlns:p14="http://schemas.microsoft.com/office/powerpoint/2010/main" val="42183182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12</a:t>
            </a:r>
            <a:endParaRPr lang="en-GB" dirty="0"/>
          </a:p>
        </p:txBody>
      </p:sp>
      <p:sp>
        <p:nvSpPr>
          <p:cNvPr id="3" name="Content Placeholder 2"/>
          <p:cNvSpPr>
            <a:spLocks noGrp="1"/>
          </p:cNvSpPr>
          <p:nvPr>
            <p:ph idx="1"/>
          </p:nvPr>
        </p:nvSpPr>
        <p:spPr/>
        <p:txBody>
          <a:bodyPr>
            <a:normAutofit/>
          </a:bodyPr>
          <a:lstStyle/>
          <a:p>
            <a:r>
              <a:rPr lang="en-GB" dirty="0" smtClean="0"/>
              <a:t>Try some of the more advanced optimisations on the N-Body kernel code</a:t>
            </a:r>
          </a:p>
          <a:p>
            <a:r>
              <a:rPr lang="en-GB" dirty="0" smtClean="0"/>
              <a:t>In particular, you should consider:</a:t>
            </a:r>
          </a:p>
          <a:p>
            <a:pPr lvl="1"/>
            <a:r>
              <a:rPr lang="en-GB" dirty="0" smtClean="0"/>
              <a:t>Experiment with work-group sizes</a:t>
            </a:r>
          </a:p>
          <a:p>
            <a:pPr lvl="1"/>
            <a:r>
              <a:rPr lang="en-GB" dirty="0" smtClean="0"/>
              <a:t>Caching positions in local memory (blocking)</a:t>
            </a:r>
          </a:p>
          <a:p>
            <a:pPr lvl="1"/>
            <a:r>
              <a:rPr lang="en-GB" dirty="0" smtClean="0"/>
              <a:t>Experiment with native math functions</a:t>
            </a:r>
          </a:p>
          <a:p>
            <a:r>
              <a:rPr lang="en-GB" dirty="0" smtClean="0"/>
              <a:t>An example solution with all of the above applied will be provided.</a:t>
            </a:r>
          </a:p>
        </p:txBody>
      </p:sp>
    </p:spTree>
    <p:extLst>
      <p:ext uri="{BB962C8B-B14F-4D97-AF65-F5344CB8AC3E}">
        <p14:creationId xmlns:p14="http://schemas.microsoft.com/office/powerpoint/2010/main" val="30618772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image types</a:t>
            </a:r>
            <a:endParaRPr lang="en-GB" dirty="0"/>
          </a:p>
        </p:txBody>
      </p:sp>
      <p:sp>
        <p:nvSpPr>
          <p:cNvPr id="3" name="Content Placeholder 2"/>
          <p:cNvSpPr>
            <a:spLocks noGrp="1"/>
          </p:cNvSpPr>
          <p:nvPr>
            <p:ph idx="1"/>
          </p:nvPr>
        </p:nvSpPr>
        <p:spPr>
          <a:xfrm>
            <a:off x="457200" y="1600200"/>
            <a:ext cx="8229600" cy="4995041"/>
          </a:xfrm>
        </p:spPr>
        <p:txBody>
          <a:bodyPr>
            <a:normAutofit fontScale="77500" lnSpcReduction="20000"/>
          </a:bodyPr>
          <a:lstStyle/>
          <a:p>
            <a:r>
              <a:rPr lang="en-GB" dirty="0" smtClean="0"/>
              <a:t>Start with the </a:t>
            </a:r>
            <a:r>
              <a:rPr lang="en-GB" dirty="0" smtClean="0">
                <a:latin typeface="Courier New"/>
                <a:cs typeface="Courier New"/>
              </a:rPr>
              <a:t>Bilateral</a:t>
            </a:r>
            <a:r>
              <a:rPr lang="en-GB" dirty="0" smtClean="0"/>
              <a:t> example</a:t>
            </a:r>
            <a:endParaRPr lang="en-GB" dirty="0"/>
          </a:p>
          <a:p>
            <a:r>
              <a:rPr lang="en-GB" dirty="0" smtClean="0"/>
              <a:t>Convert the kernel and host program to use image types</a:t>
            </a:r>
          </a:p>
          <a:p>
            <a:pPr lvl="1"/>
            <a:r>
              <a:rPr lang="en-GB" dirty="0" smtClean="0"/>
              <a:t>The data is RGBA, 8-bit per channel, so you can use an image format with </a:t>
            </a:r>
            <a:r>
              <a:rPr lang="en-GB" dirty="0"/>
              <a:t>CL_RGBA</a:t>
            </a:r>
            <a:r>
              <a:rPr lang="en-GB" dirty="0" smtClean="0"/>
              <a:t> and either </a:t>
            </a:r>
            <a:r>
              <a:rPr lang="en-GB" dirty="0"/>
              <a:t>CL_UNSIGNED_INT8</a:t>
            </a:r>
            <a:r>
              <a:rPr lang="en-GB" dirty="0" smtClean="0"/>
              <a:t> or </a:t>
            </a:r>
            <a:r>
              <a:rPr lang="en-GB" dirty="0"/>
              <a:t>CL_UNORM_INT8</a:t>
            </a:r>
            <a:r>
              <a:rPr lang="en-GB" dirty="0" smtClean="0"/>
              <a:t> </a:t>
            </a:r>
            <a:endParaRPr lang="en-GB" dirty="0"/>
          </a:p>
          <a:p>
            <a:r>
              <a:rPr lang="en-GB" dirty="0" smtClean="0"/>
              <a:t>Use a sampler to automatically perform normalization and bounds checking</a:t>
            </a:r>
          </a:p>
          <a:p>
            <a:r>
              <a:rPr lang="en-GB" dirty="0" smtClean="0"/>
              <a:t>Compare the performance to the buffer version for different devices</a:t>
            </a:r>
          </a:p>
          <a:p>
            <a:r>
              <a:rPr lang="en-GB" dirty="0" smtClean="0"/>
              <a:t>Extra: try some other optimizations such as native functions</a:t>
            </a:r>
          </a:p>
          <a:p>
            <a:r>
              <a:rPr lang="en-GB" dirty="0"/>
              <a:t>Tip: If verification is too slow, use </a:t>
            </a:r>
            <a:r>
              <a:rPr lang="en-GB" b="1" dirty="0">
                <a:solidFill>
                  <a:srgbClr val="3366FF"/>
                </a:solidFill>
                <a:latin typeface="Courier New"/>
                <a:cs typeface="Courier New"/>
              </a:rPr>
              <a:t>--</a:t>
            </a:r>
            <a:r>
              <a:rPr lang="en-GB" b="1" dirty="0" err="1">
                <a:solidFill>
                  <a:srgbClr val="3366FF"/>
                </a:solidFill>
                <a:latin typeface="Courier New"/>
                <a:cs typeface="Courier New"/>
              </a:rPr>
              <a:t>noverify</a:t>
            </a:r>
            <a:r>
              <a:rPr lang="en-GB" dirty="0"/>
              <a:t> flag or set </a:t>
            </a:r>
            <a:r>
              <a:rPr lang="en-GB" b="1" dirty="0">
                <a:solidFill>
                  <a:srgbClr val="3366FF"/>
                </a:solidFill>
                <a:latin typeface="Courier New"/>
                <a:cs typeface="Courier New"/>
              </a:rPr>
              <a:t>verify = </a:t>
            </a:r>
            <a:r>
              <a:rPr lang="en-GB" b="1" dirty="0" smtClean="0">
                <a:solidFill>
                  <a:srgbClr val="3366FF"/>
                </a:solidFill>
                <a:latin typeface="Courier New"/>
                <a:cs typeface="Courier New"/>
              </a:rPr>
              <a:t>false</a:t>
            </a:r>
            <a:endParaRPr lang="en-GB" dirty="0"/>
          </a:p>
        </p:txBody>
      </p:sp>
    </p:spTree>
    <p:extLst>
      <p:ext uri="{BB962C8B-B14F-4D97-AF65-F5344CB8AC3E}">
        <p14:creationId xmlns:p14="http://schemas.microsoft.com/office/powerpoint/2010/main" val="2244975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image types</a:t>
            </a:r>
          </a:p>
        </p:txBody>
      </p:sp>
      <p:sp>
        <p:nvSpPr>
          <p:cNvPr id="3" name="Content Placeholder 2"/>
          <p:cNvSpPr>
            <a:spLocks noGrp="1"/>
          </p:cNvSpPr>
          <p:nvPr>
            <p:ph idx="1"/>
          </p:nvPr>
        </p:nvSpPr>
        <p:spPr>
          <a:xfrm>
            <a:off x="457200" y="1417638"/>
            <a:ext cx="8229600" cy="5440362"/>
          </a:xfrm>
        </p:spPr>
        <p:txBody>
          <a:bodyPr>
            <a:normAutofit fontScale="92500" lnSpcReduction="20000"/>
          </a:bodyPr>
          <a:lstStyle/>
          <a:p>
            <a:pPr marL="0" indent="0">
              <a:buNone/>
            </a:pPr>
            <a:r>
              <a:rPr lang="en-GB" dirty="0" smtClean="0"/>
              <a:t>Results from </a:t>
            </a:r>
            <a:r>
              <a:rPr lang="en-GB" dirty="0"/>
              <a:t>4</a:t>
            </a:r>
            <a:r>
              <a:rPr lang="en-GB" dirty="0" smtClean="0"/>
              <a:t> different versions (original, meta programming, optimised, and images) on an NVIDIA K40:</a:t>
            </a:r>
          </a:p>
          <a:p>
            <a:pPr marL="0" indent="0">
              <a:buNone/>
            </a:pPr>
            <a:endParaRPr lang="en-GB" sz="2400" dirty="0" smtClean="0">
              <a:latin typeface="Courier New"/>
              <a:cs typeface="Courier New"/>
            </a:endParaRPr>
          </a:p>
          <a:p>
            <a:pPr marL="0" indent="0">
              <a:buNone/>
            </a:pPr>
            <a:r>
              <a:rPr lang="en-GB" sz="2400" dirty="0" smtClean="0">
                <a:latin typeface="Courier New"/>
                <a:cs typeface="Courier New"/>
              </a:rPr>
              <a:t>$ </a:t>
            </a:r>
            <a:r>
              <a:rPr lang="en-GB" sz="2400" b="1" dirty="0">
                <a:latin typeface="Courier New"/>
                <a:cs typeface="Courier New"/>
              </a:rPr>
              <a:t>./</a:t>
            </a:r>
            <a:r>
              <a:rPr lang="en-GB" sz="2400" b="1" dirty="0" smtClean="0">
                <a:latin typeface="Courier New"/>
                <a:cs typeface="Courier New"/>
              </a:rPr>
              <a:t>bilateral </a:t>
            </a:r>
            <a:endParaRPr lang="en-GB" sz="2400" b="1" dirty="0">
              <a:latin typeface="Courier New"/>
              <a:cs typeface="Courier New"/>
            </a:endParaRPr>
          </a:p>
          <a:p>
            <a:pPr marL="0" indent="0">
              <a:buNone/>
            </a:pPr>
            <a:r>
              <a:rPr lang="en-GB" sz="2400" dirty="0">
                <a:latin typeface="Courier New"/>
                <a:cs typeface="Courier New"/>
              </a:rPr>
              <a:t>OpenCL took </a:t>
            </a:r>
            <a:r>
              <a:rPr lang="en-GB" sz="2400" dirty="0" smtClean="0">
                <a:latin typeface="Courier New"/>
                <a:cs typeface="Courier New"/>
              </a:rPr>
              <a:t>427.7ms (</a:t>
            </a:r>
            <a:r>
              <a:rPr lang="en-GB" sz="2400" b="1" dirty="0" smtClean="0">
                <a:latin typeface="Courier New"/>
                <a:cs typeface="Courier New"/>
              </a:rPr>
              <a:t>13.4ms</a:t>
            </a:r>
            <a:r>
              <a:rPr lang="en-GB" sz="2400" dirty="0" smtClean="0">
                <a:latin typeface="Courier New"/>
                <a:cs typeface="Courier New"/>
              </a:rPr>
              <a:t> / frame)</a:t>
            </a:r>
          </a:p>
          <a:p>
            <a:pPr marL="0" indent="0">
              <a:buNone/>
            </a:pPr>
            <a:endParaRPr lang="en-GB" sz="2400" dirty="0" smtClean="0">
              <a:latin typeface="Courier New"/>
              <a:cs typeface="Courier New"/>
            </a:endParaRPr>
          </a:p>
          <a:p>
            <a:pPr marL="0" indent="0">
              <a:buNone/>
            </a:pPr>
            <a:r>
              <a:rPr lang="en-GB" sz="2400" dirty="0" smtClean="0">
                <a:latin typeface="Courier New"/>
                <a:cs typeface="Courier New"/>
              </a:rPr>
              <a:t>$ </a:t>
            </a:r>
            <a:r>
              <a:rPr lang="en-GB" sz="2400" b="1" dirty="0">
                <a:latin typeface="Courier New"/>
                <a:cs typeface="Courier New"/>
              </a:rPr>
              <a:t>./</a:t>
            </a:r>
            <a:r>
              <a:rPr lang="en-GB" sz="2400" b="1" dirty="0" err="1">
                <a:latin typeface="Courier New"/>
                <a:cs typeface="Courier New"/>
              </a:rPr>
              <a:t>bilateral_meta</a:t>
            </a:r>
            <a:r>
              <a:rPr lang="en-GB" sz="2400" b="1" dirty="0">
                <a:latin typeface="Courier New"/>
                <a:cs typeface="Courier New"/>
              </a:rPr>
              <a:t> </a:t>
            </a:r>
          </a:p>
          <a:p>
            <a:pPr marL="0" indent="0">
              <a:buNone/>
            </a:pPr>
            <a:r>
              <a:rPr lang="en-GB" sz="2400" dirty="0" smtClean="0">
                <a:latin typeface="Courier New"/>
                <a:cs typeface="Courier New"/>
              </a:rPr>
              <a:t>OpenCL </a:t>
            </a:r>
            <a:r>
              <a:rPr lang="en-GB" sz="2400" dirty="0">
                <a:latin typeface="Courier New"/>
                <a:cs typeface="Courier New"/>
              </a:rPr>
              <a:t>took </a:t>
            </a:r>
            <a:r>
              <a:rPr lang="en-GB" sz="2400" dirty="0" smtClean="0">
                <a:latin typeface="Courier New"/>
                <a:cs typeface="Courier New"/>
              </a:rPr>
              <a:t>341.2ms </a:t>
            </a:r>
            <a:r>
              <a:rPr lang="en-GB" sz="2400" dirty="0">
                <a:latin typeface="Courier New"/>
                <a:cs typeface="Courier New"/>
              </a:rPr>
              <a:t>(</a:t>
            </a:r>
            <a:r>
              <a:rPr lang="en-GB" sz="2400" b="1" dirty="0" smtClean="0">
                <a:latin typeface="Courier New"/>
                <a:cs typeface="Courier New"/>
              </a:rPr>
              <a:t>10.7ms</a:t>
            </a:r>
            <a:r>
              <a:rPr lang="en-GB" sz="2400" dirty="0" smtClean="0">
                <a:latin typeface="Courier New"/>
                <a:cs typeface="Courier New"/>
              </a:rPr>
              <a:t> </a:t>
            </a:r>
            <a:r>
              <a:rPr lang="en-GB" sz="2400" dirty="0">
                <a:latin typeface="Courier New"/>
                <a:cs typeface="Courier New"/>
              </a:rPr>
              <a:t>/ frame</a:t>
            </a:r>
            <a:r>
              <a:rPr lang="en-GB" sz="2400" dirty="0" smtClean="0">
                <a:latin typeface="Courier New"/>
                <a:cs typeface="Courier New"/>
              </a:rPr>
              <a:t>)</a:t>
            </a:r>
            <a:endParaRPr lang="en-GB" sz="2400" dirty="0">
              <a:latin typeface="Courier New"/>
              <a:cs typeface="Courier New"/>
            </a:endParaRPr>
          </a:p>
          <a:p>
            <a:pPr marL="0" indent="0">
              <a:buNone/>
            </a:pPr>
            <a:endParaRPr lang="en-GB" sz="2400" dirty="0">
              <a:latin typeface="Courier New"/>
              <a:cs typeface="Courier New"/>
            </a:endParaRPr>
          </a:p>
          <a:p>
            <a:pPr marL="0" indent="0">
              <a:buNone/>
            </a:pPr>
            <a:r>
              <a:rPr lang="en-GB" sz="2400" dirty="0" smtClean="0">
                <a:latin typeface="Courier New"/>
                <a:cs typeface="Courier New"/>
              </a:rPr>
              <a:t>$ </a:t>
            </a:r>
            <a:r>
              <a:rPr lang="en-GB" sz="2400" b="1" dirty="0">
                <a:latin typeface="Courier New"/>
                <a:cs typeface="Courier New"/>
              </a:rPr>
              <a:t>./</a:t>
            </a:r>
            <a:r>
              <a:rPr lang="en-GB" sz="2400" b="1" dirty="0" err="1">
                <a:latin typeface="Courier New"/>
                <a:cs typeface="Courier New"/>
              </a:rPr>
              <a:t>bilateral_opt</a:t>
            </a:r>
            <a:endParaRPr lang="en-GB" sz="2400" b="1" dirty="0">
              <a:latin typeface="Courier New"/>
              <a:cs typeface="Courier New"/>
            </a:endParaRPr>
          </a:p>
          <a:p>
            <a:pPr marL="0" indent="0">
              <a:buNone/>
            </a:pPr>
            <a:r>
              <a:rPr lang="en-GB" sz="2400" dirty="0" smtClean="0">
                <a:latin typeface="Courier New"/>
                <a:cs typeface="Courier New"/>
              </a:rPr>
              <a:t>OpenCL </a:t>
            </a:r>
            <a:r>
              <a:rPr lang="en-GB" sz="2400" dirty="0">
                <a:latin typeface="Courier New"/>
                <a:cs typeface="Courier New"/>
              </a:rPr>
              <a:t>took </a:t>
            </a:r>
            <a:r>
              <a:rPr lang="en-GB" sz="2400" dirty="0" smtClean="0">
                <a:latin typeface="Courier New"/>
                <a:cs typeface="Courier New"/>
              </a:rPr>
              <a:t>59.9ms (</a:t>
            </a:r>
            <a:r>
              <a:rPr lang="en-GB" sz="2400" b="1" dirty="0" smtClean="0">
                <a:latin typeface="Courier New"/>
                <a:cs typeface="Courier New"/>
              </a:rPr>
              <a:t>1.9ms</a:t>
            </a:r>
            <a:r>
              <a:rPr lang="en-GB" sz="2400" dirty="0" smtClean="0">
                <a:latin typeface="Courier New"/>
                <a:cs typeface="Courier New"/>
              </a:rPr>
              <a:t> </a:t>
            </a:r>
            <a:r>
              <a:rPr lang="en-GB" sz="2400" dirty="0">
                <a:latin typeface="Courier New"/>
                <a:cs typeface="Courier New"/>
              </a:rPr>
              <a:t>/ frame</a:t>
            </a:r>
            <a:r>
              <a:rPr lang="en-GB" sz="2400" dirty="0" smtClean="0">
                <a:latin typeface="Courier New"/>
                <a:cs typeface="Courier New"/>
              </a:rPr>
              <a:t>)</a:t>
            </a:r>
          </a:p>
          <a:p>
            <a:pPr marL="0" indent="0">
              <a:buNone/>
            </a:pPr>
            <a:endParaRPr lang="en-GB" sz="2400" dirty="0">
              <a:latin typeface="Courier New"/>
              <a:cs typeface="Courier New"/>
            </a:endParaRPr>
          </a:p>
          <a:p>
            <a:pPr marL="0" indent="0">
              <a:buNone/>
            </a:pPr>
            <a:r>
              <a:rPr lang="en-GB" sz="2400" dirty="0" smtClean="0">
                <a:latin typeface="Courier New"/>
                <a:cs typeface="Courier New"/>
              </a:rPr>
              <a:t>$ </a:t>
            </a:r>
            <a:r>
              <a:rPr lang="en-GB" sz="2400" b="1" dirty="0">
                <a:latin typeface="Courier New"/>
                <a:cs typeface="Courier New"/>
              </a:rPr>
              <a:t>./</a:t>
            </a:r>
            <a:r>
              <a:rPr lang="en-GB" sz="2400" b="1" dirty="0" err="1">
                <a:latin typeface="Courier New"/>
                <a:cs typeface="Courier New"/>
              </a:rPr>
              <a:t>bilateral_images</a:t>
            </a:r>
            <a:r>
              <a:rPr lang="en-GB" sz="2400" b="1" dirty="0">
                <a:latin typeface="Courier New"/>
                <a:cs typeface="Courier New"/>
              </a:rPr>
              <a:t> </a:t>
            </a:r>
          </a:p>
          <a:p>
            <a:pPr marL="0" indent="0">
              <a:buNone/>
            </a:pPr>
            <a:r>
              <a:rPr lang="en-GB" sz="2400" dirty="0" smtClean="0">
                <a:latin typeface="Courier New"/>
                <a:cs typeface="Courier New"/>
              </a:rPr>
              <a:t>OpenCL </a:t>
            </a:r>
            <a:r>
              <a:rPr lang="en-GB" sz="2400" dirty="0">
                <a:latin typeface="Courier New"/>
                <a:cs typeface="Courier New"/>
              </a:rPr>
              <a:t>took </a:t>
            </a:r>
            <a:r>
              <a:rPr lang="en-GB" sz="2400" dirty="0" smtClean="0">
                <a:latin typeface="Courier New"/>
                <a:cs typeface="Courier New"/>
              </a:rPr>
              <a:t>39.6ms </a:t>
            </a:r>
            <a:r>
              <a:rPr lang="en-GB" sz="2400" dirty="0">
                <a:latin typeface="Courier New"/>
                <a:cs typeface="Courier New"/>
              </a:rPr>
              <a:t>(</a:t>
            </a:r>
            <a:r>
              <a:rPr lang="en-GB" sz="2400" b="1" dirty="0" smtClean="0">
                <a:latin typeface="Courier New"/>
                <a:cs typeface="Courier New"/>
              </a:rPr>
              <a:t>1.2ms</a:t>
            </a:r>
            <a:r>
              <a:rPr lang="en-GB" sz="2400" dirty="0" smtClean="0">
                <a:latin typeface="Courier New"/>
                <a:cs typeface="Courier New"/>
              </a:rPr>
              <a:t> </a:t>
            </a:r>
            <a:r>
              <a:rPr lang="en-GB" sz="2400" dirty="0">
                <a:latin typeface="Courier New"/>
                <a:cs typeface="Courier New"/>
              </a:rPr>
              <a:t>/ frame</a:t>
            </a:r>
            <a:r>
              <a:rPr lang="en-GB" sz="2400" dirty="0" smtClean="0">
                <a:latin typeface="Courier New"/>
                <a:cs typeface="Courier New"/>
              </a:rPr>
              <a:t>)</a:t>
            </a:r>
            <a:endParaRPr lang="en-GB" dirty="0">
              <a:latin typeface="Courier New"/>
              <a:cs typeface="Courier New"/>
            </a:endParaRPr>
          </a:p>
        </p:txBody>
      </p:sp>
    </p:spTree>
    <p:extLst>
      <p:ext uri="{BB962C8B-B14F-4D97-AF65-F5344CB8AC3E}">
        <p14:creationId xmlns:p14="http://schemas.microsoft.com/office/powerpoint/2010/main" val="16643089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GB" dirty="0" smtClean="0"/>
              <a:t>Installing </a:t>
            </a:r>
            <a:r>
              <a:rPr lang="en-GB" dirty="0" err="1" smtClean="0"/>
              <a:t>Extrae</a:t>
            </a:r>
            <a:r>
              <a:rPr lang="en-GB" dirty="0" smtClean="0"/>
              <a:t> and </a:t>
            </a:r>
            <a:r>
              <a:rPr lang="en-GB" dirty="0" err="1" smtClean="0"/>
              <a:t>Paraver</a:t>
            </a:r>
            <a:endParaRPr lang="en-GB" dirty="0"/>
          </a:p>
        </p:txBody>
      </p:sp>
      <p:sp>
        <p:nvSpPr>
          <p:cNvPr id="3" name="Content Placeholder 2"/>
          <p:cNvSpPr>
            <a:spLocks noGrp="1"/>
          </p:cNvSpPr>
          <p:nvPr>
            <p:ph idx="1"/>
          </p:nvPr>
        </p:nvSpPr>
        <p:spPr>
          <a:xfrm>
            <a:off x="107504" y="1052736"/>
            <a:ext cx="8928992" cy="5616624"/>
          </a:xfrm>
        </p:spPr>
        <p:txBody>
          <a:bodyPr>
            <a:normAutofit fontScale="77500" lnSpcReduction="20000"/>
          </a:bodyPr>
          <a:lstStyle/>
          <a:p>
            <a:r>
              <a:rPr lang="en-GB" dirty="0" err="1" smtClean="0"/>
              <a:t>Paraver</a:t>
            </a:r>
            <a:r>
              <a:rPr lang="en-GB" dirty="0" smtClean="0"/>
              <a:t> is easy to install on Linux</a:t>
            </a:r>
          </a:p>
          <a:p>
            <a:pPr lvl="1"/>
            <a:r>
              <a:rPr lang="en-GB" dirty="0" smtClean="0"/>
              <a:t>Just download and unpack the binary</a:t>
            </a:r>
          </a:p>
          <a:p>
            <a:r>
              <a:rPr lang="en-GB" dirty="0" err="1" smtClean="0"/>
              <a:t>Extrae</a:t>
            </a:r>
            <a:r>
              <a:rPr lang="en-GB" dirty="0" smtClean="0"/>
              <a:t> has some dependencies, some of which you’ll have to build from source</a:t>
            </a:r>
          </a:p>
          <a:p>
            <a:pPr lvl="1"/>
            <a:r>
              <a:rPr lang="en-GB" dirty="0" smtClean="0"/>
              <a:t>libxml2</a:t>
            </a:r>
          </a:p>
          <a:p>
            <a:pPr lvl="1"/>
            <a:r>
              <a:rPr lang="en-GB" dirty="0" err="1" smtClean="0"/>
              <a:t>binutils-dev</a:t>
            </a:r>
            <a:endParaRPr lang="en-GB" dirty="0" smtClean="0"/>
          </a:p>
          <a:p>
            <a:pPr lvl="1"/>
            <a:r>
              <a:rPr lang="en-GB" dirty="0" err="1" smtClean="0"/>
              <a:t>libunwind</a:t>
            </a:r>
            <a:endParaRPr lang="en-GB" dirty="0" smtClean="0"/>
          </a:p>
          <a:p>
            <a:pPr lvl="1"/>
            <a:r>
              <a:rPr lang="en-GB" dirty="0" smtClean="0"/>
              <a:t>PAPI</a:t>
            </a:r>
          </a:p>
          <a:p>
            <a:pPr lvl="1"/>
            <a:r>
              <a:rPr lang="en-GB" dirty="0" smtClean="0"/>
              <a:t>MPI (optional)</a:t>
            </a:r>
            <a:endParaRPr lang="en-GB" dirty="0"/>
          </a:p>
          <a:p>
            <a:r>
              <a:rPr lang="en-GB" dirty="0" smtClean="0"/>
              <a:t>Use something like the following command line to configure before “make &amp;&amp; make install”:</a:t>
            </a:r>
            <a:br>
              <a:rPr lang="en-GB" dirty="0" smtClean="0"/>
            </a:br>
            <a:endParaRPr lang="en-GB" sz="1800" dirty="0" smtClean="0"/>
          </a:p>
          <a:p>
            <a:pPr marL="457200" lvl="1" indent="0">
              <a:buNone/>
            </a:pPr>
            <a:r>
              <a:rPr lang="en-GB" dirty="0" smtClean="0">
                <a:latin typeface="Courier New Bold"/>
              </a:rPr>
              <a:t>./configure –-prefix=$HOME/</a:t>
            </a:r>
            <a:r>
              <a:rPr lang="en-GB" dirty="0" err="1" smtClean="0">
                <a:latin typeface="Courier New Bold"/>
              </a:rPr>
              <a:t>extrae</a:t>
            </a:r>
            <a:r>
              <a:rPr lang="en-GB" dirty="0" smtClean="0">
                <a:latin typeface="Courier New Bold"/>
              </a:rPr>
              <a:t> --with-</a:t>
            </a:r>
            <a:r>
              <a:rPr lang="en-GB" dirty="0" err="1" smtClean="0">
                <a:latin typeface="Courier New Bold"/>
              </a:rPr>
              <a:t>binutils</a:t>
            </a:r>
            <a:r>
              <a:rPr lang="en-GB" dirty="0" smtClean="0">
                <a:latin typeface="Courier New Bold"/>
              </a:rPr>
              <a:t>=$HOME --with-</a:t>
            </a:r>
            <a:r>
              <a:rPr lang="en-GB" dirty="0" err="1" smtClean="0">
                <a:latin typeface="Courier New Bold"/>
              </a:rPr>
              <a:t>papi</a:t>
            </a:r>
            <a:r>
              <a:rPr lang="en-GB" dirty="0" smtClean="0">
                <a:latin typeface="Courier New Bold"/>
              </a:rPr>
              <a:t>=$HOME --with-</a:t>
            </a:r>
            <a:r>
              <a:rPr lang="en-GB" dirty="0" err="1" smtClean="0">
                <a:latin typeface="Courier New Bold"/>
              </a:rPr>
              <a:t>mpi</a:t>
            </a:r>
            <a:r>
              <a:rPr lang="en-GB" dirty="0" smtClean="0">
                <a:latin typeface="Courier New Bold"/>
              </a:rPr>
              <a:t>=$HOME --without-</a:t>
            </a:r>
            <a:r>
              <a:rPr lang="en-GB" dirty="0" err="1" smtClean="0">
                <a:latin typeface="Courier New Bold"/>
              </a:rPr>
              <a:t>dyninst</a:t>
            </a:r>
            <a:r>
              <a:rPr lang="en-GB" dirty="0" smtClean="0">
                <a:latin typeface="Courier New Bold"/>
              </a:rPr>
              <a:t> --with-unwind=$HOME --with-</a:t>
            </a:r>
            <a:r>
              <a:rPr lang="en-GB" dirty="0" err="1" smtClean="0">
                <a:latin typeface="Courier New Bold"/>
              </a:rPr>
              <a:t>opencl</a:t>
            </a:r>
            <a:r>
              <a:rPr lang="en-GB" dirty="0" smtClean="0">
                <a:latin typeface="Courier New Bold"/>
              </a:rPr>
              <a:t>=/</a:t>
            </a:r>
            <a:r>
              <a:rPr lang="en-GB" dirty="0" err="1" smtClean="0">
                <a:latin typeface="Courier New Bold"/>
              </a:rPr>
              <a:t>usr</a:t>
            </a:r>
            <a:r>
              <a:rPr lang="en-GB" dirty="0" smtClean="0">
                <a:latin typeface="Courier New Bold"/>
              </a:rPr>
              <a:t>/local/ --with-</a:t>
            </a:r>
            <a:r>
              <a:rPr lang="en-GB" dirty="0" err="1" smtClean="0">
                <a:latin typeface="Courier New Bold"/>
              </a:rPr>
              <a:t>opencl</a:t>
            </a:r>
            <a:r>
              <a:rPr lang="en-GB" dirty="0" smtClean="0">
                <a:latin typeface="Courier New Bold"/>
              </a:rPr>
              <a:t>-libs=/</a:t>
            </a:r>
            <a:r>
              <a:rPr lang="en-GB" dirty="0" err="1" smtClean="0">
                <a:latin typeface="Courier New Bold"/>
              </a:rPr>
              <a:t>usr</a:t>
            </a:r>
            <a:r>
              <a:rPr lang="en-GB" dirty="0" smtClean="0">
                <a:latin typeface="Courier New Bold"/>
              </a:rPr>
              <a:t>/lib64</a:t>
            </a:r>
          </a:p>
        </p:txBody>
      </p:sp>
    </p:spTree>
    <p:extLst>
      <p:ext uri="{BB962C8B-B14F-4D97-AF65-F5344CB8AC3E}">
        <p14:creationId xmlns:p14="http://schemas.microsoft.com/office/powerpoint/2010/main" val="16971831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610</TotalTime>
  <Words>7017</Words>
  <Application>Microsoft Macintosh PowerPoint</Application>
  <PresentationFormat>On-screen Show (4:3)</PresentationFormat>
  <Paragraphs>1147</Paragraphs>
  <Slides>88</Slides>
  <Notes>24</Notes>
  <HiddenSlides>47</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88</vt:i4>
      </vt:variant>
    </vt:vector>
  </HeadingPairs>
  <TitlesOfParts>
    <vt:vector size="100" baseType="lpstr">
      <vt:lpstr>Calibri</vt:lpstr>
      <vt:lpstr>Courier New</vt:lpstr>
      <vt:lpstr>Courier New Bold</vt:lpstr>
      <vt:lpstr>Gill Sans Light</vt:lpstr>
      <vt:lpstr>Letter Gothic Std</vt:lpstr>
      <vt:lpstr>Menlo Regular</vt:lpstr>
      <vt:lpstr>ＭＳ Ｐゴシック</vt:lpstr>
      <vt:lpstr>Myriad Set Text</vt:lpstr>
      <vt:lpstr>Trebuchet MS</vt:lpstr>
      <vt:lpstr>ヒラギノ角ゴ ProN W3</vt:lpstr>
      <vt:lpstr>Arial</vt:lpstr>
      <vt:lpstr>Office Theme</vt:lpstr>
      <vt:lpstr>Advanced OpenCL Topics: Tools and Optimization</vt:lpstr>
      <vt:lpstr>Profiling</vt:lpstr>
      <vt:lpstr>OpenCL events</vt:lpstr>
      <vt:lpstr>Profiling Tools</vt:lpstr>
      <vt:lpstr>Profiling tools</vt:lpstr>
      <vt:lpstr>Extrae and Paraver</vt:lpstr>
      <vt:lpstr>Extrae and Paraver</vt:lpstr>
      <vt:lpstr>Important!</vt:lpstr>
      <vt:lpstr>Installing Extrae and Paraver</vt:lpstr>
      <vt:lpstr>Step 1 – tracing your code</vt:lpstr>
      <vt:lpstr>Step 2 – visualize the trace</vt:lpstr>
      <vt:lpstr>Paraver</vt:lpstr>
      <vt:lpstr>Usage Tips</vt:lpstr>
      <vt:lpstr>Platform specific profilers</vt:lpstr>
      <vt:lpstr>NVIDIA Visual Profiler®</vt:lpstr>
      <vt:lpstr>Profiling using nvvp</vt:lpstr>
      <vt:lpstr>Profiling using nvvp</vt:lpstr>
      <vt:lpstr>NVIDIA® Nsight™</vt:lpstr>
      <vt:lpstr>Profiling from the command line</vt:lpstr>
      <vt:lpstr>AMD® CodeXL</vt:lpstr>
      <vt:lpstr>CodeXL</vt:lpstr>
      <vt:lpstr>CodeXL</vt:lpstr>
      <vt:lpstr>CodeXL</vt:lpstr>
      <vt:lpstr>Intel vTune</vt:lpstr>
      <vt:lpstr>Intel Offline Compiler</vt:lpstr>
      <vt:lpstr>Debugging OpenCL</vt:lpstr>
      <vt:lpstr>Debugging OpenCL 1.1</vt:lpstr>
      <vt:lpstr>Debugging OpenCL – more tips</vt:lpstr>
      <vt:lpstr>printf</vt:lpstr>
      <vt:lpstr>Debugging with GDB</vt:lpstr>
      <vt:lpstr>Using GDB with Intel®</vt:lpstr>
      <vt:lpstr>Using GDB with AMD®</vt:lpstr>
      <vt:lpstr>Debugging Tools</vt:lpstr>
      <vt:lpstr>CodeXL</vt:lpstr>
      <vt:lpstr>Intel® INDE</vt:lpstr>
      <vt:lpstr>GPUVerify</vt:lpstr>
      <vt:lpstr>Oclgrind</vt:lpstr>
      <vt:lpstr>Exercise: Profiling and Debugging OpenCL programs</vt:lpstr>
      <vt:lpstr>Advanced OpenCL Topics - OPTIMISATION</vt:lpstr>
      <vt:lpstr>Fast Kernels</vt:lpstr>
      <vt:lpstr>Performance portability</vt:lpstr>
      <vt:lpstr>OpenCL Memory Hierarchy</vt:lpstr>
      <vt:lpstr>Private Memory</vt:lpstr>
      <vt:lpstr>Private Memory</vt:lpstr>
      <vt:lpstr>Local Memory</vt:lpstr>
      <vt:lpstr>Global Memory</vt:lpstr>
      <vt:lpstr>Coalesced Memory Access</vt:lpstr>
      <vt:lpstr>Memory Access Coalescence</vt:lpstr>
      <vt:lpstr>PowerPoint Presentation</vt:lpstr>
      <vt:lpstr>PowerPoint Presentation</vt:lpstr>
      <vt:lpstr>PowerPoint Presentation</vt:lpstr>
      <vt:lpstr>PowerPoint Presentation</vt:lpstr>
      <vt:lpstr>PowerPoint Presentation</vt:lpstr>
      <vt:lpstr>Memory layout is critical to performance</vt:lpstr>
      <vt:lpstr>Sub Buffers</vt:lpstr>
      <vt:lpstr>Constant Memory</vt:lpstr>
      <vt:lpstr>Work-groups</vt:lpstr>
      <vt:lpstr>Effect of work-group sizes</vt:lpstr>
      <vt:lpstr>Padding work-groups</vt:lpstr>
      <vt:lpstr>Occupancy</vt:lpstr>
      <vt:lpstr>Auto tuning</vt:lpstr>
      <vt:lpstr>Tuning Knobs some general issues to think about</vt:lpstr>
      <vt:lpstr>Auto tuning example - Flamingo</vt:lpstr>
      <vt:lpstr>Auto tuning - Example</vt:lpstr>
      <vt:lpstr>Thread throttling</vt:lpstr>
      <vt:lpstr>Barrier example</vt:lpstr>
      <vt:lpstr>Atomics</vt:lpstr>
      <vt:lpstr>Atomics</vt:lpstr>
      <vt:lpstr>Vectorization</vt:lpstr>
      <vt:lpstr>Vectorization</vt:lpstr>
      <vt:lpstr>Vectorization</vt:lpstr>
      <vt:lpstr>Vectorization</vt:lpstr>
      <vt:lpstr>Branching</vt:lpstr>
      <vt:lpstr>Single Instruction Multiple Data</vt:lpstr>
      <vt:lpstr>Branching</vt:lpstr>
      <vt:lpstr>Faster Math Functions</vt:lpstr>
      <vt:lpstr>Half Precision</vt:lpstr>
      <vt:lpstr>Image Types</vt:lpstr>
      <vt:lpstr>Checking for Image Support</vt:lpstr>
      <vt:lpstr>Image Types – Host API</vt:lpstr>
      <vt:lpstr>Image Formats </vt:lpstr>
      <vt:lpstr>Image Types – Kernel</vt:lpstr>
      <vt:lpstr>Image Samplers</vt:lpstr>
      <vt:lpstr>Exercise: optimisations</vt:lpstr>
      <vt:lpstr>Exercise: optimisations</vt:lpstr>
      <vt:lpstr>Exercise 12</vt:lpstr>
      <vt:lpstr>Exercise: image types</vt:lpstr>
      <vt:lpstr>Exercise: image types</vt:lpstr>
    </vt:vector>
  </TitlesOfParts>
  <Company>University of Bristol</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Profiling OpenCL Code</dc:title>
  <dc:creator>James Price</dc:creator>
  <cp:lastModifiedBy>Simon McIntosh-Smith</cp:lastModifiedBy>
  <cp:revision>217</cp:revision>
  <dcterms:created xsi:type="dcterms:W3CDTF">2015-05-05T22:43:30Z</dcterms:created>
  <dcterms:modified xsi:type="dcterms:W3CDTF">2017-05-13T22:18:12Z</dcterms:modified>
</cp:coreProperties>
</file>