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57" r:id="rId2"/>
    <p:sldId id="258" r:id="rId3"/>
    <p:sldId id="259" r:id="rId4"/>
    <p:sldId id="294" r:id="rId5"/>
    <p:sldId id="260" r:id="rId6"/>
    <p:sldId id="295" r:id="rId7"/>
    <p:sldId id="261" r:id="rId8"/>
    <p:sldId id="274" r:id="rId9"/>
    <p:sldId id="275" r:id="rId10"/>
    <p:sldId id="276" r:id="rId11"/>
    <p:sldId id="283" r:id="rId12"/>
    <p:sldId id="277" r:id="rId13"/>
    <p:sldId id="278" r:id="rId14"/>
    <p:sldId id="262" r:id="rId15"/>
    <p:sldId id="263" r:id="rId16"/>
    <p:sldId id="284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92" r:id="rId26"/>
    <p:sldId id="296" r:id="rId27"/>
    <p:sldId id="272" r:id="rId28"/>
    <p:sldId id="297" r:id="rId29"/>
    <p:sldId id="273" r:id="rId30"/>
    <p:sldId id="280" r:id="rId31"/>
    <p:sldId id="282" r:id="rId32"/>
    <p:sldId id="298" r:id="rId33"/>
    <p:sldId id="286" r:id="rId34"/>
    <p:sldId id="287" r:id="rId35"/>
    <p:sldId id="288" r:id="rId36"/>
    <p:sldId id="289" r:id="rId37"/>
    <p:sldId id="290" r:id="rId38"/>
    <p:sldId id="291" r:id="rId39"/>
    <p:sldId id="279" r:id="rId40"/>
    <p:sldId id="285" r:id="rId41"/>
    <p:sldId id="293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396BF6"/>
    <a:srgbClr val="C80040"/>
    <a:srgbClr val="C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849"/>
  </p:normalViewPr>
  <p:slideViewPr>
    <p:cSldViewPr snapToGrid="0" snapToObjects="1">
      <p:cViewPr varScale="1">
        <p:scale>
          <a:sx n="120" d="100"/>
          <a:sy n="120" d="100"/>
        </p:scale>
        <p:origin x="116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0D4C0-2770-3946-ABDD-0C7492C2C34D}" type="datetimeFigureOut">
              <a:rPr lang="en-US" smtClean="0"/>
              <a:t>11/25/18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7B4CC-BAF8-A446-A722-9B4FBD8C20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631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7B4CC-BAF8-A446-A722-9B4FBD8C20C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853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7B4CC-BAF8-A446-A722-9B4FBD8C20C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221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Buffer+map</a:t>
            </a:r>
            <a:r>
              <a:rPr lang="en-GB" dirty="0"/>
              <a:t> = malloc</a:t>
            </a:r>
          </a:p>
          <a:p>
            <a:r>
              <a:rPr lang="en-GB" dirty="0"/>
              <a:t>Just do read/write calls as normal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This comes from NVIDIA’s (fairly old) OpenCL</a:t>
            </a:r>
            <a:r>
              <a:rPr lang="en-GB" baseline="0" dirty="0"/>
              <a:t> optimisation guidelines.</a:t>
            </a:r>
          </a:p>
          <a:p>
            <a:r>
              <a:rPr lang="en-GB" baseline="0" dirty="0"/>
              <a:t>NVIDIA now recommend a new approach with latest drivers, using regular map/</a:t>
            </a:r>
            <a:r>
              <a:rPr lang="en-GB" baseline="0" dirty="0" err="1"/>
              <a:t>unmap</a:t>
            </a:r>
            <a:r>
              <a:rPr lang="en-GB" baseline="0" dirty="0"/>
              <a:t> approach (mentioned later on zero-copy slide).</a:t>
            </a:r>
          </a:p>
          <a:p>
            <a:r>
              <a:rPr lang="en-GB" dirty="0"/>
              <a:t>http://on-</a:t>
            </a:r>
            <a:r>
              <a:rPr lang="en-GB" dirty="0" err="1"/>
              <a:t>demand.gputechconf.com</a:t>
            </a:r>
            <a:r>
              <a:rPr lang="en-GB" dirty="0"/>
              <a:t>/</a:t>
            </a:r>
            <a:r>
              <a:rPr lang="en-GB" dirty="0" err="1"/>
              <a:t>gtc</a:t>
            </a:r>
            <a:r>
              <a:rPr lang="en-GB" dirty="0"/>
              <a:t>/2016/presentation/s6382-karthik-ravi-Perf-considerations-for-OpenCL.pdf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519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Buffer+map</a:t>
            </a:r>
            <a:r>
              <a:rPr lang="en-GB" dirty="0"/>
              <a:t> = malloc</a:t>
            </a:r>
          </a:p>
          <a:p>
            <a:r>
              <a:rPr lang="en-GB" dirty="0"/>
              <a:t>Just do read/write calls as normal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This comes from NVIDIA’s (fairly old) OpenCL</a:t>
            </a:r>
            <a:r>
              <a:rPr lang="en-GB" baseline="0" dirty="0"/>
              <a:t> optimisation guidelines.</a:t>
            </a:r>
          </a:p>
          <a:p>
            <a:r>
              <a:rPr lang="en-GB" baseline="0" dirty="0"/>
              <a:t>NVIDIA now recommend a new approach with latest drivers, using regular map/</a:t>
            </a:r>
            <a:r>
              <a:rPr lang="en-GB" baseline="0" dirty="0" err="1"/>
              <a:t>unmap</a:t>
            </a:r>
            <a:r>
              <a:rPr lang="en-GB" baseline="0" dirty="0"/>
              <a:t> approach (mentioned later on zero-copy slide).</a:t>
            </a:r>
          </a:p>
          <a:p>
            <a:r>
              <a:rPr lang="en-GB" dirty="0"/>
              <a:t>http://on-</a:t>
            </a:r>
            <a:r>
              <a:rPr lang="en-GB" dirty="0" err="1"/>
              <a:t>demand.gputechconf.com</a:t>
            </a:r>
            <a:r>
              <a:rPr lang="en-GB" dirty="0"/>
              <a:t>/</a:t>
            </a:r>
            <a:r>
              <a:rPr lang="en-GB" dirty="0" err="1"/>
              <a:t>gtc</a:t>
            </a:r>
            <a:r>
              <a:rPr lang="en-GB" dirty="0"/>
              <a:t>/2016/presentation/s6382-karthik-ravi-Perf-considerations-for-OpenCL.pdf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866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7B4CC-BAF8-A446-A722-9B4FBD8C20C1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1967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OpenCL</a:t>
            </a:r>
            <a:r>
              <a:rPr lang="en-US" baseline="0" dirty="0"/>
              <a:t> 2.0 shared virtual memory improves on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7B4CC-BAF8-A446-A722-9B4FBD8C20C1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444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</a:t>
            </a:r>
            <a:r>
              <a:rPr lang="en-GB" baseline="0" dirty="0"/>
              <a:t> is now how NVIDIA recommend using pinned memory on their discrete GPUs (CL_MEM_ALLOC_HOST_PTR flag not required)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519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</a:t>
            </a:r>
            <a:r>
              <a:rPr lang="en-GB" baseline="0" dirty="0"/>
              <a:t> is now how NVIDIA recommend using pinned memory on their discrete GPUs (CL_MEM_ALLOC_HOST_PTR flag not required)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22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11/25/18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688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11/25/18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592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11/25/18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058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11/25/18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036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11/25/18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718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11/25/18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59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11/25/18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69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11/25/18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29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11/25/18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843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11/25/18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44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11/25/18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449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9E172-2558-6049-8DA8-C86E1F6924DD}" type="datetimeFigureOut">
              <a:rPr lang="en-US" smtClean="0"/>
              <a:t>11/25/18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036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Advanced OpenCL Topics:</a:t>
            </a:r>
            <a:br>
              <a:rPr lang="en-GB" dirty="0"/>
            </a:br>
            <a:r>
              <a:rPr lang="en-GB" dirty="0"/>
              <a:t>Host-DEVICE Interactions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Part 1</a:t>
            </a:r>
          </a:p>
        </p:txBody>
      </p:sp>
    </p:spTree>
    <p:extLst>
      <p:ext uri="{BB962C8B-B14F-4D97-AF65-F5344CB8AC3E}">
        <p14:creationId xmlns:p14="http://schemas.microsoft.com/office/powerpoint/2010/main" val="1980188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Command Queues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context can support more than one device, although </a:t>
            </a:r>
            <a:r>
              <a:rPr lang="en-US" u="sng" dirty="0"/>
              <a:t>only</a:t>
            </a:r>
            <a:r>
              <a:rPr lang="en-US" dirty="0"/>
              <a:t> within the same platform</a:t>
            </a:r>
            <a:br>
              <a:rPr lang="en-US" dirty="0"/>
            </a:br>
            <a:r>
              <a:rPr lang="en-US" dirty="0"/>
              <a:t>(i.e. vendor)</a:t>
            </a:r>
          </a:p>
          <a:p>
            <a:r>
              <a:rPr lang="en-US" dirty="0"/>
              <a:t>This allows memory copies between devices</a:t>
            </a:r>
          </a:p>
          <a:p>
            <a:r>
              <a:rPr lang="en-US" dirty="0"/>
              <a:t>However, there must be a separate command queue for each device in the context</a:t>
            </a:r>
          </a:p>
          <a:p>
            <a:r>
              <a:rPr lang="en-US" dirty="0"/>
              <a:t>You</a:t>
            </a:r>
            <a:r>
              <a:rPr lang="en-US" b="1" dirty="0">
                <a:solidFill>
                  <a:srgbClr val="00B050"/>
                </a:solidFill>
              </a:rPr>
              <a:t> CAN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synchronize between command queues within the same context, using </a:t>
            </a:r>
            <a:r>
              <a:rPr lang="en-US" b="1" dirty="0">
                <a:solidFill>
                  <a:srgbClr val="00B050"/>
                </a:solidFill>
              </a:rPr>
              <a:t>events</a:t>
            </a:r>
          </a:p>
        </p:txBody>
      </p:sp>
    </p:spTree>
    <p:extLst>
      <p:ext uri="{BB962C8B-B14F-4D97-AF65-F5344CB8AC3E}">
        <p14:creationId xmlns:p14="http://schemas.microsoft.com/office/powerpoint/2010/main" val="2233503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Shared Memory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b="1" dirty="0"/>
              <a:t>Memory objects can be shared across multiple devices that share a context</a:t>
            </a:r>
          </a:p>
          <a:p>
            <a:r>
              <a:rPr lang="en-GB" dirty="0"/>
              <a:t>The runtime will ensure that data is copied between the devices as needed</a:t>
            </a:r>
          </a:p>
          <a:p>
            <a:r>
              <a:rPr lang="en-GB" dirty="0"/>
              <a:t>However, synchronization must be performed </a:t>
            </a:r>
            <a:r>
              <a:rPr lang="en-GB" b="1" dirty="0">
                <a:solidFill>
                  <a:srgbClr val="008000"/>
                </a:solidFill>
              </a:rPr>
              <a:t>explicitly</a:t>
            </a:r>
            <a:r>
              <a:rPr lang="en-GB" dirty="0"/>
              <a:t>, by providing event dependencies when </a:t>
            </a:r>
            <a:r>
              <a:rPr lang="en-GB" dirty="0" err="1"/>
              <a:t>enqueuing</a:t>
            </a:r>
            <a:r>
              <a:rPr lang="en-GB" dirty="0"/>
              <a:t> commands</a:t>
            </a:r>
          </a:p>
          <a:p>
            <a:r>
              <a:rPr lang="en-GB" dirty="0">
                <a:solidFill>
                  <a:srgbClr val="FF0000"/>
                </a:solidFill>
              </a:rPr>
              <a:t>Some platforms might not concurrently execute kernels on multiple devices that use the same memory objects</a:t>
            </a:r>
            <a:r>
              <a:rPr lang="en-GB" dirty="0"/>
              <a:t>, even if they don’t access overlapping regions</a:t>
            </a:r>
          </a:p>
          <a:p>
            <a:pPr lvl="1"/>
            <a:r>
              <a:rPr lang="en-GB" dirty="0"/>
              <a:t>You might be able to circumvent this with sub-buffers</a:t>
            </a:r>
          </a:p>
          <a:p>
            <a:pPr lvl="1"/>
            <a:r>
              <a:rPr lang="en-GB" dirty="0"/>
              <a:t>Separate kernel objects may also need to be used</a:t>
            </a:r>
          </a:p>
        </p:txBody>
      </p:sp>
    </p:spTree>
    <p:extLst>
      <p:ext uri="{BB962C8B-B14F-4D97-AF65-F5344CB8AC3E}">
        <p14:creationId xmlns:p14="http://schemas.microsoft.com/office/powerpoint/2010/main" val="1120596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OpenCL &amp; MPI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</a:t>
            </a:r>
            <a:r>
              <a:rPr lang="en-US" b="1" dirty="0">
                <a:solidFill>
                  <a:srgbClr val="0000FF"/>
                </a:solidFill>
              </a:rPr>
              <a:t>MPI</a:t>
            </a:r>
            <a:r>
              <a:rPr lang="en-US" dirty="0"/>
              <a:t> to use multiple devices</a:t>
            </a:r>
          </a:p>
          <a:p>
            <a:r>
              <a:rPr lang="en-US" dirty="0"/>
              <a:t>Typically, each MPI process is allocated a single device</a:t>
            </a:r>
          </a:p>
          <a:p>
            <a:r>
              <a:rPr lang="en-US" dirty="0"/>
              <a:t>This allows any number of OpenCL devices</a:t>
            </a:r>
          </a:p>
          <a:p>
            <a:r>
              <a:rPr lang="en-US" dirty="0"/>
              <a:t>However, moving memory between them can be very expensive (data has to go via the host, and </a:t>
            </a:r>
            <a:r>
              <a:rPr lang="en-US" dirty="0" err="1"/>
              <a:t>synchronise</a:t>
            </a:r>
            <a:r>
              <a:rPr lang="en-US" dirty="0"/>
              <a:t> processes with MPI)</a:t>
            </a:r>
          </a:p>
        </p:txBody>
      </p:sp>
    </p:spTree>
    <p:extLst>
      <p:ext uri="{BB962C8B-B14F-4D97-AF65-F5344CB8AC3E}">
        <p14:creationId xmlns:p14="http://schemas.microsoft.com/office/powerpoint/2010/main" val="1924167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E.g. Halo Exchange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If you can split your data up into regions, then the edges may need to be synchronized across devices</a:t>
            </a:r>
          </a:p>
          <a:p>
            <a:r>
              <a:rPr lang="en-US" dirty="0"/>
              <a:t>OpenCL allows for copying rectangular regions of a 3D buffer with </a:t>
            </a:r>
            <a:r>
              <a:rPr lang="en-US" sz="2800" b="1" dirty="0" err="1">
                <a:solidFill>
                  <a:srgbClr val="3366FF"/>
                </a:solidFill>
                <a:latin typeface="Courier New"/>
                <a:cs typeface="Courier New"/>
              </a:rPr>
              <a:t>clEnqueueReadBufferRect</a:t>
            </a:r>
            <a:r>
              <a:rPr lang="en-US" sz="2800" dirty="0"/>
              <a:t>/</a:t>
            </a:r>
            <a:r>
              <a:rPr lang="en-US" sz="2800" b="1" dirty="0" err="1">
                <a:solidFill>
                  <a:srgbClr val="3366FF"/>
                </a:solidFill>
                <a:latin typeface="Courier New"/>
                <a:cs typeface="Courier New"/>
              </a:rPr>
              <a:t>WriteBufferRect</a:t>
            </a:r>
            <a:endParaRPr lang="en-US" sz="28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dirty="0"/>
              <a:t>This is good approach to get something working; however, in practice this method is usually quite slow</a:t>
            </a:r>
          </a:p>
          <a:p>
            <a:r>
              <a:rPr lang="en-US" dirty="0"/>
              <a:t>A much better alternative is to write kernels that will pack/unpack buffer regions into contiguous chunks that can be read directly</a:t>
            </a:r>
          </a:p>
          <a:p>
            <a:pPr lvl="1"/>
            <a:r>
              <a:rPr lang="en-US" dirty="0"/>
              <a:t>This is more complicated but usually faster and more portable</a:t>
            </a:r>
          </a:p>
        </p:txBody>
      </p:sp>
    </p:spTree>
    <p:extLst>
      <p:ext uri="{BB962C8B-B14F-4D97-AF65-F5344CB8AC3E}">
        <p14:creationId xmlns:p14="http://schemas.microsoft.com/office/powerpoint/2010/main" val="1383068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Pinned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general, the fewer transfers you can do between host and device, the better</a:t>
            </a:r>
          </a:p>
          <a:p>
            <a:r>
              <a:rPr lang="en-US" dirty="0"/>
              <a:t>But some are unavoidable</a:t>
            </a:r>
          </a:p>
          <a:p>
            <a:r>
              <a:rPr lang="en-US" dirty="0"/>
              <a:t>It is possible to speed up these transfers, by using </a:t>
            </a:r>
            <a:r>
              <a:rPr lang="en-US" b="1" i="1" u="sng" dirty="0">
                <a:solidFill>
                  <a:srgbClr val="0000FF"/>
                </a:solidFill>
              </a:rPr>
              <a:t>pinned memory</a:t>
            </a:r>
            <a:r>
              <a:rPr lang="en-US" dirty="0"/>
              <a:t> (also called </a:t>
            </a:r>
            <a:r>
              <a:rPr lang="en-US" b="1" dirty="0"/>
              <a:t>page-locked </a:t>
            </a:r>
            <a:r>
              <a:rPr lang="en-US" dirty="0"/>
              <a:t>memory)</a:t>
            </a:r>
          </a:p>
          <a:p>
            <a:r>
              <a:rPr lang="en-US" dirty="0"/>
              <a:t>If supported, this can enable much faster</a:t>
            </a:r>
            <a:br>
              <a:rPr lang="en-US" dirty="0"/>
            </a:br>
            <a:r>
              <a:rPr lang="en-US" dirty="0"/>
              <a:t>host &lt;-&gt; device communications</a:t>
            </a:r>
          </a:p>
        </p:txBody>
      </p:sp>
    </p:spTree>
    <p:extLst>
      <p:ext uri="{BB962C8B-B14F-4D97-AF65-F5344CB8AC3E}">
        <p14:creationId xmlns:p14="http://schemas.microsoft.com/office/powerpoint/2010/main" val="258291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Pinned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EnqueueRead</a:t>
            </a:r>
            <a:r>
              <a:rPr lang="en-US" dirty="0"/>
              <a:t>/</a:t>
            </a:r>
            <a:r>
              <a:rPr lang="en-US" dirty="0" err="1"/>
              <a:t>EnqueueWrite</a:t>
            </a:r>
            <a:r>
              <a:rPr lang="en-US" dirty="0"/>
              <a:t> over PCI-E Gen 3.0 might manage ~6GB/s</a:t>
            </a:r>
          </a:p>
          <a:p>
            <a:r>
              <a:rPr lang="en-US" dirty="0"/>
              <a:t>But the hardware can sustain transfer rates of up to 12GB/s</a:t>
            </a:r>
          </a:p>
          <a:p>
            <a:r>
              <a:rPr lang="en-US" dirty="0"/>
              <a:t>So, where has our bandwidth gone?</a:t>
            </a:r>
          </a:p>
          <a:p>
            <a:r>
              <a:rPr lang="en-US" dirty="0"/>
              <a:t>The operating system</a:t>
            </a:r>
          </a:p>
          <a:p>
            <a:r>
              <a:rPr lang="en-US" dirty="0"/>
              <a:t>Why? Let's consider when memory is actually allocated…</a:t>
            </a:r>
          </a:p>
        </p:txBody>
      </p:sp>
    </p:spTree>
    <p:extLst>
      <p:ext uri="{BB962C8B-B14F-4D97-AF65-F5344CB8AC3E}">
        <p14:creationId xmlns:p14="http://schemas.microsoft.com/office/powerpoint/2010/main" val="1629490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Malloc</a:t>
            </a:r>
            <a:r>
              <a:rPr lang="en-US" dirty="0"/>
              <a:t>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OS X and Linux will </a:t>
            </a:r>
            <a:r>
              <a:rPr lang="en-US" i="1" dirty="0"/>
              <a:t>oversubscribe</a:t>
            </a:r>
            <a:r>
              <a:rPr lang="en-US" dirty="0"/>
              <a:t> memory</a:t>
            </a:r>
          </a:p>
          <a:p>
            <a:r>
              <a:rPr lang="en-US" dirty="0"/>
              <a:t>The pointer we get back from </a:t>
            </a:r>
            <a:r>
              <a:rPr lang="en-US" dirty="0" err="1"/>
              <a:t>malloc</a:t>
            </a:r>
            <a:r>
              <a:rPr lang="en-US" dirty="0"/>
              <a:t>, when accessed, will trigger a page fault in the kernel</a:t>
            </a:r>
          </a:p>
          <a:p>
            <a:r>
              <a:rPr lang="en-US" dirty="0"/>
              <a:t>The kernel will then allocate us some memory, and allow us to write to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350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Malloc</a:t>
            </a:r>
            <a:r>
              <a:rPr lang="en-US" dirty="0"/>
              <a:t> Recap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/>
          <a:lstStyle/>
          <a:p>
            <a:r>
              <a:rPr lang="en-US" dirty="0"/>
              <a:t>Consider a laptop which has 16GB of RAM.</a:t>
            </a:r>
          </a:p>
          <a:p>
            <a:endParaRPr lang="en-US" dirty="0"/>
          </a:p>
          <a:p>
            <a:r>
              <a:rPr lang="en-US" dirty="0"/>
              <a:t>What is the output of the code on the right if run on this laptop?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44008" y="1556792"/>
            <a:ext cx="439248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stdlib.h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stdio.h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main(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argc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, char **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argv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// 64 billion floats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size_t len    = 64 * 1024*1024*1024;</a:t>
            </a:r>
          </a:p>
          <a:p>
            <a:endParaRPr lang="sk-SK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// 256GB allocation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float *buffer = </a:t>
            </a:r>
            <a:b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</a:br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           malloc(len*sizeof(float));</a:t>
            </a:r>
          </a:p>
          <a:p>
            <a:endParaRPr lang="sk-SK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if (NULL == buffer)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{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  fprintf(stderr, "malloc failed\n");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  return 1;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}</a:t>
            </a:r>
          </a:p>
          <a:p>
            <a:endParaRPr lang="is-I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printf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("got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ptr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%p\n", buffer);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return 0;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66451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7664" y="2204864"/>
            <a:ext cx="56886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% </a:t>
            </a:r>
            <a:r>
              <a:rPr lang="en-US" sz="32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gcc</a:t>
            </a:r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test.c</a:t>
            </a:r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-o test          </a:t>
            </a:r>
          </a:p>
          <a:p>
            <a:endParaRPr lang="en-US" sz="3200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% ./test</a:t>
            </a:r>
          </a:p>
          <a:p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got </a:t>
            </a:r>
            <a:r>
              <a:rPr lang="en-US" sz="32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ptr</a:t>
            </a:r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0x7f84b0c03350</a:t>
            </a:r>
            <a:endParaRPr lang="en-US" sz="32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51391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Malloc</a:t>
            </a:r>
            <a:r>
              <a:rPr lang="en-US" dirty="0"/>
              <a:t> Recap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>
            <a:normAutofit/>
          </a:bodyPr>
          <a:lstStyle/>
          <a:p>
            <a:r>
              <a:rPr lang="en-US" dirty="0"/>
              <a:t>A non-NULL pointer was returned</a:t>
            </a:r>
          </a:p>
          <a:p>
            <a:r>
              <a:rPr lang="en-US" dirty="0"/>
              <a:t>Both OS X and Linux will </a:t>
            </a:r>
            <a:r>
              <a:rPr lang="en-US" i="1" dirty="0"/>
              <a:t>oversubscribe</a:t>
            </a:r>
            <a:r>
              <a:rPr lang="en-US" dirty="0"/>
              <a:t> memory</a:t>
            </a:r>
          </a:p>
          <a:p>
            <a:r>
              <a:rPr lang="en-US" dirty="0"/>
              <a:t>When will this memory actually get allocated?</a:t>
            </a:r>
          </a:p>
          <a:p>
            <a:r>
              <a:rPr lang="en-US" dirty="0"/>
              <a:t>Checking the return value of </a:t>
            </a:r>
            <a:r>
              <a:rPr lang="en-US" dirty="0" err="1"/>
              <a:t>malloc</a:t>
            </a:r>
            <a:r>
              <a:rPr lang="en-US" dirty="0"/>
              <a:t>/</a:t>
            </a:r>
            <a:r>
              <a:rPr lang="en-US" dirty="0" err="1"/>
              <a:t>calloc</a:t>
            </a:r>
            <a:r>
              <a:rPr lang="en-US" dirty="0"/>
              <a:t> is useless – </a:t>
            </a:r>
            <a:r>
              <a:rPr lang="en-US" dirty="0" err="1"/>
              <a:t>malloc</a:t>
            </a:r>
            <a:r>
              <a:rPr lang="en-US" dirty="0"/>
              <a:t> </a:t>
            </a:r>
            <a:r>
              <a:rPr lang="en-US" i="1" dirty="0"/>
              <a:t>never*</a:t>
            </a:r>
            <a:r>
              <a:rPr lang="en-US" dirty="0"/>
              <a:t> returns NULL!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4008" y="1556792"/>
            <a:ext cx="439248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stdlib.h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stdio.h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main(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argc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, char **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argv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// 64 billion floats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size_t len    = 64 * 1024*1024*1024;</a:t>
            </a:r>
          </a:p>
          <a:p>
            <a:endParaRPr lang="sk-SK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// 256GB allocation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float *buffer = </a:t>
            </a:r>
            <a:b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</a:br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           malloc(len*sizeof(float));</a:t>
            </a:r>
          </a:p>
          <a:p>
            <a:endParaRPr lang="sk-SK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if (NULL == buffer)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{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  fprintf(stderr, "malloc failed\n");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  return 1;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}</a:t>
            </a:r>
          </a:p>
          <a:p>
            <a:endParaRPr lang="is-I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printf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("got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ptr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%p\n", buffer);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return 0;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6488668"/>
            <a:ext cx="527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 This might not be true for an embedded system</a:t>
            </a:r>
          </a:p>
        </p:txBody>
      </p:sp>
    </p:spTree>
    <p:extLst>
      <p:ext uri="{BB962C8B-B14F-4D97-AF65-F5344CB8AC3E}">
        <p14:creationId xmlns:p14="http://schemas.microsoft.com/office/powerpoint/2010/main" val="2457197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discovery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machine may have any number of OpenCL </a:t>
            </a:r>
            <a:r>
              <a:rPr lang="en-US" b="1" i="1" dirty="0">
                <a:solidFill>
                  <a:srgbClr val="FF0000"/>
                </a:solidFill>
              </a:rPr>
              <a:t>platforms</a:t>
            </a:r>
          </a:p>
          <a:p>
            <a:r>
              <a:rPr lang="en-US" dirty="0"/>
              <a:t>Each with their own </a:t>
            </a:r>
            <a:r>
              <a:rPr lang="en-US" b="1" i="1" dirty="0">
                <a:solidFill>
                  <a:srgbClr val="0000FF"/>
                </a:solidFill>
              </a:rPr>
              <a:t>devices</a:t>
            </a:r>
          </a:p>
          <a:p>
            <a:r>
              <a:rPr lang="en-US" dirty="0"/>
              <a:t>Some devices may even be aliases across platforms (CPU, usually)</a:t>
            </a:r>
          </a:p>
          <a:p>
            <a:r>
              <a:rPr lang="en-US" dirty="0"/>
              <a:t>How can you reliably pick your devices?</a:t>
            </a:r>
          </a:p>
        </p:txBody>
      </p:sp>
    </p:spTree>
    <p:extLst>
      <p:ext uri="{BB962C8B-B14F-4D97-AF65-F5344CB8AC3E}">
        <p14:creationId xmlns:p14="http://schemas.microsoft.com/office/powerpoint/2010/main" val="1662766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Malloc</a:t>
            </a:r>
            <a:r>
              <a:rPr lang="en-US" dirty="0"/>
              <a:t> Recap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/>
          <a:lstStyle/>
          <a:p>
            <a:r>
              <a:rPr lang="en-US" dirty="0"/>
              <a:t>This program does not actually allocate any memory</a:t>
            </a:r>
          </a:p>
          <a:p>
            <a:r>
              <a:rPr lang="en-US" dirty="0"/>
              <a:t>We call </a:t>
            </a:r>
            <a:r>
              <a:rPr lang="en-US" dirty="0" err="1"/>
              <a:t>malloc</a:t>
            </a:r>
            <a:r>
              <a:rPr lang="en-US" dirty="0"/>
              <a:t>, but we never use it!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99034" y="1556792"/>
            <a:ext cx="49374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stdlib.h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stdio.h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main(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argc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, char **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argv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size_t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  = 16 * 1024*1024;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float *buffer =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malloc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*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sizeof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(float));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return 0;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44205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Malloc</a:t>
            </a:r>
            <a:r>
              <a:rPr lang="en-US" dirty="0"/>
              <a:t> Recap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>
            <a:normAutofit/>
          </a:bodyPr>
          <a:lstStyle/>
          <a:p>
            <a:r>
              <a:rPr lang="en-US" dirty="0"/>
              <a:t>So what happens here?</a:t>
            </a:r>
          </a:p>
          <a:p>
            <a:r>
              <a:rPr lang="en-US" dirty="0"/>
              <a:t>The pointer we got back, when accessed, will trigger a page fault in the kernel.</a:t>
            </a:r>
          </a:p>
          <a:p>
            <a:r>
              <a:rPr lang="en-US" dirty="0"/>
              <a:t>The kernel will then allocate us some memory, and allow us to write to it.</a:t>
            </a:r>
          </a:p>
          <a:p>
            <a:r>
              <a:rPr lang="en-US" dirty="0"/>
              <a:t>But how much was allocated in this code? Only 4096 bytes (one page)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18000" y="1556792"/>
            <a:ext cx="5018690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stdlib.h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stdio.h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main(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argc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, char **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argv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size_t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  = 16 * 1024*1024;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float *buffer =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malloc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*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sizeof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(float));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buffer[0] = 10.0f;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return 0;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477339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Malloc</a:t>
            </a:r>
            <a:r>
              <a:rPr lang="en-US" dirty="0"/>
              <a:t>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4KB pages will be allocated at a time, and can also be swapped to disk dynamically</a:t>
            </a:r>
          </a:p>
          <a:p>
            <a:pPr>
              <a:lnSpc>
                <a:spcPct val="110000"/>
              </a:lnSpc>
            </a:pPr>
            <a:r>
              <a:rPr lang="en-US" dirty="0"/>
              <a:t>Allocations may not even be contiguous</a:t>
            </a:r>
          </a:p>
          <a:p>
            <a:pPr>
              <a:lnSpc>
                <a:spcPct val="110000"/>
              </a:lnSpc>
            </a:pPr>
            <a:r>
              <a:rPr lang="en-US" dirty="0"/>
              <a:t>Therefore, </a:t>
            </a:r>
            <a:r>
              <a:rPr lang="en-US" dirty="0" err="1"/>
              <a:t>enqueueRead</a:t>
            </a:r>
            <a:r>
              <a:rPr lang="en-US" dirty="0"/>
              <a:t>/</a:t>
            </a:r>
            <a:r>
              <a:rPr lang="en-US" dirty="0" err="1"/>
              <a:t>enqueueWrite</a:t>
            </a:r>
            <a:r>
              <a:rPr lang="en-US" dirty="0"/>
              <a:t> </a:t>
            </a:r>
            <a:r>
              <a:rPr lang="en-US" b="1" i="1" dirty="0">
                <a:solidFill>
                  <a:srgbClr val="FF0000"/>
                </a:solidFill>
              </a:rPr>
              <a:t>must</a:t>
            </a:r>
            <a:r>
              <a:rPr lang="en-US" dirty="0"/>
              <a:t> incur an additional host memory to host memory copy, </a:t>
            </a:r>
            <a:r>
              <a:rPr lang="en-US" u="sng" dirty="0">
                <a:solidFill>
                  <a:srgbClr val="FF0000"/>
                </a:solidFill>
              </a:rPr>
              <a:t>wasting bandwidth and costing performance</a:t>
            </a:r>
          </a:p>
        </p:txBody>
      </p:sp>
    </p:spTree>
    <p:extLst>
      <p:ext uri="{BB962C8B-B14F-4D97-AF65-F5344CB8AC3E}">
        <p14:creationId xmlns:p14="http://schemas.microsoft.com/office/powerpoint/2010/main" val="20324243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/>
          <a:lstStyle/>
          <a:p>
            <a:r>
              <a:rPr lang="en-US" b="1" dirty="0" err="1"/>
              <a:t>EnqueueWrite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Allocate contiguous portion of DRAM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Copy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host data into this contiguous memory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Signal the DMA engines to start the transfer</a:t>
            </a:r>
          </a:p>
          <a:p>
            <a:r>
              <a:rPr lang="en-US" b="1" dirty="0" err="1"/>
              <a:t>EnqueueRead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Allocate contiguous portion of DRAM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Signal DMA engine to start transfer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Wait for interrupt to signal that the transfer has finished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Copy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transferred data from the contiguous memory into memory in the host code’s address space</a:t>
            </a:r>
          </a:p>
        </p:txBody>
      </p:sp>
    </p:spTree>
    <p:extLst>
      <p:ext uri="{BB962C8B-B14F-4D97-AF65-F5344CB8AC3E}">
        <p14:creationId xmlns:p14="http://schemas.microsoft.com/office/powerpoint/2010/main" val="31150489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Pinned memory </a:t>
            </a:r>
            <a:r>
              <a:rPr lang="en-US" dirty="0"/>
              <a:t>side-steps this issue by giving the host process </a:t>
            </a:r>
            <a:r>
              <a:rPr lang="en-US" b="1" i="1" dirty="0">
                <a:solidFill>
                  <a:srgbClr val="FF0000"/>
                </a:solidFill>
              </a:rPr>
              <a:t>direct</a:t>
            </a:r>
            <a:r>
              <a:rPr lang="en-US" dirty="0"/>
              <a:t> access to the portions of host memory that the DMA engines read and write to</a:t>
            </a:r>
          </a:p>
          <a:p>
            <a:r>
              <a:rPr lang="en-US" dirty="0"/>
              <a:t>This results in much less time spent waiting for transfers!</a:t>
            </a:r>
          </a:p>
          <a:p>
            <a:endParaRPr lang="en-US" dirty="0"/>
          </a:p>
          <a:p>
            <a:r>
              <a:rPr lang="en-US" dirty="0"/>
              <a:t>Disclaimer: Not all drivers support it, and it makes allocations much more expensive (so it would be slow to continually allocate and free pinned memory)</a:t>
            </a:r>
          </a:p>
        </p:txBody>
      </p:sp>
    </p:spTree>
    <p:extLst>
      <p:ext uri="{BB962C8B-B14F-4D97-AF65-F5344CB8AC3E}">
        <p14:creationId xmlns:p14="http://schemas.microsoft.com/office/powerpoint/2010/main" val="30735330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9FC46-4F73-394F-A361-1AB665C09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Buffer copy recap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7EBBC-409E-034D-8ECC-2E03E9284B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277638" cy="4525963"/>
          </a:xfrm>
        </p:spPr>
        <p:txBody>
          <a:bodyPr>
            <a:noAutofit/>
          </a:bodyPr>
          <a:lstStyle/>
          <a:p>
            <a:r>
              <a:rPr lang="en-GB" dirty="0"/>
              <a:t>Overall goal:</a:t>
            </a:r>
            <a:br>
              <a:rPr lang="en-GB" dirty="0"/>
            </a:br>
            <a:r>
              <a:rPr lang="en-GB" dirty="0"/>
              <a:t>Move data from the device back to the host.</a:t>
            </a:r>
          </a:p>
          <a:p>
            <a:r>
              <a:rPr lang="en-GB" dirty="0"/>
              <a:t>Have host array allocated normally (with malloc).</a:t>
            </a:r>
          </a:p>
          <a:p>
            <a:r>
              <a:rPr lang="en-GB" dirty="0"/>
              <a:t>Plus the device buffer.</a:t>
            </a:r>
          </a:p>
          <a:p>
            <a:r>
              <a:rPr lang="en-GB" dirty="0"/>
              <a:t>Enqueue a </a:t>
            </a:r>
            <a:r>
              <a:rPr lang="en-GB" dirty="0" err="1"/>
              <a:t>ReadBuffer</a:t>
            </a:r>
            <a:r>
              <a:rPr lang="en-GB" dirty="0"/>
              <a:t> command to pull the data back to the host.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C1FD2F-B3AD-A14D-A5EF-CC024DFAD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60306" y="1600200"/>
            <a:ext cx="4033382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// create host buffer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*)malloc(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// create device buffer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cl::Buffer </a:t>
            </a:r>
            <a:r>
              <a:rPr lang="en-US" b="1" dirty="0" err="1">
                <a:solidFill>
                  <a:schemeClr val="accent4"/>
                </a:solidFill>
                <a:latin typeface="Courier New"/>
                <a:cs typeface="Courier New"/>
              </a:rPr>
              <a:t>d_buffer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 context,                  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 CL_MEM_READ_WRITE,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// copy back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queue.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enqueueReadBuffer</a:t>
            </a:r>
            <a:r>
              <a:rPr lang="en-US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</a:t>
            </a:r>
            <a:r>
              <a:rPr lang="en-US" b="1" dirty="0" err="1">
                <a:latin typeface="Courier New"/>
                <a:cs typeface="Courier New"/>
              </a:rPr>
              <a:t>d_buffer</a:t>
            </a:r>
            <a:r>
              <a:rPr lang="en-US" b="1" dirty="0">
                <a:latin typeface="Courier New"/>
                <a:cs typeface="Courier New"/>
              </a:rPr>
              <a:t>, </a:t>
            </a:r>
            <a:r>
              <a:rPr lang="en-US" b="1" dirty="0" err="1">
                <a:latin typeface="Courier New"/>
                <a:cs typeface="Courier New"/>
              </a:rPr>
              <a:t>h_ptr</a:t>
            </a:r>
            <a:r>
              <a:rPr lang="en-US" b="1" dirty="0">
                <a:latin typeface="Courier New"/>
                <a:cs typeface="Courier New"/>
              </a:rPr>
              <a:t>, 0, 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</a:t>
            </a:r>
            <a:r>
              <a:rPr lang="en-US" b="1" dirty="0" err="1">
                <a:latin typeface="Courier New"/>
                <a:cs typeface="Courier New"/>
              </a:rPr>
              <a:t>bufferSize</a:t>
            </a:r>
            <a:r>
              <a:rPr lang="en-US" b="1" dirty="0">
                <a:latin typeface="Courier New"/>
                <a:cs typeface="Courier New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679058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9FC46-4F73-394F-A361-1AB665C09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Buffer copy recap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7EBBC-409E-034D-8ECC-2E03E9284B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277638" cy="4525963"/>
          </a:xfrm>
        </p:spPr>
        <p:txBody>
          <a:bodyPr>
            <a:noAutofit/>
          </a:bodyPr>
          <a:lstStyle/>
          <a:p>
            <a:r>
              <a:rPr lang="en-GB" dirty="0"/>
              <a:t>Overall goal:</a:t>
            </a:r>
            <a:br>
              <a:rPr lang="en-GB" dirty="0"/>
            </a:br>
            <a:r>
              <a:rPr lang="en-GB" dirty="0"/>
              <a:t>Move data from the device back to the host.</a:t>
            </a:r>
          </a:p>
          <a:p>
            <a:r>
              <a:rPr lang="en-GB" dirty="0"/>
              <a:t>Have host array allocated normally (with malloc).</a:t>
            </a:r>
          </a:p>
          <a:p>
            <a:r>
              <a:rPr lang="en-GB" dirty="0"/>
              <a:t>Plus the device buffer.</a:t>
            </a:r>
          </a:p>
          <a:p>
            <a:r>
              <a:rPr lang="en-GB" dirty="0"/>
              <a:t>Enqueue a </a:t>
            </a:r>
            <a:r>
              <a:rPr lang="en-GB" dirty="0" err="1"/>
              <a:t>ReadBuffer</a:t>
            </a:r>
            <a:r>
              <a:rPr lang="en-GB" dirty="0"/>
              <a:t> command to pull the data back to the host.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C1FD2F-B3AD-A14D-A5EF-CC024DFAD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16050" y="1600200"/>
            <a:ext cx="4277638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// create host buffer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*)malloc(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// create device buffer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cl_mem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d_buffer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b="1" dirty="0" err="1">
                <a:solidFill>
                  <a:srgbClr val="396BF6"/>
                </a:solidFill>
                <a:latin typeface="Courier New"/>
                <a:cs typeface="Courier New"/>
              </a:rPr>
              <a:t>clCreateBuffer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   context,              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   CL_MEM_READ_WRITE,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, NULL, &amp;err);</a:t>
            </a:r>
          </a:p>
          <a:p>
            <a:pPr marL="0" indent="0">
              <a:buNone/>
            </a:pP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// copy back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clEnqueueReadBuffer</a:t>
            </a:r>
            <a:r>
              <a:rPr lang="en-US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queue, </a:t>
            </a:r>
            <a:r>
              <a:rPr lang="en-US" b="1" dirty="0" err="1">
                <a:latin typeface="Courier New"/>
                <a:cs typeface="Courier New"/>
              </a:rPr>
              <a:t>d_buffer</a:t>
            </a:r>
            <a:r>
              <a:rPr lang="en-US" b="1" dirty="0">
                <a:latin typeface="Courier New"/>
                <a:cs typeface="Courier New"/>
              </a:rPr>
              <a:t>, CL_TRUE,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</a:t>
            </a:r>
            <a:r>
              <a:rPr lang="en-US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b="1" dirty="0">
                <a:latin typeface="Courier New"/>
                <a:cs typeface="Courier New"/>
              </a:rPr>
              <a:t>, </a:t>
            </a:r>
            <a:r>
              <a:rPr lang="en-US" b="1" dirty="0" err="1">
                <a:latin typeface="Courier New"/>
                <a:cs typeface="Courier New"/>
              </a:rPr>
              <a:t>bufferSize</a:t>
            </a:r>
            <a:r>
              <a:rPr lang="en-US" b="1" dirty="0">
                <a:latin typeface="Courier New"/>
                <a:cs typeface="Courier New"/>
              </a:rPr>
              <a:t>, </a:t>
            </a:r>
            <a:r>
              <a:rPr lang="en-US" b="1" dirty="0" err="1">
                <a:latin typeface="Courier New"/>
                <a:cs typeface="Courier New"/>
              </a:rPr>
              <a:t>h_ptr</a:t>
            </a:r>
            <a:r>
              <a:rPr lang="en-US" b="1" dirty="0"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</a:t>
            </a:r>
            <a:r>
              <a:rPr lang="en-US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b="1" dirty="0">
                <a:latin typeface="Courier New"/>
                <a:cs typeface="Courier New"/>
              </a:rPr>
              <a:t>, NULL, NULL);</a:t>
            </a:r>
          </a:p>
        </p:txBody>
      </p:sp>
    </p:spTree>
    <p:extLst>
      <p:ext uri="{BB962C8B-B14F-4D97-AF65-F5344CB8AC3E}">
        <p14:creationId xmlns:p14="http://schemas.microsoft.com/office/powerpoint/2010/main" val="4240485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80728"/>
          </a:xfrm>
        </p:spPr>
        <p:txBody>
          <a:bodyPr/>
          <a:lstStyle/>
          <a:p>
            <a:r>
              <a:rPr lang="en-US" dirty="0"/>
              <a:t>Using Pinned Memory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0" y="980728"/>
            <a:ext cx="3779912" cy="5616624"/>
          </a:xfrm>
        </p:spPr>
        <p:txBody>
          <a:bodyPr>
            <a:normAutofit fontScale="55000" lnSpcReduction="20000"/>
          </a:bodyPr>
          <a:lstStyle/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OpenCL has no official support for allocating pinned memory 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But some vendors (e.g. NVIDIA) do support pinned memory allocations</a:t>
            </a:r>
          </a:p>
          <a:p>
            <a:pPr marL="285750" indent="-285750">
              <a:lnSpc>
                <a:spcPct val="110000"/>
              </a:lnSpc>
            </a:pPr>
            <a:r>
              <a:rPr lang="en-US" dirty="0"/>
              <a:t>We create an additional OpenCL buffer, and supply the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CL_MEM_ALLOC_HOST_PTR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flag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We never use this buffer on the device, but instead use  </a:t>
            </a:r>
            <a:r>
              <a:rPr lang="en-US" b="1" dirty="0" err="1"/>
              <a:t>enqueueMapBuffer</a:t>
            </a:r>
            <a:r>
              <a:rPr lang="en-US" dirty="0"/>
              <a:t> to retrieve the host pointer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We can now use this host pointer in place of regular </a:t>
            </a:r>
            <a:r>
              <a:rPr lang="en-US" b="1" dirty="0" err="1"/>
              <a:t>malloc</a:t>
            </a:r>
            <a:r>
              <a:rPr lang="en-US" dirty="0"/>
              <a:t>/</a:t>
            </a:r>
            <a:r>
              <a:rPr lang="en-US" b="1" dirty="0"/>
              <a:t>new</a:t>
            </a:r>
            <a:r>
              <a:rPr lang="en-US" dirty="0"/>
              <a:t> allocations, and as arguments to </a:t>
            </a:r>
            <a:r>
              <a:rPr lang="en-US" b="1" dirty="0" err="1"/>
              <a:t>enqueueRead</a:t>
            </a:r>
            <a:r>
              <a:rPr lang="en-US" dirty="0"/>
              <a:t>/</a:t>
            </a:r>
            <a:r>
              <a:rPr lang="en-US" b="1" dirty="0"/>
              <a:t>Write</a:t>
            </a:r>
            <a:r>
              <a:rPr lang="en-US" dirty="0"/>
              <a:t> calls (to </a:t>
            </a:r>
            <a:r>
              <a:rPr lang="en-US" i="1" dirty="0"/>
              <a:t>different</a:t>
            </a:r>
            <a:r>
              <a:rPr lang="en-US" dirty="0"/>
              <a:t> OpenCL buffers)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To release this host pointer, we call </a:t>
            </a:r>
            <a:r>
              <a:rPr lang="en-US" b="1" dirty="0" err="1"/>
              <a:t>enqueueUnmapMemObject</a:t>
            </a:r>
            <a:r>
              <a:rPr lang="en-US" dirty="0"/>
              <a:t> before destroying the OpenCL buffer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4294967295"/>
          </p:nvPr>
        </p:nvSpPr>
        <p:spPr>
          <a:xfrm>
            <a:off x="4032250" y="836613"/>
            <a:ext cx="5111750" cy="58531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create </a:t>
            </a:r>
            <a:r>
              <a:rPr lang="en-US" sz="1400" b="1" u="sng" dirty="0">
                <a:solidFill>
                  <a:srgbClr val="008000"/>
                </a:solidFill>
                <a:latin typeface="Courier New"/>
                <a:cs typeface="Courier New"/>
              </a:rPr>
              <a:t>additional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 device buffer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cl::Buffer </a:t>
            </a:r>
            <a:r>
              <a:rPr lang="en-US" sz="1400" b="1" dirty="0" err="1">
                <a:solidFill>
                  <a:schemeClr val="accent4"/>
                </a:solidFill>
                <a:latin typeface="Courier New"/>
                <a:cs typeface="Courier New"/>
              </a:rPr>
              <a:t>d_pinned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context,                     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CL_MEM_ALLOC_HOST_PTR,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map this new buffer</a:t>
            </a:r>
          </a:p>
          <a:p>
            <a:pPr marL="0" indent="0">
              <a:buNone/>
            </a:pPr>
            <a:r>
              <a:rPr lang="en-US" sz="14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4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*)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queue.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enqueueMapBuffer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d_pinned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device buffer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CL_TRUE,  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blocking map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CL_MAP_READ,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read data*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       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offset of region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amount of data to be mapped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use original device buffer on device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for copy back, using mapped host pointer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queue.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enqueueReadBuffer</a:t>
            </a:r>
            <a:r>
              <a:rPr lang="en-US" sz="14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 err="1">
                <a:latin typeface="Courier New"/>
                <a:cs typeface="Courier New"/>
              </a:rPr>
              <a:t>d_buffer</a:t>
            </a:r>
            <a:r>
              <a:rPr lang="en-US" sz="1400" b="1" dirty="0">
                <a:latin typeface="Courier New"/>
                <a:cs typeface="Courier New"/>
              </a:rPr>
              <a:t>, </a:t>
            </a:r>
            <a:r>
              <a:rPr lang="en-US" sz="1400" b="1" dirty="0" err="1">
                <a:latin typeface="Courier New"/>
                <a:cs typeface="Courier New"/>
              </a:rPr>
              <a:t>h_ptr</a:t>
            </a:r>
            <a:r>
              <a:rPr lang="en-US" sz="1400" b="1" dirty="0">
                <a:latin typeface="Courier New"/>
                <a:cs typeface="Courier New"/>
              </a:rPr>
              <a:t>, 0, </a:t>
            </a:r>
            <a:r>
              <a:rPr lang="en-US" sz="1400" b="1" dirty="0" err="1">
                <a:latin typeface="Courier New"/>
                <a:cs typeface="Courier New"/>
              </a:rPr>
              <a:t>bufferSize</a:t>
            </a:r>
            <a:r>
              <a:rPr lang="en-US" sz="1400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</a:t>
            </a:r>
            <a:r>
              <a:rPr lang="en-US" sz="1400" b="1" dirty="0" err="1">
                <a:solidFill>
                  <a:srgbClr val="008000"/>
                </a:solidFill>
                <a:latin typeface="Courier New"/>
                <a:cs typeface="Courier New"/>
              </a:rPr>
              <a:t>unmap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 buffer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queue.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enqueueUnmapMemObject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d_pinned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4771" y="6397161"/>
            <a:ext cx="5076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*</a:t>
            </a:r>
            <a:r>
              <a:rPr lang="en-US" sz="1200" b="1" dirty="0">
                <a:cs typeface="Courier New"/>
              </a:rPr>
              <a:t>Can be 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CL_MAP_READ</a:t>
            </a:r>
            <a:r>
              <a:rPr lang="en-US" sz="1200" b="1" dirty="0">
                <a:cs typeface="Courier New"/>
              </a:rPr>
              <a:t>, 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CL_MAP_WRITE</a:t>
            </a:r>
            <a:r>
              <a:rPr lang="en-US" sz="1200" b="1" dirty="0">
                <a:cs typeface="Courier New"/>
              </a:rPr>
              <a:t> or 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CL_MAP_WRITE_INVALIDATE_REGION</a:t>
            </a:r>
            <a:r>
              <a:rPr lang="en-US" sz="1200" b="1" dirty="0">
                <a:cs typeface="Courier New"/>
              </a:rPr>
              <a:t> (OpenCL 1.2).</a:t>
            </a:r>
            <a:endParaRPr lang="en-GB" sz="1200" dirty="0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77BE1A7C-9F5B-C146-9286-98086F81F3F9}"/>
              </a:ext>
            </a:extLst>
          </p:cNvPr>
          <p:cNvSpPr/>
          <p:nvPr/>
        </p:nvSpPr>
        <p:spPr>
          <a:xfrm>
            <a:off x="7770218" y="836613"/>
            <a:ext cx="926926" cy="342223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A37446-CF20-6647-9D79-93264D43E338}"/>
              </a:ext>
            </a:extLst>
          </p:cNvPr>
          <p:cNvSpPr txBox="1"/>
          <p:nvPr/>
        </p:nvSpPr>
        <p:spPr>
          <a:xfrm>
            <a:off x="8233681" y="1226669"/>
            <a:ext cx="1225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”Malloc” on host</a:t>
            </a:r>
          </a:p>
        </p:txBody>
      </p:sp>
    </p:spTree>
    <p:extLst>
      <p:ext uri="{BB962C8B-B14F-4D97-AF65-F5344CB8AC3E}">
        <p14:creationId xmlns:p14="http://schemas.microsoft.com/office/powerpoint/2010/main" val="348174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80728"/>
          </a:xfrm>
        </p:spPr>
        <p:txBody>
          <a:bodyPr/>
          <a:lstStyle/>
          <a:p>
            <a:r>
              <a:rPr lang="en-US" dirty="0"/>
              <a:t>Using Pinned Memory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0" y="836613"/>
            <a:ext cx="3779912" cy="5760739"/>
          </a:xfrm>
        </p:spPr>
        <p:txBody>
          <a:bodyPr>
            <a:normAutofit fontScale="55000" lnSpcReduction="20000"/>
          </a:bodyPr>
          <a:lstStyle/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OpenCL has no official support for allocating pinned memory 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But some vendors (e.g. NVIDIA) do support pinned memory allocations</a:t>
            </a:r>
          </a:p>
          <a:p>
            <a:pPr marL="285750" indent="-285750">
              <a:lnSpc>
                <a:spcPct val="110000"/>
              </a:lnSpc>
            </a:pPr>
            <a:r>
              <a:rPr lang="en-US" dirty="0"/>
              <a:t>We create an additional OpenCL buffer, and supply the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CL_MEM_ALLOC_HOST_PTR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flag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We never use this buffer on the device, but instead use  </a:t>
            </a:r>
            <a:r>
              <a:rPr lang="en-US" b="1" dirty="0" err="1"/>
              <a:t>clEnqueueMapBuffer</a:t>
            </a:r>
            <a:r>
              <a:rPr lang="en-US" dirty="0"/>
              <a:t> to retrieve the host pointer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We can now use this host pointer in place of regular </a:t>
            </a:r>
            <a:r>
              <a:rPr lang="en-US" b="1" dirty="0"/>
              <a:t>malloc</a:t>
            </a:r>
            <a:r>
              <a:rPr lang="en-US" dirty="0"/>
              <a:t>/</a:t>
            </a:r>
            <a:r>
              <a:rPr lang="en-US" b="1" dirty="0"/>
              <a:t>new</a:t>
            </a:r>
            <a:r>
              <a:rPr lang="en-US" dirty="0"/>
              <a:t> allocations, and as arguments to </a:t>
            </a:r>
            <a:r>
              <a:rPr lang="en-US" b="1" dirty="0" err="1"/>
              <a:t>clEnqueueRead</a:t>
            </a:r>
            <a:r>
              <a:rPr lang="en-US" dirty="0"/>
              <a:t>/</a:t>
            </a:r>
            <a:r>
              <a:rPr lang="en-US" b="1" dirty="0"/>
              <a:t>Write</a:t>
            </a:r>
            <a:r>
              <a:rPr lang="en-US" dirty="0"/>
              <a:t> calls (to </a:t>
            </a:r>
            <a:r>
              <a:rPr lang="en-US" i="1" dirty="0"/>
              <a:t>different</a:t>
            </a:r>
            <a:r>
              <a:rPr lang="en-US" dirty="0"/>
              <a:t> OpenCL buffers)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To release this host pointer, we call </a:t>
            </a:r>
            <a:r>
              <a:rPr lang="en-US" b="1" dirty="0" err="1"/>
              <a:t>clEnqueueUnmapMemObject</a:t>
            </a:r>
            <a:r>
              <a:rPr lang="en-US" dirty="0"/>
              <a:t> before destroying the OpenCL buffer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4294967295"/>
          </p:nvPr>
        </p:nvSpPr>
        <p:spPr>
          <a:xfrm>
            <a:off x="4032250" y="836613"/>
            <a:ext cx="5111750" cy="58531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create </a:t>
            </a:r>
            <a:r>
              <a:rPr lang="en-US" sz="1400" b="1" u="sng" dirty="0">
                <a:solidFill>
                  <a:srgbClr val="008000"/>
                </a:solidFill>
                <a:latin typeface="Courier New"/>
                <a:cs typeface="Courier New"/>
              </a:rPr>
              <a:t>additional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 device buffer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cl_mem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d_pinned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400" b="1" dirty="0" err="1">
                <a:solidFill>
                  <a:srgbClr val="396BF6"/>
                </a:solidFill>
                <a:latin typeface="Courier New"/>
                <a:cs typeface="Courier New"/>
              </a:rPr>
              <a:t>clCreateBuffer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context,                     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CL_MEM_ALLOC_HOST_PTR,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NULL, &amp;err);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map this new buffer</a:t>
            </a:r>
          </a:p>
          <a:p>
            <a:pPr marL="0" indent="0">
              <a:buNone/>
            </a:pPr>
            <a:r>
              <a:rPr lang="en-US" sz="14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4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*)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clEnqueueMapBuffer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queue,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d_pinned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device buffer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CL_TRUE,  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blocking map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CL_MAP_READ,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read data*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       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offset of region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amount of data to be mapped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NULL, NULL, &amp;err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use original device buffer on device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for copy back, using mapped host pointer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err =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clEnqueueReadBuffer</a:t>
            </a:r>
            <a:r>
              <a:rPr lang="en-US" sz="14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queue, </a:t>
            </a:r>
            <a:r>
              <a:rPr lang="en-US" sz="1400" b="1" dirty="0" err="1">
                <a:latin typeface="Courier New"/>
                <a:cs typeface="Courier New"/>
              </a:rPr>
              <a:t>d_buffer</a:t>
            </a:r>
            <a:r>
              <a:rPr lang="en-US" sz="1400" b="1" dirty="0">
                <a:latin typeface="Courier New"/>
                <a:cs typeface="Courier New"/>
              </a:rPr>
              <a:t>, CL_TRUE,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400" b="1" dirty="0">
                <a:latin typeface="Courier New"/>
                <a:cs typeface="Courier New"/>
              </a:rPr>
              <a:t>, </a:t>
            </a:r>
            <a:r>
              <a:rPr lang="en-US" sz="1400" b="1" dirty="0" err="1">
                <a:latin typeface="Courier New"/>
                <a:cs typeface="Courier New"/>
              </a:rPr>
              <a:t>bufferSize</a:t>
            </a:r>
            <a:r>
              <a:rPr lang="en-US" sz="1400" b="1" dirty="0">
                <a:latin typeface="Courier New"/>
                <a:cs typeface="Courier New"/>
              </a:rPr>
              <a:t>, </a:t>
            </a:r>
            <a:r>
              <a:rPr lang="en-US" sz="1400" b="1" dirty="0" err="1">
                <a:latin typeface="Courier New"/>
                <a:cs typeface="Courier New"/>
              </a:rPr>
              <a:t>h_ptr</a:t>
            </a: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400" b="1" dirty="0">
                <a:latin typeface="Courier New"/>
                <a:cs typeface="Courier New"/>
              </a:rPr>
              <a:t>, NULL, NULL);</a:t>
            </a:r>
          </a:p>
          <a:p>
            <a:pPr marL="0" indent="0">
              <a:buNone/>
            </a:pP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</a:t>
            </a:r>
            <a:r>
              <a:rPr lang="en-US" sz="1400" b="1" dirty="0" err="1">
                <a:solidFill>
                  <a:srgbClr val="008000"/>
                </a:solidFill>
                <a:latin typeface="Courier New"/>
                <a:cs typeface="Courier New"/>
              </a:rPr>
              <a:t>unmap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 buffer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err =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clEnqueueUnmapMemObject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queue,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d_pinned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NULL, NULL);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4771" y="6397161"/>
            <a:ext cx="5076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*</a:t>
            </a:r>
            <a:r>
              <a:rPr lang="en-US" sz="1200" b="1" dirty="0">
                <a:cs typeface="Courier New"/>
              </a:rPr>
              <a:t>Can be 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CL_MAP_READ</a:t>
            </a:r>
            <a:r>
              <a:rPr lang="en-US" sz="1200" b="1" dirty="0">
                <a:cs typeface="Courier New"/>
              </a:rPr>
              <a:t>, 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CL_MAP_WRITE</a:t>
            </a:r>
            <a:r>
              <a:rPr lang="en-US" sz="1200" b="1" dirty="0">
                <a:cs typeface="Courier New"/>
              </a:rPr>
              <a:t> or 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CL_MAP_WRITE_INVALIDATE_REGION</a:t>
            </a:r>
            <a:r>
              <a:rPr lang="en-US" sz="1200" b="1" dirty="0">
                <a:cs typeface="Courier New"/>
              </a:rPr>
              <a:t> (OpenCL 1.2).</a:t>
            </a:r>
            <a:endParaRPr lang="en-GB" sz="1200" dirty="0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77BE1A7C-9F5B-C146-9286-98086F81F3F9}"/>
              </a:ext>
            </a:extLst>
          </p:cNvPr>
          <p:cNvSpPr/>
          <p:nvPr/>
        </p:nvSpPr>
        <p:spPr>
          <a:xfrm>
            <a:off x="7770218" y="836613"/>
            <a:ext cx="926926" cy="342223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A37446-CF20-6647-9D79-93264D43E338}"/>
              </a:ext>
            </a:extLst>
          </p:cNvPr>
          <p:cNvSpPr txBox="1"/>
          <p:nvPr/>
        </p:nvSpPr>
        <p:spPr>
          <a:xfrm>
            <a:off x="8233681" y="1226669"/>
            <a:ext cx="1225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”Malloc” on host</a:t>
            </a:r>
          </a:p>
        </p:txBody>
      </p:sp>
    </p:spTree>
    <p:extLst>
      <p:ext uri="{BB962C8B-B14F-4D97-AF65-F5344CB8AC3E}">
        <p14:creationId xmlns:p14="http://schemas.microsoft.com/office/powerpoint/2010/main" val="85500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59005"/>
          </a:xfrm>
        </p:spPr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8576"/>
            <a:ext cx="8229600" cy="541949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Allocating pinned memory is </a:t>
            </a:r>
            <a:r>
              <a:rPr lang="en-US" b="1" dirty="0">
                <a:solidFill>
                  <a:srgbClr val="FF0000"/>
                </a:solidFill>
              </a:rPr>
              <a:t>much</a:t>
            </a:r>
            <a:r>
              <a:rPr lang="en-US" dirty="0">
                <a:solidFill>
                  <a:srgbClr val="FF0000"/>
                </a:solidFill>
              </a:rPr>
              <a:t> more expensive than regular memory </a:t>
            </a:r>
            <a:r>
              <a:rPr lang="en-US" dirty="0"/>
              <a:t>(about 100x slower), so frequent allocations will be bad for performance.</a:t>
            </a:r>
          </a:p>
          <a:p>
            <a:r>
              <a:rPr lang="en-US" dirty="0"/>
              <a:t>However, </a:t>
            </a:r>
            <a:r>
              <a:rPr lang="en-US" dirty="0">
                <a:solidFill>
                  <a:srgbClr val="008000"/>
                </a:solidFill>
              </a:rPr>
              <a:t>frequent reads and writes should be </a:t>
            </a:r>
            <a:r>
              <a:rPr lang="en-US" b="1" i="1" dirty="0">
                <a:solidFill>
                  <a:srgbClr val="008000"/>
                </a:solidFill>
              </a:rPr>
              <a:t>much</a:t>
            </a:r>
            <a:r>
              <a:rPr lang="en-US" dirty="0">
                <a:solidFill>
                  <a:srgbClr val="008000"/>
                </a:solidFill>
              </a:rPr>
              <a:t> faster!</a:t>
            </a:r>
          </a:p>
          <a:p>
            <a:r>
              <a:rPr lang="en-US" dirty="0"/>
              <a:t>Not all platforms support pinned memory. But, the above method will still work, and should not be any slower</a:t>
            </a:r>
          </a:p>
          <a:p>
            <a:r>
              <a:rPr lang="en-US" dirty="0"/>
              <a:t>We’ve noticed that some drivers can now use pinned memory automatically in more cases, so the benefit might not be as large in the future</a:t>
            </a:r>
          </a:p>
        </p:txBody>
      </p:sp>
    </p:spTree>
    <p:extLst>
      <p:ext uri="{BB962C8B-B14F-4D97-AF65-F5344CB8AC3E}">
        <p14:creationId xmlns:p14="http://schemas.microsoft.com/office/powerpoint/2010/main" val="2602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556792"/>
            <a:ext cx="4038600" cy="4525963"/>
          </a:xfrm>
        </p:spPr>
        <p:txBody>
          <a:bodyPr>
            <a:normAutofit/>
          </a:bodyPr>
          <a:lstStyle/>
          <a:p>
            <a:r>
              <a:rPr lang="en-US" dirty="0"/>
              <a:t>Only good if you know what machine your code will always run on</a:t>
            </a:r>
          </a:p>
          <a:p>
            <a:r>
              <a:rPr lang="en-US" dirty="0"/>
              <a:t>Simplest to implement</a:t>
            </a:r>
          </a:p>
          <a:p>
            <a:r>
              <a:rPr lang="en-US" dirty="0"/>
              <a:t>Often this simple approach is good enough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21655" y="1600200"/>
            <a:ext cx="4922345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// get platforms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/>
                <a:cs typeface="Courier New"/>
              </a:rPr>
              <a:t>std</a:t>
            </a:r>
            <a:r>
              <a:rPr lang="en-US" sz="1600" b="1" dirty="0">
                <a:latin typeface="Courier New"/>
                <a:cs typeface="Courier New"/>
              </a:rPr>
              <a:t>::vector&lt;cl::Platform&gt; platforms;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366FF"/>
                </a:solidFill>
                <a:latin typeface="Courier New"/>
                <a:cs typeface="Courier New"/>
              </a:rPr>
              <a:t>cl::Platform::get</a:t>
            </a:r>
            <a:r>
              <a:rPr lang="en-US" sz="1600" b="1" dirty="0">
                <a:latin typeface="Courier New"/>
                <a:cs typeface="Courier New"/>
              </a:rPr>
              <a:t>(&amp;platforms);</a:t>
            </a: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// get devices from the first platform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/>
                <a:cs typeface="Courier New"/>
              </a:rPr>
              <a:t>std</a:t>
            </a:r>
            <a:r>
              <a:rPr lang="en-US" sz="1600" b="1" dirty="0">
                <a:latin typeface="Courier New"/>
                <a:cs typeface="Courier New"/>
              </a:rPr>
              <a:t>::vector&lt;cl::Device&gt; devices;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platforms[</a:t>
            </a:r>
            <a:r>
              <a:rPr lang="en-US" sz="16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600" b="1" dirty="0">
                <a:latin typeface="Courier New"/>
                <a:cs typeface="Courier New"/>
              </a:rPr>
              <a:t>].</a:t>
            </a:r>
            <a:r>
              <a:rPr lang="en-US" sz="1600" b="1" dirty="0" err="1">
                <a:solidFill>
                  <a:srgbClr val="3366FF"/>
                </a:solidFill>
                <a:latin typeface="Courier New"/>
                <a:cs typeface="Courier New"/>
              </a:rPr>
              <a:t>getDevices</a:t>
            </a:r>
            <a:r>
              <a:rPr lang="en-US" sz="16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	CL_DEVICE_TYPE_ALL, &amp;devices);</a:t>
            </a: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// create context from first device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cl::Context </a:t>
            </a:r>
            <a:r>
              <a:rPr lang="en-US" sz="1600" b="1" dirty="0">
                <a:solidFill>
                  <a:schemeClr val="accent4"/>
                </a:solidFill>
                <a:latin typeface="Courier New"/>
                <a:cs typeface="Courier New"/>
              </a:rPr>
              <a:t>context</a:t>
            </a:r>
            <a:r>
              <a:rPr lang="en-US" sz="1600" b="1" dirty="0">
                <a:latin typeface="Courier New"/>
                <a:cs typeface="Courier New"/>
              </a:rPr>
              <a:t>(devices[</a:t>
            </a:r>
            <a:r>
              <a:rPr lang="en-US" sz="16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600" b="1" dirty="0">
                <a:latin typeface="Courier New"/>
                <a:cs typeface="Courier New"/>
              </a:rPr>
              <a:t>]);</a:t>
            </a: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706495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Zero-copy transfers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Some OpenCL platforms provide devices that have (physically) unified memory with the host</a:t>
            </a:r>
          </a:p>
          <a:p>
            <a:pPr lvl="1"/>
            <a:r>
              <a:rPr lang="en-US" dirty="0"/>
              <a:t>Mobile/integrated GPUs</a:t>
            </a:r>
          </a:p>
          <a:p>
            <a:pPr lvl="1"/>
            <a:r>
              <a:rPr lang="en-US" dirty="0"/>
              <a:t>CPU devices</a:t>
            </a:r>
          </a:p>
          <a:p>
            <a:r>
              <a:rPr lang="en-US" dirty="0"/>
              <a:t>We can detect these devices by querying the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CL_DEVICE_HOST_UNIFIED_MEMORY</a:t>
            </a:r>
            <a:r>
              <a:rPr lang="en-US" dirty="0"/>
              <a:t> flag</a:t>
            </a:r>
          </a:p>
          <a:p>
            <a:r>
              <a:rPr lang="en-US" dirty="0"/>
              <a:t>On these devices, it is wasteful to copy data between the host and device</a:t>
            </a:r>
          </a:p>
          <a:p>
            <a:r>
              <a:rPr lang="en-US" dirty="0"/>
              <a:t>We can instead create our buffers in a way that both the host and device can directly access the same region of memory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0361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80728"/>
          </a:xfrm>
        </p:spPr>
        <p:txBody>
          <a:bodyPr/>
          <a:lstStyle/>
          <a:p>
            <a:r>
              <a:rPr lang="en-US" dirty="0"/>
              <a:t>Zero-copy transfers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0" y="980728"/>
            <a:ext cx="3779912" cy="5616624"/>
          </a:xfrm>
        </p:spPr>
        <p:txBody>
          <a:bodyPr>
            <a:normAutofit fontScale="55000" lnSpcReduction="20000"/>
          </a:bodyPr>
          <a:lstStyle/>
          <a:p>
            <a:pPr marL="285750" indent="-285750">
              <a:lnSpc>
                <a:spcPct val="110000"/>
              </a:lnSpc>
            </a:pPr>
            <a:endParaRPr lang="en-US" dirty="0"/>
          </a:p>
          <a:p>
            <a:pPr marL="285750" indent="-285750">
              <a:lnSpc>
                <a:spcPct val="110000"/>
              </a:lnSpc>
            </a:pPr>
            <a:r>
              <a:rPr lang="en-US" dirty="0"/>
              <a:t>The OpenCL specification doesn’t describe zero-copy transfers, but all the vendors that support this recommend the same approach</a:t>
            </a:r>
          </a:p>
          <a:p>
            <a:pPr marL="285750" indent="-285750">
              <a:lnSpc>
                <a:spcPct val="110000"/>
              </a:lnSpc>
            </a:pPr>
            <a:r>
              <a:rPr lang="en-US" dirty="0"/>
              <a:t>We supply the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CL_MEM_ALLOC_HOST_PTR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flag when creating our device buffer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When we want to access the memory from the host, we map the buffer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The buffer </a:t>
            </a:r>
            <a:r>
              <a:rPr lang="en-US" b="1" dirty="0"/>
              <a:t>must</a:t>
            </a:r>
            <a:r>
              <a:rPr lang="en-US" dirty="0"/>
              <a:t> be unmapped before we can use it on the device again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This approach often performs well for discrete devices too, although this may depend on the platform/device/driver</a:t>
            </a:r>
          </a:p>
          <a:p>
            <a:pPr marL="685800" lvl="1">
              <a:lnSpc>
                <a:spcPct val="110000"/>
              </a:lnSpc>
              <a:buFont typeface="Arial"/>
              <a:buChar char="•"/>
            </a:pPr>
            <a:r>
              <a:rPr lang="en-US" dirty="0"/>
              <a:t>NVIDIA now recommend this approach as Map uses pinned memory internally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4294967295"/>
          </p:nvPr>
        </p:nvSpPr>
        <p:spPr>
          <a:xfrm>
            <a:off x="4032250" y="836613"/>
            <a:ext cx="5111750" cy="58531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create device buffer in host-accessible </a:t>
            </a:r>
            <a:r>
              <a:rPr lang="en-US" sz="1400" b="1" dirty="0" err="1">
                <a:solidFill>
                  <a:srgbClr val="008000"/>
                </a:solidFill>
                <a:latin typeface="Courier New"/>
                <a:cs typeface="Courier New"/>
              </a:rPr>
              <a:t>mem</a:t>
            </a: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cl::Buffer </a:t>
            </a:r>
            <a:r>
              <a:rPr lang="en-US" sz="1400" b="1" dirty="0" err="1">
                <a:solidFill>
                  <a:schemeClr val="accent4"/>
                </a:solidFill>
                <a:latin typeface="Courier New"/>
                <a:cs typeface="Courier New"/>
              </a:rPr>
              <a:t>d_buffer</a:t>
            </a:r>
            <a:r>
              <a:rPr lang="en-US" sz="14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context,                      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CL_MEM_READ_WRITE | CL_MEM_ALLOC_HOST_PTR,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 err="1">
                <a:latin typeface="Courier New"/>
                <a:cs typeface="Courier New"/>
              </a:rPr>
              <a:t>bufferSize</a:t>
            </a:r>
            <a:r>
              <a:rPr lang="en-US" sz="1400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map buffer into host address space</a:t>
            </a:r>
          </a:p>
          <a:p>
            <a:pPr marL="0" indent="0">
              <a:buNone/>
            </a:pPr>
            <a:r>
              <a:rPr lang="en-US" sz="14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4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*)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queue.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enqueueMapBuffer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d_buffer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 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device buffer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CL_TRUE,   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blocking map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CL_MAP_WRITE,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map for writing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        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offset of region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amount of data to be mapped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use buffer on the host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memset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42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</a:t>
            </a:r>
            <a:r>
              <a:rPr lang="en-US" sz="1400" b="1" dirty="0" err="1">
                <a:solidFill>
                  <a:srgbClr val="008000"/>
                </a:solidFill>
                <a:latin typeface="Courier New"/>
                <a:cs typeface="Courier New"/>
              </a:rPr>
              <a:t>unmap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 buffer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queue.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enqueueUnmapMemObject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d_buffer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use buffer on device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24D947-C723-D94D-B4E4-99DBDBC521D3}"/>
              </a:ext>
            </a:extLst>
          </p:cNvPr>
          <p:cNvSpPr txBox="1"/>
          <p:nvPr/>
        </p:nvSpPr>
        <p:spPr>
          <a:xfrm>
            <a:off x="2661209" y="6488668"/>
            <a:ext cx="384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Notice:</a:t>
            </a:r>
            <a:r>
              <a:rPr lang="en-GB" dirty="0"/>
              <a:t> no Read/</a:t>
            </a:r>
            <a:r>
              <a:rPr lang="en-GB" dirty="0" err="1"/>
              <a:t>WriteBuffer</a:t>
            </a:r>
            <a:r>
              <a:rPr lang="en-GB" dirty="0"/>
              <a:t> enqueues</a:t>
            </a:r>
          </a:p>
        </p:txBody>
      </p:sp>
    </p:spTree>
    <p:extLst>
      <p:ext uri="{BB962C8B-B14F-4D97-AF65-F5344CB8AC3E}">
        <p14:creationId xmlns:p14="http://schemas.microsoft.com/office/powerpoint/2010/main" val="35298104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80728"/>
          </a:xfrm>
        </p:spPr>
        <p:txBody>
          <a:bodyPr/>
          <a:lstStyle/>
          <a:p>
            <a:r>
              <a:rPr lang="en-US" dirty="0"/>
              <a:t>Zero-copy transfers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0" y="980728"/>
            <a:ext cx="3779912" cy="5616624"/>
          </a:xfrm>
        </p:spPr>
        <p:txBody>
          <a:bodyPr>
            <a:normAutofit fontScale="55000" lnSpcReduction="20000"/>
          </a:bodyPr>
          <a:lstStyle/>
          <a:p>
            <a:pPr marL="285750" indent="-285750">
              <a:lnSpc>
                <a:spcPct val="110000"/>
              </a:lnSpc>
            </a:pPr>
            <a:endParaRPr lang="en-US" dirty="0"/>
          </a:p>
          <a:p>
            <a:pPr marL="285750" indent="-285750">
              <a:lnSpc>
                <a:spcPct val="110000"/>
              </a:lnSpc>
            </a:pPr>
            <a:r>
              <a:rPr lang="en-US" dirty="0"/>
              <a:t>The OpenCL specification doesn’t describe zero-copy transfers, but all the vendors that support this recommend the same approach</a:t>
            </a:r>
          </a:p>
          <a:p>
            <a:pPr marL="285750" indent="-285750">
              <a:lnSpc>
                <a:spcPct val="110000"/>
              </a:lnSpc>
            </a:pPr>
            <a:r>
              <a:rPr lang="en-US" dirty="0"/>
              <a:t>We supply the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CL_MEM_ALLOC_HOST_PTR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flag when creating our device buffer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When we want to access the memory from the host, we map the buffer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The buffer </a:t>
            </a:r>
            <a:r>
              <a:rPr lang="en-US" b="1" dirty="0"/>
              <a:t>must</a:t>
            </a:r>
            <a:r>
              <a:rPr lang="en-US" dirty="0"/>
              <a:t> be unmapped before we can use it on the device again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This approach often performs well for discrete devices too, although this may depend on the platform/device/driver</a:t>
            </a:r>
          </a:p>
          <a:p>
            <a:pPr marL="685800" lvl="1">
              <a:lnSpc>
                <a:spcPct val="110000"/>
              </a:lnSpc>
              <a:buFont typeface="Arial"/>
              <a:buChar char="•"/>
            </a:pPr>
            <a:r>
              <a:rPr lang="en-US" dirty="0"/>
              <a:t>NVIDIA now recommend this approach as Map uses pinned memory internally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4294967295"/>
          </p:nvPr>
        </p:nvSpPr>
        <p:spPr>
          <a:xfrm>
            <a:off x="4032250" y="836613"/>
            <a:ext cx="5111750" cy="58531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create device buffer in host-accessible </a:t>
            </a:r>
            <a:r>
              <a:rPr lang="en-US" sz="1400" b="1" dirty="0" err="1">
                <a:solidFill>
                  <a:srgbClr val="008000"/>
                </a:solidFill>
                <a:latin typeface="Courier New"/>
                <a:cs typeface="Courier New"/>
              </a:rPr>
              <a:t>mem</a:t>
            </a: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cl_mem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d_buffer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400" b="1" dirty="0" err="1">
                <a:solidFill>
                  <a:srgbClr val="396BF6"/>
                </a:solidFill>
                <a:latin typeface="Courier New"/>
                <a:cs typeface="Courier New"/>
              </a:rPr>
              <a:t>clCreateBuffer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context,                     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CL_MEM_READ_WRITE | CL_MEM_ALLOC_HOST_PTR,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NULL, &amp;err);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map buffer into host address space</a:t>
            </a:r>
          </a:p>
          <a:p>
            <a:pPr marL="0" indent="0">
              <a:buNone/>
            </a:pPr>
            <a:r>
              <a:rPr lang="en-US" sz="14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4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*)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clEnqueueMapBuffer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queue,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d_buffer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 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device buffer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CL_TRUE,   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blocking map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CL_MAP_WRITE,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read data*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        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offset of region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amount of data to be mapped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NULL, NULL, &amp;err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use buffer on the host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memset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42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</a:t>
            </a:r>
            <a:r>
              <a:rPr lang="en-US" sz="1400" b="1" dirty="0" err="1">
                <a:solidFill>
                  <a:srgbClr val="008000"/>
                </a:solidFill>
                <a:latin typeface="Courier New"/>
                <a:cs typeface="Courier New"/>
              </a:rPr>
              <a:t>unmap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 buffer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err =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clEnqueueUnmapMemObject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queue,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d_buffer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NULL, NULL);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use buffer on device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24D947-C723-D94D-B4E4-99DBDBC521D3}"/>
              </a:ext>
            </a:extLst>
          </p:cNvPr>
          <p:cNvSpPr txBox="1"/>
          <p:nvPr/>
        </p:nvSpPr>
        <p:spPr>
          <a:xfrm>
            <a:off x="2661209" y="6488668"/>
            <a:ext cx="384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Notice:</a:t>
            </a:r>
            <a:r>
              <a:rPr lang="en-GB" dirty="0"/>
              <a:t> no Read/</a:t>
            </a:r>
            <a:r>
              <a:rPr lang="en-GB" dirty="0" err="1"/>
              <a:t>WriteBuffer</a:t>
            </a:r>
            <a:r>
              <a:rPr lang="en-GB" dirty="0"/>
              <a:t> enqueues</a:t>
            </a:r>
          </a:p>
        </p:txBody>
      </p:sp>
    </p:spTree>
    <p:extLst>
      <p:ext uri="{BB962C8B-B14F-4D97-AF65-F5344CB8AC3E}">
        <p14:creationId xmlns:p14="http://schemas.microsoft.com/office/powerpoint/2010/main" val="31574321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Shared Virtual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OpenCL 1.x buffer objects can only be passed as kernel arguments</a:t>
            </a:r>
          </a:p>
          <a:p>
            <a:r>
              <a:rPr lang="en-US" dirty="0"/>
              <a:t>Buffer objects are described as a pointer to type in kernels</a:t>
            </a:r>
          </a:p>
          <a:p>
            <a:r>
              <a:rPr lang="en-US" dirty="0"/>
              <a:t>Restrictions</a:t>
            </a:r>
          </a:p>
          <a:p>
            <a:pPr lvl="1"/>
            <a:r>
              <a:rPr lang="en-US" dirty="0"/>
              <a:t>Can't pass a pointer + offset as an argument value</a:t>
            </a:r>
          </a:p>
          <a:p>
            <a:pPr lvl="1"/>
            <a:r>
              <a:rPr lang="en-US" dirty="0"/>
              <a:t>Can't store pointers in buffer object(s)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Host and OpenCL device do not share the same virtual address space</a:t>
            </a:r>
          </a:p>
          <a:p>
            <a:pPr lvl="1"/>
            <a:r>
              <a:rPr lang="en-US" dirty="0"/>
              <a:t>No guarantee that the same virtual address will be used for a kernel argument across multiple </a:t>
            </a:r>
            <a:r>
              <a:rPr lang="en-US" dirty="0" err="1"/>
              <a:t>enqueues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9556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Virtual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412776"/>
            <a:ext cx="8064896" cy="525658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OpenCL 2.0 introduces shared virtual memory</a:t>
            </a:r>
          </a:p>
          <a:p>
            <a:pPr lvl="1"/>
            <a:r>
              <a:rPr lang="en-US" dirty="0"/>
              <a:t>Currently supported by AMD, Intel, NVIDIA (beta), ARM, Imagination, Qualcomm</a:t>
            </a:r>
          </a:p>
          <a:p>
            <a:endParaRPr lang="en-US" dirty="0"/>
          </a:p>
          <a:p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clSVMAlloc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()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– allocates a shared virtual memory buffer</a:t>
            </a:r>
          </a:p>
          <a:p>
            <a:pPr lvl="1"/>
            <a:r>
              <a:rPr lang="en-US" dirty="0"/>
              <a:t>Specify size in bytes</a:t>
            </a:r>
          </a:p>
          <a:p>
            <a:pPr lvl="1"/>
            <a:r>
              <a:rPr lang="en-US" dirty="0"/>
              <a:t>Specify usage information</a:t>
            </a:r>
          </a:p>
          <a:p>
            <a:pPr lvl="1"/>
            <a:r>
              <a:rPr lang="en-US" dirty="0"/>
              <a:t>Optional alignment value</a:t>
            </a:r>
          </a:p>
          <a:p>
            <a:pPr lvl="1"/>
            <a:endParaRPr lang="en-US" dirty="0"/>
          </a:p>
          <a:p>
            <a:r>
              <a:rPr lang="en-US" dirty="0"/>
              <a:t>An SVM pointer can be shared by the host </a:t>
            </a:r>
            <a:r>
              <a:rPr lang="en-US" b="1" dirty="0">
                <a:solidFill>
                  <a:srgbClr val="008000"/>
                </a:solidFill>
              </a:rPr>
              <a:t>and</a:t>
            </a:r>
            <a:r>
              <a:rPr lang="en-US" dirty="0"/>
              <a:t> OpenCL device</a:t>
            </a:r>
          </a:p>
        </p:txBody>
      </p:sp>
    </p:spTree>
    <p:extLst>
      <p:ext uri="{BB962C8B-B14F-4D97-AF65-F5344CB8AC3E}">
        <p14:creationId xmlns:p14="http://schemas.microsoft.com/office/powerpoint/2010/main" val="38654711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Shared Virtual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523925"/>
            <a:ext cx="8507288" cy="47853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clSetKernelArgSVMPointer</a:t>
            </a:r>
            <a:endParaRPr lang="en-US" sz="20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2000" dirty="0"/>
              <a:t>SVM pointers as kernel arguments</a:t>
            </a:r>
          </a:p>
          <a:p>
            <a:r>
              <a:rPr lang="en-US" sz="2000" dirty="0"/>
              <a:t>A SVM pointer</a:t>
            </a:r>
          </a:p>
          <a:p>
            <a:r>
              <a:rPr lang="en-US" sz="2000" dirty="0"/>
              <a:t>A SVM pointer + offset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4849272" y="1434129"/>
            <a:ext cx="3901673" cy="181588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60000"/>
                </a:solidFill>
                <a:latin typeface="Courier New" pitchFamily="49" charset="0"/>
                <a:cs typeface="Courier New" pitchFamily="49" charset="0"/>
              </a:rPr>
              <a:t>kernel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i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void</a:t>
            </a:r>
          </a:p>
          <a:p>
            <a:r>
              <a:rPr lang="en-US" sz="1600" b="1" dirty="0" err="1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vecadd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C60000"/>
                </a:solidFill>
                <a:latin typeface="Courier New" pitchFamily="49" charset="0"/>
                <a:cs typeface="Courier New" pitchFamily="49" charset="0"/>
              </a:rPr>
              <a:t>global </a:t>
            </a:r>
            <a:r>
              <a:rPr lang="en-US" sz="1600" b="1" i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b="1" dirty="0">
                <a:solidFill>
                  <a:srgbClr val="C60000"/>
                </a:solidFill>
                <a:latin typeface="Courier New" pitchFamily="49" charset="0"/>
                <a:cs typeface="Courier New" pitchFamily="49" charset="0"/>
              </a:rPr>
              <a:t>global </a:t>
            </a:r>
            <a:r>
              <a:rPr lang="en-US" sz="1600" b="1" i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600" b="1" dirty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i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id = </a:t>
            </a:r>
            <a:r>
              <a:rPr lang="en-US" sz="1600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get_global_id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[id] +=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[id];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179512" y="3179057"/>
            <a:ext cx="8964488" cy="83099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Allocating SVM pointers</a:t>
            </a:r>
          </a:p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cl_float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cl_float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*)</a:t>
            </a:r>
            <a:r>
              <a:rPr lang="en-US" sz="1600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clSVMAlloc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ctx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CL_MEM_READ_ONLY, size, </a:t>
            </a:r>
            <a:r>
              <a:rPr lang="en-US" sz="1600" b="1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cl_float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cl_float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*)</a:t>
            </a:r>
            <a:r>
              <a:rPr lang="en-US" sz="1600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clSVMAlloc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ctx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CL_MEM_READ_WRITE, size, </a:t>
            </a:r>
            <a:r>
              <a:rPr lang="en-US" sz="1600" b="1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179514" y="4279723"/>
            <a:ext cx="8208369" cy="83099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Passing SVM pointers as arguments</a:t>
            </a:r>
          </a:p>
          <a:p>
            <a:r>
              <a:rPr lang="en-US" sz="1600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clSetKernelArgSVMPointer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vec_add_kernel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clSetKernelArgSVMPointer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vec_add_kernel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179512" y="5380390"/>
            <a:ext cx="7375812" cy="83099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Passing SVM pointer + offset as arguments</a:t>
            </a:r>
          </a:p>
          <a:p>
            <a:r>
              <a:rPr lang="en-US" sz="1600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clSetKernelArgSVMPointer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vec_add_kernel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offset);</a:t>
            </a:r>
          </a:p>
          <a:p>
            <a:r>
              <a:rPr lang="en-US" sz="1600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clSetKernelArgSVMPointer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vec_add_kernel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offset);</a:t>
            </a:r>
          </a:p>
        </p:txBody>
      </p:sp>
    </p:spTree>
    <p:extLst>
      <p:ext uri="{BB962C8B-B14F-4D97-AF65-F5344CB8AC3E}">
        <p14:creationId xmlns:p14="http://schemas.microsoft.com/office/powerpoint/2010/main" val="25948627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Virtual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Three types of sharing</a:t>
            </a:r>
          </a:p>
          <a:p>
            <a:pPr lvl="1"/>
            <a:r>
              <a:rPr lang="en-US" b="1" dirty="0">
                <a:solidFill>
                  <a:srgbClr val="008000"/>
                </a:solidFill>
              </a:rPr>
              <a:t>Coarse-grained </a:t>
            </a:r>
            <a:r>
              <a:rPr lang="en-US" dirty="0"/>
              <a:t>buffer sharing</a:t>
            </a:r>
          </a:p>
          <a:p>
            <a:pPr lvl="1"/>
            <a:r>
              <a:rPr lang="en-US" b="1" dirty="0">
                <a:solidFill>
                  <a:srgbClr val="008000"/>
                </a:solidFill>
              </a:rPr>
              <a:t>Fine-grained </a:t>
            </a:r>
            <a:r>
              <a:rPr lang="en-US" dirty="0"/>
              <a:t>buffer sharing</a:t>
            </a:r>
          </a:p>
          <a:p>
            <a:pPr lvl="1"/>
            <a:r>
              <a:rPr lang="en-US" b="1" dirty="0">
                <a:solidFill>
                  <a:srgbClr val="008000"/>
                </a:solidFill>
              </a:rPr>
              <a:t>System sharing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Coarse-grained buffer sharing is required to be supported by all OpenCL 2.x platforms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Fine-grained and system sharing are </a:t>
            </a:r>
            <a:r>
              <a:rPr lang="en-US" b="1" dirty="0">
                <a:solidFill>
                  <a:srgbClr val="FF0000"/>
                </a:solidFill>
              </a:rPr>
              <a:t>optional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2153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Shared Virtual Memory:</a:t>
            </a:r>
            <a:br>
              <a:rPr lang="en-US" dirty="0"/>
            </a:br>
            <a:r>
              <a:rPr lang="en-US" dirty="0"/>
              <a:t>Coarse &amp; Fine Grained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82453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SVM buffers allocated using 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clSVMAlloc</a:t>
            </a:r>
            <a:endParaRPr lang="en-US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008000"/>
                </a:solidFill>
              </a:rPr>
              <a:t>Coarse grained sharing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Memory consistency is only guaranteed at synchronization points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Host still needs to use synchronization APIs to update data</a:t>
            </a:r>
          </a:p>
          <a:p>
            <a:pPr lvl="2">
              <a:lnSpc>
                <a:spcPct val="110000"/>
              </a:lnSpc>
            </a:pP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clEnqueueSVMMap</a:t>
            </a:r>
            <a:r>
              <a:rPr lang="en-US" dirty="0"/>
              <a:t> / 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clEnqueueSVMUnmap</a:t>
            </a:r>
            <a:r>
              <a:rPr lang="en-US" dirty="0"/>
              <a:t> or event callbacks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Memory consistency is at a the buffer level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Allows sharing of pointers between host and </a:t>
            </a:r>
            <a:r>
              <a:rPr lang="en-US" dirty="0" err="1"/>
              <a:t>OpenCL</a:t>
            </a:r>
            <a:r>
              <a:rPr lang="en-US" dirty="0"/>
              <a:t> device</a:t>
            </a:r>
          </a:p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008000"/>
                </a:solidFill>
              </a:rPr>
              <a:t>Fine grained sharing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No synchronization needed between host and </a:t>
            </a:r>
            <a:r>
              <a:rPr lang="en-US" dirty="0" err="1"/>
              <a:t>OpenCL</a:t>
            </a:r>
            <a:r>
              <a:rPr lang="en-US" dirty="0"/>
              <a:t> device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Host and device can update data in buffer concurrently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Memory consistency using C11 atomics and synchronization operations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This is an </a:t>
            </a:r>
            <a:r>
              <a:rPr lang="en-US" b="1" i="1" u="sng" dirty="0"/>
              <a:t>optional</a:t>
            </a:r>
            <a:r>
              <a:rPr lang="en-US" dirty="0"/>
              <a:t> feature</a:t>
            </a:r>
          </a:p>
        </p:txBody>
      </p:sp>
    </p:spTree>
    <p:extLst>
      <p:ext uri="{BB962C8B-B14F-4D97-AF65-F5344CB8AC3E}">
        <p14:creationId xmlns:p14="http://schemas.microsoft.com/office/powerpoint/2010/main" val="137353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Shared Virtual Memory:</a:t>
            </a:r>
            <a:br>
              <a:rPr lang="en-US" dirty="0"/>
            </a:br>
            <a:r>
              <a:rPr lang="en-US" dirty="0"/>
              <a:t>System Sharing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directly use </a:t>
            </a:r>
            <a:r>
              <a:rPr lang="en-US" i="1" dirty="0"/>
              <a:t>any</a:t>
            </a:r>
            <a:r>
              <a:rPr lang="en-US" dirty="0"/>
              <a:t> pointer allocated on the host</a:t>
            </a:r>
          </a:p>
          <a:p>
            <a:pPr lvl="1"/>
            <a:r>
              <a:rPr lang="en-US" dirty="0"/>
              <a:t>No </a:t>
            </a:r>
            <a:r>
              <a:rPr lang="en-US" dirty="0" err="1"/>
              <a:t>OpenCL</a:t>
            </a:r>
            <a:r>
              <a:rPr lang="en-US" dirty="0"/>
              <a:t> APIs needed to allocate SVM buffers</a:t>
            </a:r>
          </a:p>
          <a:p>
            <a:r>
              <a:rPr lang="en-US" dirty="0"/>
              <a:t>Both host and </a:t>
            </a:r>
            <a:r>
              <a:rPr lang="en-US" dirty="0" err="1"/>
              <a:t>OpenCL</a:t>
            </a:r>
            <a:r>
              <a:rPr lang="en-US" dirty="0"/>
              <a:t> device can update data using C11 atomics and synchronization functions</a:t>
            </a:r>
          </a:p>
          <a:p>
            <a:r>
              <a:rPr lang="en-US" dirty="0"/>
              <a:t>This is an </a:t>
            </a:r>
            <a:r>
              <a:rPr lang="en-US" b="1" i="1" u="sng" dirty="0"/>
              <a:t>optional</a:t>
            </a:r>
            <a:r>
              <a:rPr lang="en-US" dirty="0"/>
              <a:t> feature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761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Exercise:</a:t>
            </a:r>
            <a:br>
              <a:rPr lang="en-GB" dirty="0"/>
            </a:br>
            <a:r>
              <a:rPr lang="en-GB" dirty="0"/>
              <a:t>Fast host-device data transfers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GB" dirty="0"/>
              <a:t>Start with the </a:t>
            </a:r>
            <a:r>
              <a:rPr lang="en-GB" dirty="0" err="1">
                <a:latin typeface="Courier New"/>
                <a:cs typeface="Courier New"/>
              </a:rPr>
              <a:t>HostDevTransfer</a:t>
            </a:r>
            <a:r>
              <a:rPr lang="en-GB" dirty="0"/>
              <a:t> example</a:t>
            </a:r>
          </a:p>
          <a:p>
            <a:r>
              <a:rPr lang="en-GB" dirty="0"/>
              <a:t>Improve the performance of the host-to-device data transfers by using pinned memory, then if time allows, also try zero-copy</a:t>
            </a:r>
          </a:p>
          <a:p>
            <a:r>
              <a:rPr lang="en-GB" dirty="0"/>
              <a:t>Experiment with different sized buffers</a:t>
            </a:r>
          </a:p>
          <a:p>
            <a:r>
              <a:rPr lang="en-GB" dirty="0"/>
              <a:t>Experiment with different devices</a:t>
            </a:r>
          </a:p>
          <a:p>
            <a:r>
              <a:rPr lang="en-GB" dirty="0"/>
              <a:t>An example solution will be provided</a:t>
            </a:r>
          </a:p>
        </p:txBody>
      </p:sp>
    </p:spTree>
    <p:extLst>
      <p:ext uri="{BB962C8B-B14F-4D97-AF65-F5344CB8AC3E}">
        <p14:creationId xmlns:p14="http://schemas.microsoft.com/office/powerpoint/2010/main" val="2740977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556792"/>
            <a:ext cx="4038600" cy="4525963"/>
          </a:xfrm>
        </p:spPr>
        <p:txBody>
          <a:bodyPr>
            <a:normAutofit/>
          </a:bodyPr>
          <a:lstStyle/>
          <a:p>
            <a:r>
              <a:rPr lang="en-US" dirty="0"/>
              <a:t>Only good if you know what machine your code will always run on</a:t>
            </a:r>
          </a:p>
          <a:p>
            <a:r>
              <a:rPr lang="en-US" dirty="0"/>
              <a:t>Simplest to implement</a:t>
            </a:r>
          </a:p>
          <a:p>
            <a:r>
              <a:rPr lang="en-US" dirty="0"/>
              <a:t>Often this simple approach is good enough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46105" y="1600200"/>
            <a:ext cx="4997896" cy="4853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// get first platform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/>
                <a:cs typeface="Courier New"/>
              </a:rPr>
              <a:t>cl_platform</a:t>
            </a:r>
            <a:r>
              <a:rPr lang="en-US" sz="1600" b="1" dirty="0">
                <a:latin typeface="Courier New"/>
                <a:cs typeface="Courier New"/>
              </a:rPr>
              <a:t> platform;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err = </a:t>
            </a:r>
            <a:r>
              <a:rPr lang="en-US" sz="1600" b="1" dirty="0" err="1">
                <a:solidFill>
                  <a:srgbClr val="3366FF"/>
                </a:solidFill>
                <a:latin typeface="Courier New"/>
                <a:cs typeface="Courier New"/>
              </a:rPr>
              <a:t>clGetPlatformIDs</a:t>
            </a:r>
            <a:r>
              <a:rPr lang="en-US" sz="16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  </a:t>
            </a:r>
            <a:r>
              <a:rPr lang="en-US" sz="1600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US" sz="1600" b="1" dirty="0">
                <a:latin typeface="Courier New"/>
                <a:cs typeface="Courier New"/>
              </a:rPr>
              <a:t>, &amp;platforms, NULL);</a:t>
            </a: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// get first device from first platform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/>
                <a:cs typeface="Courier New"/>
              </a:rPr>
              <a:t>cl_device_id</a:t>
            </a:r>
            <a:r>
              <a:rPr lang="en-US" sz="1600" b="1" dirty="0">
                <a:latin typeface="Courier New"/>
                <a:cs typeface="Courier New"/>
              </a:rPr>
              <a:t> device;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err = </a:t>
            </a:r>
            <a:r>
              <a:rPr lang="en-US" sz="1600" b="1" dirty="0" err="1">
                <a:solidFill>
                  <a:srgbClr val="396BF6"/>
                </a:solidFill>
                <a:latin typeface="Courier New"/>
                <a:cs typeface="Courier New"/>
              </a:rPr>
              <a:t>clGetDeviceIDs</a:t>
            </a:r>
            <a:r>
              <a:rPr lang="en-US" sz="16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  platform, CL_DEVICE_TYPE_ALL,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  </a:t>
            </a:r>
            <a:r>
              <a:rPr lang="en-US" sz="1600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US" sz="1600" b="1" dirty="0">
                <a:latin typeface="Courier New"/>
                <a:cs typeface="Courier New"/>
              </a:rPr>
              <a:t>, &amp;device, NULL);</a:t>
            </a: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// create context from first device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/>
                <a:cs typeface="Courier New"/>
              </a:rPr>
              <a:t>cl_context</a:t>
            </a:r>
            <a:r>
              <a:rPr lang="en-US" sz="1600" b="1" dirty="0">
                <a:latin typeface="Courier New"/>
                <a:cs typeface="Courier New"/>
              </a:rPr>
              <a:t> context = </a:t>
            </a:r>
            <a:r>
              <a:rPr lang="en-US" sz="1600" b="1" dirty="0" err="1">
                <a:solidFill>
                  <a:srgbClr val="396BF6"/>
                </a:solidFill>
                <a:latin typeface="Courier New"/>
                <a:cs typeface="Courier New"/>
              </a:rPr>
              <a:t>clCreateContext</a:t>
            </a:r>
            <a:r>
              <a:rPr lang="en-US" sz="16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  NULL, </a:t>
            </a:r>
            <a:r>
              <a:rPr lang="en-US" sz="1600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US" sz="1600" b="1" dirty="0">
                <a:latin typeface="Courier New"/>
                <a:cs typeface="Courier New"/>
              </a:rPr>
              <a:t>, &amp;device, NULL, NULL, &amp;err);</a:t>
            </a: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205181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016"/>
            <a:ext cx="8229600" cy="839663"/>
          </a:xfrm>
        </p:spPr>
        <p:txBody>
          <a:bodyPr>
            <a:normAutofit/>
          </a:bodyPr>
          <a:lstStyle/>
          <a:p>
            <a:r>
              <a:rPr lang="en-GB" dirty="0"/>
              <a:t>Exercise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2404"/>
            <a:ext cx="8229600" cy="560741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$ ./transfer --list</a:t>
            </a:r>
          </a:p>
          <a:p>
            <a:pPr marL="0" indent="0">
              <a:buNone/>
            </a:pPr>
            <a:r>
              <a:rPr lang="en-GB" dirty="0">
                <a:latin typeface="Courier New"/>
                <a:cs typeface="Courier New"/>
              </a:rPr>
              <a:t>Devices:</a:t>
            </a:r>
          </a:p>
          <a:p>
            <a:pPr marL="0" indent="0">
              <a:buNone/>
            </a:pPr>
            <a:r>
              <a:rPr lang="nb-NO" dirty="0">
                <a:latin typeface="Courier New"/>
                <a:cs typeface="Courier New"/>
              </a:rPr>
              <a:t>0: Tesla K40c</a:t>
            </a:r>
          </a:p>
          <a:p>
            <a:pPr marL="0" indent="0">
              <a:buNone/>
            </a:pPr>
            <a:r>
              <a:rPr lang="nb-NO" dirty="0">
                <a:latin typeface="Courier New"/>
                <a:cs typeface="Courier New"/>
              </a:rPr>
              <a:t>1: Tesla K20c</a:t>
            </a:r>
          </a:p>
          <a:p>
            <a:pPr marL="0" indent="0">
              <a:buNone/>
            </a:pPr>
            <a:r>
              <a:rPr lang="de-DE" dirty="0">
                <a:latin typeface="Courier New"/>
                <a:cs typeface="Courier New"/>
              </a:rPr>
              <a:t>2: Intel(R) Core(TM) i5-3550 CPU @ 3.30GHz</a:t>
            </a:r>
          </a:p>
          <a:p>
            <a:pPr marL="0" indent="0">
              <a:buNone/>
            </a:pPr>
            <a:endParaRPr lang="de-DE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Using OpenCL device: Tesla K40c</a:t>
            </a:r>
          </a:p>
          <a:p>
            <a:pPr marL="0" indent="0">
              <a:buNone/>
            </a:pPr>
            <a:r>
              <a:rPr lang="en-GB" dirty="0">
                <a:latin typeface="Courier New"/>
                <a:cs typeface="Courier New"/>
              </a:rPr>
              <a:t>Type          Total   Transfer       Bandwidth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----------------------------------------------</a:t>
            </a:r>
          </a:p>
          <a:p>
            <a:pPr marL="0" indent="0">
              <a:buNone/>
            </a:pPr>
            <a:r>
              <a:rPr lang="de-DE" dirty="0">
                <a:latin typeface="Courier New"/>
                <a:cs typeface="Courier New"/>
              </a:rPr>
              <a:t>Baseline      3.04s      1.43s       5.99 GB/s</a:t>
            </a:r>
          </a:p>
          <a:p>
            <a:pPr marL="0" indent="0">
              <a:buNone/>
            </a:pPr>
            <a:r>
              <a:rPr lang="de-DE" dirty="0" err="1">
                <a:latin typeface="Courier New"/>
                <a:cs typeface="Courier New"/>
              </a:rPr>
              <a:t>Pinned</a:t>
            </a:r>
            <a:r>
              <a:rPr lang="de-DE" dirty="0">
                <a:latin typeface="Courier New"/>
                <a:cs typeface="Courier New"/>
              </a:rPr>
              <a:t>        2.90s      1.30s       6.62 GB/s</a:t>
            </a:r>
          </a:p>
          <a:p>
            <a:pPr marL="0" indent="0">
              <a:buNone/>
            </a:pPr>
            <a:endParaRPr lang="de-DE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Using OpenCL device: Tesla K20c</a:t>
            </a:r>
          </a:p>
          <a:p>
            <a:pPr marL="0" indent="0">
              <a:buNone/>
            </a:pPr>
            <a:r>
              <a:rPr lang="en-GB" dirty="0">
                <a:latin typeface="Courier New"/>
                <a:cs typeface="Courier New"/>
              </a:rPr>
              <a:t>Type          Total   Transfer       Bandwidth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----------------------------------------------</a:t>
            </a:r>
          </a:p>
          <a:p>
            <a:pPr marL="0" indent="0">
              <a:buNone/>
            </a:pPr>
            <a:r>
              <a:rPr lang="de-DE" dirty="0">
                <a:latin typeface="Courier New"/>
                <a:cs typeface="Courier New"/>
              </a:rPr>
              <a:t>Baseline      4.22s      2.59s       3.32 GB/s</a:t>
            </a:r>
          </a:p>
          <a:p>
            <a:pPr marL="0" indent="0">
              <a:buNone/>
            </a:pPr>
            <a:r>
              <a:rPr lang="de-DE" dirty="0" err="1">
                <a:latin typeface="Courier New"/>
                <a:cs typeface="Courier New"/>
              </a:rPr>
              <a:t>Pinned</a:t>
            </a:r>
            <a:r>
              <a:rPr lang="de-DE" dirty="0">
                <a:latin typeface="Courier New"/>
                <a:cs typeface="Courier New"/>
              </a:rPr>
              <a:t>        4.18s      2.56s       3.36 GB/s</a:t>
            </a:r>
          </a:p>
          <a:p>
            <a:pPr marL="0" indent="0">
              <a:buNone/>
            </a:pPr>
            <a:endParaRPr lang="de-DE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Using OpenCL device:         Intel(R) Core(TM) i5-3550 CPU @ 3.30GHz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Device has host-unified memory</a:t>
            </a:r>
          </a:p>
          <a:p>
            <a:pPr marL="0" indent="0">
              <a:buNone/>
            </a:pPr>
            <a:r>
              <a:rPr lang="en-GB" dirty="0">
                <a:latin typeface="Courier New"/>
                <a:cs typeface="Courier New"/>
              </a:rPr>
              <a:t>Type          Total   Transfer       Bandwidth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----------------------------------------------</a:t>
            </a:r>
          </a:p>
          <a:p>
            <a:pPr marL="0" indent="0">
              <a:buNone/>
            </a:pPr>
            <a:r>
              <a:rPr lang="de-DE" dirty="0">
                <a:latin typeface="Courier New"/>
                <a:cs typeface="Courier New"/>
              </a:rPr>
              <a:t>Baseline      3.66s      1.10s       7.84 GB/s</a:t>
            </a:r>
          </a:p>
          <a:p>
            <a:pPr marL="0" indent="0">
              <a:buNone/>
            </a:pPr>
            <a:r>
              <a:rPr lang="de-DE" dirty="0">
                <a:latin typeface="Courier New"/>
                <a:cs typeface="Courier New"/>
              </a:rPr>
              <a:t>Zero-</a:t>
            </a:r>
            <a:r>
              <a:rPr lang="de-DE" dirty="0" err="1">
                <a:latin typeface="Courier New"/>
                <a:cs typeface="Courier New"/>
              </a:rPr>
              <a:t>Copy</a:t>
            </a:r>
            <a:r>
              <a:rPr lang="de-DE" dirty="0">
                <a:latin typeface="Courier New"/>
                <a:cs typeface="Courier New"/>
              </a:rPr>
              <a:t>     2.58s      0.00s    7122.67 GB/s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64209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016"/>
            <a:ext cx="8229600" cy="839663"/>
          </a:xfrm>
        </p:spPr>
        <p:txBody>
          <a:bodyPr>
            <a:normAutofit/>
          </a:bodyPr>
          <a:lstStyle/>
          <a:p>
            <a:r>
              <a:rPr lang="en-GB" dirty="0"/>
              <a:t>Exercise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2404"/>
            <a:ext cx="8229600" cy="56074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Using OpenCL device: Tesla P100-PCIE-16GB</a:t>
            </a:r>
            <a:endParaRPr lang="de-DE" sz="20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de-DE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Type          Total   Transfer       Bandwidth</a:t>
            </a: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----------------------------------------------</a:t>
            </a: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Baseline      2.69s      0.87s       9.85 GB/s</a:t>
            </a: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Pinned        2.48s      0.65s      13.19 GB/s</a:t>
            </a: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Zero-Copy     2.64s      0.78s      11.07 GB/s</a:t>
            </a: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(NVIDIA recommend the zero-copy approach)</a:t>
            </a:r>
            <a:endParaRPr lang="de-DE" sz="20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623907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556792"/>
            <a:ext cx="4176464" cy="4525963"/>
          </a:xfrm>
        </p:spPr>
        <p:txBody>
          <a:bodyPr>
            <a:normAutofit/>
          </a:bodyPr>
          <a:lstStyle/>
          <a:p>
            <a:r>
              <a:rPr lang="en-US" dirty="0"/>
              <a:t>Pass platform &amp; device numbers in command line or via GUI (with sane defaults)</a:t>
            </a:r>
          </a:p>
          <a:p>
            <a:r>
              <a:rPr lang="en-US" dirty="0"/>
              <a:t>Much more flexible</a:t>
            </a:r>
          </a:p>
          <a:p>
            <a:r>
              <a:rPr lang="en-US" dirty="0"/>
              <a:t>Needs a little more code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3968" y="1600200"/>
            <a:ext cx="4860032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cl::Context </a:t>
            </a:r>
            <a:r>
              <a:rPr lang="en-US" sz="1400" b="1" dirty="0" err="1">
                <a:solidFill>
                  <a:schemeClr val="accent3"/>
                </a:solidFill>
                <a:latin typeface="Courier New"/>
                <a:cs typeface="Courier New"/>
              </a:rPr>
              <a:t>getContext</a:t>
            </a:r>
            <a:r>
              <a:rPr lang="en-US" sz="1400" b="1" dirty="0">
                <a:latin typeface="Courier New"/>
                <a:cs typeface="Courier New"/>
              </a:rPr>
              <a:t>(</a:t>
            </a:r>
            <a:r>
              <a:rPr lang="en-US" sz="1400" b="1" i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err="1">
                <a:latin typeface="Courier New"/>
                <a:cs typeface="Courier New"/>
              </a:rPr>
              <a:t>plat_num</a:t>
            </a:r>
            <a:r>
              <a:rPr lang="en-US" sz="1400" b="1" dirty="0"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sz="1400" b="1" i="1" dirty="0">
                <a:solidFill>
                  <a:srgbClr val="3366FF"/>
                </a:solidFill>
                <a:latin typeface="Courier New"/>
                <a:cs typeface="Courier New"/>
              </a:rPr>
              <a:t>                       </a:t>
            </a:r>
            <a:r>
              <a:rPr lang="en-US" sz="1400" b="1" i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err="1">
                <a:latin typeface="Courier New"/>
                <a:cs typeface="Courier New"/>
              </a:rPr>
              <a:t>dev_num</a:t>
            </a:r>
            <a:r>
              <a:rPr lang="en-US" sz="1400" b="1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get platforms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 err="1">
                <a:latin typeface="Courier New"/>
                <a:cs typeface="Courier New"/>
              </a:rPr>
              <a:t>std</a:t>
            </a:r>
            <a:r>
              <a:rPr lang="en-US" sz="1400" b="1" dirty="0">
                <a:latin typeface="Courier New"/>
                <a:cs typeface="Courier New"/>
              </a:rPr>
              <a:t>::vector&lt;cl::Platform&gt; platforms;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cl::Platform::get</a:t>
            </a:r>
            <a:r>
              <a:rPr lang="en-US" sz="1400" b="1" dirty="0">
                <a:latin typeface="Courier New"/>
                <a:cs typeface="Courier New"/>
              </a:rPr>
              <a:t>(&amp;platforms);</a:t>
            </a:r>
          </a:p>
          <a:p>
            <a:pPr marL="0" indent="0">
              <a:buNone/>
            </a:pP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get devices from the target platform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 err="1">
                <a:latin typeface="Courier New"/>
                <a:cs typeface="Courier New"/>
              </a:rPr>
              <a:t>std</a:t>
            </a:r>
            <a:r>
              <a:rPr lang="en-US" sz="1400" b="1" dirty="0">
                <a:latin typeface="Courier New"/>
                <a:cs typeface="Courier New"/>
              </a:rPr>
              <a:t>::vector&lt;cl::Device&gt; devices;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platforms[</a:t>
            </a:r>
            <a:r>
              <a:rPr lang="en-US" sz="1400" b="1" dirty="0" err="1">
                <a:latin typeface="Courier New"/>
                <a:cs typeface="Courier New"/>
              </a:rPr>
              <a:t>plat_num</a:t>
            </a:r>
            <a:r>
              <a:rPr lang="en-US" sz="1400" b="1" dirty="0">
                <a:latin typeface="Courier New"/>
                <a:cs typeface="Courier New"/>
              </a:rPr>
              <a:t>].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getDevices</a:t>
            </a:r>
            <a:r>
              <a:rPr lang="en-US" sz="14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	CL_DEVICE_TYPE_ALL, &amp;devices);</a:t>
            </a:r>
          </a:p>
          <a:p>
            <a:pPr marL="0" indent="0">
              <a:buNone/>
            </a:pP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create context from device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/>
                <a:cs typeface="Courier New"/>
              </a:rPr>
              <a:t>return</a:t>
            </a:r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cl::Context</a:t>
            </a:r>
            <a:r>
              <a:rPr lang="en-US" sz="1400" b="1" dirty="0">
                <a:latin typeface="Courier New"/>
                <a:cs typeface="Courier New"/>
              </a:rPr>
              <a:t>(devices[</a:t>
            </a:r>
            <a:r>
              <a:rPr lang="en-US" sz="1400" b="1" dirty="0" err="1">
                <a:latin typeface="Courier New"/>
                <a:cs typeface="Courier New"/>
              </a:rPr>
              <a:t>dev_num</a:t>
            </a:r>
            <a:r>
              <a:rPr lang="en-US" sz="1400" b="1" dirty="0">
                <a:latin typeface="Courier New"/>
                <a:cs typeface="Courier New"/>
              </a:rPr>
              <a:t>]);</a:t>
            </a:r>
          </a:p>
          <a:p>
            <a:pPr marL="0" indent="0">
              <a:buNone/>
            </a:pP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remember: check ids are in range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3203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556792"/>
            <a:ext cx="4176464" cy="4525963"/>
          </a:xfrm>
        </p:spPr>
        <p:txBody>
          <a:bodyPr>
            <a:normAutofit/>
          </a:bodyPr>
          <a:lstStyle/>
          <a:p>
            <a:r>
              <a:rPr lang="en-US" dirty="0"/>
              <a:t>Pass platform &amp; device numbers in command line or via GUI (with sane defaults)</a:t>
            </a:r>
          </a:p>
          <a:p>
            <a:r>
              <a:rPr lang="en-US" dirty="0"/>
              <a:t>Much more flexible</a:t>
            </a:r>
          </a:p>
          <a:p>
            <a:r>
              <a:rPr lang="en-US" dirty="0"/>
              <a:t>Needs a little more code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3968" y="1417638"/>
            <a:ext cx="4860032" cy="51657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 err="1">
                <a:latin typeface="Courier New"/>
                <a:cs typeface="Courier New"/>
              </a:rPr>
              <a:t>cl_context</a:t>
            </a:r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chemeClr val="accent3"/>
                </a:solidFill>
                <a:latin typeface="Courier New"/>
                <a:cs typeface="Courier New"/>
              </a:rPr>
              <a:t>getContext</a:t>
            </a:r>
            <a:r>
              <a:rPr lang="en-US" sz="1400" b="1" dirty="0">
                <a:latin typeface="Courier New"/>
                <a:cs typeface="Courier New"/>
              </a:rPr>
              <a:t>(</a:t>
            </a:r>
            <a:r>
              <a:rPr lang="en-US" sz="1400" b="1" i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err="1">
                <a:latin typeface="Courier New"/>
                <a:cs typeface="Courier New"/>
              </a:rPr>
              <a:t>plat_num</a:t>
            </a:r>
            <a:r>
              <a:rPr lang="en-US" sz="1400" b="1" dirty="0"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sz="1400" b="1" i="1" dirty="0">
                <a:solidFill>
                  <a:srgbClr val="3366FF"/>
                </a:solidFill>
                <a:latin typeface="Courier New"/>
                <a:cs typeface="Courier New"/>
              </a:rPr>
              <a:t>                      </a:t>
            </a:r>
            <a:r>
              <a:rPr lang="en-US" sz="1400" b="1" i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err="1">
                <a:latin typeface="Courier New"/>
                <a:cs typeface="Courier New"/>
              </a:rPr>
              <a:t>dev_num</a:t>
            </a:r>
            <a:r>
              <a:rPr lang="en-US" sz="1400" b="1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get platforms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 err="1">
                <a:latin typeface="Courier New"/>
                <a:cs typeface="Courier New"/>
              </a:rPr>
              <a:t>cl_platform</a:t>
            </a:r>
            <a:r>
              <a:rPr lang="en-US" sz="1400" b="1" dirty="0">
                <a:latin typeface="Courier New"/>
                <a:cs typeface="Courier New"/>
              </a:rPr>
              <a:t> platforms[MAX_PLATFORMS];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err =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clGetPlatformIDs</a:t>
            </a:r>
            <a:r>
              <a:rPr lang="en-US" sz="14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  MAX_PLATFORMS, platforms, NULL);</a:t>
            </a:r>
          </a:p>
          <a:p>
            <a:pPr marL="0" indent="0">
              <a:buNone/>
            </a:pP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get devices from the target platform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 err="1">
                <a:latin typeface="Courier New"/>
                <a:cs typeface="Courier New"/>
              </a:rPr>
              <a:t>cl_device</a:t>
            </a:r>
            <a:r>
              <a:rPr lang="en-US" sz="1400" b="1" dirty="0">
                <a:latin typeface="Courier New"/>
                <a:cs typeface="Courier New"/>
              </a:rPr>
              <a:t> devices[MAX_DEVICES];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err = </a:t>
            </a:r>
            <a:r>
              <a:rPr lang="en-US" sz="1400" b="1" dirty="0" err="1">
                <a:solidFill>
                  <a:srgbClr val="396BF6"/>
                </a:solidFill>
                <a:latin typeface="Courier New"/>
                <a:cs typeface="Courier New"/>
              </a:rPr>
              <a:t>clGetDeviceIDs</a:t>
            </a:r>
            <a:r>
              <a:rPr lang="en-US" sz="14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  platform[</a:t>
            </a:r>
            <a:r>
              <a:rPr lang="en-US" sz="1400" b="1" dirty="0" err="1">
                <a:latin typeface="Courier New"/>
                <a:cs typeface="Courier New"/>
              </a:rPr>
              <a:t>plat_num</a:t>
            </a:r>
            <a:r>
              <a:rPr lang="en-US" sz="1400" b="1" dirty="0">
                <a:latin typeface="Courier New"/>
                <a:cs typeface="Courier New"/>
              </a:rPr>
              <a:t>], CL_DEVICE_TYPE_ALL,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  MAX_DEVICES, devices, NULL);</a:t>
            </a:r>
          </a:p>
          <a:p>
            <a:pPr marL="0" indent="0">
              <a:buNone/>
            </a:pP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create context from target device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/>
                <a:cs typeface="Courier New"/>
              </a:rPr>
              <a:t>return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clCreateContext</a:t>
            </a:r>
            <a:r>
              <a:rPr lang="en-US" sz="14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  NULL, 1, &amp;devices[</a:t>
            </a:r>
            <a:r>
              <a:rPr lang="en-US" sz="1400" b="1" dirty="0" err="1">
                <a:latin typeface="Courier New"/>
                <a:cs typeface="Courier New"/>
              </a:rPr>
              <a:t>dev_num</a:t>
            </a:r>
            <a:r>
              <a:rPr lang="en-US" sz="1400" b="1" dirty="0">
                <a:latin typeface="Courier New"/>
                <a:cs typeface="Courier New"/>
              </a:rPr>
              <a:t>],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  NULL, NULL, &amp;err);</a:t>
            </a:r>
          </a:p>
          <a:p>
            <a:pPr marL="0" indent="0">
              <a:buNone/>
            </a:pP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remember: check ids are in range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676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Provide an interactive interface for selecting the device at runtime</a:t>
            </a:r>
          </a:p>
          <a:p>
            <a:r>
              <a:rPr lang="en-US" dirty="0"/>
              <a:t>Give each platform/device a unique number</a:t>
            </a:r>
          </a:p>
          <a:p>
            <a:r>
              <a:rPr lang="en-US" dirty="0"/>
              <a:t>Much cleaner</a:t>
            </a:r>
          </a:p>
          <a:p>
            <a:r>
              <a:rPr lang="en-US" dirty="0"/>
              <a:t>But requires quite a bit more code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# alternatively, in python, this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# triggers interactive device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# selection (no C required!)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rgbClr val="3366FF"/>
                </a:solidFill>
                <a:latin typeface="Courier New"/>
                <a:cs typeface="Courier New"/>
              </a:rPr>
              <a:t>pyopencl.create_some_context</a:t>
            </a:r>
            <a:r>
              <a:rPr lang="en-US" sz="1600" b="1" dirty="0">
                <a:latin typeface="Courier New"/>
                <a:cs typeface="Courier New"/>
              </a:rPr>
              <a:t>(</a:t>
            </a:r>
            <a:r>
              <a:rPr lang="en-US" sz="1600" b="1" dirty="0">
                <a:solidFill>
                  <a:srgbClr val="FF00FF"/>
                </a:solidFill>
                <a:latin typeface="Courier New"/>
                <a:cs typeface="Courier New"/>
              </a:rPr>
              <a:t>True</a:t>
            </a:r>
            <a:r>
              <a:rPr lang="en-US" sz="1600" b="1" dirty="0">
                <a:latin typeface="Courier New"/>
                <a:cs typeface="Courier New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93322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Running across multiple devices can deliver better performance (if your problem scales well)</a:t>
            </a:r>
          </a:p>
          <a:p>
            <a:r>
              <a:rPr lang="en-US" dirty="0"/>
              <a:t>But you have to manually partition the problem and/or load balance</a:t>
            </a:r>
          </a:p>
          <a:p>
            <a:r>
              <a:rPr lang="en-US" dirty="0"/>
              <a:t>Remember, the cost of moving data to/from a device is much greater than normal </a:t>
            </a:r>
            <a:r>
              <a:rPr lang="en-US" dirty="0" err="1"/>
              <a:t>memcpy</a:t>
            </a:r>
            <a:r>
              <a:rPr lang="en-US" dirty="0"/>
              <a:t>, so avoid this where possible</a:t>
            </a:r>
          </a:p>
          <a:p>
            <a:r>
              <a:rPr lang="en-US" dirty="0"/>
              <a:t>There are a couple of different ways to use multiple devices within OpenCL</a:t>
            </a:r>
          </a:p>
        </p:txBody>
      </p:sp>
    </p:spTree>
    <p:extLst>
      <p:ext uri="{BB962C8B-B14F-4D97-AF65-F5344CB8AC3E}">
        <p14:creationId xmlns:p14="http://schemas.microsoft.com/office/powerpoint/2010/main" val="521625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Contexts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simplest method – just create a separate context and command queue for each device</a:t>
            </a:r>
          </a:p>
          <a:p>
            <a:r>
              <a:rPr lang="en-US" dirty="0"/>
              <a:t>This is only useful if you don’t need to move data between devices –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clEnqueueCopyBuffer</a:t>
            </a:r>
            <a:r>
              <a:rPr lang="en-US" dirty="0"/>
              <a:t> can’t work with memory objects created in different contexts</a:t>
            </a:r>
          </a:p>
          <a:p>
            <a:pPr lvl="1"/>
            <a:r>
              <a:rPr lang="en-US" dirty="0"/>
              <a:t>All memory will have to be copied via the host</a:t>
            </a:r>
          </a:p>
          <a:p>
            <a:r>
              <a:rPr lang="en-US" b="1" dirty="0">
                <a:solidFill>
                  <a:srgbClr val="FF0000"/>
                </a:solidFill>
              </a:rPr>
              <a:t>CANNOT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synchronize with events between command queues within different contexts!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524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3876</Words>
  <Application>Microsoft Macintosh PowerPoint</Application>
  <PresentationFormat>On-screen Show (4:3)</PresentationFormat>
  <Paragraphs>571</Paragraphs>
  <Slides>41</Slides>
  <Notes>8</Notes>
  <HiddenSlides>10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Courier New</vt:lpstr>
      <vt:lpstr>Menlo</vt:lpstr>
      <vt:lpstr>Menlo Regular</vt:lpstr>
      <vt:lpstr>Office Theme</vt:lpstr>
      <vt:lpstr>Advanced OpenCL Topics: Host-DEVICE Interactions</vt:lpstr>
      <vt:lpstr>Platform discovery</vt:lpstr>
      <vt:lpstr>Hard coding</vt:lpstr>
      <vt:lpstr>Hard coding</vt:lpstr>
      <vt:lpstr>Selection</vt:lpstr>
      <vt:lpstr>Selection</vt:lpstr>
      <vt:lpstr>Interactive Selection</vt:lpstr>
      <vt:lpstr>Multiple Devices</vt:lpstr>
      <vt:lpstr>Multiple Contexts</vt:lpstr>
      <vt:lpstr>Multiple Command Queues</vt:lpstr>
      <vt:lpstr>Shared Memory Objects</vt:lpstr>
      <vt:lpstr>OpenCL &amp; MPI</vt:lpstr>
      <vt:lpstr>E.g. Halo Exchange</vt:lpstr>
      <vt:lpstr>Pinned Memory</vt:lpstr>
      <vt:lpstr>Pinned Memory</vt:lpstr>
      <vt:lpstr>Malloc Recap</vt:lpstr>
      <vt:lpstr>Malloc Recap</vt:lpstr>
      <vt:lpstr>PowerPoint Presentation</vt:lpstr>
      <vt:lpstr>Malloc Recap</vt:lpstr>
      <vt:lpstr>Malloc Recap</vt:lpstr>
      <vt:lpstr>Malloc Recap</vt:lpstr>
      <vt:lpstr>Malloc Recap</vt:lpstr>
      <vt:lpstr>PowerPoint Presentation</vt:lpstr>
      <vt:lpstr>PowerPoint Presentation</vt:lpstr>
      <vt:lpstr>Buffer copy recap</vt:lpstr>
      <vt:lpstr>Buffer copy recap</vt:lpstr>
      <vt:lpstr>Using Pinned Memory</vt:lpstr>
      <vt:lpstr>Using Pinned Memory</vt:lpstr>
      <vt:lpstr>Caveats</vt:lpstr>
      <vt:lpstr>Zero-copy transfers</vt:lpstr>
      <vt:lpstr>Zero-copy transfers</vt:lpstr>
      <vt:lpstr>Zero-copy transfers</vt:lpstr>
      <vt:lpstr>Shared Virtual Memory</vt:lpstr>
      <vt:lpstr>Shared Virtual Memory</vt:lpstr>
      <vt:lpstr>Shared Virtual Memory</vt:lpstr>
      <vt:lpstr>Shared Virtual Memory</vt:lpstr>
      <vt:lpstr>Shared Virtual Memory: Coarse &amp; Fine Grained</vt:lpstr>
      <vt:lpstr>Shared Virtual Memory: System Sharing</vt:lpstr>
      <vt:lpstr>Exercise: Fast host-device data transfers</vt:lpstr>
      <vt:lpstr>Exercise results</vt:lpstr>
      <vt:lpstr>Exercise results</vt:lpstr>
    </vt:vector>
  </TitlesOfParts>
  <Company>University of Bristol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OpenCL Topics - Host-DEVICE Interactions</dc:title>
  <dc:creator>James Price</dc:creator>
  <cp:lastModifiedBy>James Price</cp:lastModifiedBy>
  <cp:revision>156</cp:revision>
  <dcterms:created xsi:type="dcterms:W3CDTF">2015-05-05T22:40:57Z</dcterms:created>
  <dcterms:modified xsi:type="dcterms:W3CDTF">2018-11-25T16:57:27Z</dcterms:modified>
</cp:coreProperties>
</file>