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94" r:id="rId5"/>
    <p:sldId id="260" r:id="rId6"/>
    <p:sldId id="295" r:id="rId7"/>
    <p:sldId id="261" r:id="rId8"/>
    <p:sldId id="274" r:id="rId9"/>
    <p:sldId id="275" r:id="rId10"/>
    <p:sldId id="276" r:id="rId11"/>
    <p:sldId id="283" r:id="rId12"/>
    <p:sldId id="277" r:id="rId13"/>
    <p:sldId id="278" r:id="rId14"/>
    <p:sldId id="299" r:id="rId15"/>
    <p:sldId id="301" r:id="rId16"/>
    <p:sldId id="280" r:id="rId17"/>
    <p:sldId id="282" r:id="rId18"/>
    <p:sldId id="298" r:id="rId19"/>
    <p:sldId id="262" r:id="rId20"/>
    <p:sldId id="263" r:id="rId21"/>
    <p:sldId id="284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92" r:id="rId31"/>
    <p:sldId id="296" r:id="rId32"/>
    <p:sldId id="272" r:id="rId33"/>
    <p:sldId id="297" r:id="rId34"/>
    <p:sldId id="273" r:id="rId35"/>
    <p:sldId id="286" r:id="rId36"/>
    <p:sldId id="287" r:id="rId37"/>
    <p:sldId id="288" r:id="rId38"/>
    <p:sldId id="289" r:id="rId39"/>
    <p:sldId id="290" r:id="rId40"/>
    <p:sldId id="291" r:id="rId41"/>
    <p:sldId id="279" r:id="rId42"/>
    <p:sldId id="285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BF6"/>
    <a:srgbClr val="FF00FF"/>
    <a:srgbClr val="C80040"/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4817"/>
  </p:normalViewPr>
  <p:slideViewPr>
    <p:cSldViewPr snapToGrid="0" snapToObjects="1">
      <p:cViewPr varScale="1">
        <p:scale>
          <a:sx n="102" d="100"/>
          <a:sy n="102" d="100"/>
        </p:scale>
        <p:origin x="1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5/9/19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CL_DEVICE_PARTITION_BY_AFFINITY_DOMAIN would be ideal for this, but Intel doesn’t support it!</a:t>
            </a:r>
          </a:p>
          <a:p>
            <a:r>
              <a:rPr lang="en-GB" dirty="0"/>
              <a:t>For MPI-enabled codes, running an MPI rank per socket would potentially be a much cleaner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6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9-455A-2040-B761-8E372A559CC8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E041-F961-EF45-9B85-40471AD578AB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023F-9FC6-1249-81DD-423DC9D44E62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24EA-2FA3-AB4A-8855-C9188968495F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0996-194E-5F43-9DA2-BA952E3DBB1B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3EA8-ABFF-B240-ABAF-2266E5E197FB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73E6-75D3-094A-B521-2A1B6CC6ADD8}" type="datetime1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6494-DA0B-0B4C-822F-A17F31E0F766}" type="datetime1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0873-4386-2045-AD38-CE6042B1A6DD}" type="datetime1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D8C8-777F-FF4F-AE5B-803CBD416198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0D0-C909-CF48-BCF7-D4777158B515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7691-4358-6E4E-85CA-D5368AF438E7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2DD8-0F74-BE4B-A735-B46D002E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2E41C-9A46-FF41-962E-C8FD787C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562DC-9E77-2B47-9558-216B6EAA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0402A-67F3-714C-B1D2-19922CEB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A8B99-7F18-8746-88C0-F952EE69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36AD-B8AF-C24E-BB95-144732F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(host CPU, PCIe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C5FE-DB57-3743-B2A7-E9AB1D3D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52985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Host CPU might have more than one NUMA region (e.g. a dual-socket node)</a:t>
            </a:r>
          </a:p>
          <a:p>
            <a:r>
              <a:rPr lang="en-US" dirty="0"/>
              <a:t>Each PCIe device will be attached to a particular socket</a:t>
            </a:r>
          </a:p>
          <a:p>
            <a:r>
              <a:rPr lang="en-US" dirty="0"/>
              <a:t>Important to ensure that the thread(s) running the host code (and interacting with the device) are running on the “correct” CPU</a:t>
            </a:r>
          </a:p>
          <a:p>
            <a:r>
              <a:rPr lang="en-US" dirty="0"/>
              <a:t>(explore the effects of this using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dirty="0"/>
              <a:t> or </a:t>
            </a:r>
            <a:r>
              <a:rPr lang="en-US" b="1" dirty="0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taskset</a:t>
            </a:r>
            <a:r>
              <a:rPr lang="en-US" dirty="0"/>
              <a:t> during the next exercise)</a:t>
            </a:r>
          </a:p>
          <a:p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hwloc</a:t>
            </a:r>
            <a:r>
              <a:rPr lang="en-US" dirty="0"/>
              <a:t> useful for showing the topology of a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0FC7-82C6-DF4C-BA0E-BC049FFA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99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NUMA (CPU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r>
              <a:rPr lang="en-US" dirty="0"/>
              <a:t>A CPU being used as an OpenCL device might have more than one NUMA region (e.g. a dual-socket node)</a:t>
            </a:r>
          </a:p>
          <a:p>
            <a:r>
              <a:rPr lang="en-US" dirty="0"/>
              <a:t>The OpenCL implementation might not handle NUMA-aware affinity automatically, leading to performance degradation</a:t>
            </a:r>
          </a:p>
          <a:p>
            <a:r>
              <a:rPr lang="en-US" dirty="0"/>
              <a:t>OpenCL provides the concept of sub-devices which can be used to address this</a:t>
            </a:r>
          </a:p>
          <a:p>
            <a:r>
              <a:rPr lang="en-US" dirty="0"/>
              <a:t>Can specify exact processor IDs for each sub-device</a:t>
            </a:r>
          </a:p>
          <a:p>
            <a:r>
              <a:rPr lang="en-US" dirty="0" err="1"/>
              <a:t>Subdevices</a:t>
            </a:r>
            <a:r>
              <a:rPr lang="en-US" dirty="0"/>
              <a:t> can share a context (and therefore also buffers)</a:t>
            </a:r>
          </a:p>
          <a:p>
            <a:r>
              <a:rPr lang="en-US" dirty="0"/>
              <a:t>Need to manually divide work between devices (e.g. using global offsets)</a:t>
            </a:r>
          </a:p>
          <a:p>
            <a:r>
              <a:rPr lang="en-US" dirty="0"/>
              <a:t>May need to use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dirty="0"/>
              <a:t> to get kernels running concurrently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two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subdevices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each with N compute units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props0[]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props1[]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props0,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props1,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and queues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context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NULL,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devices, NULL, NULL, &amp;err);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queue0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queue1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enqueue the kernel for half of the array on each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a global offset on the second device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global[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offset[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queue0,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queue1,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offset,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8ECB7-4709-3A41-A6A3-E6F63F64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4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3CD29-2A49-E546-AFA5-BC27A75F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987A-9414-E144-A343-C5D75062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757707"/>
            <a:ext cx="3779912" cy="57407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  <a:p>
            <a:pPr marL="285750" indent="-276225">
              <a:lnSpc>
                <a:spcPct val="110000"/>
              </a:lnSpc>
            </a:pPr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read/write region*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E3D43-EA86-9D49-9D9F-B3C63B5B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888B7-9007-D64B-98DA-609B9D6350F3}"/>
              </a:ext>
            </a:extLst>
          </p:cNvPr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5743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5523-614E-BB43-8901-9307B01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9D7F-92C2-D746-A275-73B9798B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r>
              <a:rPr lang="en-US" dirty="0"/>
              <a:t>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E4F0E-EC0D-2445-A272-4E247014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73D8E-B706-1647-8E57-A60709C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8DF5-2B9B-504F-8B59-D7206A6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6DB3-48EF-064D-A1CD-49BAE0BF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CCF7-8ABF-684C-81FD-BCF2B136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F4BCF-CB93-1C48-B3AE-00C463E1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8B220-A123-5446-BB3C-65CBA5FF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31D0-BFD8-AF46-97AF-CBB26E4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4BD78-2581-6F48-9786-844209C9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side-steps this issue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allocations much more expensive (so it would be slow to continually allocate and free pinned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8196-9A5E-C849-B6CE-3CE5FA3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88EC-7259-8E42-86D8-5D251765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167C-E29D-6E4B-9B11-94EB6401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50" y="1600200"/>
            <a:ext cx="427763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context,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queue,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CL_TRUE,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062F-D21B-8647-ACA8-7348BF83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10635-89F2-2443-895B-8991FB2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836613"/>
            <a:ext cx="3779912" cy="576073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clEnqueueMapBuffer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clEnqueueRead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clEnqueueUnmapMemObject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read/write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CL_TRUE,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166775" y="1226669"/>
            <a:ext cx="105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E2B91-8E38-264F-A3A5-DC9CB66A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  <a:p>
            <a:r>
              <a:rPr lang="en-US" dirty="0"/>
              <a:t>It’s possible to run out of pinned memory – it’s a finite resource. More problematic with multiple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F9C68-73CB-674F-A3F5-812CEE5B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 in 1.x</a:t>
            </a:r>
          </a:p>
          <a:p>
            <a:pPr lvl="1"/>
            <a:r>
              <a:rPr lang="en-US" dirty="0"/>
              <a:t>No guarantee that the same virtual address will be used for a kernel argument across multiple enqueues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05DA2-F004-2C47-9F2A-5DB275FB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7FD7-BE9A-EA44-82D0-3BEE2FF6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09A8-C76E-F046-9577-04F38F9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 </a:t>
            </a:r>
            <a:r>
              <a:rPr lang="en-US" b="1" dirty="0">
                <a:solidFill>
                  <a:srgbClr val="00B050"/>
                </a:solidFill>
              </a:rPr>
              <a:t>(mandatory)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 </a:t>
            </a:r>
            <a:r>
              <a:rPr lang="en-US" b="1" dirty="0">
                <a:solidFill>
                  <a:srgbClr val="FF0000"/>
                </a:solidFill>
              </a:rPr>
              <a:t>(optional)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 (optional)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2929-C67C-8D46-A18B-B9EB749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1772816"/>
            <a:ext cx="8408827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 - </a:t>
            </a:r>
            <a:r>
              <a:rPr lang="en-US" b="1" i="1" u="sng" dirty="0">
                <a:solidFill>
                  <a:srgbClr val="00B050"/>
                </a:solidFill>
              </a:rPr>
              <a:t>mandatory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</a:t>
            </a:r>
            <a:r>
              <a:rPr lang="en-US"/>
              <a:t>is at </a:t>
            </a:r>
            <a:r>
              <a:rPr lang="en-US" dirty="0"/>
              <a:t>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 - </a:t>
            </a:r>
            <a:r>
              <a:rPr lang="en-US" b="1" i="1" u="sng" dirty="0">
                <a:solidFill>
                  <a:srgbClr val="008000"/>
                </a:solidFill>
              </a:rPr>
              <a:t>optional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A6914-E09C-4C47-9FED-2A704558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105" y="1600200"/>
            <a:ext cx="4997896" cy="485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cl_platform</a:t>
            </a:r>
            <a:r>
              <a:rPr lang="en-US" sz="1600" b="1" dirty="0">
                <a:latin typeface="Courier New"/>
                <a:cs typeface="Courier New"/>
              </a:rPr>
              <a:t> platform;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&amp;platforms,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device from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cl_device_id</a:t>
            </a:r>
            <a:r>
              <a:rPr lang="en-US" sz="1600" b="1" dirty="0">
                <a:latin typeface="Courier New"/>
                <a:cs typeface="Courier New"/>
              </a:rPr>
              <a:t> device;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platform, CL_DEVICE_TYPE_ALL,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cl_context</a:t>
            </a:r>
            <a:r>
              <a:rPr lang="en-US" sz="1600" b="1" dirty="0">
                <a:latin typeface="Courier New"/>
                <a:cs typeface="Courier New"/>
              </a:rPr>
              <a:t> context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NULL,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NULL, NULL, &amp;err);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3F42-B53A-534C-8E01-E7BBD72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1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>
                <a:solidFill>
                  <a:srgbClr val="FF0000"/>
                </a:solidFill>
              </a:rPr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F667-9321-AC4D-BF10-A8B9C778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BFDC-5CCE-F342-A657-7F472A8E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DA77-4596-CC42-A8C6-67E6337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Using OpenCL device: Tesla P100-PCIE-16GB</a:t>
            </a: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Type          Total   Transfer       Bandwidth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Baseline      0.03s      0.02s       3.32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Pinned        0.01s      0.01s      11.99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Zero-Copy     0.02s      0.01s      10.18 GB/s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E50F0-09A2-D143-8736-E2B50BD5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AC63-BF0D-064D-9931-8559984B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417638"/>
            <a:ext cx="486003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cl_context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cl_platform</a:t>
            </a:r>
            <a:r>
              <a:rPr lang="en-US" sz="1400" b="1" dirty="0">
                <a:latin typeface="Courier New"/>
                <a:cs typeface="Courier New"/>
              </a:rPr>
              <a:t> platforms[MAX_PLATFORMS];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MAX_PLATFORMS, platforms,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cl_device</a:t>
            </a:r>
            <a:r>
              <a:rPr lang="en-US" sz="1400" b="1" dirty="0">
                <a:latin typeface="Courier New"/>
                <a:cs typeface="Courier New"/>
              </a:rPr>
              <a:t> devices[MAX_DEVICES];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platform[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], CL_DEVICE_TYPE_ALL,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MAX_DEVICES, devices,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target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1, &amp;devices[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NULL, &amp;err);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D6D1-81DD-FB48-ACD9-71C7633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81FD-BC77-794B-B9E6-1ED797F7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7ECF0-2485-464A-905A-14211B33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0A0EC-14A0-F041-A55C-87F53C5F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4519</Words>
  <Application>Microsoft Macintosh PowerPoint</Application>
  <PresentationFormat>On-screen Show (4:3)</PresentationFormat>
  <Paragraphs>659</Paragraphs>
  <Slides>43</Slides>
  <Notes>9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Hard coding</vt:lpstr>
      <vt:lpstr>Selection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NUMA (host CPU, PCIe device)</vt:lpstr>
      <vt:lpstr>NUMA (CPU device)</vt:lpstr>
      <vt:lpstr>Zero-copy transfers</vt:lpstr>
      <vt:lpstr>Zero-copy transfers</vt:lpstr>
      <vt:lpstr>Zero-copy transfers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Buffer copy recap</vt:lpstr>
      <vt:lpstr>Using Pinned Memory</vt:lpstr>
      <vt:lpstr>Using Pinned Memory</vt:lpstr>
      <vt:lpstr>Caveats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  <vt:lpstr>Exercise results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Tom Deakin</cp:lastModifiedBy>
  <cp:revision>195</cp:revision>
  <dcterms:created xsi:type="dcterms:W3CDTF">2015-05-05T22:40:57Z</dcterms:created>
  <dcterms:modified xsi:type="dcterms:W3CDTF">2019-05-09T09:56:51Z</dcterms:modified>
</cp:coreProperties>
</file>