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310" autoAdjust="0"/>
  </p:normalViewPr>
  <p:slideViewPr>
    <p:cSldViewPr snapToGrid="0" snapToObjects="1">
      <p:cViewPr varScale="1">
        <p:scale>
          <a:sx n="105" d="100"/>
          <a:sy n="105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B9960-65DD-7948-AAE5-CA021B06E14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86968-7D7C-644F-B08A-4E148D7B3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2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629F-A611-2948-8181-6DE22699F0E2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4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17BE-546C-E24E-931A-CD76D2AA74ED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4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5AE-620B-B54C-9FB6-A934F67DF2F7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BB63-3F99-BD4C-912C-9A757FA46121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56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8435-34FA-9547-A197-7BC05F58E877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7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50C0-BEE3-2D4E-A40F-3E6C18414377}" type="datetime1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85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D228-A8F6-D74F-9B5D-82225E69B52E}" type="datetime1">
              <a:rPr lang="en-GB" smtClean="0"/>
              <a:t>25/11/2018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0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934-94A2-3043-9C7E-D3C69ECB1627}" type="datetime1">
              <a:rPr lang="en-GB" smtClean="0"/>
              <a:t>25/11/2018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5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DD29-08A7-E74C-8C9F-52FBB6683A7C}" type="datetime1">
              <a:rPr lang="en-GB" smtClean="0"/>
              <a:t>25/11/2018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0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48CE-915E-3941-9D4A-425228925419}" type="datetime1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1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D4DE-8443-8C4A-B223-9D1DF2819DBA}" type="datetime1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D4E5-52F2-164F-AD36-352A0DF27070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3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a.com/en_US/pdfs/literature/hb/opencl-sdk/aocl-best-practices-guide.pdf" TargetMode="External"/><Relationship Id="rId2" Type="http://schemas.openxmlformats.org/officeDocument/2006/relationships/hyperlink" Target="https://www.altera.com/products/design-software/embedded-software-developers/opencl/documentation.html#Guid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ilinx.com/products/design-tools/software-zone/sdaccel.html#document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OpenCL on FPGAs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5B513-C781-8949-BF37-52377D1E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50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Optimising floating point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583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Giving the FPGA OpenCL compiler more freedom regarding IEEE compliance can make a huge difference in performance</a:t>
            </a:r>
          </a:p>
          <a:p>
            <a:r>
              <a:rPr lang="en-GB" dirty="0"/>
              <a:t>Key compiler flags include:</a:t>
            </a:r>
          </a:p>
          <a:p>
            <a:pPr lvl="1"/>
            <a:r>
              <a:rPr lang="en-GB" dirty="0"/>
              <a:t>--</a:t>
            </a:r>
            <a:r>
              <a:rPr lang="en-GB" dirty="0" err="1"/>
              <a:t>fp</a:t>
            </a:r>
            <a:r>
              <a:rPr lang="en-GB" dirty="0"/>
              <a:t>-relaxed : compiler can change order of ops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fpc</a:t>
            </a:r>
            <a:r>
              <a:rPr lang="en-US" dirty="0"/>
              <a:t> : </a:t>
            </a:r>
            <a:r>
              <a:rPr lang="en-US" dirty="0" err="1"/>
              <a:t>minimise</a:t>
            </a:r>
            <a:r>
              <a:rPr lang="en-US" dirty="0"/>
              <a:t> type conversions and combine multiple rounding operations into one. Results in use of FMAC type instructions</a:t>
            </a:r>
          </a:p>
          <a:p>
            <a:r>
              <a:rPr lang="en-US" dirty="0"/>
              <a:t>Fixed point even better than floating point on FPGAs, can pack in more execution units</a:t>
            </a:r>
          </a:p>
          <a:p>
            <a:pPr lvl="1"/>
            <a:r>
              <a:rPr lang="en-US" dirty="0"/>
              <a:t>OpenCL supports 8, 16, 32 and 64-bit fixed point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F79B03-8AE3-844B-B136-BF4E3FF3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96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 costs on FPGAs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96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Expensive operations include:</a:t>
            </a:r>
          </a:p>
          <a:p>
            <a:pPr lvl="1"/>
            <a:r>
              <a:rPr lang="en-US" dirty="0"/>
              <a:t>Integer division and modulo (remainder) operators </a:t>
            </a:r>
          </a:p>
          <a:p>
            <a:pPr lvl="1"/>
            <a:r>
              <a:rPr lang="en-US" dirty="0"/>
              <a:t>Most floating-point operators except addition, multiplication, absolute value, and comparison </a:t>
            </a:r>
          </a:p>
          <a:p>
            <a:pPr lvl="1"/>
            <a:r>
              <a:rPr lang="en-US" dirty="0"/>
              <a:t>Atomic functions </a:t>
            </a:r>
          </a:p>
          <a:p>
            <a:r>
              <a:rPr lang="en-US" dirty="0"/>
              <a:t>In contrast, cheap operations include:</a:t>
            </a:r>
          </a:p>
          <a:p>
            <a:pPr lvl="1"/>
            <a:r>
              <a:rPr lang="en-US" dirty="0"/>
              <a:t>Binary logic operations such as AND, NAND, OR, NOR, XOR, and XNOR </a:t>
            </a:r>
          </a:p>
          <a:p>
            <a:pPr lvl="1"/>
            <a:r>
              <a:rPr lang="en-US" dirty="0"/>
              <a:t>Logical operations with one constant argument </a:t>
            </a:r>
          </a:p>
          <a:p>
            <a:pPr lvl="1"/>
            <a:r>
              <a:rPr lang="en-US" dirty="0"/>
              <a:t>Shift by constant </a:t>
            </a:r>
          </a:p>
          <a:p>
            <a:pPr lvl="1"/>
            <a:r>
              <a:rPr lang="en-US" dirty="0"/>
              <a:t>Integer multiplication and division by a constant that is a power of two 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119405" y="6488668"/>
            <a:ext cx="502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Altera SDK for OpenCL: Best practices guide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D9A2A-4C32-444D-AB3D-42C0F47F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84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FPGA kernel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Use well-formed loops</a:t>
            </a:r>
          </a:p>
          <a:p>
            <a:pPr lvl="1"/>
            <a:r>
              <a:rPr lang="en-GB" dirty="0"/>
              <a:t>These have an exit condition that compares against an integer bound, and have a simple induction increment of one per iteration </a:t>
            </a:r>
          </a:p>
          <a:p>
            <a:r>
              <a:rPr lang="en-GB" dirty="0"/>
              <a:t>Avoid pointer arithmetic, use simple array indexing instead</a:t>
            </a:r>
          </a:p>
          <a:p>
            <a:r>
              <a:rPr lang="en-GB" dirty="0"/>
              <a:t>Avoid complex loop exit conditions </a:t>
            </a:r>
          </a:p>
          <a:p>
            <a:r>
              <a:rPr lang="en-GB" dirty="0"/>
              <a:t>Convert nested loops into a single loop </a:t>
            </a:r>
          </a:p>
          <a:p>
            <a:r>
              <a:rPr lang="en-GB" dirty="0"/>
              <a:t>Declare variables in the deepest scope possible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BB55F-644D-2941-906D-FC45F5C5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34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on FPGA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You'll probably need completely different kernels for optimal performance on an FPGA</a:t>
            </a:r>
          </a:p>
          <a:p>
            <a:r>
              <a:rPr lang="en-GB" dirty="0"/>
              <a:t>Still uses the same overall OpenCL host infrastructure though</a:t>
            </a:r>
          </a:p>
          <a:p>
            <a:r>
              <a:rPr lang="en-GB" dirty="0"/>
              <a:t>In theory, OpenCL supports using CPUs, GPUs, DSPs and FPGAs all at the same time</a:t>
            </a:r>
            <a:r>
              <a:rPr lang="is-IS" dirty="0"/>
              <a:t>…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2A6FD-C215-8C47-B0D9-18EA163B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20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Altera:</a:t>
            </a:r>
          </a:p>
          <a:p>
            <a:r>
              <a:rPr lang="en-GB" dirty="0">
                <a:hlinkClick r:id="rId2"/>
              </a:rPr>
              <a:t>https://www.altera.com/products/design-software/embedded-software-developers/opencl/documentation.html#Guides</a:t>
            </a:r>
            <a:endParaRPr lang="en-GB" dirty="0"/>
          </a:p>
          <a:p>
            <a:r>
              <a:rPr lang="en-GB" dirty="0">
                <a:hlinkClick r:id="rId3"/>
              </a:rPr>
              <a:t>https://www.altera.com/en_US/pdfs/literature/hb/opencl-sdk/aocl-best-practices-guide.pdf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Xilinx:</a:t>
            </a:r>
          </a:p>
          <a:p>
            <a:r>
              <a:rPr lang="en-GB" dirty="0">
                <a:hlinkClick r:id="rId4"/>
              </a:rPr>
              <a:t>http://www.xilinx.com/products/design-tools/software-zone/sdaccel.html#documentation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0FE81-A39D-7C45-A856-6C70360E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75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on FPGAs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FPGA architectures are very different from GPUs and CPUs</a:t>
            </a:r>
          </a:p>
          <a:p>
            <a:r>
              <a:rPr lang="en-GB" dirty="0"/>
              <a:t>Requires a completely different approach to achieve good performance</a:t>
            </a:r>
          </a:p>
          <a:p>
            <a:r>
              <a:rPr lang="en-GB" dirty="0"/>
              <a:t>On CPUs/GPUs, you want lots of parallelism: i.e. lots of work-items and work-groups</a:t>
            </a:r>
          </a:p>
          <a:p>
            <a:r>
              <a:rPr lang="en-GB" dirty="0"/>
              <a:t>For FPGAs, you want just a few work-items, each representing a long pipeline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14D8D1-E567-9E40-A2CF-F0571EAA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42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FPGAs?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Reprogrammable hardware</a:t>
            </a:r>
          </a:p>
          <a:p>
            <a:r>
              <a:rPr lang="en-GB" dirty="0"/>
              <a:t>Integrate huge numbers of lookup tables (LUTs), registers, on-chip memories, and arithmetic hardware (e.g. DSP blocks)</a:t>
            </a:r>
          </a:p>
          <a:p>
            <a:r>
              <a:rPr lang="en-GB" dirty="0"/>
              <a:t>These on-chip resources are connected through a reconfigurable network</a:t>
            </a:r>
          </a:p>
          <a:p>
            <a:r>
              <a:rPr lang="en-GB" dirty="0"/>
              <a:t>Traditionally programmed through a very low-level hardware description language</a:t>
            </a:r>
          </a:p>
          <a:p>
            <a:pPr lvl="1"/>
            <a:r>
              <a:rPr lang="en-GB" dirty="0"/>
              <a:t>VHDL or Verilog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C16F6-E773-E844-AEAE-EBFC80E8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52" y="1417638"/>
            <a:ext cx="5298317" cy="4965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6310" y="6494748"/>
            <a:ext cx="428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http://</a:t>
            </a:r>
            <a:r>
              <a:rPr lang="en-GB" dirty="0" err="1"/>
              <a:t>www.fpga-site.com</a:t>
            </a:r>
            <a:r>
              <a:rPr lang="en-GB" dirty="0"/>
              <a:t>/</a:t>
            </a:r>
            <a:r>
              <a:rPr lang="en-GB" dirty="0" err="1"/>
              <a:t>faq.html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3AF91-23C7-024E-A744-AB4FD471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1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1"/>
            <a:ext cx="8229600" cy="930452"/>
          </a:xfrm>
        </p:spPr>
        <p:txBody>
          <a:bodyPr/>
          <a:lstStyle/>
          <a:p>
            <a:r>
              <a:rPr lang="en-GB" dirty="0"/>
              <a:t>Compiling OpenCL into hardware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210" y="1054814"/>
            <a:ext cx="5448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size_t</a:t>
            </a:r>
            <a:r>
              <a:rPr lang="en-US" b="1" dirty="0">
                <a:latin typeface="Courier New"/>
                <a:cs typeface="Courier New"/>
              </a:rPr>
              <a:t> index = </a:t>
            </a:r>
            <a:r>
              <a:rPr lang="en-US" b="1" dirty="0" err="1">
                <a:latin typeface="Courier New"/>
                <a:cs typeface="Courier New"/>
              </a:rPr>
              <a:t>get_global_id</a:t>
            </a:r>
            <a:r>
              <a:rPr lang="en-US" b="1" dirty="0">
                <a:latin typeface="Courier New"/>
                <a:cs typeface="Courier New"/>
              </a:rPr>
              <a:t>(0);</a:t>
            </a:r>
          </a:p>
          <a:p>
            <a:r>
              <a:rPr lang="en-US" b="1" dirty="0">
                <a:latin typeface="Courier New"/>
                <a:cs typeface="Courier New"/>
              </a:rPr>
              <a:t>C[index] = (A[index] &gt;&gt; 5) + B[index];</a:t>
            </a:r>
          </a:p>
          <a:p>
            <a:r>
              <a:rPr lang="en-US" b="1" dirty="0">
                <a:latin typeface="Courier New"/>
                <a:cs typeface="Courier New"/>
              </a:rPr>
              <a:t>F[index] = (D[index] – E[index]) &lt;&lt; 3;</a:t>
            </a:r>
          </a:p>
          <a:p>
            <a:r>
              <a:rPr lang="en-US" b="1" dirty="0">
                <a:latin typeface="Courier New"/>
                <a:cs typeface="Courier New"/>
              </a:rPr>
              <a:t>G[index] = C[index] + F[index];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90212"/>
            <a:ext cx="4114800" cy="46070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0292" y="2126740"/>
            <a:ext cx="3256508" cy="4113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30000" dirty="0"/>
              <a:t>The Altera Offline Compiler (AOC) provides a custom pipeline structure that speeds up computation by allowing operations within a large number of work-items to occur concurrently. The AOC can create a custom pipeline that calculates the values for variables C, F and G every clock cycle, as shown below. After a ramp-up phase, the pipeline sustains a throughput of one work-item per cycle.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119405" y="6488668"/>
            <a:ext cx="502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Altera SDK for OpenCL: Best practices guide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808CB-BB38-C641-A795-D0D6B28A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37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 optimisation tips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single work-item kernels if: </a:t>
            </a:r>
          </a:p>
          <a:p>
            <a:pPr lvl="1"/>
            <a:r>
              <a:rPr lang="en-US" dirty="0"/>
              <a:t>You cannot break down an algorithm into separate work-items easily because of data dependencies that arise when multiple work-items are in flight. </a:t>
            </a:r>
          </a:p>
          <a:p>
            <a:pPr lvl="1"/>
            <a:r>
              <a:rPr lang="en-US" dirty="0"/>
              <a:t>You organize your OpenCL application in multiple kernels, you use channels to transfer data among the kernels, and the data processing sequence is critical to your application. </a:t>
            </a:r>
          </a:p>
          <a:p>
            <a:pPr lvl="1"/>
            <a:r>
              <a:rPr lang="en-GB" dirty="0"/>
              <a:t>Equivalent to an </a:t>
            </a:r>
            <a:r>
              <a:rPr lang="en-US" dirty="0" err="1"/>
              <a:t>NDRange</a:t>
            </a:r>
            <a:r>
              <a:rPr lang="en-US" dirty="0"/>
              <a:t> size of (1, 1, 1)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AA862A-E00E-C942-93D3-7D67A215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60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work-item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approach, the FPGA OpenCL compiler will attempt to pipeline the work-item</a:t>
            </a:r>
          </a:p>
          <a:p>
            <a:r>
              <a:rPr lang="en-GB" dirty="0"/>
              <a:t>Special care needed to ensure the compiler can pipeline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55088-ACDF-9D40-9453-23416CA0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44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tips for FPGA optimisation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18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Optimize each kernel to target a single compute unit first </a:t>
            </a:r>
          </a:p>
          <a:p>
            <a:r>
              <a:rPr lang="en-GB" dirty="0"/>
              <a:t>Then scale the number of compute units up until you've filled the FPGA</a:t>
            </a:r>
          </a:p>
          <a:p>
            <a:pPr lvl="1"/>
            <a:r>
              <a:rPr lang="en-GB" dirty="0"/>
              <a:t>Compiling with fewer compute units takes much less FPGA compilation time</a:t>
            </a:r>
          </a:p>
          <a:p>
            <a:r>
              <a:rPr lang="en-GB" dirty="0"/>
              <a:t>Consider moving data between kernels using OpenCL pipes or vendor extensions such as channels</a:t>
            </a:r>
          </a:p>
          <a:p>
            <a:r>
              <a:rPr lang="en-GB" dirty="0"/>
              <a:t>Unrolling loops can help FPGA OCL compilers</a:t>
            </a:r>
          </a:p>
          <a:p>
            <a:pPr lvl="1"/>
            <a:r>
              <a:rPr lang="en-GB" dirty="0"/>
              <a:t>e.g. #pragma unroll 8</a:t>
            </a:r>
          </a:p>
          <a:p>
            <a:r>
              <a:rPr lang="en-GB" dirty="0"/>
              <a:t>Optimise floating point operations</a:t>
            </a:r>
          </a:p>
          <a:p>
            <a:r>
              <a:rPr lang="en-GB" dirty="0"/>
              <a:t>Avoid expensive operations</a:t>
            </a:r>
          </a:p>
          <a:p>
            <a:r>
              <a:rPr lang="en-GB" dirty="0"/>
              <a:t>Allocate memory aligned to at least 64 bytes</a:t>
            </a:r>
          </a:p>
          <a:p>
            <a:r>
              <a:rPr lang="en-GB" dirty="0"/>
              <a:t>Use restrict to avoid pointer aliasing</a:t>
            </a:r>
          </a:p>
          <a:p>
            <a:r>
              <a:rPr lang="en-GB" dirty="0"/>
              <a:t>Avoid work-item ID-dependent backward 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4C32D-2F31-7840-905E-0FBFAC3A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8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pipes and channels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33" y="1417638"/>
            <a:ext cx="7107707" cy="4404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9405" y="6488668"/>
            <a:ext cx="502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Altera SDK for OpenCL: Best practices guide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BAA6D-EECD-714A-B2C8-590877B6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00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838</Words>
  <Application>Microsoft Macintosh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Advanced OpenCL Topics: OpenCL on FPGAs</vt:lpstr>
      <vt:lpstr>OpenCL on FPGAs</vt:lpstr>
      <vt:lpstr>What are FPGAs?</vt:lpstr>
      <vt:lpstr>FPGA architecture</vt:lpstr>
      <vt:lpstr>Compiling OpenCL into hardware</vt:lpstr>
      <vt:lpstr>FPGA optimisation tips</vt:lpstr>
      <vt:lpstr>Single work-item kernels</vt:lpstr>
      <vt:lpstr>More tips for FPGA optimisation</vt:lpstr>
      <vt:lpstr>Using pipes and channels</vt:lpstr>
      <vt:lpstr>Optimising floating point</vt:lpstr>
      <vt:lpstr>Operation costs on FPGAs</vt:lpstr>
      <vt:lpstr>Other FPGA kernel tips</vt:lpstr>
      <vt:lpstr>OpenCL on FPGA summary</vt:lpstr>
      <vt:lpstr>Useful resources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OpenCL Code</dc:title>
  <dc:creator>James Price</dc:creator>
  <cp:lastModifiedBy>Simon McIntosh-Smith</cp:lastModifiedBy>
  <cp:revision>167</cp:revision>
  <dcterms:created xsi:type="dcterms:W3CDTF">2015-05-05T22:43:30Z</dcterms:created>
  <dcterms:modified xsi:type="dcterms:W3CDTF">2018-11-25T15:26:16Z</dcterms:modified>
</cp:coreProperties>
</file>