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80" r:id="rId17"/>
    <p:sldId id="282" r:id="rId18"/>
    <p:sldId id="298" r:id="rId19"/>
    <p:sldId id="262" r:id="rId20"/>
    <p:sldId id="263" r:id="rId21"/>
    <p:sldId id="28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6" r:id="rId32"/>
    <p:sldId id="272" r:id="rId33"/>
    <p:sldId id="297" r:id="rId34"/>
    <p:sldId id="273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/>
    <p:restoredTop sz="91854"/>
  </p:normalViewPr>
  <p:slideViewPr>
    <p:cSldViewPr snapToGrid="0" snapToObjects="1">
      <p:cViewPr varScale="1">
        <p:scale>
          <a:sx n="109" d="100"/>
          <a:sy n="109" d="100"/>
        </p:scale>
        <p:origin x="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5/12/19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try </a:t>
            </a:r>
            <a:r>
              <a:rPr lang="en-US" dirty="0" err="1"/>
              <a:t>hwloc</a:t>
            </a:r>
            <a:r>
              <a:rPr lang="en-US" dirty="0"/>
              <a:t> on Isambard, you need to do the following:</a:t>
            </a:r>
          </a:p>
          <a:p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module load </a:t>
            </a:r>
            <a:r>
              <a:rPr lang="en-US" dirty="0" err="1"/>
              <a:t>hwloc</a:t>
            </a:r>
            <a:r>
              <a:rPr lang="en-US" dirty="0"/>
              <a:t>/1.11.3</a:t>
            </a:r>
          </a:p>
          <a:p>
            <a:pPr marL="228600" indent="-228600">
              <a:buAutoNum type="arabicParenR"/>
            </a:pPr>
            <a:r>
              <a:rPr lang="en-US" dirty="0" err="1"/>
              <a:t>Hwloc</a:t>
            </a:r>
            <a:r>
              <a:rPr lang="en-US" dirty="0"/>
              <a:t>-ls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Example output on Isambard:</a:t>
            </a:r>
          </a:p>
          <a:p>
            <a:pPr marL="0" indent="0">
              <a:buFontTx/>
              <a:buNone/>
            </a:pPr>
            <a:endParaRPr lang="en-US" dirty="0"/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[br-train22@login-01 ~]$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hwloc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-ls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(128GB total)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NUMANode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L#0 (P#0 64GB)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Package L#0 + L3 L#0 (45MB)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L#0 (256KB) + L1d L#0 (32KB) + L1i L#0 (32KB) + Core L#0 + PU L#0 (P#0)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 (256KB) + L1d L#1 (32KB) + L1i L#1 (32KB) + Core L#1 + PU L#1 (P#1)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 (256KB) + L1d L#2 (32KB) + L1i L#2 (32KB) + Core L#2 + PU L#2 (P#2)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 (256KB) + L1d L#3 (32KB) + L1i L#3 (32KB) + Core L#3 + PU L#3 (P#3)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L#4 (256KB) + L1d L#4 (32KB) + L1i L#4 (32KB) + Core L#4 + PU L#4 (P#4)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L#5 (256KB) + L1d L#5 (32KB) + L1i L#5 (32KB) + Core L#5 + PU L#5 (P#5)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L#6 (256KB) + L1d L#6 (32KB) + L1i L#6 (32KB) + Core L#6 + PU L#6 (P#6)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L#7 (256KB) + L1d L#7 (32KB) + L1i L#7 (32KB) + Core L#7 + PU L#7 (P#7)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L#8 (256KB) + L1d L#8 (32KB) + L1i L#8 (32KB) + Core L#8 + PU L#8 (P#8)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L#9 (256KB) + L1d L#9 (32KB) + L1i L#9 (32KB) + Core L#9 + PU L#9 (P#9)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L#10 (256KB) + L1d L#10 (32KB) + L1i L#10 (32KB) + Core L#10 + PU L#10 (P#10)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L#11 (256KB) + L1d L#11 (32KB) + L1i L#11 (32KB) + Core L#11 + PU L#11 (P#11)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L#12 (256KB) + L1d L#12 (32KB) + L1i L#12 (32KB) + Core L#12 + PU L#12 (P#12)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L#13 (256KB) + L1d L#13 (32KB) + L1i L#13 (32KB) + Core L#13 + PU L#13 (P#13)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L#14 (256KB) + L1d L#14 (32KB) + L1i L#14 (32KB) + Core L#14 + PU L#14 (P#14)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L#15 (256KB) + L1d L#15 (32KB) + L1i L#15 (32KB) + Core L#15 + PU L#15 (P#15)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L#16 (256KB) + L1d L#16 (32KB) + L1i L#16 (32KB) + Core L#16 + PU L#16 (P#16)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L#17 (256KB) + L1d L#17 (32KB) + L1i L#17 (32KB) + Core L#17 + PU L#17 (P#17)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HostBridge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L#0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PCIBridge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1000:005d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Block(Disk) L#0 "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PCIBridge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8086:1528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Net L#1 "eno1"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8086:1528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Net L#2 "eno2"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PCIBridge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15b3:1013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Net L#3 "ib0"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OpenFabrics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L#4 "mlx5_0"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PCI 8086:8d62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PCIBridge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102b:0522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GPU L#5 "card0"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GPU L#6 "controlD64"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PCI 8086:8d02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NUMANode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L#1 (P#1 64GB)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Package L#1 + L3 L#1 (45MB)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L#18 (256KB) + L1d L#18 (32KB) + L1i L#18 (32KB) + Core L#18 + PU L#18 (P#18)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L#19 (256KB) + L1d L#19 (32KB) + L1i L#19 (32KB) + Core L#19 + PU L#19 (P#19)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L#20 (256KB) + L1d L#20 (32KB) + L1i L#20 (32KB) + Core L#20 + PU L#20 (P#20)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L#21 (256KB) + L1d L#21 (32KB) + L1i L#21 (32KB) + Core L#21 + PU L#21 (P#21)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L#22 (256KB) + L1d L#22 (32KB) + L1i L#22 (32KB) + Core L#22 + PU L#22 (P#22)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L#23 (256KB) + L1d L#23 (32KB) + L1i L#23 (32KB) + Core L#23 + PU L#23 (P#23)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L#24 (256KB) + L1d L#24 (32KB) + L1i L#24 (32KB) + Core L#24 + PU L#24 (P#24)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L#25 (256KB) + L1d L#25 (32KB) + L1i L#25 (32KB) + Core L#25 + PU L#25 (P#25)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L#26 (256KB) + L1d L#26 (32KB) + L1i L#26 (32KB) + Core L#26 + PU L#26 (P#26)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L#27 (256KB) + L1d L#27 (32KB) + L1i L#27 (32KB) + Core L#27 + PU L#27 (P#27)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L#28 (256KB) + L1d L#28 (32KB) + L1i L#28 (32KB) + Core L#28 + PU L#28 (P#28)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L#29 (256KB) + L1d L#29 (32KB) + L1i L#29 (32KB) + Core L#29 + PU L#29 (P#29)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L#30 (256KB) + L1d L#30 (32KB) + L1i L#30 (32KB) + Core L#30 + PU L#30 (P#30)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L#31 (256KB) + L1d L#31 (32KB) + L1i L#31 (32KB) + Core L#31 + PU L#31 (P#31)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L#32 (256KB) + L1d L#32 (32KB) + L1i L#32 (32KB) + Core L#32 + PU L#32 (P#32)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L#33 (256KB) + L1d L#33 (32KB) + L1i L#33 (32KB) + Core L#33 + PU L#33 (P#33)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L#34 (256KB) + L1d L#34 (32KB) + L1i L#34 (32KB) + Core L#34 + PU L#34 (P#34)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L2 L#35 (256KB) + L1d L#35 (32KB) + L1i L#35 (32KB) + Core L#35 + PU L#35 (P#35)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HostBridge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L#5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PCIBridge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PCI 15b3:1003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Net L#7 "ens786d1"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Net L#8 "ens786"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OpenFabrics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L#9 "mlx4_0"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9-455A-2040-B761-8E372A559CC8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E041-F961-EF45-9B85-40471AD578AB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23F-9FC6-1249-81DD-423DC9D44E62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24EA-2FA3-AB4A-8855-C9188968495F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0996-194E-5F43-9DA2-BA952E3DBB1B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3EA8-ABFF-B240-ABAF-2266E5E197FB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73E6-75D3-094A-B521-2A1B6CC6ADD8}" type="datetime1">
              <a:rPr lang="en-GB" smtClean="0"/>
              <a:t>12/05/2019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6494-DA0B-0B4C-822F-A17F31E0F766}" type="datetime1">
              <a:rPr lang="en-GB" smtClean="0"/>
              <a:t>12/05/2019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873-4386-2045-AD38-CE6042B1A6DD}" type="datetime1">
              <a:rPr lang="en-GB" smtClean="0"/>
              <a:t>12/05/2019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D8C8-777F-FF4F-AE5B-803CBD416198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0D0-C909-CF48-BCF7-D4777158B515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7691-4358-6E4E-85CA-D5368AF438E7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2DD8-0F74-BE4B-A735-B46D002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E41C-9A46-FF41-962E-C8FD787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62DC-9E77-2B47-9558-216B6EAA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402A-67F3-714C-B1D2-19922C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8B99-7F18-8746-88C0-F952EE6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2985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  <a:p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hwloc</a:t>
            </a:r>
            <a:r>
              <a:rPr lang="en-US" dirty="0"/>
              <a:t> useful for showing the topology of a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0FC7-82C6-DF4C-BA0E-BC049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 issue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ECB7-4709-3A41-A6A3-E6F63F64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D29-2A49-E546-AFA5-BC27A7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987A-9414-E144-A343-C5D75062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36E0A2-73C2-5740-8A60-D5C1D6558E07}"/>
              </a:ext>
            </a:extLst>
          </p:cNvPr>
          <p:cNvSpPr/>
          <p:nvPr/>
        </p:nvSpPr>
        <p:spPr>
          <a:xfrm>
            <a:off x="4032250" y="4747846"/>
            <a:ext cx="4644206" cy="14771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757707"/>
            <a:ext cx="3779912" cy="57407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</a:t>
            </a:r>
            <a:r>
              <a:rPr lang="en-US" b="1" i="1" dirty="0">
                <a:solidFill>
                  <a:srgbClr val="00B050"/>
                </a:solidFill>
              </a:rPr>
              <a:t>map</a:t>
            </a:r>
            <a:r>
              <a:rPr lang="en-US" dirty="0"/>
              <a:t>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</a:t>
            </a:r>
            <a:r>
              <a:rPr lang="en-US" b="1" i="1" dirty="0">
                <a:solidFill>
                  <a:srgbClr val="00B050"/>
                </a:solidFill>
              </a:rPr>
              <a:t>unmapped</a:t>
            </a:r>
            <a:r>
              <a:rPr lang="en-US" dirty="0"/>
              <a:t>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</a:t>
            </a:r>
            <a:r>
              <a:rPr lang="en-US" b="1" dirty="0">
                <a:solidFill>
                  <a:srgbClr val="00B050"/>
                </a:solidFill>
              </a:rPr>
              <a:t>map</a:t>
            </a:r>
            <a:r>
              <a:rPr lang="en-US" dirty="0"/>
              <a:t> uses pinned memory internally</a:t>
            </a:r>
          </a:p>
          <a:p>
            <a:pPr marL="285750" indent="-276225">
              <a:lnSpc>
                <a:spcPct val="110000"/>
              </a:lnSpc>
            </a:pPr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region*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i="1" u="sng" dirty="0">
                <a:solidFill>
                  <a:srgbClr val="008000"/>
                </a:solidFill>
                <a:latin typeface="Courier New"/>
                <a:cs typeface="Courier New"/>
              </a:rPr>
              <a:t>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i="1" u="sng" dirty="0">
                <a:solidFill>
                  <a:srgbClr val="008000"/>
                </a:solidFill>
                <a:latin typeface="Courier New"/>
                <a:cs typeface="Courier New"/>
              </a:rPr>
              <a:t>use buffer on device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3D43-EA86-9D49-9D9F-B3C63B5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888B7-9007-D64B-98DA-609B9D6350F3}"/>
              </a:ext>
            </a:extLst>
          </p:cNvPr>
          <p:cNvSpPr txBox="1"/>
          <p:nvPr/>
        </p:nvSpPr>
        <p:spPr>
          <a:xfrm>
            <a:off x="791259" y="6629850"/>
            <a:ext cx="752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5523-614E-BB43-8901-9307B01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9D7F-92C2-D746-A275-73B9798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pPr lvl="1"/>
            <a:r>
              <a:rPr lang="en-US" b="1" u="sng" dirty="0">
                <a:solidFill>
                  <a:srgbClr val="C00000"/>
                </a:solidFill>
              </a:rPr>
              <a:t>Extra data copies by 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4F0E-EC0D-2445-A272-4E247014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3D8E-B706-1647-8E57-A60709C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8DF5-2B9B-504F-8B59-D7206A6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6DB3-48EF-064D-A1CD-49BAE0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CCF7-8ABF-684C-81FD-BCF2B13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4BCF-CB93-1C48-B3AE-00C463E1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B220-A123-5446-BB3C-65CBA5F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31D0-BFD8-AF46-97AF-CBB26E4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BD78-2581-6F48-9786-844209C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avoids these inefficiencies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memory allocations </a:t>
            </a:r>
            <a:r>
              <a:rPr lang="en-US" b="1" i="1" dirty="0">
                <a:solidFill>
                  <a:srgbClr val="C00000"/>
                </a:solidFill>
              </a:rPr>
              <a:t>much</a:t>
            </a:r>
            <a:r>
              <a:rPr lang="en-US" dirty="0"/>
              <a:t> more expensive (so it would be slow to continually allocate and free pinned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8196-9A5E-C849-B6CE-3CE5FA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8EC-7259-8E42-86D8-5D25176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167C-E29D-6E4B-9B11-94EB64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62F-D21B-8647-ACA8-7348BF8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0635-89F2-2443-895B-8991FB2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D49904-9555-C346-9856-0224BF83D53D}"/>
              </a:ext>
            </a:extLst>
          </p:cNvPr>
          <p:cNvSpPr/>
          <p:nvPr/>
        </p:nvSpPr>
        <p:spPr>
          <a:xfrm>
            <a:off x="4042593" y="4356908"/>
            <a:ext cx="4937283" cy="11763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166775" y="1226669"/>
            <a:ext cx="105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2B91-8E38-264F-A3A5-DC9CB66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33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06689-EDF4-FD42-AFD9-697506060AFE}"/>
              </a:ext>
            </a:extLst>
          </p:cNvPr>
          <p:cNvSpPr txBox="1"/>
          <p:nvPr/>
        </p:nvSpPr>
        <p:spPr>
          <a:xfrm>
            <a:off x="791259" y="6629850"/>
            <a:ext cx="752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  <a:p>
            <a:r>
              <a:rPr lang="en-US" dirty="0"/>
              <a:t>It’s possible to run out of pinned memory – it’s a finite resource. More problematic with multiple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9C68-73CB-674F-A3F5-812CEE5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 in 1.x</a:t>
            </a:r>
          </a:p>
          <a:p>
            <a:pPr lvl="1"/>
            <a:r>
              <a:rPr lang="en-US" dirty="0"/>
              <a:t>No guarantee that the same virtual address will be used for a kernel argument across multiple enqueues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5DA2-F004-2C47-9F2A-5DB275F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7FD7-BE9A-EA44-82D0-3BEE2F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09A8-C76E-F046-9577-04F38F9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00B050"/>
                </a:solidFill>
              </a:rPr>
              <a:t>(mandatory)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 (optional)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2929-C67C-8D46-A18B-B9EB749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772816"/>
            <a:ext cx="8408827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 - </a:t>
            </a:r>
            <a:r>
              <a:rPr lang="en-US" b="1" i="1" u="sng" dirty="0">
                <a:solidFill>
                  <a:srgbClr val="00B050"/>
                </a:solidFill>
              </a:rPr>
              <a:t>mandatory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</a:t>
            </a:r>
            <a:r>
              <a:rPr lang="en-US"/>
              <a:t>is at </a:t>
            </a:r>
            <a:r>
              <a:rPr lang="en-US" dirty="0"/>
              <a:t>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 - </a:t>
            </a:r>
            <a:r>
              <a:rPr lang="en-US" b="1" i="1" u="sng" dirty="0">
                <a:solidFill>
                  <a:srgbClr val="008000"/>
                </a:solidFill>
              </a:rPr>
              <a:t>optional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6914-E09C-4C47-9FED-2A70455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3F42-B53A-534C-8E01-E7BBD72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>
                <a:solidFill>
                  <a:srgbClr val="FF0000"/>
                </a:solidFill>
              </a:rPr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667-9321-AC4D-BF10-A8B9C77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FDC-5CCE-F342-A657-7F472A8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DA77-4596-CC42-A8C6-67E6337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Buffer size = 2 MB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Iterations = 32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Device does not have host-unified memory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      0.02s      0.01s       6.17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        0.01s      0.01s      12.42 GB/s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50F0-09A2-D143-8736-E2B50BD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C63-BF0D-064D-9931-8559984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D6D1-81DD-FB48-ACD9-71C7633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1FD-BC77-794B-B9E6-1ED797F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ECF0-2485-464A-905A-14211B3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A0EC-14A0-F041-A55C-87F53C5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4596</Words>
  <Application>Microsoft Macintosh PowerPoint</Application>
  <PresentationFormat>On-screen Show (4:3)</PresentationFormat>
  <Paragraphs>736</Paragraphs>
  <Slides>43</Slides>
  <Notes>10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Zero-copy transfers</vt:lpstr>
      <vt:lpstr>Zero-copy transfers</vt:lpstr>
      <vt:lpstr>Zero-copy transfers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200</cp:revision>
  <dcterms:created xsi:type="dcterms:W3CDTF">2015-05-05T22:40:57Z</dcterms:created>
  <dcterms:modified xsi:type="dcterms:W3CDTF">2019-05-13T02:58:20Z</dcterms:modified>
</cp:coreProperties>
</file>