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85" r:id="rId10"/>
    <p:sldId id="262" r:id="rId11"/>
    <p:sldId id="263" r:id="rId12"/>
    <p:sldId id="283" r:id="rId13"/>
    <p:sldId id="284" r:id="rId14"/>
    <p:sldId id="267" r:id="rId15"/>
    <p:sldId id="269" r:id="rId16"/>
    <p:sldId id="268" r:id="rId17"/>
    <p:sldId id="286" r:id="rId18"/>
    <p:sldId id="270" r:id="rId19"/>
    <p:sldId id="287" r:id="rId20"/>
    <p:sldId id="271" r:id="rId21"/>
    <p:sldId id="272" r:id="rId22"/>
    <p:sldId id="278" r:id="rId23"/>
    <p:sldId id="273" r:id="rId24"/>
    <p:sldId id="288" r:id="rId25"/>
    <p:sldId id="290" r:id="rId26"/>
    <p:sldId id="275" r:id="rId27"/>
    <p:sldId id="281" r:id="rId28"/>
    <p:sldId id="279" r:id="rId29"/>
    <p:sldId id="277" r:id="rId30"/>
    <p:sldId id="282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759"/>
  </p:normalViewPr>
  <p:slideViewPr>
    <p:cSldViewPr snapToGrid="0" snapToObjects="1">
      <p:cViewPr varScale="1">
        <p:scale>
          <a:sx n="112" d="100"/>
          <a:sy n="112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Kernels</a:t>
            </a:r>
            <a:r>
              <a:rPr lang="en-GB" baseline="0" dirty="0"/>
              <a:t> bundled into binary, no need to ship extra files, set paths 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ifdefs</a:t>
            </a:r>
            <a:r>
              <a:rPr lang="en-GB" baseline="0" dirty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Runtime</a:t>
            </a:r>
            <a:r>
              <a:rPr lang="en-GB" baseline="0" dirty="0"/>
              <a:t> can perform constant folding, constant propagation </a:t>
            </a:r>
            <a:r>
              <a:rPr lang="en-GB" baseline="0" dirty="0" err="1"/>
              <a:t>etc</a:t>
            </a:r>
            <a:r>
              <a:rPr lang="en-GB" baseline="0" dirty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</a:t>
            </a:r>
            <a:r>
              <a:rPr lang="en-GB" baseline="0" dirty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in </a:t>
            </a:r>
            <a:r>
              <a:rPr lang="en-GB" dirty="0" err="1"/>
              <a:t>Vulkan</a:t>
            </a:r>
            <a:r>
              <a:rPr lang="en-GB" dirty="0"/>
              <a:t> from 1.0</a:t>
            </a:r>
          </a:p>
          <a:p>
            <a:r>
              <a:rPr lang="en-GB" dirty="0"/>
              <a:t>Core</a:t>
            </a:r>
            <a:r>
              <a:rPr lang="en-GB" baseline="0" dirty="0"/>
              <a:t> in OpenCL 2.1</a:t>
            </a:r>
          </a:p>
          <a:p>
            <a:r>
              <a:rPr lang="en-GB" baseline="0" dirty="0"/>
              <a:t>Intel shipping SPIR-V support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 C++ frontend</a:t>
            </a:r>
            <a:r>
              <a:rPr lang="en-GB" baseline="0" dirty="0"/>
              <a:t> is now open source (</a:t>
            </a:r>
            <a:r>
              <a:rPr lang="en-GB" baseline="0" dirty="0" err="1"/>
              <a:t>GitHub</a:t>
            </a:r>
            <a:r>
              <a:rPr lang="en-GB" baseline="0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Image processing framework, allow third-parties</a:t>
            </a:r>
            <a:r>
              <a:rPr lang="en-GB" baseline="0" dirty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Image processing framework, allow third-parties</a:t>
            </a:r>
            <a:r>
              <a:rPr lang="en-GB" baseline="0" dirty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09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Hints</a:t>
            </a:r>
            <a:r>
              <a:rPr lang="en-GB" baseline="0" dirty="0"/>
              <a:t> to compiler to make it potentially enable more optimizations.</a:t>
            </a:r>
          </a:p>
          <a:p>
            <a:r>
              <a:rPr lang="en-GB" baseline="0" dirty="0" err="1"/>
              <a:t>reqd_work_group_size</a:t>
            </a:r>
            <a:r>
              <a:rPr lang="en-GB" baseline="0" dirty="0"/>
              <a:t> requires that we know WGSIZE at compile-time, but can use meta-programming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218E-8A9E-214E-AD19-AE634911F270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1B60-00D2-2343-80A7-DF08911EB882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4DC-ECDA-1B4B-A55A-19C765AB0936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459-D562-FA41-9CCB-2AF59A37850A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A8AB-ACA2-0A4A-9324-7ABD14604470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FB53-7A18-374A-9D53-928831CF7E8F}" type="datetime1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D57C-1454-CB46-ACCC-5F4CB268C6FE}" type="datetime1">
              <a:rPr lang="en-GB" smtClean="0"/>
              <a:t>28/11/2018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FC35-1ADA-B44B-BA66-EAFF9F83A6FA}" type="datetime1">
              <a:rPr lang="en-GB" smtClean="0"/>
              <a:t>28/11/2018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1BD4-1821-E541-8C0D-147BB6BF4448}" type="datetime1">
              <a:rPr lang="en-GB" smtClean="0"/>
              <a:t>28/11/2018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A88-43D2-2E48-A2BB-52A4AEC31D51}" type="datetime1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6296-312D-764B-BF60-CABC8F3C2E8E}" type="datetime1">
              <a:rPr lang="en-GB" smtClean="0"/>
              <a:t>28/11/2018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28D0-71E1-F948-8215-937DF37E15C5}" type="datetime1">
              <a:rPr lang="en-GB" smtClean="0"/>
              <a:t>28/11/2018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khronos.or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Kernel Compilation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3A57DF-C312-B848-8716-9F2C75BD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These binaries are </a:t>
            </a:r>
            <a:r>
              <a:rPr lang="en-GB" b="1" i="1" u="sng" dirty="0">
                <a:solidFill>
                  <a:srgbClr val="FF0000"/>
                </a:solidFill>
              </a:rPr>
              <a:t>only</a:t>
            </a:r>
            <a:r>
              <a:rPr lang="en-GB" dirty="0"/>
              <a:t> valid on the devices for which they are compiled, so we potentially have to perform this compilation for </a:t>
            </a:r>
            <a:r>
              <a:rPr lang="en-GB" b="1" i="1" u="sng" dirty="0">
                <a:solidFill>
                  <a:srgbClr val="FF0000"/>
                </a:solidFill>
              </a:rPr>
              <a:t>every</a:t>
            </a:r>
            <a:r>
              <a:rPr lang="en-GB" dirty="0"/>
              <a:t> device we wish to target</a:t>
            </a:r>
          </a:p>
          <a:p>
            <a:pPr>
              <a:lnSpc>
                <a:spcPct val="110000"/>
              </a:lnSpc>
            </a:pPr>
            <a:r>
              <a:rPr lang="en-GB" dirty="0"/>
              <a:t>A vendor might change the binary definition at any time, potentially </a:t>
            </a:r>
            <a:r>
              <a:rPr lang="en-GB" b="1" u="sng" dirty="0">
                <a:solidFill>
                  <a:srgbClr val="FFC000"/>
                </a:solidFill>
              </a:rPr>
              <a:t>breaking</a:t>
            </a:r>
            <a:r>
              <a:rPr lang="en-GB" dirty="0"/>
              <a:t> our shipped application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FF0000"/>
                </a:solidFill>
              </a:rPr>
              <a:t>If a binary isn’t compatible </a:t>
            </a:r>
            <a:r>
              <a:rPr lang="en-GB" dirty="0"/>
              <a:t>with the target device, </a:t>
            </a:r>
            <a:r>
              <a:rPr lang="en-GB" b="1" dirty="0">
                <a:solidFill>
                  <a:srgbClr val="FF0000"/>
                </a:solidFill>
              </a:rPr>
              <a:t>an error will be returned </a:t>
            </a:r>
            <a:r>
              <a:rPr lang="en-GB" dirty="0"/>
              <a:t>either when creating the program or building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C23E-53A4-8E4C-8C13-3C396266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/>
              <a:t>Portable Binaries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Khronos has produced a specification for a </a:t>
            </a:r>
            <a:r>
              <a:rPr lang="en-GB" b="1" dirty="0">
                <a:solidFill>
                  <a:srgbClr val="008000"/>
                </a:solidFill>
              </a:rPr>
              <a:t>S</a:t>
            </a:r>
            <a:r>
              <a:rPr lang="en-GB" dirty="0"/>
              <a:t>tandard </a:t>
            </a:r>
            <a:r>
              <a:rPr lang="en-GB" b="1" dirty="0">
                <a:solidFill>
                  <a:srgbClr val="008000"/>
                </a:solidFill>
              </a:rPr>
              <a:t>P</a:t>
            </a:r>
            <a:r>
              <a:rPr lang="en-GB" dirty="0"/>
              <a:t>ortable </a:t>
            </a:r>
            <a:r>
              <a:rPr lang="en-GB" b="1" dirty="0">
                <a:solidFill>
                  <a:srgbClr val="008000"/>
                </a:solidFill>
              </a:rPr>
              <a:t>I</a:t>
            </a:r>
            <a:r>
              <a:rPr lang="en-GB" dirty="0"/>
              <a:t>ntermediate </a:t>
            </a:r>
            <a:r>
              <a:rPr lang="en-GB" b="1" dirty="0">
                <a:solidFill>
                  <a:srgbClr val="008000"/>
                </a:solidFill>
              </a:rPr>
              <a:t>R</a:t>
            </a:r>
            <a:r>
              <a:rPr lang="en-GB" dirty="0"/>
              <a:t>epresentation</a:t>
            </a:r>
          </a:p>
          <a:p>
            <a:r>
              <a:rPr lang="en-GB" dirty="0"/>
              <a:t>This defines a binary format that is designed to be portable, allowing us to use the same binary across many platforms</a:t>
            </a:r>
          </a:p>
          <a:p>
            <a:r>
              <a:rPr lang="en-GB" dirty="0"/>
              <a:t>Not yet supported by all vendors, but SPIR-V is now core from OpenCL 2.1 onwards</a:t>
            </a:r>
          </a:p>
          <a:p>
            <a:pPr lvl="1"/>
            <a:r>
              <a:rPr lang="en-GB" b="1" dirty="0" err="1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B9DB3-D82A-5240-841F-B3913881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SPIR-V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/>
              <a:t>Cross-vendor intermediate language</a:t>
            </a:r>
          </a:p>
          <a:p>
            <a:pPr>
              <a:spcAft>
                <a:spcPts val="600"/>
              </a:spcAft>
            </a:pPr>
            <a:r>
              <a:rPr lang="en-GB" dirty="0"/>
              <a:t>Supported as core by both OpenCL and </a:t>
            </a:r>
            <a:r>
              <a:rPr lang="en-GB" dirty="0" err="1"/>
              <a:t>Vulkan</a:t>
            </a:r>
            <a:r>
              <a:rPr lang="en-GB" dirty="0"/>
              <a:t> APIs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Two different ‘</a:t>
            </a:r>
            <a:r>
              <a:rPr lang="en-GB" sz="2400" dirty="0" err="1"/>
              <a:t>flavors</a:t>
            </a:r>
            <a:r>
              <a:rPr lang="en-GB" sz="2400" dirty="0"/>
              <a:t>’ of SPIR-V 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Environment specifications describe which features supported by each</a:t>
            </a:r>
          </a:p>
          <a:p>
            <a:pPr>
              <a:spcAft>
                <a:spcPts val="600"/>
              </a:spcAft>
            </a:pPr>
            <a:r>
              <a:rPr lang="en-GB" dirty="0"/>
              <a:t>Clean-sheet design, no dependency on LLVM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Open-source tools* provided for SPIR-V&lt;-&gt;LLVM translation</a:t>
            </a:r>
          </a:p>
          <a:p>
            <a:pPr>
              <a:spcAft>
                <a:spcPts val="600"/>
              </a:spcAft>
            </a:pPr>
            <a:r>
              <a:rPr lang="en-GB" dirty="0"/>
              <a:t>Enables alternative kernel programming languages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OpenCL 2.2 introduces a C++ kernel language using SPIR-V 1.2</a:t>
            </a:r>
          </a:p>
          <a:p>
            <a:pPr>
              <a:spcAft>
                <a:spcPts val="600"/>
              </a:spcAft>
            </a:pPr>
            <a:r>
              <a:rPr lang="en-GB" dirty="0"/>
              <a:t>Offline compilation workflow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Lowered to native ISA at runtime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457200" y="634167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b="1" dirty="0">
                <a:hlinkClick r:id="rId4"/>
              </a:rPr>
              <a:t>http://github.khronos.org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FC37D-9EE5-9145-98F0-141DCECA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00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SPIR-V Ecosystem</a:t>
            </a:r>
          </a:p>
        </p:txBody>
      </p:sp>
      <p:pic>
        <p:nvPicPr>
          <p:cNvPr id="4" name="Content Placeholder 4" descr="spirv-ecosyste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-74605" y="1295211"/>
            <a:ext cx="9218605" cy="506987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588" y="18046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2822726" y="6488668"/>
            <a:ext cx="348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(IWOCL 2015, Stanford University)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9F899-1634-EB48-B22D-4849661F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3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Assembly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 can be useful to inspect compiler output to see if the compiler is doing what you think it’s doing</a:t>
            </a:r>
          </a:p>
          <a:p>
            <a:r>
              <a:rPr lang="en-GB" dirty="0"/>
              <a:t>On NVIDIA platforms the ‘binary’ retrieved is actually PTX, their abstract assembly language</a:t>
            </a:r>
          </a:p>
          <a:p>
            <a:r>
              <a:rPr lang="en-GB" dirty="0"/>
              <a:t>On AMD platforms you can add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/>
              <a:t> to the build options to generate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/>
              <a:t> files containing the intermediate representation and native assembly code</a:t>
            </a:r>
          </a:p>
          <a:p>
            <a:r>
              <a:rPr lang="en-GB" dirty="0"/>
              <a:t>Other vendors (such as Intel) may provide an offline compiler which can generate LLVM/SPIR or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89741-4315-EB40-95D4-97D2571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mechanism for automatically discovering and using new kernels, without having to write any new host code</a:t>
            </a:r>
          </a:p>
          <a:p>
            <a:r>
              <a:rPr lang="en-GB" dirty="0"/>
              <a:t>This can make it much easier to add new kernels to an existing application</a:t>
            </a:r>
          </a:p>
          <a:p>
            <a:r>
              <a:rPr lang="en-GB" dirty="0"/>
              <a:t>Provides a means for libraries and frameworks to accept additional kernels from third parties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4E37-57DD-494C-A892-8146AA5A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&lt;CL_PROGRAM_KERNEL_NAMES&gt;();</a:t>
            </a:r>
          </a:p>
          <a:p>
            <a:r>
              <a:rPr lang="en-GB" dirty="0"/>
              <a:t>We can also query information about kernel arguments (from OpenCL 1.2 onwards):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4EE57-B314-004B-8DA3-87844E2F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97780"/>
          </a:xfrm>
        </p:spPr>
        <p:txBody>
          <a:bodyPr>
            <a:normAutofit fontScale="92500"/>
          </a:bodyPr>
          <a:lstStyle/>
          <a:p>
            <a:r>
              <a:rPr lang="en-GB" dirty="0"/>
              <a:t>We can </a:t>
            </a:r>
            <a:r>
              <a:rPr lang="en-GB" b="1" dirty="0">
                <a:solidFill>
                  <a:srgbClr val="0070C0"/>
                </a:solidFill>
              </a:rPr>
              <a:t>query a program object </a:t>
            </a:r>
            <a:r>
              <a:rPr lang="en-GB" dirty="0"/>
              <a:t>for the names of all the kernels that it contains: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2200" b="1" dirty="0">
                <a:latin typeface="Courier New"/>
                <a:cs typeface="Courier New"/>
              </a:rPr>
              <a:t>(</a:t>
            </a:r>
            <a:r>
              <a:rPr lang="en-GB" sz="2200" b="1" dirty="0" err="1">
                <a:latin typeface="Courier New"/>
                <a:cs typeface="Courier New"/>
              </a:rPr>
              <a:t>program,CL_PROGRAM_NUM_KERNELS</a:t>
            </a:r>
            <a:r>
              <a:rPr lang="en-GB" sz="2200" b="1" dirty="0">
                <a:latin typeface="Courier New"/>
                <a:cs typeface="Courier New"/>
              </a:rPr>
              <a:t>, …);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2200" b="1" dirty="0">
                <a:latin typeface="Courier New"/>
                <a:cs typeface="Courier New"/>
              </a:rPr>
              <a:t>(</a:t>
            </a:r>
            <a:r>
              <a:rPr lang="en-GB" sz="2200" b="1" dirty="0" err="1">
                <a:latin typeface="Courier New"/>
                <a:cs typeface="Courier New"/>
              </a:rPr>
              <a:t>program,CL_PROGRAM_KERNEL_NAMES</a:t>
            </a:r>
            <a:r>
              <a:rPr lang="en-GB" sz="2200" b="1" dirty="0">
                <a:latin typeface="Courier New"/>
                <a:cs typeface="Courier New"/>
              </a:rPr>
              <a:t>, …);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r>
              <a:rPr lang="en-GB" dirty="0"/>
              <a:t>We can also </a:t>
            </a:r>
            <a:r>
              <a:rPr lang="en-GB" b="1" dirty="0">
                <a:solidFill>
                  <a:srgbClr val="0070C0"/>
                </a:solidFill>
              </a:rPr>
              <a:t>query information about kernel arguments </a:t>
            </a:r>
            <a:r>
              <a:rPr lang="en-GB" dirty="0"/>
              <a:t>(from OpenCL 1.2 onwards):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clGetKernelInfo</a:t>
            </a:r>
            <a:r>
              <a:rPr lang="en-GB" sz="2200" b="1" dirty="0">
                <a:latin typeface="Courier New"/>
                <a:cs typeface="Courier New"/>
              </a:rPr>
              <a:t>(kernel, CL_KERNEL_NUM_ARGS, …);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clGetKernelInfo</a:t>
            </a:r>
            <a:r>
              <a:rPr lang="en-GB" sz="2200" b="1" dirty="0">
                <a:latin typeface="Courier New"/>
                <a:cs typeface="Courier New"/>
              </a:rPr>
              <a:t>(kernel, CL_KERNEL_ARG_*, …);</a:t>
            </a:r>
          </a:p>
          <a:p>
            <a:pPr marL="0" indent="0">
              <a:buNone/>
            </a:pPr>
            <a:r>
              <a:rPr lang="en-GB" dirty="0">
                <a:latin typeface="Trebuchet MS"/>
                <a:cs typeface="Trebuchet MS"/>
              </a:rPr>
              <a:t>	</a:t>
            </a:r>
            <a:r>
              <a:rPr lang="en-GB" dirty="0"/>
              <a:t>(the program should be compiled using the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/>
              <a:t>option)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1C7F-55F5-1B48-9AB3-BF4B55B9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50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Separate Compilation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r>
              <a:rPr lang="en-GB" dirty="0"/>
              <a:t>This enables the creation of libraries of compiled OpenCL functions, that can be linked to multiple program objects</a:t>
            </a:r>
          </a:p>
          <a:p>
            <a:r>
              <a:rPr lang="en-GB" dirty="0"/>
              <a:t>Can improve program build times, by allowing code shared across multiple programs to be extracted into a common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59576-D9F1-894B-B4AD-654D6221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Separate Compilation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5775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OpenCL 1.2 gives more control over the build process by adding two new functions:</a:t>
            </a:r>
            <a:br>
              <a:rPr lang="en-GB" dirty="0"/>
            </a:br>
            <a:endParaRPr lang="en-GB" dirty="0"/>
          </a:p>
          <a:p>
            <a:pPr marL="400050" lvl="1" indent="0">
              <a:buNone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clCompileProgram</a:t>
            </a:r>
            <a:r>
              <a:rPr lang="en-GB" b="1" dirty="0">
                <a:latin typeface="Courier New"/>
                <a:cs typeface="Courier New"/>
              </a:rPr>
              <a:t>(programs[0], …);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program = 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clLinkProgram</a:t>
            </a:r>
            <a:r>
              <a:rPr lang="en-GB" b="1" dirty="0">
                <a:latin typeface="Courier New"/>
                <a:cs typeface="Courier New"/>
              </a:rPr>
              <a:t>(context,…,programs);</a:t>
            </a:r>
            <a:br>
              <a:rPr lang="en-GB" b="1" dirty="0">
                <a:latin typeface="Courier New"/>
                <a:cs typeface="Courier New"/>
              </a:rPr>
            </a:b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61950" indent="-361950"/>
            <a:r>
              <a:rPr lang="en-GB" dirty="0"/>
              <a:t>This enables the creation of libraries of compiled OpenCL functions, that can be linked to multiple program objects</a:t>
            </a:r>
          </a:p>
          <a:p>
            <a:r>
              <a:rPr lang="en-GB" dirty="0"/>
              <a:t>Can improve program build times, by allowing code shared across multiple programs to be extracted into a common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840FC-7158-7844-8857-BCB7E34A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4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load our OpenCL kernel source code from file(s) at runtime</a:t>
            </a:r>
          </a:p>
          <a:p>
            <a:r>
              <a:rPr lang="en-GB" dirty="0"/>
              <a:t>We can make things easier by using a script to convert OpenCL source files into string literals defined inside header files</a:t>
            </a:r>
          </a:p>
          <a:p>
            <a:r>
              <a:rPr lang="en-GB" dirty="0"/>
              <a:t>This script then becomes part of the build process in the </a:t>
            </a:r>
            <a:r>
              <a:rPr lang="en-GB" dirty="0" err="1"/>
              <a:t>Makefile</a:t>
            </a:r>
            <a:r>
              <a:rPr lang="en-GB" dirty="0"/>
              <a:t>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    ./</a:t>
            </a:r>
            <a:r>
              <a:rPr lang="en-GB" b="1" dirty="0" err="1">
                <a:latin typeface="Courier New"/>
                <a:cs typeface="Courier New"/>
              </a:rPr>
              <a:t>stringify_ocl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8E37-FEC1-2241-8A7C-EB83C32E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OpenCL kernel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-cl-fp32-correctly-rounded-divide-sqrt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Kernel Compiler Flags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</a:rPr>
              <a:t>implies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DC221-3482-9A4E-993D-546071F5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Kernel Compiler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/>
              <a:t>For example, NVIDIA provide the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/>
              <a:t> flag to specify which GPU architecture should be targeted, 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/>
              <a:t>Some vendors support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/>
              <a:t> flags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C3B0B-25C8-424B-9464-5DFD5B22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compilation </a:t>
            </a:r>
            <a:r>
              <a:rPr lang="en-GB" dirty="0"/>
              <a:t>hints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8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As with C/C++, use the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/>
              <a:t>/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keywords for kernel arguments where appropriate to make sure the compiler can optimise memory accesses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730AFA-0867-364E-AC8F-B9D302B2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exploit runtime kernel compilation to embed values that are only known at runtime into kernels as compile-time constants</a:t>
            </a:r>
          </a:p>
          <a:p>
            <a:r>
              <a:rPr lang="en-GB" dirty="0"/>
              <a:t>In some cases this can significantly improve performance</a:t>
            </a:r>
          </a:p>
          <a:p>
            <a:r>
              <a:rPr lang="en-GB" dirty="0"/>
              <a:t>OpenCL compilers support the same </a:t>
            </a:r>
            <a:r>
              <a:rPr lang="en-GB" dirty="0" err="1"/>
              <a:t>preprocessor</a:t>
            </a:r>
            <a:r>
              <a:rPr lang="en-GB" dirty="0"/>
              <a:t> definition flags as GCC/Clang: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0A219-DF6E-8949-A1BE-100D6A3F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Multiply a vector by a constant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Passing the value as an argument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>
                <a:latin typeface="Courier New"/>
                <a:cs typeface="Courier New"/>
              </a:rPr>
              <a:t>  </a:t>
            </a:r>
            <a:r>
              <a:rPr lang="en-GB" b="1" dirty="0">
                <a:latin typeface="Courier New"/>
                <a:cs typeface="Courier New"/>
              </a:rPr>
              <a:t>factor)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0, NULL, NULL, NULL, NULL);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5424" y="2166620"/>
            <a:ext cx="3578475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Value of ‘factor’ not known at application build time (e.g. passed </a:t>
            </a:r>
            <a:r>
              <a:rPr lang="en-GB">
                <a:solidFill>
                  <a:srgbClr val="FF0000"/>
                </a:solidFill>
              </a:rPr>
              <a:t>as a command-line </a:t>
            </a:r>
            <a:r>
              <a:rPr lang="en-GB" dirty="0">
                <a:solidFill>
                  <a:srgbClr val="FF0000"/>
                </a:solidFill>
              </a:rPr>
              <a:t>argument)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39973" y="280841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7" idx="1"/>
          </p:cNvCxnSpPr>
          <p:nvPr/>
        </p:nvCxnSpPr>
        <p:spPr>
          <a:xfrm flipV="1">
            <a:off x="2920631" y="2628285"/>
            <a:ext cx="1844793" cy="18635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2E97C2-105C-FA45-A1A4-02049B3C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3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Multiply a vector by a constant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Passing the value as an argument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>
                <a:latin typeface="Courier New"/>
                <a:cs typeface="Courier New"/>
              </a:rPr>
              <a:t>  </a:t>
            </a:r>
            <a:r>
              <a:rPr lang="en-GB" b="1" dirty="0">
                <a:latin typeface="Courier New"/>
                <a:cs typeface="Courier New"/>
              </a:rPr>
              <a:t>factor)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0, NULL, NULL, NULL, NULL);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Defining the value as a </a:t>
            </a:r>
            <a:r>
              <a:rPr lang="en-GB" dirty="0" err="1"/>
              <a:t>preprocessor</a:t>
            </a:r>
            <a:r>
              <a:rPr lang="en-GB" dirty="0"/>
              <a:t> 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699391" cy="39512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*data)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sprintf</a:t>
            </a:r>
            <a:r>
              <a:rPr lang="en-GB" b="1" dirty="0">
                <a:latin typeface="Courier New"/>
                <a:cs typeface="Courier New"/>
              </a:rPr>
              <a:t>(options, “-</a:t>
            </a:r>
            <a:r>
              <a:rPr lang="en-GB" b="1" dirty="0" err="1">
                <a:latin typeface="Courier New"/>
                <a:cs typeface="Courier New"/>
              </a:rPr>
              <a:t>Dfactor</a:t>
            </a:r>
            <a:r>
              <a:rPr lang="en-GB" b="1" dirty="0">
                <a:latin typeface="Courier New"/>
                <a:cs typeface="Courier New"/>
              </a:rPr>
              <a:t>=%f”, 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0, NULL, options, NULL, NULL);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2E97C2-105C-FA45-A1A4-02049B3C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8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instead of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/>
              <a:t>, then define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at runtime using OpenCL build options: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Toggling use of local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F515B-FCD1-144C-98E6-C84A0E82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>
                <a:latin typeface="Trebuchet MS"/>
                <a:cs typeface="Trebuchet MS"/>
              </a:rPr>
              <a:t>specialization constants</a:t>
            </a:r>
            <a:r>
              <a:rPr lang="en-GB" dirty="0">
                <a:latin typeface="Trebuchet MS"/>
                <a:cs typeface="Trebuchet MS"/>
              </a:rPr>
              <a:t>, which allow symbolic values to be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OpenCL C++ kernel code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3.0f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cl::</a:t>
            </a:r>
            <a:r>
              <a:rPr lang="en-GB" b="1" dirty="0" err="1">
                <a:latin typeface="Courier New"/>
                <a:cs typeface="Courier New"/>
              </a:rPr>
              <a:t>spec_constant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3.0f</a:t>
            </a:r>
            <a:r>
              <a:rPr lang="en-GB" b="1" dirty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>
                <a:latin typeface="Courier New"/>
                <a:cs typeface="Courier New"/>
              </a:rPr>
              <a:t>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err="1">
                <a:latin typeface="Courier New"/>
                <a:cs typeface="Courier New"/>
              </a:rPr>
              <a:t>factor.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Host code</a:t>
            </a:r>
          </a:p>
          <a:p>
            <a:pPr marL="0" indent="0">
              <a:buFont typeface="Arial"/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), &amp;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&amp;device, 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0D4C6-49E1-8844-B5AD-0681D876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/>
              <a:t>The example is a simple bilateral filter</a:t>
            </a:r>
          </a:p>
          <a:p>
            <a:pPr lvl="1"/>
            <a:r>
              <a:rPr lang="en-GB" dirty="0"/>
              <a:t>Edge-preserving smoothing/noise reduction filter</a:t>
            </a:r>
          </a:p>
          <a:p>
            <a:pPr lvl="1"/>
            <a:r>
              <a:rPr lang="en-GB" dirty="0"/>
              <a:t>Each pixel of the output image is some function of its neighbouring pixels from the input image</a:t>
            </a:r>
          </a:p>
          <a:p>
            <a:pPr lvl="1"/>
            <a:r>
              <a:rPr lang="en-GB" dirty="0"/>
              <a:t>Uses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r>
              <a:rPr lang="en-GB" dirty="0"/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exp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distance</a:t>
            </a:r>
            <a:r>
              <a:rPr lang="en-GB" dirty="0"/>
              <a:t> </a:t>
            </a:r>
            <a:r>
              <a:rPr lang="en-GB" dirty="0" err="1"/>
              <a:t>builtins</a:t>
            </a:r>
            <a:endParaRPr lang="en-GB" dirty="0"/>
          </a:p>
          <a:p>
            <a:endParaRPr lang="en-GB" dirty="0"/>
          </a:p>
          <a:p>
            <a:r>
              <a:rPr lang="en-GB" dirty="0"/>
              <a:t>A fully working implementation of this code is provided as a starting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61C04-83DE-6B4E-A1F6-7E4E6B64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08" y="1417638"/>
            <a:ext cx="8482482" cy="544036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Find the starting code: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-training/exercises/Bilateral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submit_bilateral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GB" dirty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provided</a:t>
            </a:r>
          </a:p>
          <a:p>
            <a:pPr>
              <a:lnSpc>
                <a:spcPct val="120000"/>
              </a:lnSpc>
            </a:pPr>
            <a:r>
              <a:rPr lang="en-GB" dirty="0"/>
              <a:t>Tip: If verification is too slow, 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/>
              <a:t> flag or set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Extra: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Get the compiler to generate the assembly code and look through this, correlating it to your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71308-23D8-3D4C-83C9-858E1F9D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c[i]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F7DFB-B3BE-1940-B976-B95233EA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427.7ms (</a:t>
            </a:r>
            <a:r>
              <a:rPr lang="en-GB" sz="2000" b="1" dirty="0">
                <a:latin typeface="Courier New"/>
                <a:cs typeface="Courier New"/>
              </a:rPr>
              <a:t>13.4ms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341.2ms (</a:t>
            </a:r>
            <a:r>
              <a:rPr lang="en-GB" sz="2000" b="1" dirty="0">
                <a:latin typeface="Courier New"/>
                <a:cs typeface="Courier New"/>
              </a:rPr>
              <a:t>10.7ms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B06C9-0B67-7F40-A55D-6E20063A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Results from 2 different versions (original and meta programming) on an NVIDIA P100: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59.2ms (</a:t>
            </a:r>
            <a:r>
              <a:rPr lang="en-GB" sz="2000" b="1" dirty="0">
                <a:latin typeface="Courier New"/>
                <a:cs typeface="Courier New"/>
              </a:rPr>
              <a:t>1.9ms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56.2ms (</a:t>
            </a:r>
            <a:r>
              <a:rPr lang="en-GB" sz="2000" b="1" dirty="0">
                <a:latin typeface="Courier New"/>
                <a:cs typeface="Courier New"/>
              </a:rPr>
              <a:t>1.8ms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48D8-CC6F-E84E-8015-F71D24B1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26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#!/bin/bash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$NAME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 $IN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A065-B289-D048-8497-0B652D3D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Shipping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OpenCL applications rely on </a:t>
            </a:r>
            <a:r>
              <a:rPr lang="en-GB" b="1" i="1" dirty="0">
                <a:solidFill>
                  <a:srgbClr val="0000FF"/>
                </a:solidFill>
              </a:rPr>
              <a:t>online*</a:t>
            </a:r>
            <a:r>
              <a:rPr lang="en-GB" dirty="0"/>
              <a:t> compilation in order to achieve portability</a:t>
            </a:r>
          </a:p>
          <a:p>
            <a:pPr lvl="1"/>
            <a:r>
              <a:rPr lang="en-GB" dirty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/>
              <a:t>There are a few ways to try protect your OpenCL kernels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809" y="6488668"/>
            <a:ext cx="570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OpenCL 2.2 C++ kernels are offline compiled </a:t>
            </a:r>
            <a:r>
              <a:rPr lang="mr-IN" dirty="0"/>
              <a:t>–</a:t>
            </a:r>
            <a:r>
              <a:rPr lang="en-US" dirty="0"/>
              <a:t> more later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CA81-A8C2-7242-B253-781E72A4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Encrypting OpenCL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achieved with a standard encryption 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/>
              <a:t>This prevents the source from being easily read, but it can still be retrieved by intercepting the call to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</a:p>
          <a:p>
            <a:pPr>
              <a:lnSpc>
                <a:spcPct val="110000"/>
              </a:lnSpc>
            </a:pPr>
            <a:r>
              <a:rPr lang="en-GB" dirty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A167D-2D25-054E-BA22-26183E0D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OpenCL allows you to retrieve a binary from the runtime after it is compiled, and use this instead of loading a program from source</a:t>
            </a:r>
          </a:p>
          <a:p>
            <a:r>
              <a:rPr lang="en-GB" dirty="0"/>
              <a:t>This means that we can precompile our OpenCL kernels and ship the binaries with our application (instead of the source code)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20480-AD0F-8841-9769-579C3BC0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Retrieving the binary: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</a:t>
            </a:r>
            <a:r>
              <a:rPr lang="en-GB" b="1" dirty="0" err="1">
                <a:latin typeface="Courier New"/>
                <a:cs typeface="Courier New"/>
              </a:rPr>
              <a:t>kernel_source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>
                <a:latin typeface="Courier New"/>
                <a:cs typeface="Courier New"/>
              </a:rPr>
              <a:t>&gt; sizes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*&gt; binaries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compiled program binary from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cl::Program::Binaries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>
                <a:latin typeface="Courier New"/>
                <a:cs typeface="Courier New"/>
              </a:rPr>
              <a:t>(binaries[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], sizes[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]));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B2A0-DA81-0C45-8D7D-BF1E0415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1417638"/>
            <a:ext cx="8968636" cy="5440362"/>
          </a:xfrm>
        </p:spPr>
        <p:txBody>
          <a:bodyPr>
            <a:noAutofit/>
          </a:bodyPr>
          <a:lstStyle/>
          <a:p>
            <a:r>
              <a:rPr lang="en-GB" sz="1600" b="1" dirty="0"/>
              <a:t>Retrieving the binary:</a:t>
            </a: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program = </a:t>
            </a: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clCreateProgramWithSource</a:t>
            </a:r>
            <a:r>
              <a:rPr lang="en-GB" sz="1300" b="1" dirty="0">
                <a:latin typeface="Courier New"/>
                <a:cs typeface="Courier New"/>
              </a:rPr>
              <a:t>(context, 1, &amp;</a:t>
            </a:r>
            <a:r>
              <a:rPr lang="en-GB" sz="1300" b="1" dirty="0" err="1">
                <a:latin typeface="Courier New"/>
                <a:cs typeface="Courier New"/>
              </a:rPr>
              <a:t>kernel_source</a:t>
            </a:r>
            <a:r>
              <a:rPr lang="en-GB" sz="1300" b="1" dirty="0">
                <a:latin typeface="Courier New"/>
                <a:cs typeface="Courier New"/>
              </a:rPr>
              <a:t>, NULL, NULL);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clBuildProgram</a:t>
            </a:r>
            <a:r>
              <a:rPr lang="en-GB" sz="1300" b="1" dirty="0">
                <a:latin typeface="Courier New"/>
                <a:cs typeface="Courier New"/>
              </a:rPr>
              <a:t>(program, 0, NULL, NULL, NULL,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sz="1300" b="1" dirty="0" err="1">
                <a:latin typeface="Courier New"/>
                <a:cs typeface="Courier New"/>
              </a:rPr>
              <a:t>size_t</a:t>
            </a:r>
            <a:r>
              <a:rPr lang="en-GB" sz="1300" b="1" dirty="0">
                <a:latin typeface="Courier New"/>
                <a:cs typeface="Courier New"/>
              </a:rPr>
              <a:t> size;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1300" b="1" dirty="0">
                <a:latin typeface="Courier New"/>
                <a:cs typeface="Courier New"/>
              </a:rPr>
              <a:t>(program, CL_PROGRAM_BINARY_SIZES, </a:t>
            </a:r>
            <a:r>
              <a:rPr lang="en-GB" sz="1300" b="1" dirty="0" err="1">
                <a:latin typeface="Courier New"/>
                <a:cs typeface="Courier New"/>
              </a:rPr>
              <a:t>sizeof</a:t>
            </a:r>
            <a:r>
              <a:rPr lang="en-GB" sz="1300" b="1" dirty="0">
                <a:latin typeface="Courier New"/>
                <a:cs typeface="Courier New"/>
              </a:rPr>
              <a:t>(</a:t>
            </a:r>
            <a:r>
              <a:rPr lang="en-GB" sz="1300" b="1" dirty="0" err="1">
                <a:latin typeface="Courier New"/>
                <a:cs typeface="Courier New"/>
              </a:rPr>
              <a:t>size_t</a:t>
            </a:r>
            <a:r>
              <a:rPr lang="en-GB" sz="1300" b="1" dirty="0">
                <a:latin typeface="Courier New"/>
                <a:cs typeface="Courier New"/>
              </a:rPr>
              <a:t>), &amp;size,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unsigned char *binaries = malloc(</a:t>
            </a:r>
            <a:r>
              <a:rPr lang="en-GB" sz="1300" b="1" dirty="0" err="1">
                <a:latin typeface="Courier New"/>
                <a:cs typeface="Courier New"/>
              </a:rPr>
              <a:t>sizeof</a:t>
            </a:r>
            <a:r>
              <a:rPr lang="en-GB" sz="1300" b="1" dirty="0">
                <a:latin typeface="Courier New"/>
                <a:cs typeface="Courier New"/>
              </a:rPr>
              <a:t>(unsigned char) * size);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1300" b="1" dirty="0">
                <a:latin typeface="Courier New"/>
                <a:cs typeface="Courier New"/>
              </a:rPr>
              <a:t>(program, CL_PROGRAM_BINARIES, size, &amp;binaries,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r>
              <a:rPr lang="en-GB" sz="1600" b="1" dirty="0"/>
              <a:t>Loading the binary</a:t>
            </a: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Load compiled program binary from file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program = </a:t>
            </a: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clCreateProgramWithBinary</a:t>
            </a:r>
            <a:r>
              <a:rPr lang="en-GB" sz="1300" b="1" dirty="0">
                <a:latin typeface="Courier New"/>
                <a:cs typeface="Courier New"/>
              </a:rPr>
              <a:t>(context, 1, devices, &amp;size, &amp;</a:t>
            </a:r>
            <a:r>
              <a:rPr lang="en-GB" sz="1300" b="1" dirty="0" err="1">
                <a:latin typeface="Courier New"/>
                <a:cs typeface="Courier New"/>
              </a:rPr>
              <a:t>binaries,NULL,NULL</a:t>
            </a:r>
            <a:r>
              <a:rPr lang="en-GB" sz="1300" b="1" dirty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clBuildProgram</a:t>
            </a:r>
            <a:r>
              <a:rPr lang="en-GB" sz="1300" b="1" dirty="0">
                <a:latin typeface="Courier New"/>
                <a:cs typeface="Courier New"/>
              </a:rPr>
              <a:t>(program, 0, NULL, NULL, NULL,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056A2-859F-7048-A1E5-8DA201CE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4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2431</Words>
  <Application>Microsoft Macintosh PowerPoint</Application>
  <PresentationFormat>On-screen Show (4:3)</PresentationFormat>
  <Paragraphs>352</Paragraphs>
  <Slides>31</Slides>
  <Notes>11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Trebuchet MS</vt:lpstr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Precompiling OpenCL Kernels</vt:lpstr>
      <vt:lpstr>Portable Binaries</vt:lpstr>
      <vt:lpstr>SPIR-V Overview</vt:lpstr>
      <vt:lpstr>SPIR-V Ecosystem</vt:lpstr>
      <vt:lpstr>Generating Assembly Code</vt:lpstr>
      <vt:lpstr>Kernel Introspection</vt:lpstr>
      <vt:lpstr>Kernel Introspection</vt:lpstr>
      <vt:lpstr>Kernel Introspection</vt:lpstr>
      <vt:lpstr>Separate Compilation and Linking</vt:lpstr>
      <vt:lpstr>Separate Compilation and Linking</vt:lpstr>
      <vt:lpstr>OpenCL Kernel Compiler Flags</vt:lpstr>
      <vt:lpstr>OpenCL Kernel Compiler Flags</vt:lpstr>
      <vt:lpstr>Other compilation hints</vt:lpstr>
      <vt:lpstr>Metaprogramming</vt:lpstr>
      <vt:lpstr>Example: Multiply a vector by a constant value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Simon McIntosh-Smith</cp:lastModifiedBy>
  <cp:revision>187</cp:revision>
  <dcterms:created xsi:type="dcterms:W3CDTF">2015-05-05T22:42:33Z</dcterms:created>
  <dcterms:modified xsi:type="dcterms:W3CDTF">2018-11-28T10:25:18Z</dcterms:modified>
</cp:coreProperties>
</file>