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19"/>
  </p:notesMasterIdLst>
  <p:sldIdLst>
    <p:sldId id="703" r:id="rId3"/>
    <p:sldId id="677" r:id="rId4"/>
    <p:sldId id="736" r:id="rId5"/>
    <p:sldId id="737" r:id="rId6"/>
    <p:sldId id="738" r:id="rId7"/>
    <p:sldId id="739" r:id="rId8"/>
    <p:sldId id="741" r:id="rId9"/>
    <p:sldId id="742" r:id="rId10"/>
    <p:sldId id="743" r:id="rId11"/>
    <p:sldId id="744" r:id="rId12"/>
    <p:sldId id="745" r:id="rId13"/>
    <p:sldId id="746" r:id="rId14"/>
    <p:sldId id="753" r:id="rId15"/>
    <p:sldId id="754" r:id="rId16"/>
    <p:sldId id="755" r:id="rId17"/>
    <p:sldId id="757" r:id="rId18"/>
    <p:sldId id="761" r:id="rId19"/>
    <p:sldId id="762" r:id="rId20"/>
    <p:sldId id="763" r:id="rId21"/>
    <p:sldId id="764" r:id="rId22"/>
    <p:sldId id="765" r:id="rId23"/>
    <p:sldId id="767" r:id="rId24"/>
    <p:sldId id="792" r:id="rId25"/>
    <p:sldId id="791" r:id="rId26"/>
    <p:sldId id="782" r:id="rId27"/>
    <p:sldId id="680" r:id="rId28"/>
    <p:sldId id="787" r:id="rId29"/>
    <p:sldId id="783" r:id="rId30"/>
    <p:sldId id="794" r:id="rId31"/>
    <p:sldId id="788" r:id="rId32"/>
    <p:sldId id="549" r:id="rId33"/>
    <p:sldId id="723" r:id="rId34"/>
    <p:sldId id="784" r:id="rId35"/>
    <p:sldId id="785" r:id="rId36"/>
    <p:sldId id="786" r:id="rId37"/>
    <p:sldId id="702" r:id="rId38"/>
    <p:sldId id="684" r:id="rId39"/>
    <p:sldId id="407" r:id="rId40"/>
    <p:sldId id="790" r:id="rId41"/>
    <p:sldId id="789" r:id="rId42"/>
    <p:sldId id="408" r:id="rId43"/>
    <p:sldId id="793" r:id="rId44"/>
    <p:sldId id="469" r:id="rId45"/>
    <p:sldId id="473" r:id="rId46"/>
    <p:sldId id="470" r:id="rId47"/>
    <p:sldId id="471" r:id="rId48"/>
    <p:sldId id="472" r:id="rId49"/>
    <p:sldId id="368" r:id="rId50"/>
    <p:sldId id="476" r:id="rId51"/>
    <p:sldId id="369" r:id="rId52"/>
    <p:sldId id="370" r:id="rId53"/>
    <p:sldId id="371" r:id="rId54"/>
    <p:sldId id="372" r:id="rId55"/>
    <p:sldId id="373" r:id="rId56"/>
    <p:sldId id="374" r:id="rId57"/>
    <p:sldId id="375" r:id="rId58"/>
    <p:sldId id="417" r:id="rId59"/>
    <p:sldId id="418" r:id="rId60"/>
    <p:sldId id="438" r:id="rId61"/>
    <p:sldId id="439" r:id="rId62"/>
    <p:sldId id="440" r:id="rId63"/>
    <p:sldId id="442" r:id="rId64"/>
    <p:sldId id="443" r:id="rId65"/>
    <p:sldId id="444" r:id="rId66"/>
    <p:sldId id="445" r:id="rId67"/>
    <p:sldId id="446" r:id="rId68"/>
    <p:sldId id="447" r:id="rId69"/>
    <p:sldId id="448" r:id="rId70"/>
    <p:sldId id="449" r:id="rId71"/>
    <p:sldId id="450" r:id="rId72"/>
    <p:sldId id="451" r:id="rId73"/>
    <p:sldId id="452" r:id="rId74"/>
    <p:sldId id="419" r:id="rId75"/>
    <p:sldId id="420"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21" r:id="rId92"/>
    <p:sldId id="492" r:id="rId93"/>
    <p:sldId id="422" r:id="rId94"/>
    <p:sldId id="493" r:id="rId95"/>
    <p:sldId id="494" r:id="rId96"/>
    <p:sldId id="496" r:id="rId97"/>
    <p:sldId id="498" r:id="rId98"/>
    <p:sldId id="500" r:id="rId99"/>
    <p:sldId id="502" r:id="rId100"/>
    <p:sldId id="499" r:id="rId101"/>
    <p:sldId id="575" r:id="rId102"/>
    <p:sldId id="416" r:id="rId103"/>
    <p:sldId id="456" r:id="rId104"/>
    <p:sldId id="457" r:id="rId105"/>
    <p:sldId id="513" r:id="rId106"/>
    <p:sldId id="514" r:id="rId107"/>
    <p:sldId id="464" r:id="rId108"/>
    <p:sldId id="455" r:id="rId109"/>
    <p:sldId id="459" r:id="rId110"/>
    <p:sldId id="487" r:id="rId111"/>
    <p:sldId id="458" r:id="rId112"/>
    <p:sldId id="460" r:id="rId113"/>
    <p:sldId id="461" r:id="rId114"/>
    <p:sldId id="462" r:id="rId115"/>
    <p:sldId id="280" r:id="rId116"/>
    <p:sldId id="463" r:id="rId117"/>
    <p:sldId id="466"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5: Advanced Topics: OpenCL Ecosystem" id="{A5697799-B7EE-C140-932E-EF3B1B32268C}">
          <p14:sldIdLst>
            <p14:sldId id="703"/>
            <p14:sldId id="677"/>
            <p14:sldId id="736"/>
            <p14:sldId id="737"/>
            <p14:sldId id="738"/>
            <p14:sldId id="739"/>
            <p14:sldId id="741"/>
            <p14:sldId id="742"/>
            <p14:sldId id="743"/>
            <p14:sldId id="744"/>
            <p14:sldId id="745"/>
            <p14:sldId id="746"/>
            <p14:sldId id="753"/>
            <p14:sldId id="754"/>
            <p14:sldId id="755"/>
            <p14:sldId id="757"/>
            <p14:sldId id="761"/>
            <p14:sldId id="762"/>
            <p14:sldId id="763"/>
            <p14:sldId id="764"/>
            <p14:sldId id="765"/>
            <p14:sldId id="767"/>
            <p14:sldId id="792"/>
            <p14:sldId id="791"/>
            <p14:sldId id="782"/>
            <p14:sldId id="680"/>
            <p14:sldId id="787"/>
            <p14:sldId id="783"/>
            <p14:sldId id="794"/>
            <p14:sldId id="788"/>
            <p14:sldId id="549"/>
            <p14:sldId id="723"/>
            <p14:sldId id="784"/>
            <p14:sldId id="785"/>
            <p14:sldId id="786"/>
            <p14:sldId id="702"/>
            <p14:sldId id="684"/>
          </p14:sldIdLst>
        </p14:section>
        <p14:section name="Conclusion" id="{C0B74BCB-353E-4AA6-AB48-FE70C229DD74}">
          <p14:sldIdLst>
            <p14:sldId id="407"/>
            <p14:sldId id="790"/>
            <p14:sldId id="789"/>
            <p14:sldId id="408"/>
            <p14:sldId id="793"/>
          </p14:sldIdLst>
        </p14:section>
        <p14:section name="OpenCL Versions" id="{AB828554-1F5A-4B4F-B90A-5D2E1EE5F794}">
          <p14:sldIdLst>
            <p14:sldId id="469"/>
            <p14:sldId id="473"/>
            <p14:sldId id="470"/>
            <p14:sldId id="471"/>
            <p14:sldId id="472"/>
          </p14:sldIdLst>
        </p14:section>
        <p14:section name="A: Vector Instructions" id="{79509E48-2B01-4804-8CFD-4E2940F83429}">
          <p14:sldIdLst>
            <p14:sldId id="368"/>
            <p14:sldId id="476"/>
            <p14:sldId id="369"/>
            <p14:sldId id="370"/>
            <p14:sldId id="371"/>
            <p14:sldId id="372"/>
            <p14:sldId id="373"/>
            <p14:sldId id="374"/>
            <p14:sldId id="375"/>
          </p14:sldIdLst>
        </p14:section>
        <p14:section name="B: Events" id="{BC73365D-818F-4602-8478-FE8A37EC585B}">
          <p14:sldIdLst>
            <p14:sldId id="417"/>
            <p14:sldId id="418"/>
            <p14:sldId id="438"/>
            <p14:sldId id="439"/>
            <p14:sldId id="440"/>
            <p14:sldId id="442"/>
            <p14:sldId id="443"/>
            <p14:sldId id="444"/>
            <p14:sldId id="445"/>
            <p14:sldId id="446"/>
            <p14:sldId id="447"/>
            <p14:sldId id="448"/>
            <p14:sldId id="449"/>
            <p14:sldId id="450"/>
            <p14:sldId id="451"/>
            <p14:sldId id="452"/>
          </p14:sldIdLst>
        </p14:section>
        <p14:section name="C: C++ for C" id="{A43E7558-BF77-452F-9A6A-25DCD74A5379}">
          <p14:sldIdLst>
            <p14:sldId id="419"/>
            <p14:sldId id="420"/>
            <p14:sldId id="423"/>
            <p14:sldId id="424"/>
            <p14:sldId id="425"/>
            <p14:sldId id="426"/>
            <p14:sldId id="427"/>
            <p14:sldId id="428"/>
            <p14:sldId id="429"/>
            <p14:sldId id="430"/>
            <p14:sldId id="431"/>
            <p14:sldId id="432"/>
            <p14:sldId id="433"/>
            <p14:sldId id="434"/>
            <p14:sldId id="435"/>
            <p14:sldId id="436"/>
            <p14:sldId id="437"/>
          </p14:sldIdLst>
        </p14:section>
        <p14:section name="D: Python for C" id="{D2386177-94FF-4DE8-A716-1A20EF41EED2}">
          <p14:sldIdLst>
            <p14:sldId id="421"/>
            <p14:sldId id="492"/>
            <p14:sldId id="422"/>
            <p14:sldId id="493"/>
            <p14:sldId id="494"/>
            <p14:sldId id="496"/>
            <p14:sldId id="498"/>
            <p14:sldId id="500"/>
            <p14:sldId id="502"/>
            <p14:sldId id="499"/>
          </p14:sldIdLst>
        </p14:section>
        <p14:section name="E: Porting CUDA" id="{D62F3B86-AEE2-8642-BF7F-34BBBAE54576}">
          <p14:sldIdLst>
            <p14:sldId id="575"/>
            <p14:sldId id="416"/>
            <p14:sldId id="456"/>
            <p14:sldId id="457"/>
            <p14:sldId id="513"/>
            <p14:sldId id="514"/>
            <p14:sldId id="464"/>
            <p14:sldId id="455"/>
            <p14:sldId id="459"/>
            <p14:sldId id="487"/>
            <p14:sldId id="458"/>
            <p14:sldId id="460"/>
            <p14:sldId id="461"/>
            <p14:sldId id="462"/>
            <p14:sldId id="280"/>
            <p14:sldId id="463"/>
            <p14:sldId id="4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 id="1" name="Simon McIntosh-Smith"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727" autoAdjust="0"/>
    <p:restoredTop sz="90516" autoAdjust="0"/>
  </p:normalViewPr>
  <p:slideViewPr>
    <p:cSldViewPr>
      <p:cViewPr varScale="1">
        <p:scale>
          <a:sx n="105" d="100"/>
          <a:sy n="105" d="100"/>
        </p:scale>
        <p:origin x="-1008" y="-112"/>
      </p:cViewPr>
      <p:guideLst>
        <p:guide orient="horz" pos="2160"/>
        <p:guide pos="2880"/>
      </p:guideLst>
    </p:cSldViewPr>
  </p:slideViewPr>
  <p:outlineViewPr>
    <p:cViewPr>
      <p:scale>
        <a:sx n="33" d="100"/>
        <a:sy n="33" d="100"/>
      </p:scale>
      <p:origin x="0" y="187932"/>
    </p:cViewPr>
  </p:outlineViewPr>
  <p:notesTextViewPr>
    <p:cViewPr>
      <p:scale>
        <a:sx n="1" d="1"/>
        <a:sy n="1" d="1"/>
      </p:scale>
      <p:origin x="0" y="0"/>
    </p:cViewPr>
  </p:notesTextViewPr>
  <p:sorterViewPr>
    <p:cViewPr>
      <p:scale>
        <a:sx n="124" d="100"/>
        <a:sy n="124" d="100"/>
      </p:scale>
      <p:origin x="0" y="0"/>
    </p:cViewPr>
  </p:sorterViewPr>
  <p:notesViewPr>
    <p:cSldViewPr snapToGrid="0" snapToObjects="1">
      <p:cViewPr varScale="1">
        <p:scale>
          <a:sx n="81" d="100"/>
          <a:sy n="81" d="100"/>
        </p:scale>
        <p:origin x="-383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printerSettings" Target="printerSettings/printerSettings1.bin"/><Relationship Id="rId121" Type="http://schemas.openxmlformats.org/officeDocument/2006/relationships/commentAuthors" Target="commentAuthors.xml"/><Relationship Id="rId122" Type="http://schemas.openxmlformats.org/officeDocument/2006/relationships/presProps" Target="presProps.xml"/><Relationship Id="rId123" Type="http://schemas.openxmlformats.org/officeDocument/2006/relationships/viewProps" Target="viewProps.xml"/><Relationship Id="rId124" Type="http://schemas.openxmlformats.org/officeDocument/2006/relationships/theme" Target="theme/theme1.xml"/><Relationship Id="rId125"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notesMaster" Target="notesMasters/notesMaster1.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C675C-B944-486F-8109-1E527AB42EBF}" type="doc">
      <dgm:prSet loTypeId="urn:microsoft.com/office/officeart/2005/8/layout/pyramid1" loCatId="pyramid" qsTypeId="urn:microsoft.com/office/officeart/2005/8/quickstyle/simple1" qsCatId="simple" csTypeId="urn:microsoft.com/office/officeart/2005/8/colors/accent1_2" csCatId="accent1" phldr="1"/>
      <dgm:spPr/>
    </dgm:pt>
    <dgm:pt modelId="{F70328E7-E1E4-4FAA-A193-01C2E2F4AD14}">
      <dgm:prSet phldrT="[Text]"/>
      <dgm:spPr>
        <a:solidFill>
          <a:schemeClr val="accent6"/>
        </a:solidFill>
        <a:ln>
          <a:noFill/>
        </a:ln>
      </dgm:spPr>
      <dgm:t>
        <a:bodyPr/>
        <a:lstStyle/>
        <a:p>
          <a:endParaRPr lang="en-GB" dirty="0"/>
        </a:p>
      </dgm:t>
    </dgm:pt>
    <dgm:pt modelId="{7D92D9A6-DDF6-4D94-98E3-1796F0D9341C}" type="parTrans" cxnId="{1744D156-B868-488D-A64D-9F7AD7926B45}">
      <dgm:prSet/>
      <dgm:spPr/>
      <dgm:t>
        <a:bodyPr/>
        <a:lstStyle/>
        <a:p>
          <a:endParaRPr lang="en-GB"/>
        </a:p>
      </dgm:t>
    </dgm:pt>
    <dgm:pt modelId="{229867F5-C6B0-499D-8ACB-76AD8E324E0C}" type="sibTrans" cxnId="{1744D156-B868-488D-A64D-9F7AD7926B45}">
      <dgm:prSet/>
      <dgm:spPr/>
      <dgm:t>
        <a:bodyPr/>
        <a:lstStyle/>
        <a:p>
          <a:endParaRPr lang="en-GB"/>
        </a:p>
      </dgm:t>
    </dgm:pt>
    <dgm:pt modelId="{CF245904-6651-4210-88E3-794EAE021766}">
      <dgm:prSet phldrT="[Text]"/>
      <dgm:spPr>
        <a:solidFill>
          <a:schemeClr val="accent4"/>
        </a:solidFill>
        <a:ln>
          <a:noFill/>
        </a:ln>
      </dgm:spPr>
      <dgm:t>
        <a:bodyPr/>
        <a:lstStyle/>
        <a:p>
          <a:endParaRPr lang="en-GB" dirty="0"/>
        </a:p>
      </dgm:t>
    </dgm:pt>
    <dgm:pt modelId="{121721A0-8A70-4437-8307-E24ADD98D2F9}" type="parTrans" cxnId="{677B550D-8631-4DE9-A56F-DE02D35D3470}">
      <dgm:prSet/>
      <dgm:spPr/>
      <dgm:t>
        <a:bodyPr/>
        <a:lstStyle/>
        <a:p>
          <a:endParaRPr lang="en-GB"/>
        </a:p>
      </dgm:t>
    </dgm:pt>
    <dgm:pt modelId="{87403D77-6B3F-45DE-9C21-17D47DE5B2E9}" type="sibTrans" cxnId="{677B550D-8631-4DE9-A56F-DE02D35D3470}">
      <dgm:prSet/>
      <dgm:spPr/>
      <dgm:t>
        <a:bodyPr/>
        <a:lstStyle/>
        <a:p>
          <a:endParaRPr lang="en-GB"/>
        </a:p>
      </dgm:t>
    </dgm:pt>
    <dgm:pt modelId="{8C63208B-32B3-4FF5-AC13-ECC2942D22B3}">
      <dgm:prSet phldrT="[Text]"/>
      <dgm:spPr>
        <a:solidFill>
          <a:schemeClr val="accent2"/>
        </a:solidFill>
        <a:ln>
          <a:noFill/>
        </a:ln>
      </dgm:spPr>
      <dgm:t>
        <a:bodyPr/>
        <a:lstStyle/>
        <a:p>
          <a:endParaRPr lang="en-GB" dirty="0"/>
        </a:p>
      </dgm:t>
    </dgm:pt>
    <dgm:pt modelId="{70543741-48AC-4786-9D12-0E81C033F46B}" type="parTrans" cxnId="{D30B44BB-A887-4977-A9B7-673AA8D6B31C}">
      <dgm:prSet/>
      <dgm:spPr/>
      <dgm:t>
        <a:bodyPr/>
        <a:lstStyle/>
        <a:p>
          <a:endParaRPr lang="en-GB"/>
        </a:p>
      </dgm:t>
    </dgm:pt>
    <dgm:pt modelId="{0DC563B8-06BD-45CE-BC2A-367DDBC69202}" type="sibTrans" cxnId="{D30B44BB-A887-4977-A9B7-673AA8D6B31C}">
      <dgm:prSet/>
      <dgm:spPr/>
      <dgm:t>
        <a:bodyPr/>
        <a:lstStyle/>
        <a:p>
          <a:endParaRPr lang="en-GB"/>
        </a:p>
      </dgm:t>
    </dgm:pt>
    <dgm:pt modelId="{CB54A49C-2FB0-4DEF-B1A7-FCB430D43632}">
      <dgm:prSet phldrT="[Text]"/>
      <dgm:spPr>
        <a:solidFill>
          <a:schemeClr val="accent3"/>
        </a:solidFill>
        <a:ln>
          <a:noFill/>
        </a:ln>
      </dgm:spPr>
      <dgm:t>
        <a:bodyPr/>
        <a:lstStyle/>
        <a:p>
          <a:endParaRPr lang="en-GB"/>
        </a:p>
      </dgm:t>
    </dgm:pt>
    <dgm:pt modelId="{13AED8E1-5B2C-45C1-8D1D-6A2F652B8D10}" type="parTrans" cxnId="{E7F189FD-3B68-441F-AC25-A93800E917B4}">
      <dgm:prSet/>
      <dgm:spPr/>
      <dgm:t>
        <a:bodyPr/>
        <a:lstStyle/>
        <a:p>
          <a:endParaRPr lang="en-GB"/>
        </a:p>
      </dgm:t>
    </dgm:pt>
    <dgm:pt modelId="{967CF502-6FC9-41AA-A262-59DBC66C34A5}" type="sibTrans" cxnId="{E7F189FD-3B68-441F-AC25-A93800E917B4}">
      <dgm:prSet/>
      <dgm:spPr/>
      <dgm:t>
        <a:bodyPr/>
        <a:lstStyle/>
        <a:p>
          <a:endParaRPr lang="en-GB"/>
        </a:p>
      </dgm:t>
    </dgm:pt>
    <dgm:pt modelId="{92C7591C-977F-4CE4-9639-BDDD191E1A58}" type="pres">
      <dgm:prSet presAssocID="{5C7C675C-B944-486F-8109-1E527AB42EBF}" presName="Name0" presStyleCnt="0">
        <dgm:presLayoutVars>
          <dgm:dir/>
          <dgm:animLvl val="lvl"/>
          <dgm:resizeHandles val="exact"/>
        </dgm:presLayoutVars>
      </dgm:prSet>
      <dgm:spPr/>
    </dgm:pt>
    <dgm:pt modelId="{53CF9783-55A5-40B6-A155-8AB93D5A275B}" type="pres">
      <dgm:prSet presAssocID="{F70328E7-E1E4-4FAA-A193-01C2E2F4AD14}" presName="Name8" presStyleCnt="0"/>
      <dgm:spPr/>
    </dgm:pt>
    <dgm:pt modelId="{D7D3B013-107F-469E-8AE2-D91D3D19EBE5}" type="pres">
      <dgm:prSet presAssocID="{F70328E7-E1E4-4FAA-A193-01C2E2F4AD14}" presName="level" presStyleLbl="node1" presStyleIdx="0" presStyleCnt="4">
        <dgm:presLayoutVars>
          <dgm:chMax val="1"/>
          <dgm:bulletEnabled val="1"/>
        </dgm:presLayoutVars>
      </dgm:prSet>
      <dgm:spPr/>
      <dgm:t>
        <a:bodyPr/>
        <a:lstStyle/>
        <a:p>
          <a:endParaRPr lang="en-GB"/>
        </a:p>
      </dgm:t>
    </dgm:pt>
    <dgm:pt modelId="{C99C4CE7-E340-45BA-A8E6-F9DE562E0BBF}" type="pres">
      <dgm:prSet presAssocID="{F70328E7-E1E4-4FAA-A193-01C2E2F4AD14}" presName="levelTx" presStyleLbl="revTx" presStyleIdx="0" presStyleCnt="0">
        <dgm:presLayoutVars>
          <dgm:chMax val="1"/>
          <dgm:bulletEnabled val="1"/>
        </dgm:presLayoutVars>
      </dgm:prSet>
      <dgm:spPr/>
      <dgm:t>
        <a:bodyPr/>
        <a:lstStyle/>
        <a:p>
          <a:endParaRPr lang="en-GB"/>
        </a:p>
      </dgm:t>
    </dgm:pt>
    <dgm:pt modelId="{B673AD24-C0F3-4B0D-BB41-5D4A54B00E0E}" type="pres">
      <dgm:prSet presAssocID="{CF245904-6651-4210-88E3-794EAE021766}" presName="Name8" presStyleCnt="0"/>
      <dgm:spPr/>
    </dgm:pt>
    <dgm:pt modelId="{39E00738-F52F-4565-B08B-61C0603CDB91}" type="pres">
      <dgm:prSet presAssocID="{CF245904-6651-4210-88E3-794EAE021766}" presName="level" presStyleLbl="node1" presStyleIdx="1" presStyleCnt="4">
        <dgm:presLayoutVars>
          <dgm:chMax val="1"/>
          <dgm:bulletEnabled val="1"/>
        </dgm:presLayoutVars>
      </dgm:prSet>
      <dgm:spPr/>
      <dgm:t>
        <a:bodyPr/>
        <a:lstStyle/>
        <a:p>
          <a:endParaRPr lang="en-GB"/>
        </a:p>
      </dgm:t>
    </dgm:pt>
    <dgm:pt modelId="{8321F2C4-BA39-4196-878F-8E7E62EB3D1B}" type="pres">
      <dgm:prSet presAssocID="{CF245904-6651-4210-88E3-794EAE021766}" presName="levelTx" presStyleLbl="revTx" presStyleIdx="0" presStyleCnt="0">
        <dgm:presLayoutVars>
          <dgm:chMax val="1"/>
          <dgm:bulletEnabled val="1"/>
        </dgm:presLayoutVars>
      </dgm:prSet>
      <dgm:spPr/>
      <dgm:t>
        <a:bodyPr/>
        <a:lstStyle/>
        <a:p>
          <a:endParaRPr lang="en-GB"/>
        </a:p>
      </dgm:t>
    </dgm:pt>
    <dgm:pt modelId="{732B6185-6CF5-4394-8E3C-72F10739F979}" type="pres">
      <dgm:prSet presAssocID="{CB54A49C-2FB0-4DEF-B1A7-FCB430D43632}" presName="Name8" presStyleCnt="0"/>
      <dgm:spPr/>
    </dgm:pt>
    <dgm:pt modelId="{0A608515-A3C0-41C3-B420-52E46D50B297}" type="pres">
      <dgm:prSet presAssocID="{CB54A49C-2FB0-4DEF-B1A7-FCB430D43632}" presName="level" presStyleLbl="node1" presStyleIdx="2" presStyleCnt="4">
        <dgm:presLayoutVars>
          <dgm:chMax val="1"/>
          <dgm:bulletEnabled val="1"/>
        </dgm:presLayoutVars>
      </dgm:prSet>
      <dgm:spPr/>
      <dgm:t>
        <a:bodyPr/>
        <a:lstStyle/>
        <a:p>
          <a:endParaRPr lang="en-GB"/>
        </a:p>
      </dgm:t>
    </dgm:pt>
    <dgm:pt modelId="{E3002C38-A957-4987-8E9B-FFCB8EFBC46D}" type="pres">
      <dgm:prSet presAssocID="{CB54A49C-2FB0-4DEF-B1A7-FCB430D43632}" presName="levelTx" presStyleLbl="revTx" presStyleIdx="0" presStyleCnt="0">
        <dgm:presLayoutVars>
          <dgm:chMax val="1"/>
          <dgm:bulletEnabled val="1"/>
        </dgm:presLayoutVars>
      </dgm:prSet>
      <dgm:spPr/>
      <dgm:t>
        <a:bodyPr/>
        <a:lstStyle/>
        <a:p>
          <a:endParaRPr lang="en-GB"/>
        </a:p>
      </dgm:t>
    </dgm:pt>
    <dgm:pt modelId="{789C434F-DAC1-4B08-8E0C-16DEFB458A49}" type="pres">
      <dgm:prSet presAssocID="{8C63208B-32B3-4FF5-AC13-ECC2942D22B3}" presName="Name8" presStyleCnt="0"/>
      <dgm:spPr/>
    </dgm:pt>
    <dgm:pt modelId="{4E089A03-A866-4299-A645-1D5C1D111E3E}" type="pres">
      <dgm:prSet presAssocID="{8C63208B-32B3-4FF5-AC13-ECC2942D22B3}" presName="level" presStyleLbl="node1" presStyleIdx="3" presStyleCnt="4">
        <dgm:presLayoutVars>
          <dgm:chMax val="1"/>
          <dgm:bulletEnabled val="1"/>
        </dgm:presLayoutVars>
      </dgm:prSet>
      <dgm:spPr/>
      <dgm:t>
        <a:bodyPr/>
        <a:lstStyle/>
        <a:p>
          <a:endParaRPr lang="en-GB"/>
        </a:p>
      </dgm:t>
    </dgm:pt>
    <dgm:pt modelId="{62895682-2DD9-44A1-B89B-F0840AEFD5A8}" type="pres">
      <dgm:prSet presAssocID="{8C63208B-32B3-4FF5-AC13-ECC2942D22B3}" presName="levelTx" presStyleLbl="revTx" presStyleIdx="0" presStyleCnt="0">
        <dgm:presLayoutVars>
          <dgm:chMax val="1"/>
          <dgm:bulletEnabled val="1"/>
        </dgm:presLayoutVars>
      </dgm:prSet>
      <dgm:spPr/>
      <dgm:t>
        <a:bodyPr/>
        <a:lstStyle/>
        <a:p>
          <a:endParaRPr lang="en-GB"/>
        </a:p>
      </dgm:t>
    </dgm:pt>
  </dgm:ptLst>
  <dgm:cxnLst>
    <dgm:cxn modelId="{4DE77BF4-FFC1-4D47-A248-9B8149450A7E}" type="presOf" srcId="{CB54A49C-2FB0-4DEF-B1A7-FCB430D43632}" destId="{0A608515-A3C0-41C3-B420-52E46D50B297}" srcOrd="0" destOrd="0" presId="urn:microsoft.com/office/officeart/2005/8/layout/pyramid1"/>
    <dgm:cxn modelId="{B6B99E06-27EA-4788-B9ED-FE863617CFAA}" type="presOf" srcId="{F70328E7-E1E4-4FAA-A193-01C2E2F4AD14}" destId="{C99C4CE7-E340-45BA-A8E6-F9DE562E0BBF}" srcOrd="1" destOrd="0" presId="urn:microsoft.com/office/officeart/2005/8/layout/pyramid1"/>
    <dgm:cxn modelId="{784D36D7-5804-47FA-A4BB-0688C799CCBB}" type="presOf" srcId="{CB54A49C-2FB0-4DEF-B1A7-FCB430D43632}" destId="{E3002C38-A957-4987-8E9B-FFCB8EFBC46D}" srcOrd="1" destOrd="0" presId="urn:microsoft.com/office/officeart/2005/8/layout/pyramid1"/>
    <dgm:cxn modelId="{1744D156-B868-488D-A64D-9F7AD7926B45}" srcId="{5C7C675C-B944-486F-8109-1E527AB42EBF}" destId="{F70328E7-E1E4-4FAA-A193-01C2E2F4AD14}" srcOrd="0" destOrd="0" parTransId="{7D92D9A6-DDF6-4D94-98E3-1796F0D9341C}" sibTransId="{229867F5-C6B0-499D-8ACB-76AD8E324E0C}"/>
    <dgm:cxn modelId="{6BBF3203-FABC-47A4-ACC1-7245CB87A623}" type="presOf" srcId="{CF245904-6651-4210-88E3-794EAE021766}" destId="{39E00738-F52F-4565-B08B-61C0603CDB91}" srcOrd="0" destOrd="0" presId="urn:microsoft.com/office/officeart/2005/8/layout/pyramid1"/>
    <dgm:cxn modelId="{4E91AFF9-B630-45C6-8750-7B1E1F17BE13}" type="presOf" srcId="{8C63208B-32B3-4FF5-AC13-ECC2942D22B3}" destId="{4E089A03-A866-4299-A645-1D5C1D111E3E}" srcOrd="0" destOrd="0" presId="urn:microsoft.com/office/officeart/2005/8/layout/pyramid1"/>
    <dgm:cxn modelId="{677B550D-8631-4DE9-A56F-DE02D35D3470}" srcId="{5C7C675C-B944-486F-8109-1E527AB42EBF}" destId="{CF245904-6651-4210-88E3-794EAE021766}" srcOrd="1" destOrd="0" parTransId="{121721A0-8A70-4437-8307-E24ADD98D2F9}" sibTransId="{87403D77-6B3F-45DE-9C21-17D47DE5B2E9}"/>
    <dgm:cxn modelId="{19925C81-CC55-4178-8C1B-B8B36932A153}" type="presOf" srcId="{CF245904-6651-4210-88E3-794EAE021766}" destId="{8321F2C4-BA39-4196-878F-8E7E62EB3D1B}" srcOrd="1" destOrd="0" presId="urn:microsoft.com/office/officeart/2005/8/layout/pyramid1"/>
    <dgm:cxn modelId="{4198F2A9-27A4-47D5-BF65-1CCF97658F3E}" type="presOf" srcId="{5C7C675C-B944-486F-8109-1E527AB42EBF}" destId="{92C7591C-977F-4CE4-9639-BDDD191E1A58}" srcOrd="0" destOrd="0" presId="urn:microsoft.com/office/officeart/2005/8/layout/pyramid1"/>
    <dgm:cxn modelId="{937D2B40-A9E3-4E32-85E6-FD99F3C61D59}" type="presOf" srcId="{F70328E7-E1E4-4FAA-A193-01C2E2F4AD14}" destId="{D7D3B013-107F-469E-8AE2-D91D3D19EBE5}" srcOrd="0" destOrd="0" presId="urn:microsoft.com/office/officeart/2005/8/layout/pyramid1"/>
    <dgm:cxn modelId="{E7F189FD-3B68-441F-AC25-A93800E917B4}" srcId="{5C7C675C-B944-486F-8109-1E527AB42EBF}" destId="{CB54A49C-2FB0-4DEF-B1A7-FCB430D43632}" srcOrd="2" destOrd="0" parTransId="{13AED8E1-5B2C-45C1-8D1D-6A2F652B8D10}" sibTransId="{967CF502-6FC9-41AA-A262-59DBC66C34A5}"/>
    <dgm:cxn modelId="{2CDEF903-7433-4D0C-A636-70BF41F96DC2}" type="presOf" srcId="{8C63208B-32B3-4FF5-AC13-ECC2942D22B3}" destId="{62895682-2DD9-44A1-B89B-F0840AEFD5A8}" srcOrd="1" destOrd="0" presId="urn:microsoft.com/office/officeart/2005/8/layout/pyramid1"/>
    <dgm:cxn modelId="{D30B44BB-A887-4977-A9B7-673AA8D6B31C}" srcId="{5C7C675C-B944-486F-8109-1E527AB42EBF}" destId="{8C63208B-32B3-4FF5-AC13-ECC2942D22B3}" srcOrd="3" destOrd="0" parTransId="{70543741-48AC-4786-9D12-0E81C033F46B}" sibTransId="{0DC563B8-06BD-45CE-BC2A-367DDBC69202}"/>
    <dgm:cxn modelId="{13846A15-F92A-4546-A846-21E6098ED56B}" type="presParOf" srcId="{92C7591C-977F-4CE4-9639-BDDD191E1A58}" destId="{53CF9783-55A5-40B6-A155-8AB93D5A275B}" srcOrd="0" destOrd="0" presId="urn:microsoft.com/office/officeart/2005/8/layout/pyramid1"/>
    <dgm:cxn modelId="{1534F95D-B9FC-4077-BF6D-03041E0D1F40}" type="presParOf" srcId="{53CF9783-55A5-40B6-A155-8AB93D5A275B}" destId="{D7D3B013-107F-469E-8AE2-D91D3D19EBE5}" srcOrd="0" destOrd="0" presId="urn:microsoft.com/office/officeart/2005/8/layout/pyramid1"/>
    <dgm:cxn modelId="{B95FEB69-4465-4F94-BF64-EF02EEB2D051}" type="presParOf" srcId="{53CF9783-55A5-40B6-A155-8AB93D5A275B}" destId="{C99C4CE7-E340-45BA-A8E6-F9DE562E0BBF}" srcOrd="1" destOrd="0" presId="urn:microsoft.com/office/officeart/2005/8/layout/pyramid1"/>
    <dgm:cxn modelId="{FBF90B7A-F27C-4A66-9984-8BA0C2A67660}" type="presParOf" srcId="{92C7591C-977F-4CE4-9639-BDDD191E1A58}" destId="{B673AD24-C0F3-4B0D-BB41-5D4A54B00E0E}" srcOrd="1" destOrd="0" presId="urn:microsoft.com/office/officeart/2005/8/layout/pyramid1"/>
    <dgm:cxn modelId="{122E6E50-3BC0-4E3E-A1A6-C6FB6781B8D3}" type="presParOf" srcId="{B673AD24-C0F3-4B0D-BB41-5D4A54B00E0E}" destId="{39E00738-F52F-4565-B08B-61C0603CDB91}" srcOrd="0" destOrd="0" presId="urn:microsoft.com/office/officeart/2005/8/layout/pyramid1"/>
    <dgm:cxn modelId="{4D39F35D-DA6C-4924-90C7-D32645BADE15}" type="presParOf" srcId="{B673AD24-C0F3-4B0D-BB41-5D4A54B00E0E}" destId="{8321F2C4-BA39-4196-878F-8E7E62EB3D1B}" srcOrd="1" destOrd="0" presId="urn:microsoft.com/office/officeart/2005/8/layout/pyramid1"/>
    <dgm:cxn modelId="{C4DFE8EF-65AF-4AFD-85DC-EE2BF06016EB}" type="presParOf" srcId="{92C7591C-977F-4CE4-9639-BDDD191E1A58}" destId="{732B6185-6CF5-4394-8E3C-72F10739F979}" srcOrd="2" destOrd="0" presId="urn:microsoft.com/office/officeart/2005/8/layout/pyramid1"/>
    <dgm:cxn modelId="{5E08C865-0C11-4E18-9CD8-182FF2D3791B}" type="presParOf" srcId="{732B6185-6CF5-4394-8E3C-72F10739F979}" destId="{0A608515-A3C0-41C3-B420-52E46D50B297}" srcOrd="0" destOrd="0" presId="urn:microsoft.com/office/officeart/2005/8/layout/pyramid1"/>
    <dgm:cxn modelId="{9E9F6440-433E-4504-AE85-25BDBA2FEC43}" type="presParOf" srcId="{732B6185-6CF5-4394-8E3C-72F10739F979}" destId="{E3002C38-A957-4987-8E9B-FFCB8EFBC46D}" srcOrd="1" destOrd="0" presId="urn:microsoft.com/office/officeart/2005/8/layout/pyramid1"/>
    <dgm:cxn modelId="{19F2C781-D2A3-42B5-9CE2-7AD0465F754D}" type="presParOf" srcId="{92C7591C-977F-4CE4-9639-BDDD191E1A58}" destId="{789C434F-DAC1-4B08-8E0C-16DEFB458A49}" srcOrd="3" destOrd="0" presId="urn:microsoft.com/office/officeart/2005/8/layout/pyramid1"/>
    <dgm:cxn modelId="{14488D2E-DE59-4650-9F13-58694C2EB885}" type="presParOf" srcId="{789C434F-DAC1-4B08-8E0C-16DEFB458A49}" destId="{4E089A03-A866-4299-A645-1D5C1D111E3E}" srcOrd="0" destOrd="0" presId="urn:microsoft.com/office/officeart/2005/8/layout/pyramid1"/>
    <dgm:cxn modelId="{7651F9C8-88A0-4D89-8FC6-815DF7CA593A}" type="presParOf" srcId="{789C434F-DAC1-4B08-8E0C-16DEFB458A49}" destId="{62895682-2DD9-44A1-B89B-F0840AEFD5A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B013-107F-469E-8AE2-D91D3D19EBE5}">
      <dsp:nvSpPr>
        <dsp:cNvPr id="0" name=""/>
        <dsp:cNvSpPr/>
      </dsp:nvSpPr>
      <dsp:spPr>
        <a:xfrm>
          <a:off x="1487017" y="0"/>
          <a:ext cx="991345" cy="1131490"/>
        </a:xfrm>
        <a:prstGeom prst="trapezoid">
          <a:avLst>
            <a:gd name="adj" fmla="val 50000"/>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1487017" y="0"/>
        <a:ext cx="991345" cy="1131490"/>
      </dsp:txXfrm>
    </dsp:sp>
    <dsp:sp modelId="{39E00738-F52F-4565-B08B-61C0603CDB91}">
      <dsp:nvSpPr>
        <dsp:cNvPr id="0" name=""/>
        <dsp:cNvSpPr/>
      </dsp:nvSpPr>
      <dsp:spPr>
        <a:xfrm>
          <a:off x="991345" y="1131490"/>
          <a:ext cx="1982690" cy="1131490"/>
        </a:xfrm>
        <a:prstGeom prst="trapezoid">
          <a:avLst>
            <a:gd name="adj" fmla="val 43807"/>
          </a:avLst>
        </a:prstGeom>
        <a:solidFill>
          <a:schemeClr val="accent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1338316" y="1131490"/>
        <a:ext cx="1288748" cy="1131490"/>
      </dsp:txXfrm>
    </dsp:sp>
    <dsp:sp modelId="{0A608515-A3C0-41C3-B420-52E46D50B297}">
      <dsp:nvSpPr>
        <dsp:cNvPr id="0" name=""/>
        <dsp:cNvSpPr/>
      </dsp:nvSpPr>
      <dsp:spPr>
        <a:xfrm>
          <a:off x="495672" y="2262981"/>
          <a:ext cx="2974035" cy="1131490"/>
        </a:xfrm>
        <a:prstGeom prst="trapezoid">
          <a:avLst>
            <a:gd name="adj" fmla="val 43807"/>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a:p>
      </dsp:txBody>
      <dsp:txXfrm>
        <a:off x="1016128" y="2262981"/>
        <a:ext cx="1933123" cy="1131490"/>
      </dsp:txXfrm>
    </dsp:sp>
    <dsp:sp modelId="{4E089A03-A866-4299-A645-1D5C1D111E3E}">
      <dsp:nvSpPr>
        <dsp:cNvPr id="0" name=""/>
        <dsp:cNvSpPr/>
      </dsp:nvSpPr>
      <dsp:spPr>
        <a:xfrm>
          <a:off x="0" y="3394472"/>
          <a:ext cx="3965381" cy="1131490"/>
        </a:xfrm>
        <a:prstGeom prst="trapezoid">
          <a:avLst>
            <a:gd name="adj" fmla="val 43807"/>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93941" y="3394472"/>
        <a:ext cx="2577497" cy="113149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97E5C-85BB-4669-9209-B5E04E6ED101}" type="datetimeFigureOut">
              <a:rPr lang="en-GB" smtClean="0"/>
              <a:pPr/>
              <a:t>26/07/16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libraries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28</a:t>
            </a:fld>
            <a:endParaRPr lang="en-GB"/>
          </a:p>
        </p:txBody>
      </p:sp>
    </p:spTree>
    <p:extLst>
      <p:ext uri="{BB962C8B-B14F-4D97-AF65-F5344CB8AC3E}">
        <p14:creationId xmlns:p14="http://schemas.microsoft.com/office/powerpoint/2010/main" val="110955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B3F2D69-97A9-4C41-91BD-6A22F8270148}" type="slidenum">
              <a:rPr lang="en-GB" smtClean="0"/>
              <a:pPr/>
              <a:t>39</a:t>
            </a:fld>
            <a:endParaRPr lang="en-GB"/>
          </a:p>
        </p:txBody>
      </p:sp>
    </p:spTree>
    <p:extLst>
      <p:ext uri="{BB962C8B-B14F-4D97-AF65-F5344CB8AC3E}">
        <p14:creationId xmlns:p14="http://schemas.microsoft.com/office/powerpoint/2010/main" val="330409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60</a:t>
            </a:fld>
            <a:endParaRPr lang="en-GB"/>
          </a:p>
        </p:txBody>
      </p:sp>
    </p:spTree>
    <p:extLst>
      <p:ext uri="{BB962C8B-B14F-4D97-AF65-F5344CB8AC3E}">
        <p14:creationId xmlns:p14="http://schemas.microsoft.com/office/powerpoint/2010/main" val="2051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89</a:t>
            </a:fld>
            <a:endParaRPr lang="en-GB"/>
          </a:p>
        </p:txBody>
      </p:sp>
    </p:spTree>
    <p:extLst>
      <p:ext uri="{BB962C8B-B14F-4D97-AF65-F5344CB8AC3E}">
        <p14:creationId xmlns:p14="http://schemas.microsoft.com/office/powerpoint/2010/main" val="1490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26/07/16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26/07/16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26/07/16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26/07/16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26/07/16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26/07/16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26/07/16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26/07/16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26/07/16</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26/07/16</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diagramData" Target="../diagrams/data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developer.amd.com/Resources/hc/OpenCLZone/programming/pages/portingcudatoopencl.aspx"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khronos.org/registry/c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khronos.org/news/press/khronos-releases-opencl-2.1-and-spir-v-1.0-specifications-for-heterogeneou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www.khronos.org/news/press/khronos-releases-opencl-2.2-provisional-spec-opencl-c-kernel-languag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UoB-HPC/GPU-STREAM" TargetMode="External"/><Relationship Id="rId4" Type="http://schemas.openxmlformats.org/officeDocument/2006/relationships/hyperlink" Target="https://www.khronos.org/opencl/resources" TargetMode="External"/><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cass-hpc.com/solutions/libraries/clfortran-pure-fortran-interface-to-openc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www.khronos.org/registry/cl/" TargetMode="External"/><Relationship Id="rId6"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vetter/shoc/wik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jrprice/Oclgrind/wiki" TargetMode="External"/><Relationship Id="rId3" Type="http://schemas.openxmlformats.org/officeDocument/2006/relationships/hyperlink" Target="http://portablecl.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handsonopencl.github.i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iwocl.org/signup-for-updates/" TargetMode="External"/><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hyperlink" Target="http://www.iwocl.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hyperlink" Target="http://lpgpu.org/wp/wp-content/uploads/2014/02/PEGPUM_2014_intel.pdf" TargetMode="External"/><Relationship Id="rId4" Type="http://schemas.openxmlformats.org/officeDocument/2006/relationships/hyperlink" Target="http://hgpu.org/?tag=opencl" TargetMode="External"/><Relationship Id="rId5" Type="http://schemas.openxmlformats.org/officeDocument/2006/relationships/hyperlink" Target="http://www.khronos.org/opencl/resources" TargetMode="External"/><Relationship Id="rId1" Type="http://schemas.openxmlformats.org/officeDocument/2006/relationships/slideLayout" Target="../slideLayouts/slideLayout13.xml"/><Relationship Id="rId2" Type="http://schemas.openxmlformats.org/officeDocument/2006/relationships/hyperlink" Target="http://streamcomputing.eu/blog/2013-06-03/the-application-areas-opencl-can-be-use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docs.python.org/2/tutorial/index.html" TargetMode="External"/><Relationship Id="rId3" Type="http://schemas.openxmlformats.org/officeDocument/2006/relationships/hyperlink" Target="http://docs.python.org/2/library/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Advanced OpenCL Topics - The OPENCL ECOSYSTEM</a:t>
            </a:r>
            <a:r>
              <a:rPr lang="en-GB" dirty="0"/>
              <a:t/>
            </a:r>
            <a:br>
              <a:rPr lang="en-GB" dirty="0"/>
            </a:br>
            <a:endParaRPr lang="en-GB" dirty="0"/>
          </a:p>
        </p:txBody>
      </p:sp>
      <p:sp>
        <p:nvSpPr>
          <p:cNvPr id="2" name="Text Placeholder 1"/>
          <p:cNvSpPr>
            <a:spLocks noGrp="1"/>
          </p:cNvSpPr>
          <p:nvPr>
            <p:ph type="body" idx="1"/>
          </p:nvPr>
        </p:nvSpPr>
        <p:spPr/>
        <p:txBody>
          <a:bodyPr/>
          <a:lstStyle/>
          <a:p>
            <a:endParaRPr lang="en-GB"/>
          </a:p>
        </p:txBody>
      </p:sp>
    </p:spTree>
    <p:extLst>
      <p:ext uri="{BB962C8B-B14F-4D97-AF65-F5344CB8AC3E}">
        <p14:creationId xmlns:p14="http://schemas.microsoft.com/office/powerpoint/2010/main" val="37016529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Parallelism</a:t>
            </a:r>
            <a:endParaRPr lang="en-US" dirty="0"/>
          </a:p>
        </p:txBody>
      </p:sp>
      <p:sp>
        <p:nvSpPr>
          <p:cNvPr id="42" name="Content Placeholder 41"/>
          <p:cNvSpPr>
            <a:spLocks noGrp="1"/>
          </p:cNvSpPr>
          <p:nvPr>
            <p:ph idx="1"/>
          </p:nvPr>
        </p:nvSpPr>
        <p:spPr>
          <a:xfrm>
            <a:off x="457200" y="1600200"/>
            <a:ext cx="5410944" cy="4997152"/>
          </a:xfrm>
        </p:spPr>
        <p:txBody>
          <a:bodyPr>
            <a:normAutofit fontScale="77500" lnSpcReduction="20000"/>
          </a:bodyPr>
          <a:lstStyle/>
          <a:p>
            <a:pPr>
              <a:lnSpc>
                <a:spcPct val="120000"/>
              </a:lnSpc>
            </a:pPr>
            <a:r>
              <a:rPr lang="en-US" dirty="0" smtClean="0"/>
              <a:t>In OpenCL 1.X only the host can enqueue kernels</a:t>
            </a:r>
          </a:p>
          <a:p>
            <a:pPr>
              <a:lnSpc>
                <a:spcPct val="120000"/>
              </a:lnSpc>
            </a:pPr>
            <a:r>
              <a:rPr lang="en-US" dirty="0" smtClean="0"/>
              <a:t>Iterative algorithm example:</a:t>
            </a:r>
          </a:p>
          <a:p>
            <a:pPr lvl="1">
              <a:lnSpc>
                <a:spcPct val="120000"/>
              </a:lnSpc>
            </a:pPr>
            <a:r>
              <a:rPr lang="en-US" dirty="0"/>
              <a:t>k</a:t>
            </a:r>
            <a:r>
              <a:rPr lang="en-US" dirty="0" smtClean="0"/>
              <a:t>ernel A queues kernel B</a:t>
            </a:r>
          </a:p>
          <a:p>
            <a:pPr lvl="1">
              <a:lnSpc>
                <a:spcPct val="120000"/>
              </a:lnSpc>
            </a:pPr>
            <a:r>
              <a:rPr lang="en-US" dirty="0"/>
              <a:t>k</a:t>
            </a:r>
            <a:r>
              <a:rPr lang="en-US" dirty="0" smtClean="0"/>
              <a:t>ernel B decides to queue kernel A again</a:t>
            </a:r>
          </a:p>
          <a:p>
            <a:pPr>
              <a:lnSpc>
                <a:spcPct val="120000"/>
              </a:lnSpc>
            </a:pPr>
            <a:r>
              <a:rPr lang="en-US" dirty="0" smtClean="0"/>
              <a:t>Requires host-device interaction and for the host to wait for kernels to finish execution</a:t>
            </a:r>
          </a:p>
          <a:p>
            <a:pPr lvl="1">
              <a:lnSpc>
                <a:spcPct val="120000"/>
              </a:lnSpc>
            </a:pPr>
            <a:r>
              <a:rPr lang="en-US" dirty="0" smtClean="0"/>
              <a:t>Can use callbacks to avoid waiting for kernels to finish, but still lots of overhead with this approach</a:t>
            </a:r>
          </a:p>
        </p:txBody>
      </p:sp>
      <p:sp>
        <p:nvSpPr>
          <p:cNvPr id="6" name="Rounded Rectangle 5"/>
          <p:cNvSpPr/>
          <p:nvPr/>
        </p:nvSpPr>
        <p:spPr bwMode="auto">
          <a:xfrm>
            <a:off x="6660232" y="2348880"/>
            <a:ext cx="1651000" cy="677333"/>
          </a:xfrm>
          <a:prstGeom prst="roundRect">
            <a:avLst/>
          </a:prstGeom>
          <a:solidFill>
            <a:schemeClr val="bg1">
              <a:lumMod val="95000"/>
            </a:schemeClr>
          </a:solidFill>
          <a:ln w="3175" cap="flat" cmpd="sng" algn="ctr">
            <a:solidFill>
              <a:schemeClr val="tx1"/>
            </a:solidFill>
            <a:prstDash val="solid"/>
            <a:round/>
            <a:headEnd type="oval" w="med" len="med"/>
            <a:tailEnd type="none" w="med" len="med"/>
          </a:ln>
          <a:effectLst>
            <a:outerShdw blurRad="44450" dist="27940" dir="5400000" algn="ctr">
              <a:srgbClr val="000000">
                <a:alpha val="32000"/>
              </a:srgbClr>
            </a:outerShdw>
          </a:effectLst>
        </p:spPr>
        <p:txBody>
          <a:bodyPr vert="horz" wrap="square" lIns="91440" tIns="45720" rIns="91440" bIns="45720" numCol="1" rtlCol="0" anchor="ctr" anchorCtr="0" compatLnSpc="1">
            <a:prstTxWarp prst="textNoShape">
              <a:avLst/>
            </a:prstTxWarp>
          </a:bodyPr>
          <a:lstStyle/>
          <a:p>
            <a:pPr algn="ctr">
              <a:tabLst>
                <a:tab pos="158750" algn="l"/>
                <a:tab pos="1757363" algn="l"/>
                <a:tab pos="3357563" algn="l"/>
                <a:tab pos="4956175" algn="l"/>
                <a:tab pos="6553200" algn="l"/>
              </a:tabLst>
            </a:pPr>
            <a:r>
              <a:rPr lang="en-US" sz="1600" b="1" dirty="0" smtClean="0">
                <a:solidFill>
                  <a:schemeClr val="tx1"/>
                </a:solidFill>
                <a:latin typeface="Trebuchet MS" pitchFamily="34" charset="0"/>
                <a:ea typeface="Tahoma" pitchFamily="34" charset="0"/>
                <a:cs typeface="Tahoma" pitchFamily="34" charset="0"/>
              </a:rPr>
              <a:t>Kernel A</a:t>
            </a:r>
          </a:p>
        </p:txBody>
      </p:sp>
      <p:sp>
        <p:nvSpPr>
          <p:cNvPr id="7" name="Rounded Rectangle 6"/>
          <p:cNvSpPr/>
          <p:nvPr/>
        </p:nvSpPr>
        <p:spPr bwMode="auto">
          <a:xfrm>
            <a:off x="6660232" y="3872880"/>
            <a:ext cx="1651000" cy="677333"/>
          </a:xfrm>
          <a:prstGeom prst="roundRect">
            <a:avLst/>
          </a:prstGeom>
          <a:solidFill>
            <a:schemeClr val="bg1">
              <a:lumMod val="95000"/>
            </a:schemeClr>
          </a:solidFill>
          <a:ln w="3175" cap="flat" cmpd="sng" algn="ctr">
            <a:solidFill>
              <a:schemeClr val="tx1"/>
            </a:solidFill>
            <a:prstDash val="solid"/>
            <a:round/>
            <a:headEnd type="oval" w="med" len="med"/>
            <a:tailEnd type="none" w="med" len="med"/>
          </a:ln>
          <a:effectLst>
            <a:outerShdw blurRad="44450" dist="27940" dir="5400000" algn="ctr">
              <a:srgbClr val="000000">
                <a:alpha val="32000"/>
              </a:srgbClr>
            </a:outerShdw>
          </a:effectLst>
        </p:spPr>
        <p:txBody>
          <a:bodyPr vert="horz" wrap="square" lIns="91440" tIns="45720" rIns="91440" bIns="45720" numCol="1" rtlCol="0" anchor="ctr" anchorCtr="0" compatLnSpc="1">
            <a:prstTxWarp prst="textNoShape">
              <a:avLst/>
            </a:prstTxWarp>
          </a:bodyPr>
          <a:lstStyle/>
          <a:p>
            <a:pPr algn="ctr">
              <a:tabLst>
                <a:tab pos="158750" algn="l"/>
                <a:tab pos="1757363" algn="l"/>
                <a:tab pos="3357563" algn="l"/>
                <a:tab pos="4956175" algn="l"/>
                <a:tab pos="6553200" algn="l"/>
              </a:tabLst>
            </a:pPr>
            <a:r>
              <a:rPr lang="en-US" sz="1600" b="1" dirty="0" smtClean="0">
                <a:solidFill>
                  <a:schemeClr val="tx1"/>
                </a:solidFill>
                <a:latin typeface="Trebuchet MS" pitchFamily="34" charset="0"/>
                <a:ea typeface="Tahoma" pitchFamily="34" charset="0"/>
                <a:cs typeface="Tahoma" pitchFamily="34" charset="0"/>
              </a:rPr>
              <a:t>Kernel B</a:t>
            </a:r>
          </a:p>
        </p:txBody>
      </p:sp>
      <p:cxnSp>
        <p:nvCxnSpPr>
          <p:cNvPr id="9" name="Straight Arrow Connector 8"/>
          <p:cNvCxnSpPr>
            <a:stCxn id="6" idx="2"/>
            <a:endCxn id="7" idx="0"/>
          </p:cNvCxnSpPr>
          <p:nvPr/>
        </p:nvCxnSpPr>
        <p:spPr bwMode="auto">
          <a:xfrm>
            <a:off x="7485732" y="3026213"/>
            <a:ext cx="0" cy="846667"/>
          </a:xfrm>
          <a:prstGeom prst="straightConnector1">
            <a:avLst/>
          </a:prstGeom>
          <a:solidFill>
            <a:srgbClr val="E66714"/>
          </a:solidFill>
          <a:ln w="25400" cap="flat" cmpd="sng" algn="ctr">
            <a:solidFill>
              <a:schemeClr val="tx1"/>
            </a:solidFill>
            <a:prstDash val="solid"/>
            <a:round/>
            <a:headEnd type="none" w="med" len="med"/>
            <a:tailEnd type="arrow"/>
          </a:ln>
          <a:effectLst/>
        </p:spPr>
      </p:cxnSp>
      <p:cxnSp>
        <p:nvCxnSpPr>
          <p:cNvPr id="37" name="Curved Connector 36"/>
          <p:cNvCxnSpPr>
            <a:stCxn id="7" idx="1"/>
            <a:endCxn id="6" idx="1"/>
          </p:cNvCxnSpPr>
          <p:nvPr/>
        </p:nvCxnSpPr>
        <p:spPr bwMode="auto">
          <a:xfrm rot="10800000">
            <a:off x="6660234" y="2687547"/>
            <a:ext cx="10583" cy="1524000"/>
          </a:xfrm>
          <a:prstGeom prst="curvedConnector3">
            <a:avLst>
              <a:gd name="adj1" fmla="val 2918441"/>
            </a:avLst>
          </a:prstGeom>
          <a:solidFill>
            <a:srgbClr val="E66714"/>
          </a:solid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7485732" y="4550215"/>
            <a:ext cx="0" cy="423333"/>
          </a:xfrm>
          <a:prstGeom prst="straightConnector1">
            <a:avLst/>
          </a:prstGeom>
          <a:solidFill>
            <a:srgbClr val="E66714"/>
          </a:solidFill>
          <a:ln w="25400" cap="flat" cmpd="sng" algn="ctr">
            <a:solidFill>
              <a:schemeClr val="tx1"/>
            </a:solidFill>
            <a:prstDash val="solid"/>
            <a:round/>
            <a:headEnd type="none" w="med" len="med"/>
            <a:tailEnd type="arrow"/>
          </a:ln>
          <a:effectLst/>
        </p:spPr>
      </p:cxnSp>
      <p:sp>
        <p:nvSpPr>
          <p:cNvPr id="41" name="TextBox 40"/>
          <p:cNvSpPr txBox="1"/>
          <p:nvPr/>
        </p:nvSpPr>
        <p:spPr bwMode="auto">
          <a:xfrm>
            <a:off x="7168232" y="4973547"/>
            <a:ext cx="698500" cy="338554"/>
          </a:xfrm>
          <a:prstGeom prst="rect">
            <a:avLst/>
          </a:prstGeom>
          <a:noFill/>
          <a:ln w="3175" algn="ctr">
            <a:noFill/>
            <a:miter lim="800000"/>
            <a:headEnd/>
            <a:tailEnd/>
          </a:ln>
          <a:effectLst/>
        </p:spPr>
        <p:txBody>
          <a:bodyPr wrap="square" rtlCol="0">
            <a:spAutoFit/>
          </a:bodyPr>
          <a:lstStyle/>
          <a:p>
            <a:pPr algn="ctr"/>
            <a:r>
              <a:rPr lang="en-US" sz="1600" b="1" dirty="0" smtClean="0">
                <a:solidFill>
                  <a:schemeClr val="tx2"/>
                </a:solidFill>
                <a:latin typeface="Trebuchet MS" pitchFamily="34" charset="0"/>
                <a:cs typeface="Tahoma" pitchFamily="34" charset="0"/>
              </a:rPr>
              <a:t>done</a:t>
            </a:r>
            <a:endParaRPr lang="en-US" sz="1600" b="1" dirty="0">
              <a:solidFill>
                <a:schemeClr val="tx2"/>
              </a:solidFill>
              <a:latin typeface="Trebuchet MS" pitchFamily="34" charset="0"/>
              <a:cs typeface="Tahoma" pitchFamily="34" charset="0"/>
            </a:endParaRPr>
          </a:p>
        </p:txBody>
      </p:sp>
      <p:sp>
        <p:nvSpPr>
          <p:cNvPr id="43" name="TextBox 42"/>
          <p:cNvSpPr txBox="1"/>
          <p:nvPr/>
        </p:nvSpPr>
        <p:spPr bwMode="auto">
          <a:xfrm>
            <a:off x="6406232" y="1840880"/>
            <a:ext cx="2159000" cy="338554"/>
          </a:xfrm>
          <a:prstGeom prst="rect">
            <a:avLst/>
          </a:prstGeom>
          <a:noFill/>
          <a:ln w="3175" algn="ctr">
            <a:noFill/>
            <a:miter lim="800000"/>
            <a:headEnd/>
            <a:tailEnd/>
          </a:ln>
          <a:effectLst/>
        </p:spPr>
        <p:txBody>
          <a:bodyPr wrap="square" rtlCol="0">
            <a:spAutoFit/>
          </a:bodyPr>
          <a:lstStyle/>
          <a:p>
            <a:pPr algn="ctr"/>
            <a:r>
              <a:rPr lang="en-US" sz="1600" b="1" dirty="0" smtClean="0">
                <a:solidFill>
                  <a:schemeClr val="tx2"/>
                </a:solidFill>
                <a:latin typeface="Trebuchet MS" pitchFamily="34" charset="0"/>
                <a:cs typeface="Tahoma" pitchFamily="34" charset="0"/>
              </a:rPr>
              <a:t>Example</a:t>
            </a:r>
            <a:endParaRPr lang="en-US" sz="1600" b="1" dirty="0">
              <a:solidFill>
                <a:schemeClr val="tx2"/>
              </a:solidFill>
              <a:latin typeface="Trebuchet MS" pitchFamily="34" charset="0"/>
              <a:cs typeface="Tahoma" pitchFamily="34" charset="0"/>
            </a:endParaRPr>
          </a:p>
        </p:txBody>
      </p:sp>
    </p:spTree>
    <p:extLst>
      <p:ext uri="{BB962C8B-B14F-4D97-AF65-F5344CB8AC3E}">
        <p14:creationId xmlns:p14="http://schemas.microsoft.com/office/powerpoint/2010/main" val="130940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Porting CUDA to 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Appending E</a:t>
            </a:r>
            <a:endParaRPr lang="en-GB" dirty="0">
              <a:solidFill>
                <a:schemeClr val="tx1"/>
              </a:solidFill>
            </a:endParaRPr>
          </a:p>
        </p:txBody>
      </p:sp>
    </p:spTree>
    <p:extLst>
      <p:ext uri="{BB962C8B-B14F-4D97-AF65-F5344CB8AC3E}">
        <p14:creationId xmlns:p14="http://schemas.microsoft.com/office/powerpoint/2010/main" val="2372230294"/>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OpenCL</a:t>
            </a:r>
            <a:endParaRPr lang="en-GB" dirty="0"/>
          </a:p>
        </p:txBody>
      </p:sp>
      <p:sp>
        <p:nvSpPr>
          <p:cNvPr id="3" name="Content Placeholder 2"/>
          <p:cNvSpPr>
            <a:spLocks noGrp="1"/>
          </p:cNvSpPr>
          <p:nvPr>
            <p:ph idx="1"/>
          </p:nvPr>
        </p:nvSpPr>
        <p:spPr/>
        <p:txBody>
          <a:bodyPr>
            <a:normAutofit lnSpcReduction="10000"/>
          </a:bodyPr>
          <a:lstStyle/>
          <a:p>
            <a:r>
              <a:rPr lang="en-GB" dirty="0" smtClean="0"/>
              <a:t>If you have CUDA code, you’ve already done the hard work!</a:t>
            </a:r>
            <a:endParaRPr lang="en-GB" dirty="0"/>
          </a:p>
          <a:p>
            <a:pPr lvl="1"/>
            <a:r>
              <a:rPr lang="en-GB" dirty="0" smtClean="0"/>
              <a:t>I.e. working out how to split up the problem to run effectively on a many-core device</a:t>
            </a:r>
          </a:p>
          <a:p>
            <a:pPr lvl="1"/>
            <a:endParaRPr lang="en-GB" dirty="0" smtClean="0"/>
          </a:p>
          <a:p>
            <a:r>
              <a:rPr lang="en-GB" dirty="0" smtClean="0"/>
              <a:t>Switching between CUDA and OpenCL is mainly changing the host code syntax</a:t>
            </a:r>
          </a:p>
          <a:p>
            <a:pPr lvl="1"/>
            <a:r>
              <a:rPr lang="en-GB" dirty="0" smtClean="0"/>
              <a:t>Apart from indexing and naming conventions in the kernel code (simple to change!)</a:t>
            </a:r>
          </a:p>
        </p:txBody>
      </p:sp>
    </p:spTree>
    <p:extLst>
      <p:ext uri="{BB962C8B-B14F-4D97-AF65-F5344CB8AC3E}">
        <p14:creationId xmlns:p14="http://schemas.microsoft.com/office/powerpoint/2010/main" val="4191542620"/>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Memory Hierarchy Terminology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4897490"/>
              </p:ext>
            </p:extLst>
          </p:nvPr>
        </p:nvGraphicFramePr>
        <p:xfrm>
          <a:off x="2699794" y="1576717"/>
          <a:ext cx="396538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9552" y="1115053"/>
            <a:ext cx="1008112" cy="461665"/>
          </a:xfrm>
          <a:prstGeom prst="rect">
            <a:avLst/>
          </a:prstGeom>
          <a:noFill/>
        </p:spPr>
        <p:txBody>
          <a:bodyPr wrap="square" rtlCol="0">
            <a:spAutoFit/>
          </a:bodyPr>
          <a:lstStyle/>
          <a:p>
            <a:r>
              <a:rPr lang="en-GB" sz="2400" dirty="0" smtClean="0"/>
              <a:t>CUDA</a:t>
            </a:r>
            <a:endParaRPr lang="en-GB" sz="2400" dirty="0"/>
          </a:p>
        </p:txBody>
      </p:sp>
      <p:sp>
        <p:nvSpPr>
          <p:cNvPr id="6" name="TextBox 5"/>
          <p:cNvSpPr txBox="1"/>
          <p:nvPr/>
        </p:nvSpPr>
        <p:spPr>
          <a:xfrm>
            <a:off x="7236296" y="1115053"/>
            <a:ext cx="1296144" cy="461665"/>
          </a:xfrm>
          <a:prstGeom prst="rect">
            <a:avLst/>
          </a:prstGeom>
          <a:noFill/>
        </p:spPr>
        <p:txBody>
          <a:bodyPr wrap="square" rtlCol="0">
            <a:spAutoFit/>
          </a:bodyPr>
          <a:lstStyle/>
          <a:p>
            <a:r>
              <a:rPr lang="en-GB" sz="2400" dirty="0" smtClean="0"/>
              <a:t>OpenCL</a:t>
            </a:r>
            <a:endParaRPr lang="en-GB" sz="2400" dirty="0"/>
          </a:p>
        </p:txBody>
      </p:sp>
      <p:sp>
        <p:nvSpPr>
          <p:cNvPr id="7" name="TextBox 6"/>
          <p:cNvSpPr txBox="1"/>
          <p:nvPr/>
        </p:nvSpPr>
        <p:spPr>
          <a:xfrm>
            <a:off x="5220072" y="1921207"/>
            <a:ext cx="3168352" cy="369332"/>
          </a:xfrm>
          <a:prstGeom prst="rect">
            <a:avLst/>
          </a:prstGeom>
          <a:noFill/>
        </p:spPr>
        <p:txBody>
          <a:bodyPr wrap="square" rtlCol="0">
            <a:spAutoFit/>
          </a:bodyPr>
          <a:lstStyle/>
          <a:p>
            <a:r>
              <a:rPr lang="en-GB" b="1" dirty="0" smtClean="0">
                <a:solidFill>
                  <a:schemeClr val="accent6"/>
                </a:solidFill>
              </a:rPr>
              <a:t>Private</a:t>
            </a:r>
            <a:r>
              <a:rPr lang="en-GB" dirty="0" smtClean="0">
                <a:solidFill>
                  <a:schemeClr val="accent6"/>
                </a:solidFill>
              </a:rPr>
              <a:t> </a:t>
            </a:r>
            <a:r>
              <a:rPr lang="en-GB" dirty="0" smtClean="0"/>
              <a:t>– within a work-item</a:t>
            </a:r>
            <a:endParaRPr lang="en-GB" dirty="0"/>
          </a:p>
        </p:txBody>
      </p:sp>
      <p:sp>
        <p:nvSpPr>
          <p:cNvPr id="8" name="TextBox 7"/>
          <p:cNvSpPr txBox="1"/>
          <p:nvPr/>
        </p:nvSpPr>
        <p:spPr>
          <a:xfrm>
            <a:off x="1331642" y="1921207"/>
            <a:ext cx="2708049" cy="369332"/>
          </a:xfrm>
          <a:prstGeom prst="rect">
            <a:avLst/>
          </a:prstGeom>
          <a:noFill/>
        </p:spPr>
        <p:txBody>
          <a:bodyPr wrap="square" rtlCol="0">
            <a:spAutoFit/>
          </a:bodyPr>
          <a:lstStyle/>
          <a:p>
            <a:r>
              <a:rPr lang="en-GB" b="1" dirty="0" smtClean="0">
                <a:solidFill>
                  <a:schemeClr val="accent6"/>
                </a:solidFill>
              </a:rPr>
              <a:t>Local</a:t>
            </a:r>
            <a:r>
              <a:rPr lang="en-GB" dirty="0" smtClean="0">
                <a:solidFill>
                  <a:schemeClr val="accent6"/>
                </a:solidFill>
              </a:rPr>
              <a:t> </a:t>
            </a:r>
            <a:r>
              <a:rPr lang="en-GB" dirty="0" smtClean="0"/>
              <a:t>– within a thread</a:t>
            </a:r>
            <a:endParaRPr lang="en-GB" dirty="0"/>
          </a:p>
        </p:txBody>
      </p:sp>
      <p:sp>
        <p:nvSpPr>
          <p:cNvPr id="9" name="TextBox 8"/>
          <p:cNvSpPr txBox="1"/>
          <p:nvPr/>
        </p:nvSpPr>
        <p:spPr>
          <a:xfrm>
            <a:off x="5670376" y="2924945"/>
            <a:ext cx="3131840" cy="646331"/>
          </a:xfrm>
          <a:prstGeom prst="rect">
            <a:avLst/>
          </a:prstGeom>
          <a:noFill/>
        </p:spPr>
        <p:txBody>
          <a:bodyPr wrap="square" rtlCol="0">
            <a:spAutoFit/>
          </a:bodyPr>
          <a:lstStyle/>
          <a:p>
            <a:r>
              <a:rPr lang="en-GB" b="1" dirty="0" smtClean="0">
                <a:solidFill>
                  <a:schemeClr val="accent4"/>
                </a:solidFill>
              </a:rPr>
              <a:t>Local</a:t>
            </a:r>
            <a:r>
              <a:rPr lang="en-GB" dirty="0" smtClean="0">
                <a:solidFill>
                  <a:schemeClr val="accent4"/>
                </a:solidFill>
              </a:rPr>
              <a:t> </a:t>
            </a:r>
            <a:r>
              <a:rPr lang="en-GB" dirty="0" smtClean="0"/>
              <a:t>– shared between work-items in a work-group</a:t>
            </a:r>
            <a:endParaRPr lang="en-GB" dirty="0"/>
          </a:p>
        </p:txBody>
      </p:sp>
      <p:sp>
        <p:nvSpPr>
          <p:cNvPr id="10" name="TextBox 9"/>
          <p:cNvSpPr txBox="1"/>
          <p:nvPr/>
        </p:nvSpPr>
        <p:spPr>
          <a:xfrm>
            <a:off x="611560" y="2924946"/>
            <a:ext cx="2808312" cy="646331"/>
          </a:xfrm>
          <a:prstGeom prst="rect">
            <a:avLst/>
          </a:prstGeom>
          <a:noFill/>
        </p:spPr>
        <p:txBody>
          <a:bodyPr wrap="square" rtlCol="0">
            <a:spAutoFit/>
          </a:bodyPr>
          <a:lstStyle/>
          <a:p>
            <a:r>
              <a:rPr lang="en-GB" b="1" dirty="0" smtClean="0">
                <a:solidFill>
                  <a:schemeClr val="accent4"/>
                </a:solidFill>
              </a:rPr>
              <a:t>Shared</a:t>
            </a:r>
            <a:r>
              <a:rPr lang="en-GB" dirty="0" smtClean="0">
                <a:solidFill>
                  <a:schemeClr val="accent4"/>
                </a:solidFill>
              </a:rPr>
              <a:t> </a:t>
            </a:r>
            <a:r>
              <a:rPr lang="en-GB" dirty="0" smtClean="0"/>
              <a:t>– shared between threads in a thread block</a:t>
            </a:r>
            <a:endParaRPr lang="en-GB" dirty="0"/>
          </a:p>
        </p:txBody>
      </p:sp>
      <p:sp>
        <p:nvSpPr>
          <p:cNvPr id="11" name="TextBox 10"/>
          <p:cNvSpPr txBox="1"/>
          <p:nvPr/>
        </p:nvSpPr>
        <p:spPr>
          <a:xfrm>
            <a:off x="258585" y="4082589"/>
            <a:ext cx="2578161" cy="646331"/>
          </a:xfrm>
          <a:prstGeom prst="rect">
            <a:avLst/>
          </a:prstGeom>
          <a:noFill/>
        </p:spPr>
        <p:txBody>
          <a:bodyPr wrap="square" rtlCol="0">
            <a:spAutoFit/>
          </a:bodyPr>
          <a:lstStyle/>
          <a:p>
            <a:r>
              <a:rPr lang="en-GB" b="1" dirty="0" smtClean="0">
                <a:solidFill>
                  <a:schemeClr val="accent3"/>
                </a:solidFill>
              </a:rPr>
              <a:t>Constant</a:t>
            </a:r>
            <a:r>
              <a:rPr lang="en-GB" dirty="0" smtClean="0"/>
              <a:t> – a cache for constant memory</a:t>
            </a:r>
            <a:endParaRPr lang="en-GB" dirty="0"/>
          </a:p>
        </p:txBody>
      </p:sp>
      <p:sp>
        <p:nvSpPr>
          <p:cNvPr id="13" name="TextBox 12"/>
          <p:cNvSpPr txBox="1"/>
          <p:nvPr/>
        </p:nvSpPr>
        <p:spPr>
          <a:xfrm>
            <a:off x="6372202" y="4082589"/>
            <a:ext cx="2578161" cy="646331"/>
          </a:xfrm>
          <a:prstGeom prst="rect">
            <a:avLst/>
          </a:prstGeom>
          <a:noFill/>
        </p:spPr>
        <p:txBody>
          <a:bodyPr wrap="square" rtlCol="0">
            <a:spAutoFit/>
          </a:bodyPr>
          <a:lstStyle/>
          <a:p>
            <a:pPr algn="r"/>
            <a:r>
              <a:rPr lang="en-GB" b="1" dirty="0" smtClean="0">
                <a:solidFill>
                  <a:schemeClr val="accent3"/>
                </a:solidFill>
              </a:rPr>
              <a:t>Constant</a:t>
            </a:r>
            <a:r>
              <a:rPr lang="en-GB" dirty="0" smtClean="0"/>
              <a:t> – a cache for constant memory</a:t>
            </a:r>
            <a:endParaRPr lang="en-GB" dirty="0"/>
          </a:p>
        </p:txBody>
      </p:sp>
      <p:sp>
        <p:nvSpPr>
          <p:cNvPr id="14" name="TextBox 13"/>
          <p:cNvSpPr txBox="1"/>
          <p:nvPr/>
        </p:nvSpPr>
        <p:spPr>
          <a:xfrm>
            <a:off x="258585" y="5157194"/>
            <a:ext cx="2801249" cy="646331"/>
          </a:xfrm>
          <a:prstGeom prst="rect">
            <a:avLst/>
          </a:prstGeom>
          <a:noFill/>
        </p:spPr>
        <p:txBody>
          <a:bodyPr wrap="square" rtlCol="0">
            <a:spAutoFit/>
          </a:bodyPr>
          <a:lstStyle/>
          <a:p>
            <a:r>
              <a:rPr lang="en-GB" b="1" dirty="0" smtClean="0">
                <a:solidFill>
                  <a:schemeClr val="accent2"/>
                </a:solidFill>
              </a:rPr>
              <a:t>Device</a:t>
            </a:r>
            <a:r>
              <a:rPr lang="en-GB" dirty="0" smtClean="0"/>
              <a:t> – shared between all thread blocks</a:t>
            </a:r>
            <a:endParaRPr lang="en-GB" dirty="0"/>
          </a:p>
        </p:txBody>
      </p:sp>
      <p:sp>
        <p:nvSpPr>
          <p:cNvPr id="15" name="TextBox 14"/>
          <p:cNvSpPr txBox="1"/>
          <p:nvPr/>
        </p:nvSpPr>
        <p:spPr>
          <a:xfrm>
            <a:off x="6660232" y="5123819"/>
            <a:ext cx="2448272" cy="923330"/>
          </a:xfrm>
          <a:prstGeom prst="rect">
            <a:avLst/>
          </a:prstGeom>
          <a:noFill/>
        </p:spPr>
        <p:txBody>
          <a:bodyPr wrap="square" rtlCol="0">
            <a:spAutoFit/>
          </a:bodyPr>
          <a:lstStyle/>
          <a:p>
            <a:r>
              <a:rPr lang="en-GB" b="1" dirty="0" smtClean="0">
                <a:solidFill>
                  <a:schemeClr val="accent2"/>
                </a:solidFill>
              </a:rPr>
              <a:t>Global</a:t>
            </a:r>
            <a:r>
              <a:rPr lang="en-GB" dirty="0" smtClean="0"/>
              <a:t> – shared between all work-groups</a:t>
            </a:r>
            <a:endParaRPr lang="en-GB" dirty="0"/>
          </a:p>
        </p:txBody>
      </p:sp>
    </p:spTree>
    <p:extLst>
      <p:ext uri="{BB962C8B-B14F-4D97-AF65-F5344CB8AC3E}">
        <p14:creationId xmlns:p14="http://schemas.microsoft.com/office/powerpoint/2010/main" val="3522010064"/>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Allocating and copying memory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4589806"/>
              </p:ext>
            </p:extLst>
          </p:nvPr>
        </p:nvGraphicFramePr>
        <p:xfrm>
          <a:off x="107504" y="1815690"/>
          <a:ext cx="8928992" cy="4312920"/>
        </p:xfrm>
        <a:graphic>
          <a:graphicData uri="http://schemas.openxmlformats.org/drawingml/2006/table">
            <a:tbl>
              <a:tblPr firstRow="1" bandRow="1">
                <a:tableStyleId>{2D5ABB26-0587-4C30-8999-92F81FD0307C}</a:tableStyleId>
              </a:tblPr>
              <a:tblGrid>
                <a:gridCol w="1800200"/>
                <a:gridCol w="3312368"/>
                <a:gridCol w="3816424"/>
              </a:tblGrid>
              <a:tr h="375920">
                <a:tc>
                  <a:txBody>
                    <a:bodyPr/>
                    <a:lstStyle/>
                    <a:p>
                      <a:endParaRPr lang="en-GB" sz="1900" dirty="0"/>
                    </a:p>
                  </a:txBody>
                  <a:tcPr/>
                </a:tc>
                <a:tc>
                  <a:txBody>
                    <a:bodyPr/>
                    <a:lstStyle/>
                    <a:p>
                      <a:pPr algn="ctr"/>
                      <a:r>
                        <a:rPr lang="en-GB" sz="1900" b="1" dirty="0" smtClean="0">
                          <a:solidFill>
                            <a:schemeClr val="tx1"/>
                          </a:solidFill>
                        </a:rPr>
                        <a:t>CUDA C</a:t>
                      </a:r>
                      <a:endParaRPr lang="en-GB" sz="1900" b="1" dirty="0">
                        <a:solidFill>
                          <a:schemeClr val="tx1"/>
                        </a:solidFill>
                      </a:endParaRPr>
                    </a:p>
                  </a:txBody>
                  <a:tcPr/>
                </a:tc>
                <a:tc>
                  <a:txBody>
                    <a:bodyPr/>
                    <a:lstStyle/>
                    <a:p>
                      <a:pPr algn="ctr"/>
                      <a:r>
                        <a:rPr lang="en-GB" sz="1900" b="1" dirty="0" smtClean="0">
                          <a:solidFill>
                            <a:schemeClr val="tx1"/>
                          </a:solidFill>
                        </a:rPr>
                        <a:t>OpenCL C</a:t>
                      </a:r>
                      <a:endParaRPr lang="en-GB" sz="1900" b="1" dirty="0">
                        <a:solidFill>
                          <a:schemeClr val="tx1"/>
                        </a:solidFill>
                      </a:endParaRPr>
                    </a:p>
                  </a:txBody>
                  <a:tcPr/>
                </a:tc>
              </a:tr>
              <a:tr h="1432560">
                <a:tc>
                  <a:txBody>
                    <a:bodyPr/>
                    <a:lstStyle/>
                    <a:p>
                      <a:r>
                        <a:rPr lang="en-GB" sz="1900" dirty="0" smtClean="0"/>
                        <a:t>Allocate</a:t>
                      </a:r>
                      <a:endParaRPr lang="en-GB" sz="1900" dirty="0"/>
                    </a:p>
                  </a:txBody>
                  <a:tcPr/>
                </a:tc>
                <a:tc>
                  <a:txBody>
                    <a:bodyPr/>
                    <a:lstStyle/>
                    <a:p>
                      <a:r>
                        <a:rPr lang="en-GB" sz="1500" b="1" dirty="0" smtClean="0">
                          <a:solidFill>
                            <a:schemeClr val="accent2"/>
                          </a:solidFill>
                          <a:latin typeface="Courier New Bold"/>
                        </a:rPr>
                        <a:t>float</a:t>
                      </a:r>
                      <a:r>
                        <a:rPr lang="en-GB" sz="1500" b="1" dirty="0" smtClean="0">
                          <a:latin typeface="Courier New Bold"/>
                        </a:rPr>
                        <a:t>* </a:t>
                      </a:r>
                      <a:r>
                        <a:rPr lang="en-GB" sz="1500" b="1" dirty="0" err="1" smtClean="0">
                          <a:latin typeface="Courier New Bold"/>
                        </a:rPr>
                        <a:t>d_x</a:t>
                      </a:r>
                      <a:r>
                        <a:rPr lang="en-GB" sz="1500" b="1" dirty="0" smtClean="0">
                          <a:latin typeface="Courier New Bold"/>
                        </a:rPr>
                        <a:t>;</a:t>
                      </a:r>
                    </a:p>
                    <a:p>
                      <a:r>
                        <a:rPr lang="en-GB" sz="1500" b="1" dirty="0" err="1" smtClean="0">
                          <a:solidFill>
                            <a:schemeClr val="accent1"/>
                          </a:solidFill>
                          <a:latin typeface="Courier New Bold"/>
                        </a:rPr>
                        <a:t>cudaMalloc</a:t>
                      </a:r>
                      <a:r>
                        <a:rPr lang="en-GB" sz="1500" b="1" dirty="0" smtClean="0">
                          <a:latin typeface="Courier New Bold"/>
                        </a:rPr>
                        <a:t>(&amp;</a:t>
                      </a:r>
                      <a:r>
                        <a:rPr lang="en-GB" sz="1500" b="1" dirty="0" err="1" smtClean="0">
                          <a:latin typeface="Courier New Bold"/>
                        </a:rPr>
                        <a:t>d_x</a:t>
                      </a:r>
                      <a:r>
                        <a:rPr lang="en-GB" sz="1500" b="1" dirty="0" smtClean="0">
                          <a:latin typeface="Courier New Bold"/>
                        </a:rPr>
                        <a:t>,</a:t>
                      </a:r>
                      <a:r>
                        <a:rPr lang="en-GB" sz="1500" b="1" baseline="0" dirty="0" smtClean="0">
                          <a:latin typeface="Courier New Bold"/>
                        </a:rPr>
                        <a:t> </a:t>
                      </a:r>
                      <a:r>
                        <a:rPr lang="en-GB" sz="1500" b="1" dirty="0" err="1" smtClean="0">
                          <a:solidFill>
                            <a:schemeClr val="tx2">
                              <a:lumMod val="75000"/>
                            </a:schemeClr>
                          </a:solidFill>
                          <a:latin typeface="Courier New Bold"/>
                        </a:rPr>
                        <a:t>sizeof</a:t>
                      </a:r>
                      <a:r>
                        <a:rPr lang="en-GB" sz="1500" b="1" dirty="0" smtClean="0">
                          <a:latin typeface="Courier New Bold"/>
                        </a:rPr>
                        <a:t>(float)*size);</a:t>
                      </a:r>
                      <a:endParaRPr lang="en-GB" sz="1500" b="1" dirty="0">
                        <a:latin typeface="Courier New Bold"/>
                      </a:endParaRPr>
                    </a:p>
                  </a:txBody>
                  <a:tcPr/>
                </a:tc>
                <a:tc>
                  <a:txBody>
                    <a:bodyPr/>
                    <a:lstStyle/>
                    <a:p>
                      <a:r>
                        <a:rPr lang="en-GB" sz="1500" b="1" dirty="0" err="1" smtClean="0">
                          <a:solidFill>
                            <a:schemeClr val="accent4"/>
                          </a:solidFill>
                          <a:latin typeface="Courier New Bold"/>
                        </a:rPr>
                        <a:t>cl_mem</a:t>
                      </a:r>
                      <a:r>
                        <a:rPr lang="en-GB" sz="1500" b="1" dirty="0" smtClean="0">
                          <a:latin typeface="Courier New Bold"/>
                        </a:rPr>
                        <a:t> </a:t>
                      </a:r>
                      <a:r>
                        <a:rPr lang="en-GB" sz="1500" b="1" dirty="0" err="1" smtClean="0">
                          <a:latin typeface="Courier New Bold"/>
                        </a:rPr>
                        <a:t>d_x</a:t>
                      </a:r>
                      <a:r>
                        <a:rPr lang="en-GB" sz="1500" b="1" baseline="0" dirty="0" smtClean="0">
                          <a:latin typeface="Courier New Bold"/>
                        </a:rPr>
                        <a:t> =</a:t>
                      </a:r>
                    </a:p>
                    <a:p>
                      <a:r>
                        <a:rPr lang="en-GB" sz="1500" b="1" dirty="0" smtClean="0">
                          <a:latin typeface="Courier New Bold"/>
                        </a:rPr>
                        <a:t>   </a:t>
                      </a:r>
                      <a:r>
                        <a:rPr lang="en-GB" sz="1500" b="1" dirty="0" err="1" smtClean="0">
                          <a:solidFill>
                            <a:schemeClr val="tx2">
                              <a:lumMod val="75000"/>
                            </a:schemeClr>
                          </a:solidFill>
                          <a:latin typeface="Courier New Bold"/>
                        </a:rPr>
                        <a:t>clCreateBuffer</a:t>
                      </a:r>
                      <a:r>
                        <a:rPr lang="en-GB" sz="1500" b="1" dirty="0" smtClean="0">
                          <a:latin typeface="Courier New Bold"/>
                        </a:rPr>
                        <a:t>(context,</a:t>
                      </a:r>
                    </a:p>
                    <a:p>
                      <a:r>
                        <a:rPr lang="en-GB" sz="1500" b="1" baseline="0" dirty="0" smtClean="0">
                          <a:solidFill>
                            <a:schemeClr val="accent3"/>
                          </a:solidFill>
                          <a:latin typeface="Courier New Bold"/>
                        </a:rPr>
                        <a:t>     </a:t>
                      </a:r>
                      <a:r>
                        <a:rPr lang="en-GB" sz="1500" b="1" dirty="0" smtClean="0">
                          <a:solidFill>
                            <a:schemeClr val="accent4"/>
                          </a:solidFill>
                          <a:latin typeface="Courier New Bold"/>
                        </a:rPr>
                        <a:t>CL_MEM_READ_WRITE</a:t>
                      </a:r>
                      <a:r>
                        <a:rPr lang="en-GB" sz="1500" b="1" dirty="0" smtClean="0">
                          <a:latin typeface="Courier New Bold"/>
                        </a:rPr>
                        <a:t>,</a:t>
                      </a:r>
                      <a:endParaRPr lang="en-GB" sz="1500" b="1" baseline="0" dirty="0" smtClean="0">
                        <a:latin typeface="Courier New Bold"/>
                      </a:endParaRPr>
                    </a:p>
                    <a:p>
                      <a:r>
                        <a:rPr lang="en-GB" sz="1500" b="1" baseline="0" dirty="0" smtClean="0">
                          <a:solidFill>
                            <a:schemeClr val="tx2">
                              <a:lumMod val="75000"/>
                            </a:schemeClr>
                          </a:solidFill>
                          <a:latin typeface="Courier New Bold"/>
                        </a:rPr>
                        <a:t>     </a:t>
                      </a:r>
                      <a:r>
                        <a:rPr lang="en-GB" sz="1500" b="1" baseline="0" dirty="0" err="1" smtClean="0">
                          <a:solidFill>
                            <a:schemeClr val="tx2">
                              <a:lumMod val="75000"/>
                            </a:schemeClr>
                          </a:solidFill>
                          <a:latin typeface="Courier New Bold"/>
                        </a:rPr>
                        <a:t>sizeof</a:t>
                      </a:r>
                      <a:r>
                        <a:rPr lang="en-GB" sz="1500" b="1" baseline="0" dirty="0" smtClean="0">
                          <a:latin typeface="Courier New Bold"/>
                        </a:rPr>
                        <a:t>(</a:t>
                      </a:r>
                      <a:r>
                        <a:rPr lang="en-GB" sz="1500" b="1" baseline="0" dirty="0" smtClean="0">
                          <a:solidFill>
                            <a:schemeClr val="accent2"/>
                          </a:solidFill>
                          <a:latin typeface="Courier New Bold"/>
                        </a:rPr>
                        <a:t>float</a:t>
                      </a:r>
                      <a:r>
                        <a:rPr lang="en-GB" sz="1500" b="1" baseline="0" dirty="0" smtClean="0">
                          <a:latin typeface="Courier New Bold"/>
                        </a:rPr>
                        <a:t>)*size,</a:t>
                      </a:r>
                    </a:p>
                    <a:p>
                      <a:r>
                        <a:rPr lang="en-GB" sz="1500" b="1" baseline="0" dirty="0" smtClean="0">
                          <a:latin typeface="Courier New Bold"/>
                        </a:rPr>
                        <a:t>     NULL, NULL</a:t>
                      </a:r>
                      <a:r>
                        <a:rPr lang="en-GB" sz="1500" b="1" dirty="0" smtClean="0">
                          <a:latin typeface="Courier New Bold"/>
                        </a:rPr>
                        <a:t>);</a:t>
                      </a:r>
                    </a:p>
                    <a:p>
                      <a:endParaRPr lang="en-GB" sz="1500" b="1" dirty="0">
                        <a:latin typeface="Courier New Bold"/>
                      </a:endParaRPr>
                    </a:p>
                  </a:txBody>
                  <a:tcPr/>
                </a:tc>
              </a:tr>
              <a:tr h="1209040">
                <a:tc>
                  <a:txBody>
                    <a:bodyPr/>
                    <a:lstStyle/>
                    <a:p>
                      <a:r>
                        <a:rPr lang="en-GB" sz="1900" dirty="0" smtClean="0"/>
                        <a:t>Host to</a:t>
                      </a:r>
                      <a:r>
                        <a:rPr lang="en-GB" sz="1900" baseline="0" dirty="0" smtClean="0"/>
                        <a:t> Device</a:t>
                      </a:r>
                      <a:endParaRPr lang="en-GB" sz="1900" dirty="0"/>
                    </a:p>
                  </a:txBody>
                  <a:tcPr/>
                </a:tc>
                <a:tc>
                  <a:txBody>
                    <a:bodyPr/>
                    <a:lstStyle/>
                    <a:p>
                      <a:r>
                        <a:rPr lang="en-GB" sz="1500" b="1" dirty="0" err="1" smtClean="0">
                          <a:solidFill>
                            <a:schemeClr val="accent1"/>
                          </a:solidFill>
                          <a:latin typeface="Courier New Bold"/>
                        </a:rPr>
                        <a:t>cudaMemcpy</a:t>
                      </a:r>
                      <a:r>
                        <a:rPr lang="en-GB" sz="1500" b="1" dirty="0" smtClean="0">
                          <a:latin typeface="Courier New Bold"/>
                        </a:rPr>
                        <a:t>(</a:t>
                      </a:r>
                      <a:r>
                        <a:rPr lang="en-GB" sz="1500" b="1" dirty="0" err="1" smtClean="0">
                          <a:latin typeface="Courier New Bold"/>
                        </a:rPr>
                        <a:t>d_x</a:t>
                      </a:r>
                      <a:r>
                        <a:rPr lang="en-GB" sz="1500" b="1" dirty="0" smtClean="0">
                          <a:latin typeface="Courier New Bold"/>
                        </a:rPr>
                        <a:t>, </a:t>
                      </a:r>
                      <a:r>
                        <a:rPr lang="en-GB" sz="1500" b="1" dirty="0" err="1" smtClean="0">
                          <a:latin typeface="Courier New Bold"/>
                        </a:rPr>
                        <a:t>h_x</a:t>
                      </a:r>
                      <a:r>
                        <a:rPr lang="en-GB" sz="1500" b="1" dirty="0" smtClean="0">
                          <a:latin typeface="Courier New Bold"/>
                        </a:rPr>
                        <a:t>,</a:t>
                      </a:r>
                    </a:p>
                    <a:p>
                      <a:r>
                        <a:rPr lang="en-GB" sz="1500" b="1" baseline="0" dirty="0" smtClean="0">
                          <a:latin typeface="Courier New Bold"/>
                        </a:rPr>
                        <a:t>    </a:t>
                      </a:r>
                      <a:r>
                        <a:rPr lang="en-GB" sz="1500" b="1" dirty="0" err="1" smtClean="0">
                          <a:solidFill>
                            <a:schemeClr val="tx2">
                              <a:lumMod val="75000"/>
                            </a:schemeClr>
                          </a:solidFill>
                          <a:latin typeface="Courier New Bold"/>
                        </a:rPr>
                        <a:t>sizeof</a:t>
                      </a:r>
                      <a:r>
                        <a:rPr lang="en-GB" sz="1500" b="1" dirty="0" smtClean="0">
                          <a:latin typeface="Courier New Bold"/>
                        </a:rPr>
                        <a:t>(float)*size,</a:t>
                      </a:r>
                    </a:p>
                    <a:p>
                      <a:r>
                        <a:rPr lang="en-GB" sz="1500" b="1" baseline="0" dirty="0" smtClean="0">
                          <a:latin typeface="Courier New Bold"/>
                        </a:rPr>
                        <a:t>    </a:t>
                      </a:r>
                      <a:r>
                        <a:rPr lang="en-GB" sz="1500" b="1" dirty="0" err="1" smtClean="0">
                          <a:solidFill>
                            <a:schemeClr val="accent1"/>
                          </a:solidFill>
                          <a:latin typeface="Courier New Bold"/>
                        </a:rPr>
                        <a:t>cudaMemcpyHostToDevice</a:t>
                      </a:r>
                      <a:r>
                        <a:rPr lang="en-GB" sz="1500" b="1" dirty="0" smtClean="0">
                          <a:latin typeface="Courier New Bold"/>
                        </a:rPr>
                        <a:t>);</a:t>
                      </a:r>
                      <a:endParaRPr lang="en-GB" sz="1500" b="1" dirty="0">
                        <a:latin typeface="Courier New Bold"/>
                      </a:endParaRPr>
                    </a:p>
                  </a:txBody>
                  <a:tcPr/>
                </a:tc>
                <a:tc>
                  <a:txBody>
                    <a:bodyPr/>
                    <a:lstStyle/>
                    <a:p>
                      <a:r>
                        <a:rPr lang="en-GB" sz="1500" b="1" dirty="0" err="1" smtClean="0">
                          <a:solidFill>
                            <a:schemeClr val="tx2">
                              <a:lumMod val="75000"/>
                            </a:schemeClr>
                          </a:solidFill>
                          <a:latin typeface="Courier New Bold"/>
                        </a:rPr>
                        <a:t>clEnqueueWriteBuffer</a:t>
                      </a:r>
                      <a:r>
                        <a:rPr lang="en-GB" sz="1500" b="1" dirty="0" smtClean="0">
                          <a:latin typeface="Courier New Bold"/>
                        </a:rPr>
                        <a:t>(queue, </a:t>
                      </a:r>
                      <a:r>
                        <a:rPr lang="en-GB" sz="1500" b="1" dirty="0" err="1" smtClean="0">
                          <a:latin typeface="Courier New Bold"/>
                        </a:rPr>
                        <a:t>d_x</a:t>
                      </a:r>
                      <a:r>
                        <a:rPr lang="en-GB" sz="1500" b="1" dirty="0" smtClean="0">
                          <a:latin typeface="Courier New Bold"/>
                        </a:rPr>
                        <a:t>,</a:t>
                      </a:r>
                      <a:endParaRPr lang="en-GB" sz="1500" b="1" baseline="0" dirty="0" smtClean="0">
                        <a:latin typeface="Courier New Bold"/>
                      </a:endParaRPr>
                    </a:p>
                    <a:p>
                      <a:r>
                        <a:rPr lang="en-GB" sz="1500" b="1" baseline="0" dirty="0" smtClean="0">
                          <a:latin typeface="Courier New Bold"/>
                        </a:rPr>
                        <a:t>      </a:t>
                      </a:r>
                      <a:r>
                        <a:rPr lang="en-GB" sz="1500" b="1" baseline="0" dirty="0" smtClean="0">
                          <a:solidFill>
                            <a:schemeClr val="accent4"/>
                          </a:solidFill>
                          <a:latin typeface="Courier New Bold"/>
                        </a:rPr>
                        <a:t>CL_TRUE</a:t>
                      </a:r>
                      <a:r>
                        <a:rPr lang="en-GB" sz="1500" b="1" baseline="0" dirty="0" smtClean="0">
                          <a:latin typeface="Courier New Bold"/>
                        </a:rPr>
                        <a:t>, 0, </a:t>
                      </a:r>
                    </a:p>
                    <a:p>
                      <a:r>
                        <a:rPr lang="en-GB" sz="1500" b="1" baseline="0" dirty="0" smtClean="0">
                          <a:solidFill>
                            <a:schemeClr val="tx2">
                              <a:lumMod val="75000"/>
                            </a:schemeClr>
                          </a:solidFill>
                          <a:latin typeface="Courier New Bold"/>
                        </a:rPr>
                        <a:t>      </a:t>
                      </a:r>
                      <a:r>
                        <a:rPr lang="en-GB" sz="1500" b="1" baseline="0" dirty="0" err="1" smtClean="0">
                          <a:solidFill>
                            <a:schemeClr val="tx2">
                              <a:lumMod val="75000"/>
                            </a:schemeClr>
                          </a:solidFill>
                          <a:latin typeface="Courier New Bold"/>
                        </a:rPr>
                        <a:t>sizeof</a:t>
                      </a:r>
                      <a:r>
                        <a:rPr lang="en-GB" sz="1500" b="1" baseline="0" dirty="0" smtClean="0">
                          <a:latin typeface="Courier New Bold"/>
                        </a:rPr>
                        <a:t>(</a:t>
                      </a:r>
                      <a:r>
                        <a:rPr lang="en-GB" sz="1500" b="1" baseline="0" dirty="0" smtClean="0">
                          <a:solidFill>
                            <a:schemeClr val="accent2"/>
                          </a:solidFill>
                          <a:latin typeface="Courier New Bold"/>
                        </a:rPr>
                        <a:t>float</a:t>
                      </a:r>
                      <a:r>
                        <a:rPr lang="en-GB" sz="1500" b="1" baseline="0" dirty="0" smtClean="0">
                          <a:latin typeface="Courier New Bold"/>
                        </a:rPr>
                        <a:t>)*size,</a:t>
                      </a:r>
                    </a:p>
                    <a:p>
                      <a:r>
                        <a:rPr lang="en-GB" sz="1500" b="1" baseline="0" dirty="0" smtClean="0">
                          <a:latin typeface="Courier New Bold"/>
                        </a:rPr>
                        <a:t>      </a:t>
                      </a:r>
                      <a:r>
                        <a:rPr lang="en-GB" sz="1500" b="1" baseline="0" dirty="0" err="1" smtClean="0">
                          <a:latin typeface="Courier New Bold"/>
                        </a:rPr>
                        <a:t>h_x</a:t>
                      </a:r>
                      <a:r>
                        <a:rPr lang="en-GB" sz="1500" b="1" baseline="0" dirty="0" smtClean="0">
                          <a:latin typeface="Courier New Bold"/>
                        </a:rPr>
                        <a:t>, 0, NULL, NULL);</a:t>
                      </a:r>
                    </a:p>
                    <a:p>
                      <a:endParaRPr lang="en-GB" sz="1500" b="1" dirty="0">
                        <a:latin typeface="Courier New Bold"/>
                      </a:endParaRPr>
                    </a:p>
                  </a:txBody>
                  <a:tcPr/>
                </a:tc>
              </a:tr>
              <a:tr h="985520">
                <a:tc>
                  <a:txBody>
                    <a:bodyPr/>
                    <a:lstStyle/>
                    <a:p>
                      <a:r>
                        <a:rPr lang="en-GB" sz="1900" dirty="0" smtClean="0"/>
                        <a:t>Device to Host</a:t>
                      </a:r>
                      <a:endParaRPr lang="en-GB" sz="1900" dirty="0"/>
                    </a:p>
                  </a:txBody>
                  <a:tcPr/>
                </a:tc>
                <a:tc>
                  <a:txBody>
                    <a:bodyPr/>
                    <a:lstStyle/>
                    <a:p>
                      <a:r>
                        <a:rPr lang="en-GB" sz="1500" b="1" dirty="0" err="1" smtClean="0">
                          <a:solidFill>
                            <a:schemeClr val="accent1"/>
                          </a:solidFill>
                          <a:latin typeface="Courier New Bold"/>
                        </a:rPr>
                        <a:t>cudaMemcpy</a:t>
                      </a:r>
                      <a:r>
                        <a:rPr lang="en-GB" sz="1500" b="1" dirty="0" smtClean="0">
                          <a:latin typeface="Courier New Bold"/>
                        </a:rPr>
                        <a:t>(</a:t>
                      </a:r>
                      <a:r>
                        <a:rPr lang="en-GB" sz="1500" b="1" dirty="0" err="1" smtClean="0">
                          <a:latin typeface="Courier New Bold"/>
                        </a:rPr>
                        <a:t>h_x</a:t>
                      </a:r>
                      <a:r>
                        <a:rPr lang="en-GB" sz="1500" b="1" dirty="0" smtClean="0">
                          <a:latin typeface="Courier New Bold"/>
                        </a:rPr>
                        <a:t>, </a:t>
                      </a:r>
                      <a:r>
                        <a:rPr lang="en-GB" sz="1500" b="1" dirty="0" err="1" smtClean="0">
                          <a:latin typeface="Courier New Bold"/>
                        </a:rPr>
                        <a:t>d_x</a:t>
                      </a:r>
                      <a:r>
                        <a:rPr lang="en-GB" sz="1500" b="1" dirty="0" smtClean="0">
                          <a:latin typeface="Courier New Bold"/>
                        </a:rPr>
                        <a:t>,</a:t>
                      </a:r>
                      <a:endParaRPr lang="en-GB" sz="1500" b="1" baseline="0" dirty="0" smtClean="0">
                        <a:latin typeface="Courier New Bold"/>
                      </a:endParaRPr>
                    </a:p>
                    <a:p>
                      <a:r>
                        <a:rPr lang="en-GB" sz="1500" b="1" baseline="0" dirty="0" smtClean="0">
                          <a:latin typeface="Courier New Bold"/>
                        </a:rPr>
                        <a:t>    </a:t>
                      </a:r>
                      <a:r>
                        <a:rPr lang="en-GB" sz="1500" b="1" baseline="0" dirty="0" err="1" smtClean="0">
                          <a:solidFill>
                            <a:schemeClr val="tx2">
                              <a:lumMod val="75000"/>
                            </a:schemeClr>
                          </a:solidFill>
                          <a:latin typeface="Courier New Bold"/>
                        </a:rPr>
                        <a:t>sizeof</a:t>
                      </a:r>
                      <a:r>
                        <a:rPr lang="en-GB" sz="1500" b="1" baseline="0" dirty="0" smtClean="0">
                          <a:latin typeface="Courier New Bold"/>
                        </a:rPr>
                        <a:t>(float)*size,</a:t>
                      </a:r>
                    </a:p>
                    <a:p>
                      <a:r>
                        <a:rPr lang="en-GB" sz="1500" b="1" baseline="0" dirty="0" smtClean="0">
                          <a:latin typeface="Courier New Bold"/>
                        </a:rPr>
                        <a:t>    </a:t>
                      </a:r>
                      <a:r>
                        <a:rPr lang="en-GB" sz="1500" b="1" baseline="0" dirty="0" err="1" smtClean="0">
                          <a:solidFill>
                            <a:schemeClr val="accent1"/>
                          </a:solidFill>
                          <a:latin typeface="Courier New Bold"/>
                        </a:rPr>
                        <a:t>cudaMemcpyDeviceToHost</a:t>
                      </a:r>
                      <a:r>
                        <a:rPr lang="en-GB" sz="1500" b="1" baseline="0" dirty="0" smtClean="0">
                          <a:latin typeface="Courier New Bold"/>
                        </a:rPr>
                        <a:t>);</a:t>
                      </a:r>
                      <a:endParaRPr lang="en-GB" sz="1500" b="1" dirty="0">
                        <a:latin typeface="Courier New Bold"/>
                      </a:endParaRPr>
                    </a:p>
                  </a:txBody>
                  <a:tcPr/>
                </a:tc>
                <a:tc>
                  <a:txBody>
                    <a:bodyPr/>
                    <a:lstStyle/>
                    <a:p>
                      <a:r>
                        <a:rPr lang="en-GB" sz="1500" b="1" dirty="0" err="1" smtClean="0">
                          <a:solidFill>
                            <a:schemeClr val="tx2">
                              <a:lumMod val="75000"/>
                            </a:schemeClr>
                          </a:solidFill>
                          <a:latin typeface="Courier New Bold"/>
                        </a:rPr>
                        <a:t>clEnqueueReadBuffer</a:t>
                      </a:r>
                      <a:r>
                        <a:rPr lang="en-GB" sz="1500" b="1" dirty="0" smtClean="0">
                          <a:latin typeface="Courier New Bold"/>
                        </a:rPr>
                        <a:t>(queue, </a:t>
                      </a:r>
                      <a:r>
                        <a:rPr lang="en-GB" sz="1500" b="1" dirty="0" err="1" smtClean="0">
                          <a:latin typeface="Courier New Bold"/>
                        </a:rPr>
                        <a:t>d_x</a:t>
                      </a:r>
                      <a:r>
                        <a:rPr lang="en-GB" sz="1500" b="1" dirty="0" smtClean="0">
                          <a:latin typeface="Courier New Bold"/>
                        </a:rPr>
                        <a:t>,</a:t>
                      </a:r>
                    </a:p>
                    <a:p>
                      <a:r>
                        <a:rPr lang="en-GB" sz="1500" b="1" baseline="0" dirty="0" smtClean="0">
                          <a:latin typeface="Courier New Bold"/>
                        </a:rPr>
                        <a:t>      </a:t>
                      </a:r>
                      <a:r>
                        <a:rPr lang="en-GB" sz="1500" b="1" dirty="0" smtClean="0">
                          <a:solidFill>
                            <a:schemeClr val="accent4"/>
                          </a:solidFill>
                          <a:latin typeface="Courier New Bold"/>
                        </a:rPr>
                        <a:t>CL_TRUE</a:t>
                      </a:r>
                      <a:r>
                        <a:rPr lang="en-GB" sz="1500" b="1" dirty="0" smtClean="0">
                          <a:latin typeface="Courier New Bold"/>
                        </a:rPr>
                        <a:t>, 0, </a:t>
                      </a:r>
                    </a:p>
                    <a:p>
                      <a:r>
                        <a:rPr lang="en-GB" sz="1500" b="1" dirty="0" smtClean="0">
                          <a:solidFill>
                            <a:schemeClr val="tx2">
                              <a:lumMod val="75000"/>
                            </a:schemeClr>
                          </a:solidFill>
                          <a:latin typeface="Courier New Bold"/>
                        </a:rPr>
                        <a:t>      </a:t>
                      </a:r>
                      <a:r>
                        <a:rPr lang="en-GB" sz="1500" b="1" dirty="0" err="1" smtClean="0">
                          <a:solidFill>
                            <a:schemeClr val="tx2">
                              <a:lumMod val="75000"/>
                            </a:schemeClr>
                          </a:solidFill>
                          <a:latin typeface="Courier New Bold"/>
                        </a:rPr>
                        <a:t>sizeof</a:t>
                      </a:r>
                      <a:r>
                        <a:rPr lang="en-GB" sz="1500" b="1" dirty="0" smtClean="0">
                          <a:latin typeface="Courier New Bold"/>
                        </a:rPr>
                        <a:t>(</a:t>
                      </a:r>
                      <a:r>
                        <a:rPr lang="en-GB" sz="1500" b="1" dirty="0" smtClean="0">
                          <a:solidFill>
                            <a:schemeClr val="accent2"/>
                          </a:solidFill>
                          <a:latin typeface="Courier New Bold"/>
                        </a:rPr>
                        <a:t>float</a:t>
                      </a:r>
                      <a:r>
                        <a:rPr lang="en-GB" sz="1500" b="1" dirty="0" smtClean="0">
                          <a:latin typeface="Courier New Bold"/>
                        </a:rPr>
                        <a:t>)*size,</a:t>
                      </a:r>
                    </a:p>
                    <a:p>
                      <a:r>
                        <a:rPr lang="en-GB" sz="1500" b="1" dirty="0" smtClean="0">
                          <a:latin typeface="Courier New Bold"/>
                        </a:rPr>
                        <a:t>      </a:t>
                      </a:r>
                      <a:r>
                        <a:rPr lang="en-GB" sz="1500" b="1" dirty="0" err="1" smtClean="0">
                          <a:latin typeface="Courier New Bold"/>
                        </a:rPr>
                        <a:t>h_x</a:t>
                      </a:r>
                      <a:r>
                        <a:rPr lang="en-GB" sz="1500" b="1" dirty="0" smtClean="0">
                          <a:latin typeface="Courier New Bold"/>
                        </a:rPr>
                        <a:t>,</a:t>
                      </a:r>
                      <a:r>
                        <a:rPr lang="en-GB" sz="1500" b="1" baseline="0" dirty="0" smtClean="0">
                          <a:latin typeface="Courier New Bold"/>
                        </a:rPr>
                        <a:t> 0, NULL, NULL</a:t>
                      </a:r>
                      <a:r>
                        <a:rPr lang="en-GB" sz="1500" b="1" dirty="0" smtClean="0">
                          <a:latin typeface="Courier New Bold"/>
                        </a:rPr>
                        <a:t>);</a:t>
                      </a:r>
                      <a:endParaRPr lang="en-GB" sz="1500" b="1" dirty="0">
                        <a:latin typeface="Courier New Bold"/>
                      </a:endParaRPr>
                    </a:p>
                  </a:txBody>
                  <a:tcPr/>
                </a:tc>
              </a:tr>
            </a:tbl>
          </a:graphicData>
        </a:graphic>
      </p:graphicFrame>
    </p:spTree>
    <p:extLst>
      <p:ext uri="{BB962C8B-B14F-4D97-AF65-F5344CB8AC3E}">
        <p14:creationId xmlns:p14="http://schemas.microsoft.com/office/powerpoint/2010/main" val="3727932858"/>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Allocating and copying memory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6464457"/>
              </p:ext>
            </p:extLst>
          </p:nvPr>
        </p:nvGraphicFramePr>
        <p:xfrm>
          <a:off x="107504" y="2159746"/>
          <a:ext cx="8928992" cy="3627120"/>
        </p:xfrm>
        <a:graphic>
          <a:graphicData uri="http://schemas.openxmlformats.org/drawingml/2006/table">
            <a:tbl>
              <a:tblPr firstRow="1" bandRow="1">
                <a:tableStyleId>{2D5ABB26-0587-4C30-8999-92F81FD0307C}</a:tableStyleId>
              </a:tblPr>
              <a:tblGrid>
                <a:gridCol w="1800200"/>
                <a:gridCol w="3312368"/>
                <a:gridCol w="3816424"/>
              </a:tblGrid>
              <a:tr h="375920">
                <a:tc>
                  <a:txBody>
                    <a:bodyPr/>
                    <a:lstStyle/>
                    <a:p>
                      <a:endParaRPr lang="en-GB" sz="1900" dirty="0"/>
                    </a:p>
                  </a:txBody>
                  <a:tcPr/>
                </a:tc>
                <a:tc>
                  <a:txBody>
                    <a:bodyPr/>
                    <a:lstStyle/>
                    <a:p>
                      <a:pPr algn="ctr"/>
                      <a:r>
                        <a:rPr lang="en-GB" sz="1900" b="1" dirty="0" smtClean="0">
                          <a:solidFill>
                            <a:schemeClr val="tx1"/>
                          </a:solidFill>
                        </a:rPr>
                        <a:t>CUDA C</a:t>
                      </a:r>
                      <a:endParaRPr lang="en-GB" sz="1900" b="1" dirty="0">
                        <a:solidFill>
                          <a:schemeClr val="tx1"/>
                        </a:solidFill>
                      </a:endParaRPr>
                    </a:p>
                  </a:txBody>
                  <a:tcPr/>
                </a:tc>
                <a:tc>
                  <a:txBody>
                    <a:bodyPr/>
                    <a:lstStyle/>
                    <a:p>
                      <a:pPr algn="ctr"/>
                      <a:r>
                        <a:rPr lang="en-GB" sz="1900" b="1" dirty="0" smtClean="0">
                          <a:solidFill>
                            <a:schemeClr val="tx1"/>
                          </a:solidFill>
                        </a:rPr>
                        <a:t>OpenCL C++</a:t>
                      </a:r>
                      <a:endParaRPr lang="en-GB" sz="1900" b="1" dirty="0">
                        <a:solidFill>
                          <a:schemeClr val="tx1"/>
                        </a:solidFill>
                      </a:endParaRPr>
                    </a:p>
                  </a:txBody>
                  <a:tcPr/>
                </a:tc>
              </a:tr>
              <a:tr h="985520">
                <a:tc>
                  <a:txBody>
                    <a:bodyPr/>
                    <a:lstStyle/>
                    <a:p>
                      <a:r>
                        <a:rPr lang="en-GB" sz="1900" dirty="0" smtClean="0"/>
                        <a:t>Allocate</a:t>
                      </a:r>
                      <a:endParaRPr lang="en-GB" sz="1900" dirty="0"/>
                    </a:p>
                  </a:txBody>
                  <a:tcPr/>
                </a:tc>
                <a:tc>
                  <a:txBody>
                    <a:bodyPr/>
                    <a:lstStyle/>
                    <a:p>
                      <a:r>
                        <a:rPr lang="en-GB" sz="1500" b="1" dirty="0" smtClean="0">
                          <a:solidFill>
                            <a:schemeClr val="accent2"/>
                          </a:solidFill>
                          <a:latin typeface="Courier New Bold"/>
                        </a:rPr>
                        <a:t>float</a:t>
                      </a:r>
                      <a:r>
                        <a:rPr lang="en-GB" sz="1500" b="1" dirty="0" smtClean="0">
                          <a:latin typeface="Courier New Bold"/>
                        </a:rPr>
                        <a:t>* </a:t>
                      </a:r>
                      <a:r>
                        <a:rPr lang="en-GB" sz="1500" b="1" dirty="0" err="1" smtClean="0">
                          <a:latin typeface="Courier New Bold"/>
                        </a:rPr>
                        <a:t>d_x</a:t>
                      </a:r>
                      <a:r>
                        <a:rPr lang="en-GB" sz="1500" b="1" dirty="0" smtClean="0">
                          <a:latin typeface="Courier New Bold"/>
                        </a:rPr>
                        <a:t>;</a:t>
                      </a:r>
                    </a:p>
                    <a:p>
                      <a:r>
                        <a:rPr lang="en-GB" sz="1500" b="1" dirty="0" err="1" smtClean="0">
                          <a:solidFill>
                            <a:schemeClr val="accent1"/>
                          </a:solidFill>
                          <a:latin typeface="Courier New Bold"/>
                        </a:rPr>
                        <a:t>cudaMalloc</a:t>
                      </a:r>
                      <a:r>
                        <a:rPr lang="en-GB" sz="1500" b="1" dirty="0" smtClean="0">
                          <a:latin typeface="Courier New Bold"/>
                        </a:rPr>
                        <a:t>(&amp;</a:t>
                      </a:r>
                      <a:r>
                        <a:rPr lang="en-GB" sz="1500" b="1" dirty="0" err="1" smtClean="0">
                          <a:latin typeface="Courier New Bold"/>
                        </a:rPr>
                        <a:t>d_x</a:t>
                      </a:r>
                      <a:r>
                        <a:rPr lang="en-GB" sz="1500" b="1" dirty="0" smtClean="0">
                          <a:latin typeface="Courier New Bold"/>
                        </a:rPr>
                        <a:t>,</a:t>
                      </a:r>
                      <a:r>
                        <a:rPr lang="en-GB" sz="1500" b="1" baseline="0" dirty="0" smtClean="0">
                          <a:latin typeface="Courier New Bold"/>
                        </a:rPr>
                        <a:t>  </a:t>
                      </a:r>
                    </a:p>
                    <a:p>
                      <a:r>
                        <a:rPr lang="en-GB" sz="1500" b="1" baseline="0" dirty="0" smtClean="0">
                          <a:solidFill>
                            <a:schemeClr val="tx2">
                              <a:lumMod val="75000"/>
                            </a:schemeClr>
                          </a:solidFill>
                          <a:latin typeface="Courier New Bold"/>
                        </a:rPr>
                        <a:t>    </a:t>
                      </a:r>
                      <a:r>
                        <a:rPr lang="en-GB" sz="1500" b="1" dirty="0" err="1" smtClean="0">
                          <a:solidFill>
                            <a:schemeClr val="tx2">
                              <a:lumMod val="75000"/>
                            </a:schemeClr>
                          </a:solidFill>
                          <a:latin typeface="Courier New Bold"/>
                        </a:rPr>
                        <a:t>sizeof</a:t>
                      </a:r>
                      <a:r>
                        <a:rPr lang="en-GB" sz="1500" b="1" dirty="0" smtClean="0">
                          <a:latin typeface="Courier New Bold"/>
                        </a:rPr>
                        <a:t>(float)*size);</a:t>
                      </a:r>
                    </a:p>
                    <a:p>
                      <a:endParaRPr lang="en-GB" sz="1500" b="1" dirty="0">
                        <a:latin typeface="Courier New Bold"/>
                      </a:endParaRPr>
                    </a:p>
                  </a:txBody>
                  <a:tcPr/>
                </a:tc>
                <a:tc>
                  <a:txBody>
                    <a:bodyPr/>
                    <a:lstStyle/>
                    <a:p>
                      <a:r>
                        <a:rPr lang="en-GB" sz="1500" b="1" dirty="0" smtClean="0">
                          <a:solidFill>
                            <a:schemeClr val="tx1"/>
                          </a:solidFill>
                          <a:latin typeface="Courier New Bold"/>
                        </a:rPr>
                        <a:t>cl::Buffer</a:t>
                      </a:r>
                    </a:p>
                    <a:p>
                      <a:r>
                        <a:rPr lang="en-GB" sz="1500" b="1" baseline="0" dirty="0" smtClean="0">
                          <a:solidFill>
                            <a:schemeClr val="tx1"/>
                          </a:solidFill>
                          <a:latin typeface="Courier New Bold"/>
                        </a:rPr>
                        <a:t>  </a:t>
                      </a:r>
                      <a:r>
                        <a:rPr lang="en-GB" sz="1500" b="1" dirty="0" err="1" smtClean="0">
                          <a:solidFill>
                            <a:schemeClr val="tx1"/>
                          </a:solidFill>
                          <a:latin typeface="Courier New Bold"/>
                        </a:rPr>
                        <a:t>d_x</a:t>
                      </a:r>
                      <a:r>
                        <a:rPr lang="en-GB" sz="1500" b="1" dirty="0" smtClean="0">
                          <a:solidFill>
                            <a:schemeClr val="tx1"/>
                          </a:solidFill>
                          <a:latin typeface="Courier New Bold"/>
                        </a:rPr>
                        <a:t>(begin(</a:t>
                      </a:r>
                      <a:r>
                        <a:rPr lang="en-GB" sz="1500" b="1" dirty="0" err="1" smtClean="0">
                          <a:solidFill>
                            <a:schemeClr val="tx1"/>
                          </a:solidFill>
                          <a:latin typeface="Courier New Bold"/>
                        </a:rPr>
                        <a:t>h_x</a:t>
                      </a:r>
                      <a:r>
                        <a:rPr lang="en-GB" sz="1500" b="1" dirty="0" smtClean="0">
                          <a:solidFill>
                            <a:schemeClr val="tx1"/>
                          </a:solidFill>
                          <a:latin typeface="Courier New Bold"/>
                        </a:rPr>
                        <a:t>), end(</a:t>
                      </a:r>
                      <a:r>
                        <a:rPr lang="en-GB" sz="1500" b="1" dirty="0" err="1" smtClean="0">
                          <a:solidFill>
                            <a:schemeClr val="tx1"/>
                          </a:solidFill>
                          <a:latin typeface="Courier New Bold"/>
                        </a:rPr>
                        <a:t>h_x</a:t>
                      </a:r>
                      <a:r>
                        <a:rPr lang="en-GB" sz="1500" b="1" dirty="0" smtClean="0">
                          <a:solidFill>
                            <a:schemeClr val="tx1"/>
                          </a:solidFill>
                          <a:latin typeface="Courier New Bold"/>
                        </a:rPr>
                        <a:t>), true);</a:t>
                      </a:r>
                      <a:endParaRPr lang="en-US" sz="1500" b="1" dirty="0" smtClean="0">
                        <a:solidFill>
                          <a:schemeClr val="tx1"/>
                        </a:solidFill>
                        <a:latin typeface="Courier New Bold"/>
                      </a:endParaRPr>
                    </a:p>
                    <a:p>
                      <a:endParaRPr lang="en-GB" sz="1500" b="1" dirty="0">
                        <a:latin typeface="Courier New Bold"/>
                      </a:endParaRPr>
                    </a:p>
                  </a:txBody>
                  <a:tcPr/>
                </a:tc>
              </a:tr>
              <a:tr h="985520">
                <a:tc>
                  <a:txBody>
                    <a:bodyPr/>
                    <a:lstStyle/>
                    <a:p>
                      <a:r>
                        <a:rPr lang="en-GB" sz="1900" dirty="0" smtClean="0"/>
                        <a:t>Host to</a:t>
                      </a:r>
                      <a:r>
                        <a:rPr lang="en-GB" sz="1900" baseline="0" dirty="0" smtClean="0"/>
                        <a:t> Device</a:t>
                      </a:r>
                      <a:endParaRPr lang="en-GB" sz="1900" dirty="0"/>
                    </a:p>
                  </a:txBody>
                  <a:tcPr/>
                </a:tc>
                <a:tc>
                  <a:txBody>
                    <a:bodyPr/>
                    <a:lstStyle/>
                    <a:p>
                      <a:r>
                        <a:rPr lang="en-GB" sz="1500" b="1" dirty="0" err="1" smtClean="0">
                          <a:solidFill>
                            <a:schemeClr val="accent1"/>
                          </a:solidFill>
                          <a:latin typeface="Courier New Bold"/>
                        </a:rPr>
                        <a:t>cudaMemcpy</a:t>
                      </a:r>
                      <a:r>
                        <a:rPr lang="en-GB" sz="1500" b="1" dirty="0" smtClean="0">
                          <a:latin typeface="Courier New Bold"/>
                        </a:rPr>
                        <a:t>(</a:t>
                      </a:r>
                      <a:r>
                        <a:rPr lang="en-GB" sz="1500" b="1" dirty="0" err="1" smtClean="0">
                          <a:latin typeface="Courier New Bold"/>
                        </a:rPr>
                        <a:t>d_x</a:t>
                      </a:r>
                      <a:r>
                        <a:rPr lang="en-GB" sz="1500" b="1" dirty="0" smtClean="0">
                          <a:latin typeface="Courier New Bold"/>
                        </a:rPr>
                        <a:t>, </a:t>
                      </a:r>
                      <a:r>
                        <a:rPr lang="en-GB" sz="1500" b="1" dirty="0" err="1" smtClean="0">
                          <a:latin typeface="Courier New Bold"/>
                        </a:rPr>
                        <a:t>h_x</a:t>
                      </a:r>
                      <a:r>
                        <a:rPr lang="en-GB" sz="1500" b="1" dirty="0" smtClean="0">
                          <a:latin typeface="Courier New Bold"/>
                        </a:rPr>
                        <a:t>,</a:t>
                      </a:r>
                    </a:p>
                    <a:p>
                      <a:r>
                        <a:rPr lang="en-GB" sz="1500" b="1" baseline="0" dirty="0" smtClean="0">
                          <a:latin typeface="Courier New Bold"/>
                        </a:rPr>
                        <a:t>    </a:t>
                      </a:r>
                      <a:r>
                        <a:rPr lang="en-GB" sz="1500" b="1" dirty="0" err="1" smtClean="0">
                          <a:solidFill>
                            <a:schemeClr val="tx2">
                              <a:lumMod val="75000"/>
                            </a:schemeClr>
                          </a:solidFill>
                          <a:latin typeface="Courier New Bold"/>
                        </a:rPr>
                        <a:t>sizeof</a:t>
                      </a:r>
                      <a:r>
                        <a:rPr lang="en-GB" sz="1500" b="1" dirty="0" smtClean="0">
                          <a:latin typeface="Courier New Bold"/>
                        </a:rPr>
                        <a:t>(float)*size,</a:t>
                      </a:r>
                    </a:p>
                    <a:p>
                      <a:r>
                        <a:rPr lang="en-GB" sz="1500" b="1" baseline="0" dirty="0" smtClean="0">
                          <a:latin typeface="Courier New Bold"/>
                        </a:rPr>
                        <a:t>    </a:t>
                      </a:r>
                      <a:r>
                        <a:rPr lang="en-GB" sz="1500" b="1" dirty="0" err="1" smtClean="0">
                          <a:solidFill>
                            <a:schemeClr val="accent1"/>
                          </a:solidFill>
                          <a:latin typeface="Courier New Bold"/>
                        </a:rPr>
                        <a:t>cudaMemcpyHostToDevice</a:t>
                      </a:r>
                      <a:r>
                        <a:rPr lang="en-GB" sz="1500" b="1" dirty="0" smtClean="0">
                          <a:latin typeface="Courier New Bold"/>
                        </a:rPr>
                        <a:t>);</a:t>
                      </a:r>
                    </a:p>
                    <a:p>
                      <a:endParaRPr lang="en-GB" sz="1500" b="1" dirty="0">
                        <a:latin typeface="Courier New Bold"/>
                      </a:endParaRPr>
                    </a:p>
                  </a:txBody>
                  <a:tcPr/>
                </a:tc>
                <a:tc>
                  <a:txBody>
                    <a:bodyPr/>
                    <a:lstStyle/>
                    <a:p>
                      <a:r>
                        <a:rPr lang="en-GB" sz="1500" b="1" dirty="0" smtClean="0">
                          <a:solidFill>
                            <a:schemeClr val="tx1"/>
                          </a:solidFill>
                          <a:latin typeface="Courier New Bold"/>
                        </a:rPr>
                        <a:t>cl::copy(begin(</a:t>
                      </a:r>
                      <a:r>
                        <a:rPr lang="en-GB" sz="1500" b="1" dirty="0" err="1" smtClean="0">
                          <a:solidFill>
                            <a:schemeClr val="tx1"/>
                          </a:solidFill>
                          <a:latin typeface="Courier New Bold"/>
                        </a:rPr>
                        <a:t>h_x</a:t>
                      </a:r>
                      <a:r>
                        <a:rPr lang="en-GB" sz="1500" b="1" dirty="0" smtClean="0">
                          <a:solidFill>
                            <a:schemeClr val="tx1"/>
                          </a:solidFill>
                          <a:latin typeface="Courier New Bold"/>
                        </a:rPr>
                        <a:t>),</a:t>
                      </a:r>
                      <a:r>
                        <a:rPr lang="en-GB" sz="1500" b="1" baseline="0" dirty="0" smtClean="0">
                          <a:solidFill>
                            <a:schemeClr val="tx1"/>
                          </a:solidFill>
                          <a:latin typeface="Courier New Bold"/>
                        </a:rPr>
                        <a:t> </a:t>
                      </a:r>
                      <a:r>
                        <a:rPr lang="en-GB" sz="1500" b="1" dirty="0" smtClean="0">
                          <a:solidFill>
                            <a:schemeClr val="tx1"/>
                          </a:solidFill>
                          <a:latin typeface="Courier New Bold"/>
                        </a:rPr>
                        <a:t>end(</a:t>
                      </a:r>
                      <a:r>
                        <a:rPr lang="en-GB" sz="1500" b="1" dirty="0" err="1" smtClean="0">
                          <a:solidFill>
                            <a:schemeClr val="tx1"/>
                          </a:solidFill>
                          <a:latin typeface="Courier New Bold"/>
                        </a:rPr>
                        <a:t>h_x</a:t>
                      </a:r>
                      <a:r>
                        <a:rPr lang="en-GB" sz="1500" b="1" dirty="0" smtClean="0">
                          <a:solidFill>
                            <a:schemeClr val="tx1"/>
                          </a:solidFill>
                          <a:latin typeface="Courier New Bold"/>
                        </a:rPr>
                        <a:t>),</a:t>
                      </a:r>
                      <a:r>
                        <a:rPr lang="en-GB" sz="1500" b="1" baseline="0" dirty="0" smtClean="0">
                          <a:solidFill>
                            <a:schemeClr val="tx1"/>
                          </a:solidFill>
                          <a:latin typeface="Courier New Bold"/>
                        </a:rPr>
                        <a:t> </a:t>
                      </a:r>
                    </a:p>
                    <a:p>
                      <a:r>
                        <a:rPr lang="en-GB" sz="1500" b="1" baseline="0" dirty="0" smtClean="0">
                          <a:solidFill>
                            <a:schemeClr val="tx1"/>
                          </a:solidFill>
                          <a:latin typeface="Courier New Bold"/>
                        </a:rPr>
                        <a:t>         </a:t>
                      </a:r>
                      <a:r>
                        <a:rPr lang="en-GB" sz="1500" b="1" dirty="0" err="1" smtClean="0">
                          <a:solidFill>
                            <a:schemeClr val="tx1"/>
                          </a:solidFill>
                          <a:latin typeface="Courier New Bold"/>
                        </a:rPr>
                        <a:t>d_x</a:t>
                      </a:r>
                      <a:r>
                        <a:rPr lang="en-GB" sz="1500" b="1" dirty="0" smtClean="0">
                          <a:solidFill>
                            <a:schemeClr val="tx1"/>
                          </a:solidFill>
                          <a:latin typeface="Courier New Bold"/>
                        </a:rPr>
                        <a:t>);</a:t>
                      </a:r>
                    </a:p>
                  </a:txBody>
                  <a:tcPr/>
                </a:tc>
              </a:tr>
              <a:tr h="762000">
                <a:tc>
                  <a:txBody>
                    <a:bodyPr/>
                    <a:lstStyle/>
                    <a:p>
                      <a:r>
                        <a:rPr lang="en-GB" sz="1900" dirty="0" smtClean="0"/>
                        <a:t>Device to Host</a:t>
                      </a:r>
                      <a:endParaRPr lang="en-GB" sz="1900" dirty="0"/>
                    </a:p>
                  </a:txBody>
                  <a:tcPr/>
                </a:tc>
                <a:tc>
                  <a:txBody>
                    <a:bodyPr/>
                    <a:lstStyle/>
                    <a:p>
                      <a:r>
                        <a:rPr lang="en-GB" sz="1500" b="1" dirty="0" err="1" smtClean="0">
                          <a:solidFill>
                            <a:schemeClr val="accent1"/>
                          </a:solidFill>
                          <a:latin typeface="Courier New Bold"/>
                        </a:rPr>
                        <a:t>cudaMemcpy</a:t>
                      </a:r>
                      <a:r>
                        <a:rPr lang="en-GB" sz="1500" b="1" dirty="0" smtClean="0">
                          <a:latin typeface="Courier New Bold"/>
                        </a:rPr>
                        <a:t>(</a:t>
                      </a:r>
                      <a:r>
                        <a:rPr lang="en-GB" sz="1500" b="1" dirty="0" err="1" smtClean="0">
                          <a:latin typeface="Courier New Bold"/>
                        </a:rPr>
                        <a:t>h_x</a:t>
                      </a:r>
                      <a:r>
                        <a:rPr lang="en-GB" sz="1500" b="1" dirty="0" smtClean="0">
                          <a:latin typeface="Courier New Bold"/>
                        </a:rPr>
                        <a:t>, </a:t>
                      </a:r>
                      <a:r>
                        <a:rPr lang="en-GB" sz="1500" b="1" dirty="0" err="1" smtClean="0">
                          <a:latin typeface="Courier New Bold"/>
                        </a:rPr>
                        <a:t>d_x</a:t>
                      </a:r>
                      <a:r>
                        <a:rPr lang="en-GB" sz="1500" b="1" dirty="0" smtClean="0">
                          <a:latin typeface="Courier New Bold"/>
                        </a:rPr>
                        <a:t>,</a:t>
                      </a:r>
                      <a:endParaRPr lang="en-GB" sz="1500" b="1" baseline="0" dirty="0" smtClean="0">
                        <a:latin typeface="Courier New Bold"/>
                      </a:endParaRPr>
                    </a:p>
                    <a:p>
                      <a:r>
                        <a:rPr lang="en-GB" sz="1500" b="1" baseline="0" dirty="0" smtClean="0">
                          <a:latin typeface="Courier New Bold"/>
                        </a:rPr>
                        <a:t>    </a:t>
                      </a:r>
                      <a:r>
                        <a:rPr lang="en-GB" sz="1500" b="1" baseline="0" dirty="0" err="1" smtClean="0">
                          <a:solidFill>
                            <a:schemeClr val="tx2">
                              <a:lumMod val="75000"/>
                            </a:schemeClr>
                          </a:solidFill>
                          <a:latin typeface="Courier New Bold"/>
                        </a:rPr>
                        <a:t>sizeof</a:t>
                      </a:r>
                      <a:r>
                        <a:rPr lang="en-GB" sz="1500" b="1" baseline="0" dirty="0" smtClean="0">
                          <a:latin typeface="Courier New Bold"/>
                        </a:rPr>
                        <a:t>(float)*size,</a:t>
                      </a:r>
                    </a:p>
                    <a:p>
                      <a:r>
                        <a:rPr lang="en-GB" sz="1500" b="1" baseline="0" dirty="0" smtClean="0">
                          <a:latin typeface="Courier New Bold"/>
                        </a:rPr>
                        <a:t>    </a:t>
                      </a:r>
                      <a:r>
                        <a:rPr lang="en-GB" sz="1500" b="1" baseline="0" dirty="0" err="1" smtClean="0">
                          <a:solidFill>
                            <a:schemeClr val="accent1"/>
                          </a:solidFill>
                          <a:latin typeface="Courier New Bold"/>
                        </a:rPr>
                        <a:t>cudaMemcpyDeviceToHost</a:t>
                      </a:r>
                      <a:r>
                        <a:rPr lang="en-GB" sz="1500" b="1" baseline="0" dirty="0" smtClean="0">
                          <a:latin typeface="Courier New Bold"/>
                        </a:rPr>
                        <a:t>);</a:t>
                      </a:r>
                      <a:endParaRPr lang="en-GB" sz="1500" b="1" dirty="0">
                        <a:latin typeface="Courier New Bold"/>
                      </a:endParaRPr>
                    </a:p>
                  </a:txBody>
                  <a:tcPr/>
                </a:tc>
                <a:tc>
                  <a:txBody>
                    <a:bodyPr/>
                    <a:lstStyle/>
                    <a:p>
                      <a:r>
                        <a:rPr lang="en-GB" sz="1500" b="1" dirty="0" smtClean="0">
                          <a:solidFill>
                            <a:schemeClr val="tx1"/>
                          </a:solidFill>
                          <a:latin typeface="Courier New Bold"/>
                        </a:rPr>
                        <a:t>cl::copy(</a:t>
                      </a:r>
                      <a:r>
                        <a:rPr lang="en-GB" sz="1500" b="1" dirty="0" err="1" smtClean="0">
                          <a:solidFill>
                            <a:schemeClr val="tx1"/>
                          </a:solidFill>
                          <a:latin typeface="Courier New Bold"/>
                        </a:rPr>
                        <a:t>d_x</a:t>
                      </a:r>
                      <a:r>
                        <a:rPr lang="en-GB" sz="1500" b="1" dirty="0" smtClean="0">
                          <a:solidFill>
                            <a:schemeClr val="tx1"/>
                          </a:solidFill>
                          <a:latin typeface="Courier New Bold"/>
                        </a:rPr>
                        <a:t>, </a:t>
                      </a:r>
                    </a:p>
                    <a:p>
                      <a:r>
                        <a:rPr lang="en-GB" sz="1500" b="1" dirty="0" smtClean="0">
                          <a:solidFill>
                            <a:schemeClr val="tx1"/>
                          </a:solidFill>
                          <a:latin typeface="Courier New Bold"/>
                        </a:rPr>
                        <a:t>         begin(</a:t>
                      </a:r>
                      <a:r>
                        <a:rPr lang="en-GB" sz="1500" b="1" dirty="0" err="1" smtClean="0">
                          <a:solidFill>
                            <a:schemeClr val="tx1"/>
                          </a:solidFill>
                          <a:latin typeface="Courier New Bold"/>
                        </a:rPr>
                        <a:t>h_x</a:t>
                      </a:r>
                      <a:r>
                        <a:rPr lang="en-GB" sz="1500" b="1" dirty="0" smtClean="0">
                          <a:solidFill>
                            <a:schemeClr val="tx1"/>
                          </a:solidFill>
                          <a:latin typeface="Courier New Bold"/>
                        </a:rPr>
                        <a:t>),</a:t>
                      </a:r>
                      <a:r>
                        <a:rPr lang="en-GB" sz="1500" b="1" baseline="0" dirty="0" smtClean="0">
                          <a:solidFill>
                            <a:schemeClr val="tx1"/>
                          </a:solidFill>
                          <a:latin typeface="Courier New Bold"/>
                        </a:rPr>
                        <a:t> </a:t>
                      </a:r>
                      <a:r>
                        <a:rPr lang="en-GB" sz="1500" b="1" dirty="0" smtClean="0">
                          <a:solidFill>
                            <a:schemeClr val="tx1"/>
                          </a:solidFill>
                          <a:latin typeface="Courier New Bold"/>
                        </a:rPr>
                        <a:t>end(</a:t>
                      </a:r>
                      <a:r>
                        <a:rPr lang="en-GB" sz="1500" b="1" dirty="0" err="1" smtClean="0">
                          <a:solidFill>
                            <a:schemeClr val="tx1"/>
                          </a:solidFill>
                          <a:latin typeface="Courier New Bold"/>
                        </a:rPr>
                        <a:t>h_x</a:t>
                      </a:r>
                      <a:r>
                        <a:rPr lang="en-GB" sz="1500" b="1" dirty="0" smtClean="0">
                          <a:solidFill>
                            <a:schemeClr val="tx1"/>
                          </a:solidFill>
                          <a:latin typeface="Courier New Bold"/>
                        </a:rPr>
                        <a:t>));</a:t>
                      </a:r>
                    </a:p>
                    <a:p>
                      <a:endParaRPr lang="en-GB" sz="1500" b="1" dirty="0" smtClean="0">
                        <a:solidFill>
                          <a:schemeClr val="tx1"/>
                        </a:solidFill>
                        <a:latin typeface="Courier New Bold"/>
                      </a:endParaRPr>
                    </a:p>
                  </a:txBody>
                  <a:tcPr/>
                </a:tc>
              </a:tr>
            </a:tbl>
          </a:graphicData>
        </a:graphic>
      </p:graphicFrame>
    </p:spTree>
    <p:extLst>
      <p:ext uri="{BB962C8B-B14F-4D97-AF65-F5344CB8AC3E}">
        <p14:creationId xmlns:p14="http://schemas.microsoft.com/office/powerpoint/2010/main" val="3715987790"/>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Declaring dynamic local/shared memory</a:t>
            </a:r>
            <a:endParaRPr lang="en-GB" sz="3600" dirty="0"/>
          </a:p>
        </p:txBody>
      </p:sp>
      <p:sp>
        <p:nvSpPr>
          <p:cNvPr id="4" name="Text Placeholder 3"/>
          <p:cNvSpPr>
            <a:spLocks noGrp="1"/>
          </p:cNvSpPr>
          <p:nvPr>
            <p:ph type="body" idx="1"/>
          </p:nvPr>
        </p:nvSpPr>
        <p:spPr>
          <a:xfrm>
            <a:off x="457200" y="1268760"/>
            <a:ext cx="4040188" cy="639763"/>
          </a:xfrm>
        </p:spPr>
        <p:txBody>
          <a:bodyPr/>
          <a:lstStyle/>
          <a:p>
            <a:pPr algn="ctr"/>
            <a:r>
              <a:rPr lang="en-GB" dirty="0" smtClean="0">
                <a:latin typeface="+mj-lt"/>
              </a:rPr>
              <a:t>CUDA C</a:t>
            </a:r>
            <a:endParaRPr lang="en-GB" dirty="0">
              <a:latin typeface="+mj-lt"/>
            </a:endParaRPr>
          </a:p>
        </p:txBody>
      </p:sp>
      <p:sp>
        <p:nvSpPr>
          <p:cNvPr id="8" name="Content Placeholder 7"/>
          <p:cNvSpPr>
            <a:spLocks noGrp="1"/>
          </p:cNvSpPr>
          <p:nvPr>
            <p:ph sz="half" idx="2"/>
          </p:nvPr>
        </p:nvSpPr>
        <p:spPr>
          <a:xfrm>
            <a:off x="107504" y="1988840"/>
            <a:ext cx="4389884" cy="4536504"/>
          </a:xfrm>
        </p:spPr>
        <p:txBody>
          <a:bodyPr>
            <a:normAutofit/>
          </a:bodyPr>
          <a:lstStyle/>
          <a:p>
            <a:pPr marL="457200" indent="-457200">
              <a:buFont typeface="+mj-lt"/>
              <a:buAutoNum type="arabicPeriod"/>
            </a:pPr>
            <a:r>
              <a:rPr lang="en-GB" sz="2000" dirty="0" smtClean="0"/>
              <a:t>Define </a:t>
            </a:r>
            <a:r>
              <a:rPr lang="en-GB" sz="2000" dirty="0"/>
              <a:t>an array in the kernel source </a:t>
            </a:r>
            <a:r>
              <a:rPr lang="en-GB" sz="2000" dirty="0" smtClean="0"/>
              <a:t>as extern</a:t>
            </a:r>
          </a:p>
          <a:p>
            <a:pPr marL="0" indent="0">
              <a:buNone/>
            </a:pPr>
            <a:r>
              <a:rPr lang="en-GB" sz="2000" b="1" dirty="0" smtClean="0">
                <a:latin typeface="Courier New Bold"/>
              </a:rPr>
              <a:t> </a:t>
            </a:r>
            <a:r>
              <a:rPr lang="en-GB" sz="2000" b="1" dirty="0">
                <a:latin typeface="Courier New Bold"/>
              </a:rPr>
              <a:t> </a:t>
            </a:r>
            <a:r>
              <a:rPr lang="en-GB" sz="2000" b="1" dirty="0" smtClean="0">
                <a:solidFill>
                  <a:schemeClr val="accent1"/>
                </a:solidFill>
                <a:latin typeface="Courier New Bold"/>
              </a:rPr>
              <a:t>__shared__ </a:t>
            </a:r>
            <a:r>
              <a:rPr lang="en-GB" sz="2000" b="1" dirty="0" err="1" smtClean="0">
                <a:solidFill>
                  <a:schemeClr val="accent2"/>
                </a:solidFill>
                <a:latin typeface="Courier New Bold"/>
              </a:rPr>
              <a:t>int</a:t>
            </a:r>
            <a:r>
              <a:rPr lang="en-GB" sz="2000" b="1" dirty="0" smtClean="0">
                <a:solidFill>
                  <a:schemeClr val="accent2"/>
                </a:solidFill>
                <a:latin typeface="Courier New Bold"/>
              </a:rPr>
              <a:t> </a:t>
            </a:r>
            <a:r>
              <a:rPr lang="en-GB" sz="2000" b="1" dirty="0" smtClean="0">
                <a:latin typeface="Courier New Bold"/>
              </a:rPr>
              <a:t>array[];</a:t>
            </a:r>
          </a:p>
          <a:p>
            <a:pPr marL="0" indent="0">
              <a:buNone/>
            </a:pPr>
            <a:endParaRPr lang="en-GB" sz="2000" b="1" dirty="0" smtClean="0">
              <a:latin typeface="Courier New Bold"/>
            </a:endParaRPr>
          </a:p>
          <a:p>
            <a:pPr marL="457200" indent="-457200">
              <a:buFont typeface="+mj-lt"/>
              <a:buAutoNum type="arabicPeriod" startAt="2"/>
            </a:pPr>
            <a:r>
              <a:rPr lang="en-GB" sz="2000" dirty="0" smtClean="0"/>
              <a:t>When executing the kernel, specify the third parameter as size in bytes of shared memory</a:t>
            </a:r>
          </a:p>
          <a:p>
            <a:pPr marL="0" indent="0">
              <a:buNone/>
            </a:pPr>
            <a:r>
              <a:rPr lang="en-GB" sz="2000" b="1" dirty="0" err="1" smtClean="0">
                <a:latin typeface="Courier New Bold"/>
              </a:rPr>
              <a:t>func</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num_threads_per_block</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shared_mem_size</a:t>
            </a:r>
            <a:r>
              <a:rPr lang="en-GB" sz="2000" b="1" dirty="0" smtClean="0">
                <a:solidFill>
                  <a:schemeClr val="accent1"/>
                </a:solidFill>
                <a:latin typeface="Courier New Bold"/>
              </a:rPr>
              <a:t>&gt;&gt;&gt;</a:t>
            </a:r>
            <a:r>
              <a:rPr lang="en-GB" sz="2000" b="1" dirty="0" smtClean="0">
                <a:latin typeface="Courier New Bold"/>
              </a:rPr>
              <a:t>(</a:t>
            </a:r>
            <a:r>
              <a:rPr lang="en-GB" sz="2000" b="1" dirty="0" err="1" smtClean="0">
                <a:latin typeface="Courier New Bold"/>
              </a:rPr>
              <a:t>args</a:t>
            </a:r>
            <a:r>
              <a:rPr lang="en-GB" sz="2000" b="1" dirty="0" smtClean="0">
                <a:latin typeface="Courier New Bold"/>
              </a:rPr>
              <a:t>);</a:t>
            </a:r>
          </a:p>
        </p:txBody>
      </p:sp>
      <p:sp>
        <p:nvSpPr>
          <p:cNvPr id="6" name="Text Placeholder 5"/>
          <p:cNvSpPr>
            <a:spLocks noGrp="1"/>
          </p:cNvSpPr>
          <p:nvPr>
            <p:ph type="body" sz="quarter" idx="3"/>
          </p:nvPr>
        </p:nvSpPr>
        <p:spPr>
          <a:xfrm>
            <a:off x="4645027" y="1268760"/>
            <a:ext cx="4041775" cy="639763"/>
          </a:xfrm>
        </p:spPr>
        <p:txBody>
          <a:bodyPr/>
          <a:lstStyle/>
          <a:p>
            <a:pPr algn="ctr"/>
            <a:r>
              <a:rPr lang="en-GB" dirty="0" smtClean="0">
                <a:latin typeface="+mj-lt"/>
              </a:rPr>
              <a:t>OpenCL C++</a:t>
            </a:r>
            <a:endParaRPr lang="en-GB" dirty="0">
              <a:latin typeface="+mj-lt"/>
            </a:endParaRPr>
          </a:p>
        </p:txBody>
      </p:sp>
      <p:sp>
        <p:nvSpPr>
          <p:cNvPr id="9" name="Content Placeholder 8"/>
          <p:cNvSpPr>
            <a:spLocks noGrp="1"/>
          </p:cNvSpPr>
          <p:nvPr>
            <p:ph sz="quarter" idx="4"/>
          </p:nvPr>
        </p:nvSpPr>
        <p:spPr>
          <a:xfrm>
            <a:off x="4572001" y="1988840"/>
            <a:ext cx="4464497" cy="4869160"/>
          </a:xfrm>
        </p:spPr>
        <p:txBody>
          <a:bodyPr>
            <a:normAutofit/>
          </a:bodyPr>
          <a:lstStyle/>
          <a:p>
            <a:pPr marL="457200" indent="-457200">
              <a:buFont typeface="+mj-lt"/>
              <a:buAutoNum type="arabicPeriod"/>
            </a:pPr>
            <a:r>
              <a:rPr lang="en-GB" sz="2000" dirty="0" smtClean="0"/>
              <a:t>Have the kernel accept a local array as an argument</a:t>
            </a:r>
          </a:p>
          <a:p>
            <a:pPr marL="0" indent="0">
              <a:buNone/>
            </a:pPr>
            <a:r>
              <a:rPr lang="en-GB" sz="2000" dirty="0">
                <a:solidFill>
                  <a:schemeClr val="accent3"/>
                </a:solidFill>
              </a:rPr>
              <a:t> </a:t>
            </a:r>
            <a:r>
              <a:rPr lang="en-GB" sz="2000" dirty="0" smtClean="0">
                <a:solidFill>
                  <a:schemeClr val="accent3"/>
                </a:solidFill>
              </a:rPr>
              <a:t>   </a:t>
            </a:r>
            <a:r>
              <a:rPr lang="en-GB" sz="1800" b="1" dirty="0" smtClean="0">
                <a:solidFill>
                  <a:schemeClr val="accent4"/>
                </a:solidFill>
                <a:latin typeface="Courier New Bold"/>
              </a:rPr>
              <a:t>__kernel </a:t>
            </a:r>
            <a:r>
              <a:rPr lang="en-GB" sz="1800" b="1" dirty="0" smtClean="0">
                <a:solidFill>
                  <a:schemeClr val="accent2"/>
                </a:solidFill>
                <a:latin typeface="Courier New Bold"/>
              </a:rPr>
              <a:t>void</a:t>
            </a:r>
            <a:r>
              <a:rPr lang="en-GB" sz="1800" b="1" dirty="0" smtClean="0">
                <a:latin typeface="Courier New Bold"/>
              </a:rPr>
              <a:t> </a:t>
            </a:r>
            <a:r>
              <a:rPr lang="en-GB" sz="1800" b="1" dirty="0" err="1" smtClean="0">
                <a:latin typeface="Courier New Bold"/>
              </a:rPr>
              <a:t>func</a:t>
            </a:r>
            <a:r>
              <a:rPr lang="en-GB" sz="1800" b="1" dirty="0" smtClean="0">
                <a:latin typeface="Courier New Bold"/>
              </a:rPr>
              <a:t>(</a:t>
            </a:r>
            <a:endParaRPr lang="en-GB" sz="1800" b="1" dirty="0">
              <a:latin typeface="Courier New Bold"/>
            </a:endParaRPr>
          </a:p>
          <a:p>
            <a:pPr marL="0" indent="0">
              <a:buNone/>
            </a:pPr>
            <a:r>
              <a:rPr lang="en-GB" sz="1800" b="1" dirty="0" smtClean="0">
                <a:latin typeface="Courier New Bold"/>
              </a:rPr>
              <a:t>          </a:t>
            </a:r>
            <a:r>
              <a:rPr lang="en-GB" sz="1800" b="1" dirty="0" smtClean="0">
                <a:solidFill>
                  <a:schemeClr val="accent4"/>
                </a:solidFill>
                <a:latin typeface="Courier New Bold"/>
              </a:rPr>
              <a:t>__local</a:t>
            </a:r>
            <a:r>
              <a:rPr lang="en-GB" sz="1800" b="1" dirty="0" smtClean="0">
                <a:solidFill>
                  <a:schemeClr val="accent3"/>
                </a:solidFill>
                <a:latin typeface="Courier New Bold"/>
              </a:rPr>
              <a:t> </a:t>
            </a:r>
            <a:r>
              <a:rPr lang="en-GB" sz="1800" b="1" dirty="0" err="1" smtClean="0">
                <a:solidFill>
                  <a:schemeClr val="accent2"/>
                </a:solidFill>
                <a:latin typeface="Courier New Bold"/>
              </a:rPr>
              <a:t>int</a:t>
            </a:r>
            <a:r>
              <a:rPr lang="en-GB" sz="1800" b="1" dirty="0" smtClean="0">
                <a:solidFill>
                  <a:schemeClr val="accent2"/>
                </a:solidFill>
                <a:latin typeface="Courier New Bold"/>
              </a:rPr>
              <a:t> </a:t>
            </a:r>
            <a:r>
              <a:rPr lang="en-GB" sz="1800" b="1" dirty="0" smtClean="0">
                <a:latin typeface="Courier New Bold"/>
              </a:rPr>
              <a:t>*array)   </a:t>
            </a:r>
          </a:p>
          <a:p>
            <a:pPr marL="0" indent="0">
              <a:buNone/>
            </a:pPr>
            <a:r>
              <a:rPr lang="en-GB" sz="1800" b="1" dirty="0">
                <a:latin typeface="Courier New Bold"/>
              </a:rPr>
              <a:t> </a:t>
            </a:r>
            <a:r>
              <a:rPr lang="en-GB" sz="1800" b="1" dirty="0" smtClean="0">
                <a:latin typeface="Courier New Bold"/>
              </a:rPr>
              <a:t> {}</a:t>
            </a:r>
          </a:p>
          <a:p>
            <a:pPr marL="0" indent="0">
              <a:buNone/>
            </a:pPr>
            <a:endParaRPr lang="en-GB" sz="1800" b="1" dirty="0" smtClean="0">
              <a:latin typeface="Courier New Bold"/>
            </a:endParaRPr>
          </a:p>
          <a:p>
            <a:pPr marL="457200" indent="-457200">
              <a:buFont typeface="+mj-lt"/>
              <a:buAutoNum type="arabicPeriod" startAt="2"/>
            </a:pPr>
            <a:r>
              <a:rPr lang="en-GB" sz="2000" dirty="0" smtClean="0"/>
              <a:t>Define a local memory kernel kernel argument of the right size</a:t>
            </a:r>
          </a:p>
          <a:p>
            <a:pPr marL="0" indent="0">
              <a:buNone/>
            </a:pPr>
            <a:r>
              <a:rPr lang="en-GB" sz="1800" b="1" dirty="0" smtClean="0">
                <a:latin typeface="Courier New Bold"/>
              </a:rPr>
              <a:t>cl</a:t>
            </a:r>
            <a:r>
              <a:rPr lang="en-GB" sz="1800" b="1" dirty="0">
                <a:latin typeface="Courier New Bold"/>
              </a:rPr>
              <a:t>::</a:t>
            </a:r>
            <a:r>
              <a:rPr lang="en-GB" sz="1800" b="1" dirty="0" err="1">
                <a:latin typeface="Courier New Bold"/>
              </a:rPr>
              <a:t>LocalSpaceArg</a:t>
            </a:r>
            <a:r>
              <a:rPr lang="en-GB" sz="1800" b="1" dirty="0">
                <a:latin typeface="Courier New Bold"/>
              </a:rPr>
              <a:t> </a:t>
            </a:r>
            <a:r>
              <a:rPr lang="en-GB" sz="1800" b="1" dirty="0" err="1">
                <a:latin typeface="Courier New Bold"/>
              </a:rPr>
              <a:t>localmem</a:t>
            </a:r>
            <a:r>
              <a:rPr lang="en-GB" sz="1800" b="1" dirty="0">
                <a:latin typeface="Courier New Bold"/>
              </a:rPr>
              <a:t> =</a:t>
            </a:r>
          </a:p>
          <a:p>
            <a:pPr marL="0" indent="0">
              <a:buNone/>
            </a:pPr>
            <a:r>
              <a:rPr lang="en-GB" sz="1800" b="1" dirty="0" smtClean="0">
                <a:latin typeface="Courier New Bold"/>
              </a:rPr>
              <a:t>    cl</a:t>
            </a:r>
            <a:r>
              <a:rPr lang="en-GB" sz="1800" b="1" dirty="0">
                <a:latin typeface="Courier New Bold"/>
              </a:rPr>
              <a:t>::Local</a:t>
            </a:r>
            <a:r>
              <a:rPr lang="en-GB" sz="1800" b="1" dirty="0" smtClean="0">
                <a:latin typeface="Courier New Bold"/>
              </a:rPr>
              <a:t>(</a:t>
            </a:r>
            <a:r>
              <a:rPr lang="en-GB" sz="1800" b="1" dirty="0" err="1">
                <a:latin typeface="Courier New Bold"/>
              </a:rPr>
              <a:t>shared_mem_size</a:t>
            </a:r>
            <a:r>
              <a:rPr lang="en-GB" sz="1800" b="1" dirty="0" smtClean="0">
                <a:latin typeface="Courier New Bold"/>
              </a:rPr>
              <a:t>)</a:t>
            </a:r>
            <a:r>
              <a:rPr lang="en-GB" sz="1800" b="1" dirty="0">
                <a:latin typeface="Courier New Bold"/>
              </a:rPr>
              <a:t>;</a:t>
            </a:r>
          </a:p>
          <a:p>
            <a:pPr marL="0" indent="0">
              <a:buNone/>
            </a:pPr>
            <a:endParaRPr lang="en-GB" sz="1800" b="1" dirty="0" smtClean="0">
              <a:latin typeface="Courier New Bold"/>
            </a:endParaRPr>
          </a:p>
          <a:p>
            <a:pPr>
              <a:buFont typeface="+mj-lt"/>
              <a:buAutoNum type="arabicPeriod" startAt="3"/>
            </a:pPr>
            <a:r>
              <a:rPr lang="en-GB" sz="2000" dirty="0"/>
              <a:t>Pass the argument to the kernel </a:t>
            </a:r>
            <a:r>
              <a:rPr lang="en-GB" sz="2000" dirty="0" smtClean="0"/>
              <a:t>invocation</a:t>
            </a:r>
          </a:p>
          <a:p>
            <a:pPr marL="0" indent="0">
              <a:buNone/>
            </a:pPr>
            <a:r>
              <a:rPr lang="en-GB" sz="1800" b="1" dirty="0" err="1">
                <a:latin typeface="Courier New Bold"/>
              </a:rPr>
              <a:t>func</a:t>
            </a:r>
            <a:r>
              <a:rPr lang="en-GB" sz="1800" b="1" dirty="0">
                <a:latin typeface="Courier New Bold"/>
              </a:rPr>
              <a:t>(</a:t>
            </a:r>
            <a:r>
              <a:rPr lang="en-GB" sz="1800" b="1" dirty="0" err="1">
                <a:latin typeface="Courier New Bold"/>
              </a:rPr>
              <a:t>EnqueueArgs</a:t>
            </a:r>
            <a:r>
              <a:rPr lang="en-GB" sz="1800" b="1" dirty="0">
                <a:latin typeface="Courier New Bold"/>
              </a:rPr>
              <a:t>(…),</a:t>
            </a:r>
            <a:r>
              <a:rPr lang="en-GB" sz="1800" b="1" dirty="0" err="1">
                <a:latin typeface="Courier New Bold"/>
              </a:rPr>
              <a:t>localmem</a:t>
            </a:r>
            <a:r>
              <a:rPr lang="en-GB" sz="1800" b="1" dirty="0">
                <a:latin typeface="Courier New Bold"/>
              </a:rPr>
              <a:t>);</a:t>
            </a:r>
          </a:p>
        </p:txBody>
      </p:sp>
    </p:spTree>
    <p:extLst>
      <p:ext uri="{BB962C8B-B14F-4D97-AF65-F5344CB8AC3E}">
        <p14:creationId xmlns:p14="http://schemas.microsoft.com/office/powerpoint/2010/main" val="3126817507"/>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smtClean="0"/>
              <a:t>Declaring dynamic local/shared memory</a:t>
            </a:r>
            <a:endParaRPr lang="en-GB" sz="3600" dirty="0"/>
          </a:p>
        </p:txBody>
      </p:sp>
      <p:sp>
        <p:nvSpPr>
          <p:cNvPr id="4" name="Text Placeholder 3"/>
          <p:cNvSpPr>
            <a:spLocks noGrp="1"/>
          </p:cNvSpPr>
          <p:nvPr>
            <p:ph type="body" idx="1"/>
          </p:nvPr>
        </p:nvSpPr>
        <p:spPr>
          <a:xfrm>
            <a:off x="457200" y="1268760"/>
            <a:ext cx="4040188" cy="639763"/>
          </a:xfrm>
        </p:spPr>
        <p:txBody>
          <a:bodyPr/>
          <a:lstStyle/>
          <a:p>
            <a:pPr algn="ctr"/>
            <a:r>
              <a:rPr lang="en-GB" dirty="0" smtClean="0">
                <a:latin typeface="+mj-lt"/>
              </a:rPr>
              <a:t>CUDA C</a:t>
            </a:r>
            <a:endParaRPr lang="en-GB" dirty="0">
              <a:latin typeface="+mj-lt"/>
            </a:endParaRPr>
          </a:p>
        </p:txBody>
      </p:sp>
      <p:sp>
        <p:nvSpPr>
          <p:cNvPr id="8" name="Content Placeholder 7"/>
          <p:cNvSpPr>
            <a:spLocks noGrp="1"/>
          </p:cNvSpPr>
          <p:nvPr>
            <p:ph sz="half" idx="2"/>
          </p:nvPr>
        </p:nvSpPr>
        <p:spPr>
          <a:xfrm>
            <a:off x="107504" y="1988840"/>
            <a:ext cx="4389884" cy="4536504"/>
          </a:xfrm>
        </p:spPr>
        <p:txBody>
          <a:bodyPr>
            <a:normAutofit/>
          </a:bodyPr>
          <a:lstStyle/>
          <a:p>
            <a:pPr marL="457200" indent="-457200">
              <a:buFont typeface="+mj-lt"/>
              <a:buAutoNum type="arabicPeriod"/>
            </a:pPr>
            <a:r>
              <a:rPr lang="en-GB" sz="2000" dirty="0" smtClean="0"/>
              <a:t>Define </a:t>
            </a:r>
            <a:r>
              <a:rPr lang="en-GB" sz="2000" dirty="0"/>
              <a:t>an array in the kernel source </a:t>
            </a:r>
            <a:r>
              <a:rPr lang="en-GB" sz="2000" dirty="0" smtClean="0"/>
              <a:t>as extern</a:t>
            </a:r>
          </a:p>
          <a:p>
            <a:pPr marL="0" indent="0">
              <a:buNone/>
            </a:pPr>
            <a:r>
              <a:rPr lang="en-GB" sz="2000" b="1" dirty="0" smtClean="0">
                <a:latin typeface="Courier New Bold"/>
              </a:rPr>
              <a:t> </a:t>
            </a:r>
            <a:r>
              <a:rPr lang="en-GB" sz="2000" b="1" dirty="0">
                <a:latin typeface="Courier New Bold"/>
              </a:rPr>
              <a:t> </a:t>
            </a:r>
            <a:r>
              <a:rPr lang="en-GB" sz="2000" b="1" dirty="0" smtClean="0">
                <a:solidFill>
                  <a:schemeClr val="accent1"/>
                </a:solidFill>
                <a:latin typeface="Courier New Bold"/>
              </a:rPr>
              <a:t>__shared__ </a:t>
            </a:r>
            <a:r>
              <a:rPr lang="en-GB" sz="2000" b="1" dirty="0" err="1" smtClean="0">
                <a:solidFill>
                  <a:schemeClr val="accent2"/>
                </a:solidFill>
                <a:latin typeface="Courier New Bold"/>
              </a:rPr>
              <a:t>int</a:t>
            </a:r>
            <a:r>
              <a:rPr lang="en-GB" sz="2000" b="1" dirty="0" smtClean="0">
                <a:solidFill>
                  <a:schemeClr val="accent2"/>
                </a:solidFill>
                <a:latin typeface="Courier New Bold"/>
              </a:rPr>
              <a:t> </a:t>
            </a:r>
            <a:r>
              <a:rPr lang="en-GB" sz="2000" b="1" dirty="0" smtClean="0">
                <a:latin typeface="Courier New Bold"/>
              </a:rPr>
              <a:t>array[];</a:t>
            </a:r>
          </a:p>
          <a:p>
            <a:pPr marL="0" indent="0">
              <a:buNone/>
            </a:pPr>
            <a:endParaRPr lang="en-GB" sz="2000" b="1" dirty="0" smtClean="0">
              <a:latin typeface="Courier New Bold"/>
            </a:endParaRPr>
          </a:p>
          <a:p>
            <a:pPr marL="457200" indent="-457200">
              <a:buFont typeface="+mj-lt"/>
              <a:buAutoNum type="arabicPeriod" startAt="2"/>
            </a:pPr>
            <a:r>
              <a:rPr lang="en-GB" sz="2000" dirty="0" smtClean="0"/>
              <a:t>When executing the kernel, specify the third parameter as size in bytes of shared memory</a:t>
            </a:r>
          </a:p>
          <a:p>
            <a:pPr marL="457200" indent="-457200">
              <a:buFont typeface="+mj-lt"/>
              <a:buAutoNum type="arabicPeriod" startAt="2"/>
            </a:pPr>
            <a:endParaRPr lang="en-GB" sz="2000" dirty="0" smtClean="0"/>
          </a:p>
          <a:p>
            <a:pPr marL="0" indent="0">
              <a:buNone/>
            </a:pPr>
            <a:r>
              <a:rPr lang="en-GB" sz="2000" b="1" dirty="0" err="1" smtClean="0">
                <a:latin typeface="Courier New Bold"/>
              </a:rPr>
              <a:t>func</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num_threads_per_block</a:t>
            </a:r>
            <a:r>
              <a:rPr lang="en-GB" sz="2000" b="1" dirty="0" smtClean="0">
                <a:latin typeface="Courier New Bold"/>
              </a:rPr>
              <a:t>,</a:t>
            </a:r>
          </a:p>
          <a:p>
            <a:pPr marL="0" indent="0">
              <a:buNone/>
            </a:pPr>
            <a:r>
              <a:rPr lang="en-GB" sz="2000" b="1" dirty="0" smtClean="0">
                <a:latin typeface="Courier New Bold"/>
              </a:rPr>
              <a:t> </a:t>
            </a:r>
            <a:r>
              <a:rPr lang="en-GB" sz="2000" b="1" dirty="0" err="1" smtClean="0">
                <a:latin typeface="Courier New Bold"/>
              </a:rPr>
              <a:t>shared_mem_size</a:t>
            </a:r>
            <a:r>
              <a:rPr lang="en-GB" sz="2000" b="1" dirty="0" smtClean="0">
                <a:solidFill>
                  <a:schemeClr val="accent1"/>
                </a:solidFill>
                <a:latin typeface="Courier New Bold"/>
              </a:rPr>
              <a:t>&gt;&gt;&gt;</a:t>
            </a:r>
            <a:r>
              <a:rPr lang="en-GB" sz="2000" b="1" dirty="0" smtClean="0">
                <a:latin typeface="Courier New Bold"/>
              </a:rPr>
              <a:t>(</a:t>
            </a:r>
            <a:r>
              <a:rPr lang="en-GB" sz="2000" b="1" dirty="0" err="1" smtClean="0">
                <a:latin typeface="Courier New Bold"/>
              </a:rPr>
              <a:t>args</a:t>
            </a:r>
            <a:r>
              <a:rPr lang="en-GB" sz="2000" b="1" dirty="0" smtClean="0">
                <a:latin typeface="Courier New Bold"/>
              </a:rPr>
              <a:t>);</a:t>
            </a:r>
          </a:p>
        </p:txBody>
      </p:sp>
      <p:sp>
        <p:nvSpPr>
          <p:cNvPr id="6" name="Text Placeholder 5"/>
          <p:cNvSpPr>
            <a:spLocks noGrp="1"/>
          </p:cNvSpPr>
          <p:nvPr>
            <p:ph type="body" sz="quarter" idx="3"/>
          </p:nvPr>
        </p:nvSpPr>
        <p:spPr>
          <a:xfrm>
            <a:off x="4645027" y="1268760"/>
            <a:ext cx="4041775" cy="639763"/>
          </a:xfrm>
        </p:spPr>
        <p:txBody>
          <a:bodyPr/>
          <a:lstStyle/>
          <a:p>
            <a:pPr algn="ctr"/>
            <a:r>
              <a:rPr lang="en-GB" dirty="0" smtClean="0">
                <a:latin typeface="+mj-lt"/>
              </a:rPr>
              <a:t>OpenCL C</a:t>
            </a:r>
            <a:endParaRPr lang="en-GB" dirty="0">
              <a:latin typeface="+mj-lt"/>
            </a:endParaRPr>
          </a:p>
        </p:txBody>
      </p:sp>
      <p:sp>
        <p:nvSpPr>
          <p:cNvPr id="9" name="Content Placeholder 8"/>
          <p:cNvSpPr>
            <a:spLocks noGrp="1"/>
          </p:cNvSpPr>
          <p:nvPr>
            <p:ph sz="quarter" idx="4"/>
          </p:nvPr>
        </p:nvSpPr>
        <p:spPr>
          <a:xfrm>
            <a:off x="4572001" y="1988840"/>
            <a:ext cx="4464497" cy="4536504"/>
          </a:xfrm>
        </p:spPr>
        <p:txBody>
          <a:bodyPr>
            <a:normAutofit/>
          </a:bodyPr>
          <a:lstStyle/>
          <a:p>
            <a:pPr marL="457200" indent="-457200">
              <a:buFont typeface="+mj-lt"/>
              <a:buAutoNum type="arabicPeriod"/>
            </a:pPr>
            <a:r>
              <a:rPr lang="en-GB" sz="2000" dirty="0" smtClean="0"/>
              <a:t>Have the kernel accept a local array as an argument</a:t>
            </a:r>
          </a:p>
          <a:p>
            <a:pPr marL="0" indent="0">
              <a:buNone/>
            </a:pPr>
            <a:r>
              <a:rPr lang="en-GB" sz="2000" dirty="0">
                <a:solidFill>
                  <a:schemeClr val="accent3"/>
                </a:solidFill>
              </a:rPr>
              <a:t> </a:t>
            </a:r>
            <a:r>
              <a:rPr lang="en-GB" sz="2000" dirty="0" smtClean="0">
                <a:solidFill>
                  <a:schemeClr val="accent3"/>
                </a:solidFill>
              </a:rPr>
              <a:t>   </a:t>
            </a:r>
            <a:r>
              <a:rPr lang="en-GB" sz="1800" b="1" dirty="0" smtClean="0">
                <a:solidFill>
                  <a:schemeClr val="accent4"/>
                </a:solidFill>
                <a:latin typeface="Courier New Bold"/>
              </a:rPr>
              <a:t>__kernel </a:t>
            </a:r>
            <a:r>
              <a:rPr lang="en-GB" sz="1800" b="1" dirty="0" smtClean="0">
                <a:solidFill>
                  <a:schemeClr val="accent2"/>
                </a:solidFill>
                <a:latin typeface="Courier New Bold"/>
              </a:rPr>
              <a:t>void</a:t>
            </a:r>
            <a:r>
              <a:rPr lang="en-GB" sz="1800" b="1" dirty="0" smtClean="0">
                <a:latin typeface="Courier New Bold"/>
              </a:rPr>
              <a:t> </a:t>
            </a:r>
            <a:r>
              <a:rPr lang="en-GB" sz="1800" b="1" dirty="0" err="1" smtClean="0">
                <a:latin typeface="Courier New Bold"/>
              </a:rPr>
              <a:t>func</a:t>
            </a:r>
            <a:r>
              <a:rPr lang="en-GB" sz="1800" b="1" dirty="0" smtClean="0">
                <a:latin typeface="Courier New Bold"/>
              </a:rPr>
              <a:t>(</a:t>
            </a:r>
            <a:endParaRPr lang="en-GB" sz="1800" b="1" dirty="0">
              <a:latin typeface="Courier New Bold"/>
            </a:endParaRPr>
          </a:p>
          <a:p>
            <a:pPr marL="0" indent="0">
              <a:buNone/>
            </a:pPr>
            <a:r>
              <a:rPr lang="en-GB" sz="1800" b="1" dirty="0" smtClean="0">
                <a:latin typeface="Courier New Bold"/>
              </a:rPr>
              <a:t>          </a:t>
            </a:r>
            <a:r>
              <a:rPr lang="en-GB" sz="1800" b="1" dirty="0" smtClean="0">
                <a:solidFill>
                  <a:schemeClr val="accent4"/>
                </a:solidFill>
                <a:latin typeface="Courier New Bold"/>
              </a:rPr>
              <a:t>__local</a:t>
            </a:r>
            <a:r>
              <a:rPr lang="en-GB" sz="1800" b="1" dirty="0" smtClean="0">
                <a:solidFill>
                  <a:schemeClr val="accent3"/>
                </a:solidFill>
                <a:latin typeface="Courier New Bold"/>
              </a:rPr>
              <a:t> </a:t>
            </a:r>
            <a:r>
              <a:rPr lang="en-GB" sz="1800" b="1" dirty="0" err="1" smtClean="0">
                <a:solidFill>
                  <a:schemeClr val="accent2"/>
                </a:solidFill>
                <a:latin typeface="Courier New Bold"/>
              </a:rPr>
              <a:t>int</a:t>
            </a:r>
            <a:r>
              <a:rPr lang="en-GB" sz="1800" b="1" dirty="0" smtClean="0">
                <a:solidFill>
                  <a:schemeClr val="accent2"/>
                </a:solidFill>
                <a:latin typeface="Courier New Bold"/>
              </a:rPr>
              <a:t> </a:t>
            </a:r>
            <a:r>
              <a:rPr lang="en-GB" sz="1800" b="1" dirty="0" smtClean="0">
                <a:latin typeface="Courier New Bold"/>
              </a:rPr>
              <a:t>*array) {}</a:t>
            </a:r>
          </a:p>
          <a:p>
            <a:pPr marL="0" indent="0">
              <a:buNone/>
            </a:pPr>
            <a:endParaRPr lang="en-GB" sz="1800" b="1" dirty="0" smtClean="0">
              <a:latin typeface="Courier New Bold"/>
            </a:endParaRPr>
          </a:p>
          <a:p>
            <a:pPr marL="457200" indent="-457200">
              <a:buFont typeface="+mj-lt"/>
              <a:buAutoNum type="arabicPeriod" startAt="2"/>
            </a:pPr>
            <a:r>
              <a:rPr lang="en-GB" sz="2000" dirty="0" smtClean="0"/>
              <a:t>Specify the size by setting the kernel argument</a:t>
            </a:r>
          </a:p>
          <a:p>
            <a:pPr marL="457200" indent="-457200">
              <a:buFont typeface="+mj-lt"/>
              <a:buAutoNum type="arabicPeriod" startAt="2"/>
            </a:pPr>
            <a:endParaRPr lang="en-GB" sz="2000" dirty="0" smtClean="0"/>
          </a:p>
          <a:p>
            <a:pPr marL="0" indent="0">
              <a:buNone/>
            </a:pPr>
            <a:r>
              <a:rPr lang="en-GB" sz="1800" dirty="0" smtClean="0">
                <a:latin typeface="Letter Gothic Std"/>
              </a:rPr>
              <a:t>  </a:t>
            </a:r>
            <a:r>
              <a:rPr lang="en-GB" sz="1800" b="1" dirty="0" err="1" smtClean="0">
                <a:solidFill>
                  <a:schemeClr val="tx2">
                    <a:lumMod val="75000"/>
                  </a:schemeClr>
                </a:solidFill>
                <a:latin typeface="Courier New Bold"/>
              </a:rPr>
              <a:t>clSetKernelArg</a:t>
            </a:r>
            <a:r>
              <a:rPr lang="en-GB" sz="1800" b="1" dirty="0" smtClean="0">
                <a:latin typeface="Courier New Bold"/>
              </a:rPr>
              <a:t>(kernel, 0,          </a:t>
            </a:r>
          </a:p>
          <a:p>
            <a:pPr marL="0" indent="0">
              <a:buNone/>
            </a:pPr>
            <a:r>
              <a:rPr lang="en-GB" sz="1800" b="1" dirty="0">
                <a:solidFill>
                  <a:schemeClr val="tx2">
                    <a:lumMod val="75000"/>
                  </a:schemeClr>
                </a:solidFill>
                <a:latin typeface="Courier New Bold"/>
              </a:rPr>
              <a:t> </a:t>
            </a:r>
            <a:r>
              <a:rPr lang="en-GB" sz="1800" b="1" dirty="0" smtClean="0">
                <a:solidFill>
                  <a:schemeClr val="tx2">
                    <a:lumMod val="75000"/>
                  </a:schemeClr>
                </a:solidFill>
                <a:latin typeface="Courier New Bold"/>
              </a:rPr>
              <a:t>  </a:t>
            </a:r>
            <a:r>
              <a:rPr lang="en-GB" sz="1800" b="1" dirty="0" err="1" smtClean="0">
                <a:solidFill>
                  <a:schemeClr val="tx2">
                    <a:lumMod val="75000"/>
                  </a:schemeClr>
                </a:solidFill>
                <a:latin typeface="Courier New Bold"/>
              </a:rPr>
              <a:t>sizeof</a:t>
            </a:r>
            <a:r>
              <a:rPr lang="en-GB" sz="1800" b="1" dirty="0" smtClean="0">
                <a:latin typeface="Courier New Bold"/>
              </a:rPr>
              <a:t>(</a:t>
            </a:r>
            <a:r>
              <a:rPr lang="en-GB" sz="1800" b="1" dirty="0" err="1" smtClean="0">
                <a:solidFill>
                  <a:schemeClr val="accent2"/>
                </a:solidFill>
                <a:latin typeface="Courier New Bold"/>
              </a:rPr>
              <a:t>int</a:t>
            </a:r>
            <a:r>
              <a:rPr lang="en-GB" sz="1800" b="1" dirty="0" smtClean="0">
                <a:latin typeface="Courier New Bold"/>
              </a:rPr>
              <a:t>)*</a:t>
            </a:r>
            <a:r>
              <a:rPr lang="en-GB" sz="1800" b="1" dirty="0" err="1" smtClean="0">
                <a:latin typeface="Courier New Bold"/>
              </a:rPr>
              <a:t>num_elements</a:t>
            </a:r>
            <a:r>
              <a:rPr lang="en-GB" sz="1800" b="1" dirty="0" smtClean="0">
                <a:latin typeface="Courier New Bold"/>
              </a:rPr>
              <a:t>,                                    </a:t>
            </a:r>
          </a:p>
          <a:p>
            <a:pPr marL="0" indent="0">
              <a:buNone/>
            </a:pPr>
            <a:r>
              <a:rPr lang="en-GB" sz="1800" b="1" dirty="0">
                <a:latin typeface="Courier New Bold"/>
              </a:rPr>
              <a:t> </a:t>
            </a:r>
            <a:r>
              <a:rPr lang="en-GB" sz="1800" b="1" dirty="0" smtClean="0">
                <a:latin typeface="Courier New Bold"/>
              </a:rPr>
              <a:t>  NULL);</a:t>
            </a:r>
          </a:p>
        </p:txBody>
      </p:sp>
    </p:spTree>
    <p:extLst>
      <p:ext uri="{BB962C8B-B14F-4D97-AF65-F5344CB8AC3E}">
        <p14:creationId xmlns:p14="http://schemas.microsoft.com/office/powerpoint/2010/main" val="1771684695"/>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r>
              <a:rPr lang="en-GB" dirty="0" smtClean="0"/>
              <a:t>Dividing up the work</a:t>
            </a:r>
            <a:endParaRPr lang="en-GB" dirty="0"/>
          </a:p>
        </p:txBody>
      </p:sp>
      <p:sp>
        <p:nvSpPr>
          <p:cNvPr id="3" name="Content Placeholder 2"/>
          <p:cNvSpPr>
            <a:spLocks noGrp="1"/>
          </p:cNvSpPr>
          <p:nvPr>
            <p:ph idx="1"/>
          </p:nvPr>
        </p:nvSpPr>
        <p:spPr>
          <a:xfrm>
            <a:off x="179512" y="4077072"/>
            <a:ext cx="8784976" cy="2664296"/>
          </a:xfrm>
        </p:spPr>
        <p:txBody>
          <a:bodyPr>
            <a:normAutofit lnSpcReduction="10000"/>
          </a:bodyPr>
          <a:lstStyle/>
          <a:p>
            <a:r>
              <a:rPr lang="en-GB" dirty="0" smtClean="0"/>
              <a:t>To </a:t>
            </a:r>
            <a:r>
              <a:rPr lang="en-GB" dirty="0" err="1" smtClean="0"/>
              <a:t>enqueue</a:t>
            </a:r>
            <a:r>
              <a:rPr lang="en-GB" dirty="0" smtClean="0"/>
              <a:t> the kernel</a:t>
            </a:r>
          </a:p>
          <a:p>
            <a:pPr lvl="1"/>
            <a:r>
              <a:rPr lang="en-GB" dirty="0" smtClean="0"/>
              <a:t>CUDA – specify the number of </a:t>
            </a:r>
            <a:r>
              <a:rPr lang="en-GB" dirty="0" smtClean="0">
                <a:solidFill>
                  <a:schemeClr val="accent2"/>
                </a:solidFill>
              </a:rPr>
              <a:t>thread blocks </a:t>
            </a:r>
            <a:r>
              <a:rPr lang="en-GB" dirty="0" smtClean="0"/>
              <a:t>and </a:t>
            </a:r>
            <a:r>
              <a:rPr lang="en-GB" dirty="0" smtClean="0">
                <a:solidFill>
                  <a:schemeClr val="accent6"/>
                </a:solidFill>
              </a:rPr>
              <a:t>threads per block</a:t>
            </a:r>
          </a:p>
          <a:p>
            <a:pPr lvl="1"/>
            <a:r>
              <a:rPr lang="en-GB" dirty="0" smtClean="0"/>
              <a:t>OpenCL – specify the </a:t>
            </a:r>
            <a:r>
              <a:rPr lang="en-GB" dirty="0" smtClean="0">
                <a:solidFill>
                  <a:schemeClr val="accent1"/>
                </a:solidFill>
              </a:rPr>
              <a:t>problem size</a:t>
            </a:r>
            <a:r>
              <a:rPr lang="en-GB" dirty="0" smtClean="0"/>
              <a:t> and (optionally) number of </a:t>
            </a:r>
            <a:r>
              <a:rPr lang="en-GB" dirty="0" smtClean="0">
                <a:solidFill>
                  <a:schemeClr val="accent6"/>
                </a:solidFill>
              </a:rPr>
              <a:t>work-items per work-group</a:t>
            </a:r>
            <a:endParaRPr lang="en-GB" dirty="0">
              <a:solidFill>
                <a:schemeClr val="accent6"/>
              </a:solidFill>
            </a:endParaRPr>
          </a:p>
        </p:txBody>
      </p:sp>
      <p:sp>
        <p:nvSpPr>
          <p:cNvPr id="5" name="Rectangle 4"/>
          <p:cNvSpPr/>
          <p:nvPr/>
        </p:nvSpPr>
        <p:spPr>
          <a:xfrm>
            <a:off x="1763688" y="1124744"/>
            <a:ext cx="4464496" cy="29523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5076058" y="745719"/>
            <a:ext cx="1494595" cy="369332"/>
          </a:xfrm>
          <a:prstGeom prst="rect">
            <a:avLst/>
          </a:prstGeom>
          <a:noFill/>
        </p:spPr>
        <p:txBody>
          <a:bodyPr wrap="none" rtlCol="0">
            <a:spAutoFit/>
          </a:bodyPr>
          <a:lstStyle/>
          <a:p>
            <a:r>
              <a:rPr lang="en-GB" dirty="0" smtClean="0">
                <a:solidFill>
                  <a:schemeClr val="accent1"/>
                </a:solidFill>
              </a:rPr>
              <a:t>Problem size</a:t>
            </a:r>
            <a:endParaRPr lang="en-GB" dirty="0">
              <a:solidFill>
                <a:schemeClr val="accent1"/>
              </a:solidFill>
            </a:endParaRPr>
          </a:p>
        </p:txBody>
      </p:sp>
      <p:cxnSp>
        <p:nvCxnSpPr>
          <p:cNvPr id="28" name="Straight Arrow Connector 27"/>
          <p:cNvCxnSpPr/>
          <p:nvPr/>
        </p:nvCxnSpPr>
        <p:spPr>
          <a:xfrm flipH="1" flipV="1">
            <a:off x="3052228" y="2215611"/>
            <a:ext cx="4240788" cy="25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66623" y="2176326"/>
            <a:ext cx="805487" cy="15407"/>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9552" y="1115053"/>
            <a:ext cx="1008112" cy="461665"/>
          </a:xfrm>
          <a:prstGeom prst="rect">
            <a:avLst/>
          </a:prstGeom>
          <a:noFill/>
        </p:spPr>
        <p:txBody>
          <a:bodyPr wrap="square" rtlCol="0">
            <a:spAutoFit/>
          </a:bodyPr>
          <a:lstStyle/>
          <a:p>
            <a:r>
              <a:rPr lang="en-GB" sz="2400" dirty="0" smtClean="0"/>
              <a:t>CUDA</a:t>
            </a:r>
            <a:endParaRPr lang="en-GB" sz="2400" dirty="0"/>
          </a:p>
        </p:txBody>
      </p:sp>
      <p:sp>
        <p:nvSpPr>
          <p:cNvPr id="33" name="TextBox 32"/>
          <p:cNvSpPr txBox="1"/>
          <p:nvPr/>
        </p:nvSpPr>
        <p:spPr>
          <a:xfrm>
            <a:off x="7236296" y="1115053"/>
            <a:ext cx="1296144" cy="461665"/>
          </a:xfrm>
          <a:prstGeom prst="rect">
            <a:avLst/>
          </a:prstGeom>
          <a:noFill/>
        </p:spPr>
        <p:txBody>
          <a:bodyPr wrap="square" rtlCol="0">
            <a:spAutoFit/>
          </a:bodyPr>
          <a:lstStyle/>
          <a:p>
            <a:r>
              <a:rPr lang="en-GB" sz="2400" dirty="0" smtClean="0"/>
              <a:t>OpenCL</a:t>
            </a:r>
            <a:endParaRPr lang="en-GB" sz="2400" dirty="0"/>
          </a:p>
        </p:txBody>
      </p:sp>
      <p:sp>
        <p:nvSpPr>
          <p:cNvPr id="35" name="TextBox 34"/>
          <p:cNvSpPr txBox="1"/>
          <p:nvPr/>
        </p:nvSpPr>
        <p:spPr>
          <a:xfrm>
            <a:off x="7293018" y="2071595"/>
            <a:ext cx="1260381" cy="369332"/>
          </a:xfrm>
          <a:prstGeom prst="rect">
            <a:avLst/>
          </a:prstGeom>
          <a:noFill/>
        </p:spPr>
        <p:txBody>
          <a:bodyPr wrap="none" rtlCol="0">
            <a:spAutoFit/>
          </a:bodyPr>
          <a:lstStyle/>
          <a:p>
            <a:r>
              <a:rPr lang="en-GB" dirty="0" smtClean="0"/>
              <a:t>Work-item</a:t>
            </a:r>
            <a:endParaRPr lang="en-GB" dirty="0"/>
          </a:p>
        </p:txBody>
      </p:sp>
      <p:sp>
        <p:nvSpPr>
          <p:cNvPr id="36" name="TextBox 35"/>
          <p:cNvSpPr txBox="1"/>
          <p:nvPr/>
        </p:nvSpPr>
        <p:spPr>
          <a:xfrm>
            <a:off x="256734" y="2007065"/>
            <a:ext cx="910300" cy="369332"/>
          </a:xfrm>
          <a:prstGeom prst="rect">
            <a:avLst/>
          </a:prstGeom>
          <a:noFill/>
        </p:spPr>
        <p:txBody>
          <a:bodyPr wrap="none" rtlCol="0">
            <a:spAutoFit/>
          </a:bodyPr>
          <a:lstStyle/>
          <a:p>
            <a:r>
              <a:rPr lang="en-GB" dirty="0" smtClean="0"/>
              <a:t>Thread</a:t>
            </a:r>
            <a:endParaRPr lang="en-GB" dirty="0"/>
          </a:p>
        </p:txBody>
      </p:sp>
      <p:sp>
        <p:nvSpPr>
          <p:cNvPr id="46" name="TextBox 45"/>
          <p:cNvSpPr txBox="1"/>
          <p:nvPr/>
        </p:nvSpPr>
        <p:spPr>
          <a:xfrm>
            <a:off x="197612" y="2713173"/>
            <a:ext cx="1531188" cy="369332"/>
          </a:xfrm>
          <a:prstGeom prst="rect">
            <a:avLst/>
          </a:prstGeom>
          <a:noFill/>
        </p:spPr>
        <p:txBody>
          <a:bodyPr wrap="none" rtlCol="0">
            <a:spAutoFit/>
          </a:bodyPr>
          <a:lstStyle/>
          <a:p>
            <a:r>
              <a:rPr lang="en-GB" dirty="0" smtClean="0"/>
              <a:t>Thread block</a:t>
            </a:r>
            <a:endParaRPr lang="en-GB" dirty="0"/>
          </a:p>
        </p:txBody>
      </p:sp>
      <p:sp>
        <p:nvSpPr>
          <p:cNvPr id="48" name="TextBox 47"/>
          <p:cNvSpPr txBox="1"/>
          <p:nvPr/>
        </p:nvSpPr>
        <p:spPr>
          <a:xfrm>
            <a:off x="7642816" y="2775351"/>
            <a:ext cx="1369711" cy="369332"/>
          </a:xfrm>
          <a:prstGeom prst="rect">
            <a:avLst/>
          </a:prstGeom>
          <a:noFill/>
        </p:spPr>
        <p:txBody>
          <a:bodyPr wrap="none" rtlCol="0">
            <a:spAutoFit/>
          </a:bodyPr>
          <a:lstStyle/>
          <a:p>
            <a:r>
              <a:rPr lang="en-GB" dirty="0" smtClean="0"/>
              <a:t>Work-group</a:t>
            </a:r>
            <a:endParaRPr lang="en-GB" dirty="0"/>
          </a:p>
        </p:txBody>
      </p:sp>
      <p:cxnSp>
        <p:nvCxnSpPr>
          <p:cNvPr id="112" name="Straight Connector 111"/>
          <p:cNvCxnSpPr/>
          <p:nvPr/>
        </p:nvCxnSpPr>
        <p:spPr>
          <a:xfrm>
            <a:off x="1691682" y="1124744"/>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91682" y="1862827"/>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91682" y="2600908"/>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91682" y="3338991"/>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91682" y="4077072"/>
            <a:ext cx="457464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777099" y="1048872"/>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260794" y="1048872"/>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744489" y="1048872"/>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228184" y="1048872"/>
            <a:ext cx="0" cy="31197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484511" y="3063383"/>
            <a:ext cx="2079379"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355976" y="2960017"/>
            <a:ext cx="328683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721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1245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769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293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817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341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8865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38908" y="1916833"/>
            <a:ext cx="0" cy="59598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082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p:bldP spid="36" grpId="0"/>
      <p:bldP spid="46" grpId="0"/>
      <p:bldP spid="4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Enqueue</a:t>
            </a:r>
            <a:r>
              <a:rPr lang="en-GB" dirty="0" smtClean="0"/>
              <a:t> a kernel (C)</a:t>
            </a:r>
            <a:endParaRPr lang="en-GB" dirty="0"/>
          </a:p>
        </p:txBody>
      </p:sp>
      <p:sp>
        <p:nvSpPr>
          <p:cNvPr id="4" name="Text Placeholder 3"/>
          <p:cNvSpPr>
            <a:spLocks noGrp="1"/>
          </p:cNvSpPr>
          <p:nvPr>
            <p:ph type="body" idx="1"/>
          </p:nvPr>
        </p:nvSpPr>
        <p:spPr>
          <a:xfrm>
            <a:off x="457200" y="1595933"/>
            <a:ext cx="4040188" cy="639763"/>
          </a:xfrm>
        </p:spPr>
        <p:txBody>
          <a:bodyPr/>
          <a:lstStyle/>
          <a:p>
            <a:pPr algn="ctr"/>
            <a:r>
              <a:rPr lang="en-GB" dirty="0" smtClean="0"/>
              <a:t>CUDA C</a:t>
            </a:r>
            <a:endParaRPr lang="en-GB" dirty="0"/>
          </a:p>
        </p:txBody>
      </p:sp>
      <p:sp>
        <p:nvSpPr>
          <p:cNvPr id="5" name="Content Placeholder 4"/>
          <p:cNvSpPr>
            <a:spLocks noGrp="1"/>
          </p:cNvSpPr>
          <p:nvPr>
            <p:ph sz="half" idx="2"/>
          </p:nvPr>
        </p:nvSpPr>
        <p:spPr>
          <a:xfrm>
            <a:off x="107504" y="2430040"/>
            <a:ext cx="4536504" cy="3951288"/>
          </a:xfrm>
        </p:spPr>
        <p:txBody>
          <a:bodyPr/>
          <a:lstStyle/>
          <a:p>
            <a:pPr marL="0" indent="0">
              <a:buNone/>
            </a:pPr>
            <a:r>
              <a:rPr lang="en-GB" sz="1800" b="1" dirty="0">
                <a:solidFill>
                  <a:schemeClr val="accent1"/>
                </a:solidFill>
                <a:latin typeface="Courier New Bold"/>
              </a:rPr>
              <a:t>d</a:t>
            </a:r>
            <a:r>
              <a:rPr lang="en-GB" sz="1800" b="1" dirty="0" smtClean="0">
                <a:solidFill>
                  <a:schemeClr val="accent1"/>
                </a:solidFill>
                <a:latin typeface="Courier New Bold"/>
              </a:rPr>
              <a:t>im3</a:t>
            </a:r>
            <a:r>
              <a:rPr lang="en-GB" sz="1800" b="1" dirty="0" smtClean="0">
                <a:latin typeface="Courier New Bold"/>
              </a:rPr>
              <a:t> </a:t>
            </a:r>
            <a:r>
              <a:rPr lang="en-GB" sz="1800" b="1" dirty="0" err="1" smtClean="0">
                <a:latin typeface="Courier New Bold"/>
              </a:rPr>
              <a:t>threads_per_block</a:t>
            </a:r>
            <a:r>
              <a:rPr lang="en-GB" sz="1800" b="1" dirty="0" smtClean="0">
                <a:latin typeface="Courier New Bold"/>
              </a:rPr>
              <a:t>(30,20);</a:t>
            </a:r>
          </a:p>
          <a:p>
            <a:pPr marL="0" indent="0">
              <a:buNone/>
            </a:pPr>
            <a:endParaRPr lang="en-GB" sz="1800" b="1" dirty="0" smtClean="0">
              <a:latin typeface="Courier New Bold"/>
            </a:endParaRPr>
          </a:p>
          <a:p>
            <a:pPr marL="0" indent="0">
              <a:buNone/>
            </a:pPr>
            <a:r>
              <a:rPr lang="en-GB" sz="1800" b="1" dirty="0">
                <a:solidFill>
                  <a:schemeClr val="accent1"/>
                </a:solidFill>
                <a:latin typeface="Courier New Bold"/>
              </a:rPr>
              <a:t>d</a:t>
            </a:r>
            <a:r>
              <a:rPr lang="en-GB" sz="1800" b="1" dirty="0" smtClean="0">
                <a:solidFill>
                  <a:schemeClr val="accent1"/>
                </a:solidFill>
                <a:latin typeface="Courier New Bold"/>
              </a:rPr>
              <a:t>im3</a:t>
            </a:r>
            <a:r>
              <a:rPr lang="en-GB" sz="1800" b="1" dirty="0" smtClean="0">
                <a:latin typeface="Courier New Bold"/>
              </a:rPr>
              <a:t> </a:t>
            </a:r>
            <a:r>
              <a:rPr lang="en-GB" sz="1800" b="1" dirty="0" err="1" smtClean="0">
                <a:latin typeface="Courier New Bold"/>
              </a:rPr>
              <a:t>num_blocks</a:t>
            </a:r>
            <a:r>
              <a:rPr lang="en-GB" sz="1800" b="1" dirty="0" smtClean="0">
                <a:latin typeface="Courier New Bold"/>
              </a:rPr>
              <a:t>(10,10);</a:t>
            </a:r>
          </a:p>
          <a:p>
            <a:pPr marL="0" indent="0">
              <a:buNone/>
            </a:pPr>
            <a:endParaRPr lang="en-GB" sz="1800" b="1" dirty="0" smtClean="0">
              <a:latin typeface="Courier New Bold"/>
            </a:endParaRPr>
          </a:p>
          <a:p>
            <a:pPr marL="0" indent="0">
              <a:buNone/>
            </a:pPr>
            <a:r>
              <a:rPr lang="en-GB" sz="1800" b="1" dirty="0">
                <a:latin typeface="Courier New Bold"/>
              </a:rPr>
              <a:t>k</a:t>
            </a:r>
            <a:r>
              <a:rPr lang="en-GB" sz="1800" b="1" dirty="0" smtClean="0">
                <a:latin typeface="Courier New Bold"/>
              </a:rPr>
              <a:t>ernel</a:t>
            </a:r>
            <a:r>
              <a:rPr lang="en-GB" sz="1800" b="1" dirty="0" smtClean="0">
                <a:solidFill>
                  <a:schemeClr val="accent1"/>
                </a:solidFill>
                <a:latin typeface="Courier New Bold"/>
              </a:rPr>
              <a:t>&lt;&lt;&lt;</a:t>
            </a:r>
            <a:r>
              <a:rPr lang="en-GB" sz="1800" b="1" dirty="0" err="1" smtClean="0">
                <a:latin typeface="Courier New Bold"/>
              </a:rPr>
              <a:t>num_blocks</a:t>
            </a:r>
            <a:r>
              <a:rPr lang="en-GB" sz="1800" b="1" dirty="0" smtClean="0">
                <a:latin typeface="Courier New Bold"/>
              </a:rPr>
              <a:t>,</a:t>
            </a:r>
          </a:p>
          <a:p>
            <a:pPr marL="0" indent="0">
              <a:buNone/>
            </a:pPr>
            <a:r>
              <a:rPr lang="en-GB" sz="1800" b="1" dirty="0">
                <a:latin typeface="Courier New Bold"/>
              </a:rPr>
              <a:t> </a:t>
            </a:r>
            <a:r>
              <a:rPr lang="en-GB" sz="1800" b="1" dirty="0" smtClean="0">
                <a:latin typeface="Courier New Bold"/>
              </a:rPr>
              <a:t>           </a:t>
            </a:r>
            <a:r>
              <a:rPr lang="en-GB" sz="1800" b="1" dirty="0" err="1" smtClean="0">
                <a:latin typeface="Courier New Bold"/>
              </a:rPr>
              <a:t>threads_per_block</a:t>
            </a:r>
            <a:r>
              <a:rPr lang="en-GB" sz="1800" b="1" dirty="0" smtClean="0">
                <a:solidFill>
                  <a:schemeClr val="accent1"/>
                </a:solidFill>
                <a:latin typeface="Courier New Bold"/>
              </a:rPr>
              <a:t>&gt;&gt;&gt;</a:t>
            </a:r>
            <a:r>
              <a:rPr lang="en-GB" sz="1800" b="1" dirty="0" smtClean="0">
                <a:latin typeface="Courier New Bold"/>
              </a:rPr>
              <a:t>();</a:t>
            </a:r>
            <a:endParaRPr lang="en-GB" sz="1800" b="1" dirty="0">
              <a:latin typeface="Courier New Bold"/>
            </a:endParaRPr>
          </a:p>
        </p:txBody>
      </p:sp>
      <p:sp>
        <p:nvSpPr>
          <p:cNvPr id="6" name="Text Placeholder 5"/>
          <p:cNvSpPr>
            <a:spLocks noGrp="1"/>
          </p:cNvSpPr>
          <p:nvPr>
            <p:ph type="body" sz="quarter" idx="3"/>
          </p:nvPr>
        </p:nvSpPr>
        <p:spPr>
          <a:xfrm>
            <a:off x="4645027" y="1595933"/>
            <a:ext cx="4041775" cy="639763"/>
          </a:xfrm>
        </p:spPr>
        <p:txBody>
          <a:bodyPr/>
          <a:lstStyle/>
          <a:p>
            <a:pPr algn="ctr"/>
            <a:r>
              <a:rPr lang="en-GB" dirty="0" smtClean="0"/>
              <a:t>OpenCL C</a:t>
            </a:r>
            <a:endParaRPr lang="en-GB" dirty="0"/>
          </a:p>
        </p:txBody>
      </p:sp>
      <p:sp>
        <p:nvSpPr>
          <p:cNvPr id="7" name="Content Placeholder 6"/>
          <p:cNvSpPr>
            <a:spLocks noGrp="1"/>
          </p:cNvSpPr>
          <p:nvPr>
            <p:ph sz="quarter" idx="4"/>
          </p:nvPr>
        </p:nvSpPr>
        <p:spPr>
          <a:xfrm>
            <a:off x="4645025" y="2430040"/>
            <a:ext cx="4391471" cy="3951288"/>
          </a:xfrm>
        </p:spPr>
        <p:txBody>
          <a:bodyPr>
            <a:noAutofit/>
          </a:bodyPr>
          <a:lstStyle/>
          <a:p>
            <a:pPr marL="0" indent="0">
              <a:buNone/>
            </a:pPr>
            <a:r>
              <a:rPr lang="en-GB" sz="1800" b="1" dirty="0" err="1">
                <a:solidFill>
                  <a:schemeClr val="tx2">
                    <a:lumMod val="75000"/>
                  </a:schemeClr>
                </a:solidFill>
                <a:latin typeface="Courier New Bold"/>
              </a:rPr>
              <a:t>c</a:t>
            </a:r>
            <a:r>
              <a:rPr lang="en-GB" sz="1800" b="1" dirty="0" err="1" smtClean="0">
                <a:solidFill>
                  <a:schemeClr val="tx2">
                    <a:lumMod val="75000"/>
                  </a:schemeClr>
                </a:solidFill>
                <a:latin typeface="Courier New Bold"/>
              </a:rPr>
              <a:t>onst</a:t>
            </a:r>
            <a:r>
              <a:rPr lang="en-GB" sz="1800" b="1" dirty="0" smtClean="0">
                <a:latin typeface="Courier New Bold"/>
              </a:rPr>
              <a:t> </a:t>
            </a:r>
            <a:r>
              <a:rPr lang="en-GB" sz="1800" b="1" dirty="0" err="1" smtClean="0">
                <a:solidFill>
                  <a:schemeClr val="accent2"/>
                </a:solidFill>
                <a:latin typeface="Courier New Bold"/>
              </a:rPr>
              <a:t>size_t</a:t>
            </a:r>
            <a:r>
              <a:rPr lang="en-GB" sz="1800" b="1" dirty="0" smtClean="0">
                <a:solidFill>
                  <a:schemeClr val="accent2"/>
                </a:solidFill>
                <a:latin typeface="Courier New Bold"/>
              </a:rPr>
              <a:t> </a:t>
            </a:r>
            <a:r>
              <a:rPr lang="en-GB" sz="1800" b="1" dirty="0" smtClean="0">
                <a:latin typeface="Courier New Bold"/>
              </a:rPr>
              <a:t>global[2] =</a:t>
            </a:r>
          </a:p>
          <a:p>
            <a:pPr marL="0" indent="0">
              <a:buNone/>
            </a:pPr>
            <a:r>
              <a:rPr lang="en-GB" sz="1800" b="1" dirty="0">
                <a:latin typeface="Courier New Bold"/>
              </a:rPr>
              <a:t> </a:t>
            </a:r>
            <a:r>
              <a:rPr lang="en-GB" sz="1800" b="1" dirty="0" smtClean="0">
                <a:latin typeface="Courier New Bold"/>
              </a:rPr>
              <a:t>                 {300, 200};</a:t>
            </a:r>
          </a:p>
          <a:p>
            <a:pPr marL="0" indent="0">
              <a:buNone/>
            </a:pPr>
            <a:endParaRPr lang="en-GB" sz="1800" b="1" dirty="0">
              <a:latin typeface="Courier New Bold"/>
            </a:endParaRPr>
          </a:p>
          <a:p>
            <a:pPr marL="0" indent="0">
              <a:buNone/>
            </a:pPr>
            <a:r>
              <a:rPr lang="en-GB" sz="1800" b="1" dirty="0" err="1">
                <a:solidFill>
                  <a:schemeClr val="tx2">
                    <a:lumMod val="75000"/>
                  </a:schemeClr>
                </a:solidFill>
                <a:latin typeface="Courier New Bold"/>
              </a:rPr>
              <a:t>c</a:t>
            </a:r>
            <a:r>
              <a:rPr lang="en-GB" sz="1800" b="1" dirty="0" err="1" smtClean="0">
                <a:solidFill>
                  <a:schemeClr val="tx2">
                    <a:lumMod val="75000"/>
                  </a:schemeClr>
                </a:solidFill>
                <a:latin typeface="Courier New Bold"/>
              </a:rPr>
              <a:t>onst</a:t>
            </a:r>
            <a:r>
              <a:rPr lang="en-GB" sz="1800" b="1" dirty="0" smtClean="0">
                <a:solidFill>
                  <a:schemeClr val="tx2">
                    <a:lumMod val="75000"/>
                  </a:schemeClr>
                </a:solidFill>
                <a:latin typeface="Courier New Bold"/>
              </a:rPr>
              <a:t> </a:t>
            </a:r>
            <a:r>
              <a:rPr lang="en-GB" sz="1800" b="1" dirty="0" err="1" smtClean="0">
                <a:solidFill>
                  <a:schemeClr val="accent2"/>
                </a:solidFill>
                <a:latin typeface="Courier New Bold"/>
              </a:rPr>
              <a:t>size_t</a:t>
            </a:r>
            <a:r>
              <a:rPr lang="en-GB" sz="1800" b="1" dirty="0" smtClean="0">
                <a:solidFill>
                  <a:schemeClr val="accent2"/>
                </a:solidFill>
                <a:latin typeface="Courier New Bold"/>
              </a:rPr>
              <a:t> </a:t>
            </a:r>
            <a:r>
              <a:rPr lang="en-GB" sz="1800" b="1" dirty="0" smtClean="0">
                <a:latin typeface="Courier New Bold"/>
              </a:rPr>
              <a:t>local[2] = </a:t>
            </a:r>
          </a:p>
          <a:p>
            <a:pPr marL="0" indent="0">
              <a:buNone/>
            </a:pPr>
            <a:r>
              <a:rPr lang="en-GB" sz="1800" b="1" dirty="0">
                <a:latin typeface="Courier New Bold"/>
              </a:rPr>
              <a:t> </a:t>
            </a:r>
            <a:r>
              <a:rPr lang="en-GB" sz="1800" b="1" dirty="0" smtClean="0">
                <a:latin typeface="Courier New Bold"/>
              </a:rPr>
              <a:t>                 {30, 20};</a:t>
            </a:r>
          </a:p>
          <a:p>
            <a:pPr marL="0" indent="0">
              <a:buNone/>
            </a:pPr>
            <a:endParaRPr lang="en-GB" sz="1800" b="1" dirty="0">
              <a:latin typeface="Courier New Bold"/>
            </a:endParaRPr>
          </a:p>
          <a:p>
            <a:pPr marL="0" indent="0">
              <a:buNone/>
            </a:pPr>
            <a:r>
              <a:rPr lang="en-GB" sz="1800" b="1" dirty="0" err="1" smtClean="0">
                <a:solidFill>
                  <a:schemeClr val="accent1"/>
                </a:solidFill>
                <a:latin typeface="Courier New Bold"/>
              </a:rPr>
              <a:t>clEnqueueNDRangeKernel</a:t>
            </a:r>
            <a:r>
              <a:rPr lang="en-GB" sz="1800" b="1" dirty="0" smtClean="0">
                <a:latin typeface="Courier New Bold"/>
              </a:rPr>
              <a:t>(</a:t>
            </a:r>
          </a:p>
          <a:p>
            <a:pPr marL="0" indent="0">
              <a:buNone/>
            </a:pPr>
            <a:r>
              <a:rPr lang="en-GB" sz="1800" b="1" dirty="0">
                <a:latin typeface="Courier New Bold"/>
              </a:rPr>
              <a:t> </a:t>
            </a:r>
            <a:r>
              <a:rPr lang="en-GB" sz="1800" b="1" dirty="0" smtClean="0">
                <a:latin typeface="Courier New Bold"/>
              </a:rPr>
              <a:t>      queue, &amp;kernel,</a:t>
            </a:r>
          </a:p>
          <a:p>
            <a:pPr marL="0" indent="0">
              <a:buNone/>
            </a:pPr>
            <a:r>
              <a:rPr lang="en-GB" sz="1800" b="1" dirty="0">
                <a:latin typeface="Courier New Bold"/>
              </a:rPr>
              <a:t> </a:t>
            </a:r>
            <a:r>
              <a:rPr lang="en-GB" sz="1800" b="1" dirty="0" smtClean="0">
                <a:latin typeface="Courier New Bold"/>
              </a:rPr>
              <a:t>      2, 0, &amp;global, &amp;local,</a:t>
            </a:r>
          </a:p>
          <a:p>
            <a:pPr marL="0" indent="0">
              <a:buNone/>
            </a:pPr>
            <a:r>
              <a:rPr lang="en-GB" sz="1800" b="1" dirty="0">
                <a:latin typeface="Courier New Bold"/>
              </a:rPr>
              <a:t> </a:t>
            </a:r>
            <a:r>
              <a:rPr lang="en-GB" sz="1800" b="1" dirty="0" smtClean="0">
                <a:latin typeface="Courier New Bold"/>
              </a:rPr>
              <a:t>      0, NULL, NULL);</a:t>
            </a:r>
          </a:p>
        </p:txBody>
      </p:sp>
    </p:spTree>
    <p:extLst>
      <p:ext uri="{BB962C8B-B14F-4D97-AF65-F5344CB8AC3E}">
        <p14:creationId xmlns:p14="http://schemas.microsoft.com/office/powerpoint/2010/main" val="211908534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Enqueue</a:t>
            </a:r>
            <a:r>
              <a:rPr lang="en-GB" dirty="0" smtClean="0"/>
              <a:t> a kernel (C++)</a:t>
            </a:r>
            <a:endParaRPr lang="en-GB" dirty="0"/>
          </a:p>
        </p:txBody>
      </p:sp>
      <p:sp>
        <p:nvSpPr>
          <p:cNvPr id="4" name="Text Placeholder 3"/>
          <p:cNvSpPr>
            <a:spLocks noGrp="1"/>
          </p:cNvSpPr>
          <p:nvPr>
            <p:ph type="body" idx="1"/>
          </p:nvPr>
        </p:nvSpPr>
        <p:spPr/>
        <p:txBody>
          <a:bodyPr/>
          <a:lstStyle/>
          <a:p>
            <a:pPr algn="ctr"/>
            <a:r>
              <a:rPr lang="en-GB" dirty="0" smtClean="0"/>
              <a:t>CUDA C</a:t>
            </a:r>
            <a:endParaRPr lang="en-GB" dirty="0"/>
          </a:p>
        </p:txBody>
      </p:sp>
      <p:sp>
        <p:nvSpPr>
          <p:cNvPr id="5" name="Content Placeholder 4"/>
          <p:cNvSpPr>
            <a:spLocks noGrp="1"/>
          </p:cNvSpPr>
          <p:nvPr>
            <p:ph sz="half" idx="2"/>
          </p:nvPr>
        </p:nvSpPr>
        <p:spPr>
          <a:xfrm>
            <a:off x="107504" y="2174875"/>
            <a:ext cx="4536504" cy="3951288"/>
          </a:xfrm>
        </p:spPr>
        <p:txBody>
          <a:bodyPr>
            <a:normAutofit/>
          </a:bodyPr>
          <a:lstStyle/>
          <a:p>
            <a:pPr marL="0" indent="0">
              <a:buNone/>
            </a:pPr>
            <a:r>
              <a:rPr lang="en-GB" sz="2000" b="1" dirty="0">
                <a:solidFill>
                  <a:schemeClr val="accent1"/>
                </a:solidFill>
                <a:latin typeface="Courier New Bold"/>
              </a:rPr>
              <a:t>d</a:t>
            </a:r>
            <a:r>
              <a:rPr lang="en-GB" sz="2000" b="1" dirty="0" smtClean="0">
                <a:solidFill>
                  <a:schemeClr val="accent1"/>
                </a:solidFill>
                <a:latin typeface="Courier New Bold"/>
              </a:rPr>
              <a:t>im3</a:t>
            </a:r>
            <a:r>
              <a:rPr lang="en-GB" sz="2000" b="1" dirty="0" smtClean="0">
                <a:latin typeface="Courier New Bold"/>
              </a:rPr>
              <a:t> </a:t>
            </a:r>
            <a:r>
              <a:rPr lang="en-GB" sz="2000" b="1" dirty="0" err="1" smtClean="0">
                <a:latin typeface="Courier New Bold"/>
              </a:rPr>
              <a:t>threads_per_block</a:t>
            </a:r>
            <a:r>
              <a:rPr lang="en-GB" sz="2000" b="1" dirty="0" smtClean="0">
                <a:latin typeface="Courier New Bold"/>
              </a:rPr>
              <a:t>(30,20);</a:t>
            </a:r>
          </a:p>
          <a:p>
            <a:pPr marL="0" indent="0">
              <a:buNone/>
            </a:pPr>
            <a:endParaRPr lang="en-GB" sz="2000" b="1" dirty="0" smtClean="0">
              <a:latin typeface="Courier New Bold"/>
            </a:endParaRPr>
          </a:p>
          <a:p>
            <a:pPr marL="0" indent="0">
              <a:buNone/>
            </a:pPr>
            <a:endParaRPr lang="en-GB" sz="2000" b="1" dirty="0" smtClean="0">
              <a:solidFill>
                <a:schemeClr val="accent1"/>
              </a:solidFill>
              <a:latin typeface="Courier New Bold"/>
            </a:endParaRPr>
          </a:p>
          <a:p>
            <a:pPr marL="0" indent="0">
              <a:buNone/>
            </a:pPr>
            <a:r>
              <a:rPr lang="en-GB" sz="2000" b="1" dirty="0" smtClean="0">
                <a:solidFill>
                  <a:schemeClr val="accent1"/>
                </a:solidFill>
                <a:latin typeface="Courier New Bold"/>
              </a:rPr>
              <a:t>dim3</a:t>
            </a:r>
            <a:r>
              <a:rPr lang="en-GB" sz="2000" b="1" dirty="0" smtClean="0">
                <a:latin typeface="Courier New Bold"/>
              </a:rPr>
              <a:t> </a:t>
            </a:r>
            <a:r>
              <a:rPr lang="en-GB" sz="2000" b="1" dirty="0" err="1" smtClean="0">
                <a:latin typeface="Courier New Bold"/>
              </a:rPr>
              <a:t>num_blocks</a:t>
            </a:r>
            <a:r>
              <a:rPr lang="en-GB" sz="2000" b="1" dirty="0" smtClean="0">
                <a:latin typeface="Courier New Bold"/>
              </a:rPr>
              <a:t>(10,10);</a:t>
            </a:r>
          </a:p>
          <a:p>
            <a:pPr marL="0" indent="0">
              <a:buNone/>
            </a:pPr>
            <a:endParaRPr lang="en-GB" sz="2000" b="1" dirty="0" smtClean="0">
              <a:latin typeface="Courier New Bold"/>
            </a:endParaRPr>
          </a:p>
          <a:p>
            <a:pPr marL="0" indent="0">
              <a:buNone/>
            </a:pPr>
            <a:r>
              <a:rPr lang="en-GB" sz="2000" b="1" dirty="0">
                <a:latin typeface="Courier New Bold"/>
              </a:rPr>
              <a:t>k</a:t>
            </a:r>
            <a:r>
              <a:rPr lang="en-GB" sz="2000" b="1" dirty="0" smtClean="0">
                <a:latin typeface="Courier New Bold"/>
              </a:rPr>
              <a:t>ernel</a:t>
            </a:r>
            <a:r>
              <a:rPr lang="en-GB" sz="2000" b="1" dirty="0" smtClean="0">
                <a:solidFill>
                  <a:schemeClr val="accent1"/>
                </a:solidFill>
                <a:latin typeface="Courier New Bold"/>
              </a:rPr>
              <a:t>&lt;&lt;&lt;</a:t>
            </a:r>
            <a:r>
              <a:rPr lang="en-GB" sz="2000" b="1" dirty="0" err="1" smtClean="0">
                <a:latin typeface="Courier New Bold"/>
              </a:rPr>
              <a:t>num_blocks</a:t>
            </a:r>
            <a:r>
              <a:rPr lang="en-GB" sz="2000" b="1" dirty="0" smtClean="0">
                <a:latin typeface="Courier New Bold"/>
              </a:rPr>
              <a:t>,       </a:t>
            </a:r>
          </a:p>
          <a:p>
            <a:pPr marL="0" indent="0">
              <a:buNone/>
            </a:pPr>
            <a:r>
              <a:rPr lang="en-GB" sz="2000" b="1" dirty="0">
                <a:latin typeface="Courier New Bold"/>
              </a:rPr>
              <a:t> </a:t>
            </a:r>
            <a:r>
              <a:rPr lang="en-GB" sz="2000" b="1" dirty="0" smtClean="0">
                <a:latin typeface="Courier New Bold"/>
              </a:rPr>
              <a:t> </a:t>
            </a:r>
            <a:r>
              <a:rPr lang="en-GB" sz="2000" b="1" dirty="0" err="1" smtClean="0">
                <a:latin typeface="Courier New Bold"/>
              </a:rPr>
              <a:t>threads_per_block</a:t>
            </a:r>
            <a:r>
              <a:rPr lang="en-GB" sz="2000" b="1" dirty="0" smtClean="0">
                <a:solidFill>
                  <a:schemeClr val="accent1"/>
                </a:solidFill>
                <a:latin typeface="Courier New Bold"/>
              </a:rPr>
              <a:t>&gt;&gt;&gt;</a:t>
            </a:r>
            <a:r>
              <a:rPr lang="en-GB" sz="2000" b="1" dirty="0" smtClean="0">
                <a:latin typeface="Courier New Bold"/>
              </a:rPr>
              <a:t>(…);</a:t>
            </a:r>
            <a:endParaRPr lang="en-GB" sz="2000" b="1" dirty="0">
              <a:latin typeface="Courier New Bold"/>
            </a:endParaRPr>
          </a:p>
        </p:txBody>
      </p:sp>
      <p:sp>
        <p:nvSpPr>
          <p:cNvPr id="6" name="Text Placeholder 5"/>
          <p:cNvSpPr>
            <a:spLocks noGrp="1"/>
          </p:cNvSpPr>
          <p:nvPr>
            <p:ph type="body" sz="quarter" idx="3"/>
          </p:nvPr>
        </p:nvSpPr>
        <p:spPr/>
        <p:txBody>
          <a:bodyPr/>
          <a:lstStyle/>
          <a:p>
            <a:pPr algn="ctr"/>
            <a:r>
              <a:rPr lang="en-GB" dirty="0" smtClean="0"/>
              <a:t>OpenCL C++</a:t>
            </a:r>
            <a:endParaRPr lang="en-GB" dirty="0"/>
          </a:p>
        </p:txBody>
      </p:sp>
      <p:sp>
        <p:nvSpPr>
          <p:cNvPr id="7" name="Content Placeholder 6"/>
          <p:cNvSpPr>
            <a:spLocks noGrp="1"/>
          </p:cNvSpPr>
          <p:nvPr>
            <p:ph sz="quarter" idx="4"/>
          </p:nvPr>
        </p:nvSpPr>
        <p:spPr>
          <a:xfrm>
            <a:off x="4427986" y="2174875"/>
            <a:ext cx="4642991" cy="3951288"/>
          </a:xfrm>
        </p:spPr>
        <p:txBody>
          <a:bodyPr>
            <a:normAutofit/>
          </a:bodyPr>
          <a:lstStyle/>
          <a:p>
            <a:pPr marL="0" indent="0">
              <a:buNone/>
            </a:pPr>
            <a:r>
              <a:rPr lang="en-GB" sz="2000" b="1" dirty="0" err="1">
                <a:solidFill>
                  <a:schemeClr val="tx2">
                    <a:lumMod val="75000"/>
                  </a:schemeClr>
                </a:solidFill>
                <a:latin typeface="Courier New Bold"/>
              </a:rPr>
              <a:t>c</a:t>
            </a:r>
            <a:r>
              <a:rPr lang="en-GB" sz="2000" b="1" dirty="0" err="1" smtClean="0">
                <a:solidFill>
                  <a:schemeClr val="tx2">
                    <a:lumMod val="75000"/>
                  </a:schemeClr>
                </a:solidFill>
                <a:latin typeface="Courier New Bold"/>
              </a:rPr>
              <a:t>onst</a:t>
            </a:r>
            <a:r>
              <a:rPr lang="en-GB" sz="2000" b="1" dirty="0" smtClean="0">
                <a:latin typeface="Courier New Bold"/>
              </a:rPr>
              <a:t> </a:t>
            </a:r>
            <a:r>
              <a:rPr lang="en-GB" sz="2000" b="1" dirty="0" smtClean="0">
                <a:solidFill>
                  <a:schemeClr val="accent2"/>
                </a:solidFill>
                <a:latin typeface="Courier New Bold"/>
              </a:rPr>
              <a:t>cl::</a:t>
            </a:r>
            <a:r>
              <a:rPr lang="en-GB" sz="2000" b="1" dirty="0" err="1" smtClean="0">
                <a:solidFill>
                  <a:schemeClr val="accent2"/>
                </a:solidFill>
                <a:latin typeface="Courier New Bold"/>
              </a:rPr>
              <a:t>NDRange</a:t>
            </a:r>
            <a:r>
              <a:rPr lang="en-GB" sz="2000" b="1" dirty="0">
                <a:solidFill>
                  <a:schemeClr val="accent2"/>
                </a:solidFill>
                <a:latin typeface="Courier New Bold"/>
              </a:rPr>
              <a:t/>
            </a:r>
            <a:br>
              <a:rPr lang="en-GB" sz="2000" b="1" dirty="0">
                <a:solidFill>
                  <a:schemeClr val="accent2"/>
                </a:solidFill>
                <a:latin typeface="Courier New Bold"/>
              </a:rPr>
            </a:br>
            <a:r>
              <a:rPr lang="en-GB" sz="2000" b="1" dirty="0" smtClean="0">
                <a:solidFill>
                  <a:schemeClr val="accent2"/>
                </a:solidFill>
                <a:latin typeface="Courier New Bold"/>
              </a:rPr>
              <a:t>       </a:t>
            </a:r>
            <a:r>
              <a:rPr lang="en-GB" sz="2000" b="1" dirty="0" smtClean="0">
                <a:latin typeface="Courier New Bold"/>
              </a:rPr>
              <a:t>global(300, 200);</a:t>
            </a:r>
          </a:p>
          <a:p>
            <a:pPr marL="0" indent="0">
              <a:buNone/>
            </a:pPr>
            <a:endParaRPr lang="en-GB" sz="2000" b="1" dirty="0">
              <a:latin typeface="Courier New Bold"/>
            </a:endParaRPr>
          </a:p>
          <a:p>
            <a:pPr marL="0" indent="0">
              <a:buNone/>
            </a:pPr>
            <a:r>
              <a:rPr lang="en-GB" sz="2000" b="1" dirty="0" err="1">
                <a:solidFill>
                  <a:schemeClr val="tx2">
                    <a:lumMod val="75000"/>
                  </a:schemeClr>
                </a:solidFill>
                <a:latin typeface="Courier New Bold"/>
              </a:rPr>
              <a:t>c</a:t>
            </a:r>
            <a:r>
              <a:rPr lang="en-GB" sz="2000" b="1" dirty="0" err="1" smtClean="0">
                <a:solidFill>
                  <a:schemeClr val="tx2">
                    <a:lumMod val="75000"/>
                  </a:schemeClr>
                </a:solidFill>
                <a:latin typeface="Courier New Bold"/>
              </a:rPr>
              <a:t>onst</a:t>
            </a:r>
            <a:r>
              <a:rPr lang="en-GB" sz="2000" b="1" dirty="0" smtClean="0">
                <a:solidFill>
                  <a:schemeClr val="tx2">
                    <a:lumMod val="75000"/>
                  </a:schemeClr>
                </a:solidFill>
                <a:latin typeface="Courier New Bold"/>
              </a:rPr>
              <a:t> </a:t>
            </a:r>
            <a:r>
              <a:rPr lang="en-GB" sz="2000" b="1" dirty="0" smtClean="0">
                <a:solidFill>
                  <a:schemeClr val="accent2"/>
                </a:solidFill>
                <a:latin typeface="Courier New Bold"/>
              </a:rPr>
              <a:t>cl::</a:t>
            </a:r>
            <a:r>
              <a:rPr lang="en-GB" sz="2000" b="1" dirty="0" err="1" smtClean="0">
                <a:solidFill>
                  <a:schemeClr val="accent2"/>
                </a:solidFill>
                <a:latin typeface="Courier New Bold"/>
              </a:rPr>
              <a:t>NDRange</a:t>
            </a:r>
            <a:r>
              <a:rPr lang="en-GB" sz="2000" b="1" dirty="0">
                <a:solidFill>
                  <a:schemeClr val="accent2"/>
                </a:solidFill>
                <a:latin typeface="Courier New Bold"/>
              </a:rPr>
              <a:t/>
            </a:r>
            <a:br>
              <a:rPr lang="en-GB" sz="2000" b="1" dirty="0">
                <a:solidFill>
                  <a:schemeClr val="accent2"/>
                </a:solidFill>
                <a:latin typeface="Courier New Bold"/>
              </a:rPr>
            </a:br>
            <a:r>
              <a:rPr lang="en-GB" sz="2000" b="1" dirty="0" smtClean="0">
                <a:solidFill>
                  <a:schemeClr val="accent2"/>
                </a:solidFill>
                <a:latin typeface="Courier New Bold"/>
              </a:rPr>
              <a:t>       </a:t>
            </a:r>
            <a:r>
              <a:rPr lang="en-GB" sz="2000" b="1" dirty="0" smtClean="0">
                <a:latin typeface="Courier New Bold"/>
              </a:rPr>
              <a:t>local(30, 20);</a:t>
            </a:r>
          </a:p>
          <a:p>
            <a:pPr marL="0" indent="0">
              <a:buNone/>
            </a:pPr>
            <a:endParaRPr lang="en-GB" sz="2000" b="1" dirty="0">
              <a:latin typeface="Courier New Bold"/>
            </a:endParaRPr>
          </a:p>
          <a:p>
            <a:pPr marL="0" indent="0">
              <a:buNone/>
            </a:pPr>
            <a:r>
              <a:rPr lang="en-GB" sz="2000" b="1" dirty="0" smtClean="0">
                <a:latin typeface="Courier New Bold"/>
              </a:rPr>
              <a:t>kernel(</a:t>
            </a:r>
          </a:p>
          <a:p>
            <a:pPr marL="0" indent="0">
              <a:buNone/>
            </a:pPr>
            <a:r>
              <a:rPr lang="en-GB" sz="2000" b="1" dirty="0">
                <a:latin typeface="Courier New Bold"/>
              </a:rPr>
              <a:t> </a:t>
            </a:r>
            <a:r>
              <a:rPr lang="en-GB" sz="2000" b="1" dirty="0" smtClean="0">
                <a:latin typeface="Courier New Bold"/>
              </a:rPr>
              <a:t> </a:t>
            </a:r>
            <a:r>
              <a:rPr lang="en-GB" sz="2000" b="1" dirty="0" err="1" smtClean="0">
                <a:latin typeface="Courier New Bold"/>
              </a:rPr>
              <a:t>EnqueueArgs</a:t>
            </a:r>
            <a:r>
              <a:rPr lang="en-GB" sz="2000" b="1" dirty="0" smtClean="0">
                <a:latin typeface="Courier New Bold"/>
              </a:rPr>
              <a:t>(global, local),</a:t>
            </a:r>
          </a:p>
          <a:p>
            <a:pPr marL="0" indent="0">
              <a:buNone/>
            </a:pPr>
            <a:r>
              <a:rPr lang="en-GB" sz="2000" b="1" dirty="0">
                <a:latin typeface="Courier New Bold"/>
              </a:rPr>
              <a:t> </a:t>
            </a:r>
            <a:r>
              <a:rPr lang="en-GB" sz="2000" b="1" dirty="0" smtClean="0">
                <a:latin typeface="Courier New Bold"/>
              </a:rPr>
              <a:t> …);</a:t>
            </a:r>
          </a:p>
        </p:txBody>
      </p:sp>
    </p:spTree>
    <p:extLst>
      <p:ext uri="{BB962C8B-B14F-4D97-AF65-F5344CB8AC3E}">
        <p14:creationId xmlns:p14="http://schemas.microsoft.com/office/powerpoint/2010/main" val="1491730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Dynamic Parallelism</a:t>
            </a:r>
            <a:endParaRPr lang="en-US" dirty="0"/>
          </a:p>
        </p:txBody>
      </p:sp>
      <p:sp>
        <p:nvSpPr>
          <p:cNvPr id="5" name="Content Placeholder 4"/>
          <p:cNvSpPr>
            <a:spLocks noGrp="1"/>
          </p:cNvSpPr>
          <p:nvPr>
            <p:ph idx="1"/>
          </p:nvPr>
        </p:nvSpPr>
        <p:spPr/>
        <p:txBody>
          <a:bodyPr/>
          <a:lstStyle/>
          <a:p>
            <a:r>
              <a:rPr lang="en-US" dirty="0" smtClean="0"/>
              <a:t>Enable a device to queue kernels to itself</a:t>
            </a:r>
          </a:p>
          <a:p>
            <a:pPr lvl="1"/>
            <a:r>
              <a:rPr lang="en-US" dirty="0" smtClean="0"/>
              <a:t>Allow a work-item(s) to queue kernels</a:t>
            </a:r>
          </a:p>
          <a:p>
            <a:r>
              <a:rPr lang="en-US" dirty="0" smtClean="0"/>
              <a:t>Uses a </a:t>
            </a:r>
            <a:r>
              <a:rPr lang="en-US" dirty="0"/>
              <a:t>similar approach to how </a:t>
            </a:r>
            <a:r>
              <a:rPr lang="en-US" dirty="0" smtClean="0"/>
              <a:t>the host </a:t>
            </a:r>
            <a:r>
              <a:rPr lang="en-US" dirty="0"/>
              <a:t>queues commands</a:t>
            </a:r>
          </a:p>
          <a:p>
            <a:pPr lvl="1"/>
            <a:r>
              <a:rPr lang="en-US" dirty="0" smtClean="0"/>
              <a:t>Queues and events</a:t>
            </a:r>
          </a:p>
          <a:p>
            <a:pPr lvl="1"/>
            <a:r>
              <a:rPr lang="en-US" dirty="0" smtClean="0"/>
              <a:t>Functions that </a:t>
            </a:r>
            <a:r>
              <a:rPr lang="en-US" dirty="0" err="1" smtClean="0"/>
              <a:t>enqueue</a:t>
            </a:r>
            <a:r>
              <a:rPr lang="en-US" dirty="0" smtClean="0"/>
              <a:t> kernels and other commands</a:t>
            </a:r>
          </a:p>
          <a:p>
            <a:pPr lvl="1"/>
            <a:r>
              <a:rPr lang="en-US" dirty="0" smtClean="0"/>
              <a:t>Event and profiling functions</a:t>
            </a:r>
            <a:endParaRPr lang="en-US" dirty="0"/>
          </a:p>
          <a:p>
            <a:endParaRPr lang="en-US" dirty="0" smtClean="0"/>
          </a:p>
          <a:p>
            <a:endParaRPr lang="en-US" dirty="0"/>
          </a:p>
        </p:txBody>
      </p:sp>
    </p:spTree>
    <p:extLst>
      <p:ext uri="{BB962C8B-B14F-4D97-AF65-F5344CB8AC3E}">
        <p14:creationId xmlns:p14="http://schemas.microsoft.com/office/powerpoint/2010/main" val="424824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 work</a:t>
            </a:r>
            <a:endParaRPr lang="en-GB" dirty="0"/>
          </a:p>
        </p:txBody>
      </p:sp>
      <p:sp>
        <p:nvSpPr>
          <p:cNvPr id="6" name="Text Placeholder 5"/>
          <p:cNvSpPr>
            <a:spLocks noGrp="1"/>
          </p:cNvSpPr>
          <p:nvPr>
            <p:ph type="body" idx="1"/>
          </p:nvPr>
        </p:nvSpPr>
        <p:spPr/>
        <p:txBody>
          <a:bodyPr/>
          <a:lstStyle/>
          <a:p>
            <a:pPr algn="ctr"/>
            <a:r>
              <a:rPr lang="en-GB" dirty="0" smtClean="0">
                <a:solidFill>
                  <a:schemeClr val="accent3"/>
                </a:solidFill>
              </a:rPr>
              <a:t>CUDA</a:t>
            </a:r>
            <a:endParaRPr lang="en-GB" dirty="0">
              <a:solidFill>
                <a:schemeClr val="accent3"/>
              </a:solidFill>
            </a:endParaRPr>
          </a:p>
        </p:txBody>
      </p:sp>
      <p:sp>
        <p:nvSpPr>
          <p:cNvPr id="7" name="Content Placeholder 6"/>
          <p:cNvSpPr>
            <a:spLocks noGrp="1"/>
          </p:cNvSpPr>
          <p:nvPr>
            <p:ph sz="half" idx="2"/>
          </p:nvPr>
        </p:nvSpPr>
        <p:spPr>
          <a:xfrm>
            <a:off x="179512" y="2174875"/>
            <a:ext cx="4752528" cy="3951288"/>
          </a:xfrm>
        </p:spPr>
        <p:txBody>
          <a:bodyPr>
            <a:normAutofit/>
          </a:bodyPr>
          <a:lstStyle/>
          <a:p>
            <a:pPr marL="0" indent="0" algn="ctr">
              <a:lnSpc>
                <a:spcPct val="150000"/>
              </a:lnSpc>
              <a:buNone/>
            </a:pPr>
            <a:r>
              <a:rPr lang="en-GB" dirty="0" err="1" smtClean="0"/>
              <a:t>gridDim</a:t>
            </a:r>
            <a:endParaRPr lang="en-GB" dirty="0" smtClean="0"/>
          </a:p>
          <a:p>
            <a:pPr marL="0" indent="0" algn="ctr">
              <a:lnSpc>
                <a:spcPct val="150000"/>
              </a:lnSpc>
              <a:buNone/>
            </a:pPr>
            <a:r>
              <a:rPr lang="en-GB" dirty="0" err="1" smtClean="0"/>
              <a:t>blockIdx</a:t>
            </a:r>
            <a:endParaRPr lang="en-GB" dirty="0" smtClean="0"/>
          </a:p>
          <a:p>
            <a:pPr marL="0" indent="0" algn="ctr">
              <a:lnSpc>
                <a:spcPct val="150000"/>
              </a:lnSpc>
              <a:buNone/>
            </a:pPr>
            <a:r>
              <a:rPr lang="en-GB" dirty="0" err="1" smtClean="0"/>
              <a:t>blockDim</a:t>
            </a:r>
            <a:endParaRPr lang="en-GB" dirty="0" smtClean="0"/>
          </a:p>
          <a:p>
            <a:pPr marL="0" indent="0" algn="ctr">
              <a:lnSpc>
                <a:spcPct val="150000"/>
              </a:lnSpc>
              <a:buNone/>
            </a:pPr>
            <a:r>
              <a:rPr lang="en-GB" dirty="0" err="1" smtClean="0"/>
              <a:t>gridDim</a:t>
            </a:r>
            <a:r>
              <a:rPr lang="en-GB" dirty="0" smtClean="0"/>
              <a:t> * </a:t>
            </a:r>
            <a:r>
              <a:rPr lang="en-GB" dirty="0" err="1" smtClean="0"/>
              <a:t>blockDim</a:t>
            </a:r>
            <a:endParaRPr lang="en-GB" dirty="0" smtClean="0"/>
          </a:p>
          <a:p>
            <a:pPr marL="0" indent="0" algn="ctr">
              <a:lnSpc>
                <a:spcPct val="150000"/>
              </a:lnSpc>
              <a:buNone/>
            </a:pPr>
            <a:r>
              <a:rPr lang="en-GB" dirty="0" err="1" smtClean="0"/>
              <a:t>threadIdx</a:t>
            </a:r>
            <a:endParaRPr lang="en-GB" dirty="0" smtClean="0"/>
          </a:p>
          <a:p>
            <a:pPr marL="0" indent="0" algn="ctr">
              <a:lnSpc>
                <a:spcPct val="150000"/>
              </a:lnSpc>
              <a:buNone/>
            </a:pPr>
            <a:r>
              <a:rPr lang="en-GB" dirty="0" err="1" smtClean="0"/>
              <a:t>blockIdx</a:t>
            </a:r>
            <a:r>
              <a:rPr lang="en-GB" dirty="0" smtClean="0"/>
              <a:t> * </a:t>
            </a:r>
            <a:r>
              <a:rPr lang="en-GB" dirty="0" err="1" smtClean="0"/>
              <a:t>blockdim</a:t>
            </a:r>
            <a:r>
              <a:rPr lang="en-GB" dirty="0"/>
              <a:t> </a:t>
            </a:r>
            <a:r>
              <a:rPr lang="en-GB" dirty="0" smtClean="0"/>
              <a:t>+ </a:t>
            </a:r>
            <a:r>
              <a:rPr lang="en-GB" dirty="0" err="1" smtClean="0"/>
              <a:t>threadIdx</a:t>
            </a:r>
            <a:endParaRPr lang="en-GB" dirty="0"/>
          </a:p>
        </p:txBody>
      </p:sp>
      <p:sp>
        <p:nvSpPr>
          <p:cNvPr id="8" name="Text Placeholder 7"/>
          <p:cNvSpPr>
            <a:spLocks noGrp="1"/>
          </p:cNvSpPr>
          <p:nvPr>
            <p:ph type="body" sz="quarter" idx="3"/>
          </p:nvPr>
        </p:nvSpPr>
        <p:spPr/>
        <p:txBody>
          <a:bodyPr/>
          <a:lstStyle/>
          <a:p>
            <a:pPr algn="ctr"/>
            <a:r>
              <a:rPr lang="en-GB" dirty="0" smtClean="0">
                <a:solidFill>
                  <a:schemeClr val="accent3"/>
                </a:solidFill>
              </a:rPr>
              <a:t>OpenCL</a:t>
            </a:r>
            <a:endParaRPr lang="en-GB" dirty="0">
              <a:solidFill>
                <a:schemeClr val="accent3"/>
              </a:solidFill>
            </a:endParaRPr>
          </a:p>
        </p:txBody>
      </p:sp>
      <p:sp>
        <p:nvSpPr>
          <p:cNvPr id="9" name="Content Placeholder 8"/>
          <p:cNvSpPr>
            <a:spLocks noGrp="1"/>
          </p:cNvSpPr>
          <p:nvPr>
            <p:ph sz="quarter" idx="4"/>
          </p:nvPr>
        </p:nvSpPr>
        <p:spPr>
          <a:xfrm>
            <a:off x="4788024" y="2132856"/>
            <a:ext cx="3744416" cy="3951288"/>
          </a:xfrm>
        </p:spPr>
        <p:txBody>
          <a:bodyPr/>
          <a:lstStyle/>
          <a:p>
            <a:pPr marL="0" indent="0" algn="ctr">
              <a:lnSpc>
                <a:spcPct val="150000"/>
              </a:lnSpc>
              <a:buNone/>
            </a:pPr>
            <a:r>
              <a:rPr lang="en-GB" dirty="0" err="1" smtClean="0"/>
              <a:t>get_num_groups</a:t>
            </a:r>
            <a:r>
              <a:rPr lang="en-GB" dirty="0" smtClean="0"/>
              <a:t>()</a:t>
            </a:r>
          </a:p>
          <a:p>
            <a:pPr marL="0" indent="0" algn="ctr">
              <a:lnSpc>
                <a:spcPct val="150000"/>
              </a:lnSpc>
              <a:buNone/>
            </a:pPr>
            <a:r>
              <a:rPr lang="en-GB" dirty="0" err="1" smtClean="0"/>
              <a:t>get_group_id</a:t>
            </a:r>
            <a:r>
              <a:rPr lang="en-GB" dirty="0" smtClean="0"/>
              <a:t>()</a:t>
            </a:r>
          </a:p>
          <a:p>
            <a:pPr marL="0" indent="0" algn="ctr">
              <a:lnSpc>
                <a:spcPct val="150000"/>
              </a:lnSpc>
              <a:buNone/>
            </a:pPr>
            <a:r>
              <a:rPr lang="en-GB" dirty="0" err="1" smtClean="0"/>
              <a:t>get_local_size</a:t>
            </a:r>
            <a:r>
              <a:rPr lang="en-GB" dirty="0" smtClean="0"/>
              <a:t>()</a:t>
            </a:r>
          </a:p>
          <a:p>
            <a:pPr marL="0" indent="0" algn="ctr">
              <a:lnSpc>
                <a:spcPct val="150000"/>
              </a:lnSpc>
              <a:buNone/>
            </a:pPr>
            <a:r>
              <a:rPr lang="en-GB" dirty="0" err="1" smtClean="0"/>
              <a:t>get_global_size</a:t>
            </a:r>
            <a:r>
              <a:rPr lang="en-GB" dirty="0" smtClean="0"/>
              <a:t>()</a:t>
            </a:r>
          </a:p>
          <a:p>
            <a:pPr marL="0" indent="0" algn="ctr">
              <a:lnSpc>
                <a:spcPct val="150000"/>
              </a:lnSpc>
              <a:buNone/>
            </a:pPr>
            <a:r>
              <a:rPr lang="en-GB" dirty="0" err="1" smtClean="0"/>
              <a:t>get_local_id</a:t>
            </a:r>
            <a:r>
              <a:rPr lang="en-GB" dirty="0" smtClean="0"/>
              <a:t>()</a:t>
            </a:r>
          </a:p>
          <a:p>
            <a:pPr marL="0" indent="0" algn="ctr">
              <a:lnSpc>
                <a:spcPct val="150000"/>
              </a:lnSpc>
              <a:buNone/>
            </a:pPr>
            <a:r>
              <a:rPr lang="en-GB" dirty="0" err="1"/>
              <a:t>g</a:t>
            </a:r>
            <a:r>
              <a:rPr lang="en-GB" dirty="0" err="1" smtClean="0"/>
              <a:t>et_global_id</a:t>
            </a:r>
            <a:r>
              <a:rPr lang="en-GB" dirty="0" smtClean="0"/>
              <a:t>()</a:t>
            </a:r>
            <a:endParaRPr lang="en-GB" dirty="0"/>
          </a:p>
        </p:txBody>
      </p:sp>
    </p:spTree>
    <p:extLst>
      <p:ext uri="{BB962C8B-B14F-4D97-AF65-F5344CB8AC3E}">
        <p14:creationId xmlns:p14="http://schemas.microsoft.com/office/powerpoint/2010/main" val="3473946379"/>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 in kernels</a:t>
            </a:r>
            <a:endParaRPr lang="en-GB" dirty="0"/>
          </a:p>
        </p:txBody>
      </p:sp>
      <p:sp>
        <p:nvSpPr>
          <p:cNvPr id="7" name="Content Placeholder 6"/>
          <p:cNvSpPr>
            <a:spLocks noGrp="1"/>
          </p:cNvSpPr>
          <p:nvPr>
            <p:ph idx="1"/>
          </p:nvPr>
        </p:nvSpPr>
        <p:spPr>
          <a:xfrm>
            <a:off x="457200" y="1600200"/>
            <a:ext cx="8229600" cy="4997152"/>
          </a:xfrm>
        </p:spPr>
        <p:txBody>
          <a:bodyPr>
            <a:normAutofit lnSpcReduction="10000"/>
          </a:bodyPr>
          <a:lstStyle/>
          <a:p>
            <a:r>
              <a:rPr lang="en-GB" dirty="0" smtClean="0"/>
              <a:t>Where do you find the kernel?</a:t>
            </a:r>
          </a:p>
          <a:p>
            <a:pPr lvl="1"/>
            <a:r>
              <a:rPr lang="en-GB" dirty="0" smtClean="0"/>
              <a:t>OpenCL -  either a string (</a:t>
            </a:r>
            <a:r>
              <a:rPr lang="en-GB" dirty="0" err="1" smtClean="0"/>
              <a:t>const</a:t>
            </a:r>
            <a:r>
              <a:rPr lang="en-GB" dirty="0" smtClean="0"/>
              <a:t> char *), or read from a file</a:t>
            </a:r>
          </a:p>
          <a:p>
            <a:pPr lvl="1"/>
            <a:r>
              <a:rPr lang="en-GB" dirty="0" smtClean="0"/>
              <a:t>CUDA – a function in the host code</a:t>
            </a:r>
          </a:p>
          <a:p>
            <a:r>
              <a:rPr lang="en-GB" dirty="0" smtClean="0"/>
              <a:t>Denoting a kernel</a:t>
            </a:r>
          </a:p>
          <a:p>
            <a:pPr lvl="1"/>
            <a:r>
              <a:rPr lang="en-GB" dirty="0" smtClean="0"/>
              <a:t>OpenCL - __kernel</a:t>
            </a:r>
          </a:p>
          <a:p>
            <a:pPr lvl="1"/>
            <a:r>
              <a:rPr lang="en-GB" dirty="0" smtClean="0"/>
              <a:t>CUDA - __global__</a:t>
            </a:r>
          </a:p>
          <a:p>
            <a:r>
              <a:rPr lang="en-GB" dirty="0" smtClean="0"/>
              <a:t>When are my kernels compiled?</a:t>
            </a:r>
          </a:p>
          <a:p>
            <a:pPr lvl="1"/>
            <a:r>
              <a:rPr lang="en-GB" dirty="0" smtClean="0"/>
              <a:t>OpenCL – at runtime</a:t>
            </a:r>
          </a:p>
          <a:p>
            <a:pPr lvl="1"/>
            <a:r>
              <a:rPr lang="en-GB" dirty="0" smtClean="0"/>
              <a:t>CUDA – with compilation of host code</a:t>
            </a:r>
            <a:endParaRPr lang="en-GB" dirty="0"/>
          </a:p>
        </p:txBody>
      </p:sp>
    </p:spTree>
    <p:extLst>
      <p:ext uri="{BB962C8B-B14F-4D97-AF65-F5344CB8AC3E}">
        <p14:creationId xmlns:p14="http://schemas.microsoft.com/office/powerpoint/2010/main" val="750478935"/>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Host code</a:t>
            </a:r>
            <a:endParaRPr lang="en-GB" dirty="0"/>
          </a:p>
        </p:txBody>
      </p:sp>
      <p:sp>
        <p:nvSpPr>
          <p:cNvPr id="3" name="Content Placeholder 2"/>
          <p:cNvSpPr>
            <a:spLocks noGrp="1"/>
          </p:cNvSpPr>
          <p:nvPr>
            <p:ph idx="1"/>
          </p:nvPr>
        </p:nvSpPr>
        <p:spPr>
          <a:xfrm>
            <a:off x="457200" y="1600200"/>
            <a:ext cx="8229600" cy="5069160"/>
          </a:xfrm>
        </p:spPr>
        <p:txBody>
          <a:bodyPr>
            <a:normAutofit/>
          </a:bodyPr>
          <a:lstStyle/>
          <a:p>
            <a:r>
              <a:rPr lang="en-GB" dirty="0" smtClean="0"/>
              <a:t>By default, CUDA initializes the GPU automatically</a:t>
            </a:r>
          </a:p>
          <a:p>
            <a:pPr lvl="1"/>
            <a:r>
              <a:rPr lang="en-GB" dirty="0" smtClean="0"/>
              <a:t>If you needed anything more complicated (multi-device etc.) you must do so manually</a:t>
            </a:r>
          </a:p>
          <a:p>
            <a:r>
              <a:rPr lang="en-GB" dirty="0" smtClean="0"/>
              <a:t>OpenCL always requires explicit device initialization</a:t>
            </a:r>
            <a:endParaRPr lang="en-GB" dirty="0"/>
          </a:p>
          <a:p>
            <a:pPr lvl="1"/>
            <a:r>
              <a:rPr lang="en-GB" dirty="0" smtClean="0"/>
              <a:t>It runs not just on NVIDIA® GPUs and so you must tell it which device(s) to use</a:t>
            </a:r>
            <a:endParaRPr lang="en-GB" dirty="0"/>
          </a:p>
        </p:txBody>
      </p:sp>
      <p:sp>
        <p:nvSpPr>
          <p:cNvPr id="4" name="Content Placeholder 7"/>
          <p:cNvSpPr txBox="1">
            <a:spLocks/>
          </p:cNvSpPr>
          <p:nvPr/>
        </p:nvSpPr>
        <p:spPr>
          <a:xfrm>
            <a:off x="107504" y="6453337"/>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t>Third party names are the property of their owners.</a:t>
            </a:r>
            <a:endParaRPr lang="en-GB" sz="1200" dirty="0"/>
          </a:p>
        </p:txBody>
      </p:sp>
    </p:spTree>
    <p:extLst>
      <p:ext uri="{BB962C8B-B14F-4D97-AF65-F5344CB8AC3E}">
        <p14:creationId xmlns:p14="http://schemas.microsoft.com/office/powerpoint/2010/main" val="2064577010"/>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Thread Synchronization</a:t>
            </a:r>
            <a:endParaRPr lang="en-GB" dirty="0"/>
          </a:p>
        </p:txBody>
      </p:sp>
      <p:graphicFrame>
        <p:nvGraphicFramePr>
          <p:cNvPr id="11" name="Content Placeholder 3"/>
          <p:cNvGraphicFramePr>
            <a:graphicFrameLocks/>
          </p:cNvGraphicFramePr>
          <p:nvPr>
            <p:extLst>
              <p:ext uri="{D42A27DB-BD31-4B8C-83A1-F6EECF244321}">
                <p14:modId xmlns:p14="http://schemas.microsoft.com/office/powerpoint/2010/main" val="3443885058"/>
              </p:ext>
            </p:extLst>
          </p:nvPr>
        </p:nvGraphicFramePr>
        <p:xfrm>
          <a:off x="107504" y="1600200"/>
          <a:ext cx="8928992" cy="4882645"/>
        </p:xfrm>
        <a:graphic>
          <a:graphicData uri="http://schemas.openxmlformats.org/drawingml/2006/table">
            <a:tbl>
              <a:tblPr firstRow="1" bandRow="1">
                <a:tableStyleId>{2D5ABB26-0587-4C30-8999-92F81FD0307C}</a:tableStyleId>
              </a:tblPr>
              <a:tblGrid>
                <a:gridCol w="4148825"/>
                <a:gridCol w="4780167"/>
              </a:tblGrid>
              <a:tr h="592183">
                <a:tc>
                  <a:txBody>
                    <a:bodyPr/>
                    <a:lstStyle/>
                    <a:p>
                      <a:pPr algn="ctr"/>
                      <a:r>
                        <a:rPr lang="en-GB" sz="2400" b="1" dirty="0" smtClean="0">
                          <a:solidFill>
                            <a:schemeClr val="accent3"/>
                          </a:solidFill>
                          <a:latin typeface="+mn-lt"/>
                        </a:rPr>
                        <a:t>CUDA</a:t>
                      </a:r>
                      <a:endParaRPr lang="en-GB" sz="2400" b="1" dirty="0">
                        <a:solidFill>
                          <a:schemeClr val="accent3"/>
                        </a:solidFill>
                        <a:latin typeface="+mn-lt"/>
                      </a:endParaRPr>
                    </a:p>
                  </a:txBody>
                  <a:tcPr/>
                </a:tc>
                <a:tc>
                  <a:txBody>
                    <a:bodyPr/>
                    <a:lstStyle/>
                    <a:p>
                      <a:pPr algn="ctr"/>
                      <a:r>
                        <a:rPr lang="en-GB" sz="2400" b="1" dirty="0" smtClean="0">
                          <a:solidFill>
                            <a:schemeClr val="accent3"/>
                          </a:solidFill>
                          <a:latin typeface="+mn-lt"/>
                        </a:rPr>
                        <a:t>OpenCL</a:t>
                      </a:r>
                      <a:endParaRPr lang="en-GB" sz="2400" b="1" dirty="0">
                        <a:solidFill>
                          <a:schemeClr val="accent3"/>
                        </a:solidFill>
                        <a:latin typeface="+mn-lt"/>
                      </a:endParaRPr>
                    </a:p>
                  </a:txBody>
                  <a:tcPr/>
                </a:tc>
              </a:tr>
              <a:tr h="822960">
                <a:tc>
                  <a:txBody>
                    <a:bodyPr/>
                    <a:lstStyle/>
                    <a:p>
                      <a:pPr algn="ctr"/>
                      <a:r>
                        <a:rPr lang="en-GB" sz="2400" dirty="0" smtClean="0">
                          <a:solidFill>
                            <a:schemeClr val="tx1"/>
                          </a:solidFill>
                          <a:latin typeface="+mn-lt"/>
                        </a:rPr>
                        <a:t>__</a:t>
                      </a:r>
                      <a:r>
                        <a:rPr lang="en-GB" sz="2400" dirty="0" err="1" smtClean="0">
                          <a:solidFill>
                            <a:schemeClr val="tx1"/>
                          </a:solidFill>
                          <a:latin typeface="+mn-lt"/>
                        </a:rPr>
                        <a:t>syncthreads</a:t>
                      </a:r>
                      <a:r>
                        <a:rPr lang="en-GB" sz="2400" dirty="0" smtClean="0">
                          <a:solidFill>
                            <a:schemeClr val="tx1"/>
                          </a:solidFill>
                          <a:latin typeface="+mn-lt"/>
                        </a:rPr>
                        <a:t>()</a:t>
                      </a:r>
                    </a:p>
                  </a:txBody>
                  <a:tcPr/>
                </a:tc>
                <a:tc>
                  <a:txBody>
                    <a:bodyPr/>
                    <a:lstStyle/>
                    <a:p>
                      <a:pPr algn="ctr"/>
                      <a:r>
                        <a:rPr lang="en-GB" sz="2400" dirty="0" smtClean="0">
                          <a:solidFill>
                            <a:schemeClr val="tx1"/>
                          </a:solidFill>
                          <a:latin typeface="+mn-lt"/>
                        </a:rPr>
                        <a:t>barrier()</a:t>
                      </a:r>
                    </a:p>
                    <a:p>
                      <a:endParaRPr lang="en-GB" sz="2400" dirty="0">
                        <a:solidFill>
                          <a:schemeClr val="tx1"/>
                        </a:solidFill>
                        <a:latin typeface="+mn-lt"/>
                      </a:endParaRPr>
                    </a:p>
                  </a:txBody>
                  <a:tcPr/>
                </a:tc>
              </a:tr>
              <a:tr h="1460176">
                <a:tc>
                  <a:txBody>
                    <a:bodyPr/>
                    <a:lstStyle/>
                    <a:p>
                      <a:pPr algn="ctr"/>
                      <a:r>
                        <a:rPr lang="en-GB" sz="2400" dirty="0" smtClean="0">
                          <a:solidFill>
                            <a:schemeClr val="tx1"/>
                          </a:solidFill>
                          <a:latin typeface="+mn-lt"/>
                        </a:rPr>
                        <a:t>__</a:t>
                      </a:r>
                      <a:r>
                        <a:rPr lang="en-GB" sz="2400" dirty="0" err="1" smtClean="0">
                          <a:solidFill>
                            <a:schemeClr val="tx1"/>
                          </a:solidFill>
                          <a:latin typeface="+mn-lt"/>
                        </a:rPr>
                        <a:t>threadfenceblock</a:t>
                      </a:r>
                      <a:r>
                        <a:rPr lang="en-GB" sz="2400" dirty="0" smtClean="0">
                          <a:solidFill>
                            <a:schemeClr val="tx1"/>
                          </a:solidFill>
                          <a:latin typeface="+mn-lt"/>
                        </a:rPr>
                        <a:t>()</a:t>
                      </a:r>
                      <a:endParaRPr lang="en-GB" sz="2400" dirty="0">
                        <a:solidFill>
                          <a:schemeClr val="tx1"/>
                        </a:solidFill>
                        <a:latin typeface="+mn-lt"/>
                      </a:endParaRPr>
                    </a:p>
                  </a:txBody>
                  <a:tcPr/>
                </a:tc>
                <a:tc>
                  <a:txBody>
                    <a:bodyPr/>
                    <a:lstStyle/>
                    <a:p>
                      <a:r>
                        <a:rPr lang="en-GB" sz="2400" dirty="0" err="1" smtClean="0">
                          <a:solidFill>
                            <a:schemeClr val="tx1"/>
                          </a:solidFill>
                          <a:latin typeface="+mn-lt"/>
                        </a:rPr>
                        <a:t>mem_fence</a:t>
                      </a:r>
                      <a:r>
                        <a:rPr lang="en-GB" sz="2400" dirty="0" smtClean="0">
                          <a:solidFill>
                            <a:schemeClr val="tx1"/>
                          </a:solidFill>
                          <a:latin typeface="+mn-lt"/>
                        </a:rPr>
                        <a:t>(</a:t>
                      </a:r>
                    </a:p>
                    <a:p>
                      <a:r>
                        <a:rPr lang="en-GB" sz="2400" dirty="0" smtClean="0">
                          <a:solidFill>
                            <a:schemeClr val="tx1"/>
                          </a:solidFill>
                          <a:latin typeface="+mn-lt"/>
                        </a:rPr>
                        <a:t>    CLK_GLOBAL_MEM_FENCE |</a:t>
                      </a:r>
                      <a:r>
                        <a:rPr lang="en-GB" sz="2400" baseline="0" dirty="0" smtClean="0">
                          <a:solidFill>
                            <a:schemeClr val="tx1"/>
                          </a:solidFill>
                          <a:latin typeface="+mn-lt"/>
                        </a:rPr>
                        <a:t>             </a:t>
                      </a:r>
                    </a:p>
                    <a:p>
                      <a:r>
                        <a:rPr lang="en-GB" sz="2400" baseline="0" dirty="0" smtClean="0">
                          <a:solidFill>
                            <a:schemeClr val="tx1"/>
                          </a:solidFill>
                          <a:latin typeface="+mn-lt"/>
                        </a:rPr>
                        <a:t>    </a:t>
                      </a:r>
                      <a:r>
                        <a:rPr lang="en-GB" sz="2400" dirty="0" smtClean="0">
                          <a:solidFill>
                            <a:schemeClr val="tx1"/>
                          </a:solidFill>
                          <a:latin typeface="+mn-lt"/>
                        </a:rPr>
                        <a:t>CLK_LOCAL_MEM_FENCE)</a:t>
                      </a:r>
                    </a:p>
                  </a:txBody>
                  <a:tcPr/>
                </a:tc>
              </a:tr>
              <a:tr h="592183">
                <a:tc>
                  <a:txBody>
                    <a:bodyPr/>
                    <a:lstStyle/>
                    <a:p>
                      <a:pPr algn="ctr"/>
                      <a:r>
                        <a:rPr lang="en-GB" sz="2400" dirty="0" smtClean="0">
                          <a:solidFill>
                            <a:schemeClr val="tx1"/>
                          </a:solidFill>
                          <a:latin typeface="+mn-lt"/>
                        </a:rPr>
                        <a:t>No equivalent</a:t>
                      </a:r>
                      <a:endParaRPr lang="en-GB" sz="2400" dirty="0">
                        <a:solidFill>
                          <a:schemeClr val="tx1"/>
                        </a:solidFill>
                        <a:latin typeface="+mn-lt"/>
                      </a:endParaRPr>
                    </a:p>
                  </a:txBody>
                  <a:tcPr/>
                </a:tc>
                <a:tc>
                  <a:txBody>
                    <a:bodyPr/>
                    <a:lstStyle/>
                    <a:p>
                      <a:pPr algn="ctr"/>
                      <a:r>
                        <a:rPr lang="en-GB" sz="2400" dirty="0" err="1" smtClean="0">
                          <a:solidFill>
                            <a:schemeClr val="tx1"/>
                          </a:solidFill>
                          <a:latin typeface="+mn-lt"/>
                        </a:rPr>
                        <a:t>read_mem_fence</a:t>
                      </a:r>
                      <a:r>
                        <a:rPr lang="en-GB" sz="2400" dirty="0" smtClean="0">
                          <a:solidFill>
                            <a:schemeClr val="tx1"/>
                          </a:solidFill>
                          <a:latin typeface="+mn-lt"/>
                        </a:rPr>
                        <a:t>()</a:t>
                      </a:r>
                      <a:endParaRPr lang="en-GB" sz="2400" dirty="0">
                        <a:solidFill>
                          <a:schemeClr val="tx1"/>
                        </a:solidFill>
                        <a:latin typeface="+mn-lt"/>
                      </a:endParaRPr>
                    </a:p>
                  </a:txBody>
                  <a:tcPr/>
                </a:tc>
              </a:tr>
              <a:tr h="592183">
                <a:tc>
                  <a:txBody>
                    <a:bodyPr/>
                    <a:lstStyle/>
                    <a:p>
                      <a:pPr algn="ctr"/>
                      <a:r>
                        <a:rPr lang="en-GB" sz="2400" dirty="0" smtClean="0">
                          <a:solidFill>
                            <a:schemeClr val="tx1"/>
                          </a:solidFill>
                          <a:latin typeface="+mn-lt"/>
                        </a:rPr>
                        <a:t>No equivalent</a:t>
                      </a:r>
                      <a:endParaRPr lang="en-GB" sz="2400" dirty="0">
                        <a:solidFill>
                          <a:schemeClr val="tx1"/>
                        </a:solidFill>
                        <a:latin typeface="+mn-lt"/>
                      </a:endParaRPr>
                    </a:p>
                  </a:txBody>
                  <a:tcPr/>
                </a:tc>
                <a:tc>
                  <a:txBody>
                    <a:bodyPr/>
                    <a:lstStyle/>
                    <a:p>
                      <a:pPr algn="ctr"/>
                      <a:r>
                        <a:rPr lang="en-GB" sz="2400" dirty="0" err="1" smtClean="0">
                          <a:solidFill>
                            <a:schemeClr val="tx1"/>
                          </a:solidFill>
                          <a:latin typeface="+mn-lt"/>
                        </a:rPr>
                        <a:t>write_mem_fence</a:t>
                      </a:r>
                      <a:r>
                        <a:rPr lang="en-GB" sz="2400" dirty="0" smtClean="0">
                          <a:solidFill>
                            <a:schemeClr val="tx1"/>
                          </a:solidFill>
                          <a:latin typeface="+mn-lt"/>
                        </a:rPr>
                        <a:t>()</a:t>
                      </a:r>
                      <a:endParaRPr lang="en-GB" sz="2400" dirty="0">
                        <a:solidFill>
                          <a:schemeClr val="tx1"/>
                        </a:solidFill>
                        <a:latin typeface="+mn-lt"/>
                      </a:endParaRPr>
                    </a:p>
                  </a:txBody>
                  <a:tcPr/>
                </a:tc>
              </a:tr>
              <a:tr h="822960">
                <a:tc>
                  <a:txBody>
                    <a:bodyPr/>
                    <a:lstStyle/>
                    <a:p>
                      <a:pPr algn="ctr"/>
                      <a:r>
                        <a:rPr lang="en-GB" sz="2400" dirty="0" smtClean="0">
                          <a:solidFill>
                            <a:schemeClr val="tx1"/>
                          </a:solidFill>
                          <a:latin typeface="+mn-lt"/>
                        </a:rPr>
                        <a:t>__</a:t>
                      </a:r>
                      <a:r>
                        <a:rPr lang="en-GB" sz="2400" dirty="0" err="1" smtClean="0">
                          <a:solidFill>
                            <a:schemeClr val="tx1"/>
                          </a:solidFill>
                          <a:latin typeface="+mn-lt"/>
                        </a:rPr>
                        <a:t>threadfence</a:t>
                      </a:r>
                      <a:r>
                        <a:rPr lang="en-GB" sz="2400" dirty="0" smtClean="0">
                          <a:solidFill>
                            <a:schemeClr val="tx1"/>
                          </a:solidFill>
                          <a:latin typeface="+mn-lt"/>
                        </a:rPr>
                        <a:t>()</a:t>
                      </a:r>
                      <a:endParaRPr lang="en-GB" sz="2400" dirty="0">
                        <a:solidFill>
                          <a:schemeClr val="tx1"/>
                        </a:solidFill>
                        <a:latin typeface="+mn-lt"/>
                      </a:endParaRPr>
                    </a:p>
                  </a:txBody>
                  <a:tcPr/>
                </a:tc>
                <a:tc>
                  <a:txBody>
                    <a:bodyPr/>
                    <a:lstStyle/>
                    <a:p>
                      <a:pPr algn="ctr"/>
                      <a:r>
                        <a:rPr lang="en-GB" sz="2400" baseline="0" dirty="0" smtClean="0">
                          <a:solidFill>
                            <a:schemeClr val="tx1"/>
                          </a:solidFill>
                          <a:latin typeface="+mn-lt"/>
                        </a:rPr>
                        <a:t>Finish one kernel and start another</a:t>
                      </a:r>
                      <a:endParaRPr lang="en-GB" sz="2400" dirty="0">
                        <a:solidFill>
                          <a:schemeClr val="tx1"/>
                        </a:solidFill>
                        <a:latin typeface="+mn-lt"/>
                      </a:endParaRPr>
                    </a:p>
                  </a:txBody>
                  <a:tcPr/>
                </a:tc>
              </a:tr>
            </a:tbl>
          </a:graphicData>
        </a:graphic>
      </p:graphicFrame>
    </p:spTree>
    <p:extLst>
      <p:ext uri="{BB962C8B-B14F-4D97-AF65-F5344CB8AC3E}">
        <p14:creationId xmlns:p14="http://schemas.microsoft.com/office/powerpoint/2010/main" val="2236002718"/>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Translation from CUDA to OpenCL</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06986310"/>
              </p:ext>
            </p:extLst>
          </p:nvPr>
        </p:nvGraphicFramePr>
        <p:xfrm>
          <a:off x="457200" y="1600200"/>
          <a:ext cx="8229600" cy="4191000"/>
        </p:xfrm>
        <a:graphic>
          <a:graphicData uri="http://schemas.openxmlformats.org/drawingml/2006/table">
            <a:tbl>
              <a:tblPr firstRow="1" bandRow="1">
                <a:tableStyleId>{9D7B26C5-4107-4FEC-AEDC-1716B250A1EF}</a:tableStyleId>
              </a:tblPr>
              <a:tblGrid>
                <a:gridCol w="4114800"/>
                <a:gridCol w="4114800"/>
              </a:tblGrid>
              <a:tr h="375920">
                <a:tc>
                  <a:txBody>
                    <a:bodyPr/>
                    <a:lstStyle/>
                    <a:p>
                      <a:r>
                        <a:rPr lang="en-GB" sz="1900" dirty="0" smtClean="0"/>
                        <a:t>CUDA</a:t>
                      </a:r>
                      <a:endParaRPr lang="en-GB" sz="1900" dirty="0"/>
                    </a:p>
                  </a:txBody>
                  <a:tcPr/>
                </a:tc>
                <a:tc>
                  <a:txBody>
                    <a:bodyPr/>
                    <a:lstStyle/>
                    <a:p>
                      <a:r>
                        <a:rPr lang="en-GB" sz="1900" dirty="0" smtClean="0"/>
                        <a:t>OpenCL</a:t>
                      </a:r>
                      <a:endParaRPr lang="en-GB" sz="1900" dirty="0"/>
                    </a:p>
                  </a:txBody>
                  <a:tcPr/>
                </a:tc>
              </a:tr>
              <a:tr h="375920">
                <a:tc>
                  <a:txBody>
                    <a:bodyPr/>
                    <a:lstStyle/>
                    <a:p>
                      <a:r>
                        <a:rPr lang="en-US" sz="1900" dirty="0" smtClean="0"/>
                        <a:t>GPU</a:t>
                      </a:r>
                      <a:endParaRPr lang="en-US" sz="1900" dirty="0"/>
                    </a:p>
                  </a:txBody>
                  <a:tcPr/>
                </a:tc>
                <a:tc>
                  <a:txBody>
                    <a:bodyPr/>
                    <a:lstStyle/>
                    <a:p>
                      <a:r>
                        <a:rPr lang="en-US" sz="1900" dirty="0" smtClean="0"/>
                        <a:t>Device (CPU, GPU etc.)</a:t>
                      </a:r>
                      <a:endParaRPr lang="en-US" sz="1900" dirty="0"/>
                    </a:p>
                  </a:txBody>
                  <a:tcPr/>
                </a:tc>
              </a:tr>
              <a:tr h="375920">
                <a:tc>
                  <a:txBody>
                    <a:bodyPr/>
                    <a:lstStyle/>
                    <a:p>
                      <a:r>
                        <a:rPr lang="en-US" sz="1900" dirty="0" smtClean="0"/>
                        <a:t>Multiprocessor</a:t>
                      </a:r>
                      <a:endParaRPr lang="en-US" sz="1900" dirty="0"/>
                    </a:p>
                  </a:txBody>
                  <a:tcPr/>
                </a:tc>
                <a:tc>
                  <a:txBody>
                    <a:bodyPr/>
                    <a:lstStyle/>
                    <a:p>
                      <a:r>
                        <a:rPr lang="en-US" sz="1900" dirty="0" smtClean="0"/>
                        <a:t>Compute Unit, or CU</a:t>
                      </a:r>
                      <a:endParaRPr lang="en-US" sz="1900" dirty="0"/>
                    </a:p>
                  </a:txBody>
                  <a:tcPr/>
                </a:tc>
              </a:tr>
              <a:tr h="375920">
                <a:tc>
                  <a:txBody>
                    <a:bodyPr/>
                    <a:lstStyle/>
                    <a:p>
                      <a:r>
                        <a:rPr lang="en-US" sz="1900" dirty="0" smtClean="0"/>
                        <a:t>Scalar or CUDA core</a:t>
                      </a:r>
                      <a:endParaRPr lang="en-US" sz="1900" dirty="0"/>
                    </a:p>
                  </a:txBody>
                  <a:tcPr/>
                </a:tc>
                <a:tc>
                  <a:txBody>
                    <a:bodyPr/>
                    <a:lstStyle/>
                    <a:p>
                      <a:r>
                        <a:rPr lang="en-US" sz="1900" dirty="0" smtClean="0"/>
                        <a:t>Processing Element, or PE</a:t>
                      </a:r>
                      <a:endParaRPr lang="en-US" sz="1900" dirty="0"/>
                    </a:p>
                  </a:txBody>
                  <a:tcPr/>
                </a:tc>
              </a:tr>
              <a:tr h="375920">
                <a:tc>
                  <a:txBody>
                    <a:bodyPr/>
                    <a:lstStyle/>
                    <a:p>
                      <a:r>
                        <a:rPr lang="en-US" sz="1900" dirty="0" smtClean="0"/>
                        <a:t>Global or Device Memory</a:t>
                      </a:r>
                      <a:endParaRPr lang="en-US" sz="1900" dirty="0"/>
                    </a:p>
                  </a:txBody>
                  <a:tcPr/>
                </a:tc>
                <a:tc>
                  <a:txBody>
                    <a:bodyPr/>
                    <a:lstStyle/>
                    <a:p>
                      <a:r>
                        <a:rPr lang="en-US" sz="1900" dirty="0" smtClean="0"/>
                        <a:t>Global Memory</a:t>
                      </a:r>
                      <a:endParaRPr lang="en-US" sz="1900" dirty="0"/>
                    </a:p>
                  </a:txBody>
                  <a:tcPr/>
                </a:tc>
              </a:tr>
              <a:tr h="375920">
                <a:tc>
                  <a:txBody>
                    <a:bodyPr/>
                    <a:lstStyle/>
                    <a:p>
                      <a:r>
                        <a:rPr lang="en-US" sz="1900" dirty="0" smtClean="0"/>
                        <a:t>Shared Memory (per block) </a:t>
                      </a:r>
                      <a:endParaRPr lang="en-US" sz="1900" dirty="0"/>
                    </a:p>
                  </a:txBody>
                  <a:tcPr/>
                </a:tc>
                <a:tc>
                  <a:txBody>
                    <a:bodyPr/>
                    <a:lstStyle/>
                    <a:p>
                      <a:r>
                        <a:rPr lang="en-US" sz="1900" dirty="0" smtClean="0"/>
                        <a:t>Local Memory (per work-group)</a:t>
                      </a:r>
                      <a:endParaRPr lang="en-US" sz="1900" dirty="0"/>
                    </a:p>
                  </a:txBody>
                  <a:tcPr/>
                </a:tc>
              </a:tr>
              <a:tr h="375920">
                <a:tc>
                  <a:txBody>
                    <a:bodyPr/>
                    <a:lstStyle/>
                    <a:p>
                      <a:r>
                        <a:rPr lang="en-US" sz="1900" dirty="0" smtClean="0"/>
                        <a:t>Local Memory (registers)</a:t>
                      </a:r>
                      <a:endParaRPr lang="en-US" sz="1900" dirty="0"/>
                    </a:p>
                  </a:txBody>
                  <a:tcPr/>
                </a:tc>
                <a:tc>
                  <a:txBody>
                    <a:bodyPr/>
                    <a:lstStyle/>
                    <a:p>
                      <a:r>
                        <a:rPr lang="en-US" sz="1900" dirty="0" smtClean="0"/>
                        <a:t>Private</a:t>
                      </a:r>
                      <a:r>
                        <a:rPr lang="en-US" sz="1900" baseline="0" dirty="0" smtClean="0"/>
                        <a:t> Memory</a:t>
                      </a:r>
                      <a:endParaRPr lang="en-US" sz="1900" dirty="0"/>
                    </a:p>
                  </a:txBody>
                  <a:tcPr/>
                </a:tc>
              </a:tr>
              <a:tr h="375920">
                <a:tc>
                  <a:txBody>
                    <a:bodyPr/>
                    <a:lstStyle/>
                    <a:p>
                      <a:r>
                        <a:rPr lang="en-US" sz="1900" dirty="0" smtClean="0"/>
                        <a:t>Thread Block</a:t>
                      </a:r>
                      <a:endParaRPr lang="en-US" sz="1900" dirty="0"/>
                    </a:p>
                  </a:txBody>
                  <a:tcPr/>
                </a:tc>
                <a:tc>
                  <a:txBody>
                    <a:bodyPr/>
                    <a:lstStyle/>
                    <a:p>
                      <a:r>
                        <a:rPr lang="en-US" sz="1900" dirty="0" smtClean="0"/>
                        <a:t>Work-group</a:t>
                      </a:r>
                      <a:endParaRPr lang="en-US" sz="1900" dirty="0"/>
                    </a:p>
                  </a:txBody>
                  <a:tcPr/>
                </a:tc>
              </a:tr>
              <a:tr h="375920">
                <a:tc>
                  <a:txBody>
                    <a:bodyPr/>
                    <a:lstStyle/>
                    <a:p>
                      <a:r>
                        <a:rPr lang="en-US" sz="1900" dirty="0" smtClean="0"/>
                        <a:t>Thread</a:t>
                      </a:r>
                      <a:endParaRPr lang="en-US" sz="1900" dirty="0"/>
                    </a:p>
                  </a:txBody>
                  <a:tcPr/>
                </a:tc>
                <a:tc>
                  <a:txBody>
                    <a:bodyPr/>
                    <a:lstStyle/>
                    <a:p>
                      <a:r>
                        <a:rPr lang="en-US" sz="1900" dirty="0" smtClean="0"/>
                        <a:t>Work-item</a:t>
                      </a:r>
                      <a:endParaRPr lang="en-US" sz="1900" dirty="0"/>
                    </a:p>
                  </a:txBody>
                  <a:tcPr/>
                </a:tc>
              </a:tr>
              <a:tr h="375920">
                <a:tc>
                  <a:txBody>
                    <a:bodyPr/>
                    <a:lstStyle/>
                    <a:p>
                      <a:r>
                        <a:rPr lang="en-US" sz="1900" dirty="0" smtClean="0"/>
                        <a:t>Warp</a:t>
                      </a:r>
                      <a:endParaRPr lang="en-US" sz="1900" dirty="0"/>
                    </a:p>
                  </a:txBody>
                  <a:tcPr/>
                </a:tc>
                <a:tc>
                  <a:txBody>
                    <a:bodyPr/>
                    <a:lstStyle/>
                    <a:p>
                      <a:r>
                        <a:rPr lang="en-US" sz="1900" dirty="0" smtClean="0"/>
                        <a:t>Subgroups (v2.0 onwards)</a:t>
                      </a:r>
                      <a:endParaRPr lang="en-US" sz="1900" dirty="0"/>
                    </a:p>
                  </a:txBody>
                  <a:tcPr/>
                </a:tc>
              </a:tr>
              <a:tr h="375920">
                <a:tc>
                  <a:txBody>
                    <a:bodyPr/>
                    <a:lstStyle/>
                    <a:p>
                      <a:r>
                        <a:rPr lang="en-US" sz="1900" dirty="0" smtClean="0"/>
                        <a:t>Grid</a:t>
                      </a:r>
                      <a:endParaRPr lang="en-US" sz="1900" dirty="0"/>
                    </a:p>
                  </a:txBody>
                  <a:tcPr/>
                </a:tc>
                <a:tc>
                  <a:txBody>
                    <a:bodyPr/>
                    <a:lstStyle/>
                    <a:p>
                      <a:r>
                        <a:rPr lang="en-US" sz="1900" dirty="0" err="1" smtClean="0"/>
                        <a:t>NDRange</a:t>
                      </a:r>
                      <a:endParaRPr lang="en-US" sz="1900" dirty="0"/>
                    </a:p>
                  </a:txBody>
                  <a:tcPr/>
                </a:tc>
              </a:tr>
            </a:tbl>
          </a:graphicData>
        </a:graphic>
      </p:graphicFrame>
    </p:spTree>
    <p:extLst>
      <p:ext uri="{BB962C8B-B14F-4D97-AF65-F5344CB8AC3E}">
        <p14:creationId xmlns:p14="http://schemas.microsoft.com/office/powerpoint/2010/main" val="4205462181"/>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information</a:t>
            </a:r>
            <a:endParaRPr lang="en-GB" dirty="0"/>
          </a:p>
        </p:txBody>
      </p:sp>
      <p:sp>
        <p:nvSpPr>
          <p:cNvPr id="3" name="Content Placeholder 2"/>
          <p:cNvSpPr>
            <a:spLocks noGrp="1"/>
          </p:cNvSpPr>
          <p:nvPr>
            <p:ph idx="1"/>
          </p:nvPr>
        </p:nvSpPr>
        <p:spPr/>
        <p:txBody>
          <a:bodyPr/>
          <a:lstStyle/>
          <a:p>
            <a:r>
              <a:rPr lang="en-GB" dirty="0">
                <a:hlinkClick r:id="rId2"/>
              </a:rPr>
              <a:t>http://</a:t>
            </a:r>
            <a:r>
              <a:rPr lang="en-GB" dirty="0" smtClean="0">
                <a:hlinkClick r:id="rId2"/>
              </a:rPr>
              <a:t>developer.amd.com/Resources/hc/OpenCLZone/programming/pages/portingcudatoopencl.aspx</a:t>
            </a:r>
            <a:endParaRPr lang="en-GB" dirty="0" smtClean="0"/>
          </a:p>
        </p:txBody>
      </p:sp>
    </p:spTree>
    <p:extLst>
      <p:ext uri="{BB962C8B-B14F-4D97-AF65-F5344CB8AC3E}">
        <p14:creationId xmlns:p14="http://schemas.microsoft.com/office/powerpoint/2010/main" val="115419549"/>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0"/>
            <a:ext cx="9108504" cy="1143000"/>
          </a:xfrm>
        </p:spPr>
        <p:txBody>
          <a:bodyPr>
            <a:normAutofit/>
          </a:bodyPr>
          <a:lstStyle/>
          <a:p>
            <a:r>
              <a:rPr lang="en-GB" sz="3600" dirty="0" smtClean="0"/>
              <a:t>Exercise B: Porting CUDA to OpenCL</a:t>
            </a:r>
            <a:endParaRPr lang="en-GB" sz="3600" dirty="0"/>
          </a:p>
        </p:txBody>
      </p:sp>
      <p:sp>
        <p:nvSpPr>
          <p:cNvPr id="8" name="Content Placeholder 7"/>
          <p:cNvSpPr>
            <a:spLocks noGrp="1"/>
          </p:cNvSpPr>
          <p:nvPr>
            <p:ph idx="1"/>
          </p:nvPr>
        </p:nvSpPr>
        <p:spPr>
          <a:xfrm>
            <a:off x="179512" y="1127501"/>
            <a:ext cx="8784976" cy="5541859"/>
          </a:xfrm>
        </p:spPr>
        <p:txBody>
          <a:bodyPr>
            <a:normAutofit lnSpcReduction="10000"/>
          </a:bodyPr>
          <a:lstStyle/>
          <a:p>
            <a:r>
              <a:rPr lang="en-GB" dirty="0">
                <a:solidFill>
                  <a:schemeClr val="accent2"/>
                </a:solidFill>
              </a:rPr>
              <a:t>Goal: </a:t>
            </a:r>
          </a:p>
          <a:p>
            <a:pPr lvl="1"/>
            <a:r>
              <a:rPr lang="en-GB" dirty="0" smtClean="0"/>
              <a:t>To port the provided CUDA/serial C program to OpenCL</a:t>
            </a:r>
            <a:endParaRPr lang="en-GB" dirty="0"/>
          </a:p>
          <a:p>
            <a:r>
              <a:rPr lang="en-GB" dirty="0" smtClean="0">
                <a:solidFill>
                  <a:schemeClr val="accent2"/>
                </a:solidFill>
              </a:rPr>
              <a:t>Procedure</a:t>
            </a:r>
            <a:r>
              <a:rPr lang="en-GB" dirty="0">
                <a:solidFill>
                  <a:schemeClr val="accent2"/>
                </a:solidFill>
              </a:rPr>
              <a:t>: </a:t>
            </a:r>
          </a:p>
          <a:p>
            <a:pPr lvl="1"/>
            <a:r>
              <a:rPr lang="en-GB" dirty="0" smtClean="0"/>
              <a:t>Examine the CUDA kernel and identify which parts need changing</a:t>
            </a:r>
          </a:p>
          <a:p>
            <a:pPr lvl="2"/>
            <a:r>
              <a:rPr lang="en-GB" dirty="0" smtClean="0"/>
              <a:t>Change them to the </a:t>
            </a:r>
            <a:r>
              <a:rPr lang="en-GB" dirty="0" err="1" smtClean="0"/>
              <a:t>OpenCL</a:t>
            </a:r>
            <a:r>
              <a:rPr lang="en-GB" dirty="0" smtClean="0"/>
              <a:t> equivalents</a:t>
            </a:r>
          </a:p>
          <a:p>
            <a:pPr lvl="1"/>
            <a:r>
              <a:rPr lang="en-GB" dirty="0" smtClean="0"/>
              <a:t>Examine the Host code and port the commands to the OpenCL equivalents</a:t>
            </a:r>
            <a:endParaRPr lang="en-GB" dirty="0"/>
          </a:p>
          <a:p>
            <a:r>
              <a:rPr lang="en-GB" dirty="0" smtClean="0">
                <a:solidFill>
                  <a:schemeClr val="accent2"/>
                </a:solidFill>
              </a:rPr>
              <a:t>Expected </a:t>
            </a:r>
            <a:r>
              <a:rPr lang="en-GB" dirty="0">
                <a:solidFill>
                  <a:schemeClr val="accent2"/>
                </a:solidFill>
              </a:rPr>
              <a:t>output:</a:t>
            </a:r>
          </a:p>
          <a:p>
            <a:pPr lvl="1"/>
            <a:r>
              <a:rPr lang="en-GB" dirty="0" smtClean="0"/>
              <a:t>The </a:t>
            </a:r>
            <a:r>
              <a:rPr lang="en-GB" dirty="0" err="1" smtClean="0"/>
              <a:t>OpenCL</a:t>
            </a:r>
            <a:r>
              <a:rPr lang="en-GB" dirty="0" smtClean="0"/>
              <a:t> and CUDA programs should produce the same output – check this!</a:t>
            </a:r>
            <a:endParaRPr lang="en-GB" dirty="0"/>
          </a:p>
        </p:txBody>
      </p:sp>
    </p:spTree>
    <p:extLst>
      <p:ext uri="{BB962C8B-B14F-4D97-AF65-F5344CB8AC3E}">
        <p14:creationId xmlns:p14="http://schemas.microsoft.com/office/powerpoint/2010/main" val="39595111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Device queues</a:t>
            </a:r>
          </a:p>
          <a:p>
            <a:pPr lvl="1"/>
            <a:r>
              <a:rPr lang="en-US" dirty="0" smtClean="0"/>
              <a:t>An out-of-order queue </a:t>
            </a:r>
          </a:p>
          <a:p>
            <a:pPr lvl="1"/>
            <a:r>
              <a:rPr lang="en-US" dirty="0" smtClean="0"/>
              <a:t>Created by the host</a:t>
            </a:r>
          </a:p>
          <a:p>
            <a:pPr lvl="1"/>
            <a:r>
              <a:rPr lang="en-US" dirty="0" smtClean="0"/>
              <a:t>Can be passed as an argument to a kernel</a:t>
            </a:r>
          </a:p>
          <a:p>
            <a:pPr lvl="1"/>
            <a:r>
              <a:rPr lang="en-US" dirty="0" smtClean="0"/>
              <a:t>Default queue available</a:t>
            </a:r>
          </a:p>
          <a:p>
            <a:r>
              <a:rPr lang="en-US" dirty="0" smtClean="0"/>
              <a:t>Device events</a:t>
            </a:r>
          </a:p>
          <a:p>
            <a:pPr lvl="1"/>
            <a:r>
              <a:rPr lang="en-US" dirty="0" smtClean="0"/>
              <a:t>Identifies a command queued on device</a:t>
            </a:r>
          </a:p>
          <a:p>
            <a:pPr lvl="1"/>
            <a:r>
              <a:rPr lang="en-US" dirty="0" smtClean="0"/>
              <a:t>User events</a:t>
            </a:r>
          </a:p>
          <a:p>
            <a:pPr lvl="1"/>
            <a:r>
              <a:rPr lang="en-US" dirty="0" smtClean="0"/>
              <a:t>Device event objects </a:t>
            </a:r>
            <a:r>
              <a:rPr lang="en-US" b="1" dirty="0" smtClean="0"/>
              <a:t>cannot</a:t>
            </a:r>
            <a:r>
              <a:rPr lang="en-US" dirty="0" smtClean="0"/>
              <a:t> be used on the host and vice-versa</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66072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Generic Address Space</a:t>
            </a:r>
            <a:endParaRPr lang="en-US" dirty="0"/>
          </a:p>
        </p:txBody>
      </p:sp>
      <p:sp>
        <p:nvSpPr>
          <p:cNvPr id="8" name="Content Placeholder 2"/>
          <p:cNvSpPr>
            <a:spLocks noGrp="1"/>
          </p:cNvSpPr>
          <p:nvPr>
            <p:ph idx="1"/>
          </p:nvPr>
        </p:nvSpPr>
        <p:spPr>
          <a:xfrm>
            <a:off x="457200" y="1600200"/>
            <a:ext cx="8229600" cy="5069160"/>
          </a:xfrm>
        </p:spPr>
        <p:txBody>
          <a:bodyPr>
            <a:normAutofit fontScale="77500" lnSpcReduction="20000"/>
          </a:bodyPr>
          <a:lstStyle/>
          <a:p>
            <a:r>
              <a:rPr lang="en-US" dirty="0" smtClean="0"/>
              <a:t>In OpenCL 1.2, function arguments that are a pointer to a type must declare the address space of the memory region they point to</a:t>
            </a:r>
          </a:p>
          <a:p>
            <a:r>
              <a:rPr lang="en-US" dirty="0" smtClean="0"/>
              <a:t>There are many examples where developers want to use the same code but with pointers to different address spaces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above example is not supported in OpenCL 1.2</a:t>
            </a:r>
          </a:p>
          <a:p>
            <a:r>
              <a:rPr lang="en-US" dirty="0" smtClean="0"/>
              <a:t>This results in developers having to duplicate code</a:t>
            </a:r>
            <a:endParaRPr lang="en-US" dirty="0"/>
          </a:p>
        </p:txBody>
      </p:sp>
      <p:sp>
        <p:nvSpPr>
          <p:cNvPr id="5" name="TextBox 4"/>
          <p:cNvSpPr txBox="1"/>
          <p:nvPr/>
        </p:nvSpPr>
        <p:spPr bwMode="auto">
          <a:xfrm>
            <a:off x="4716016" y="3701933"/>
            <a:ext cx="4427984" cy="2031325"/>
          </a:xfrm>
          <a:prstGeom prst="rect">
            <a:avLst/>
          </a:prstGeom>
          <a:noFill/>
          <a:ln w="3175" algn="ctr">
            <a:noFill/>
            <a:miter lim="800000"/>
            <a:headEnd/>
            <a:tailEnd/>
          </a:ln>
          <a:effectLst/>
        </p:spPr>
        <p:txBody>
          <a:bodyPr wrap="square" rtlCol="0">
            <a:spAutoFit/>
          </a:bodyPr>
          <a:lstStyle/>
          <a:p>
            <a:r>
              <a:rPr lang="en-US" sz="1800" b="1" dirty="0">
                <a:solidFill>
                  <a:schemeClr val="tx2"/>
                </a:solidFill>
                <a:latin typeface="Courier New" pitchFamily="49" charset="0"/>
                <a:cs typeface="Courier New" pitchFamily="49" charset="0"/>
              </a:rPr>
              <a:t>v</a:t>
            </a:r>
            <a:r>
              <a:rPr lang="en-US" sz="1800" b="1" dirty="0" smtClean="0">
                <a:solidFill>
                  <a:schemeClr val="tx2"/>
                </a:solidFill>
                <a:latin typeface="Courier New" pitchFamily="49" charset="0"/>
                <a:cs typeface="Courier New" pitchFamily="49" charset="0"/>
              </a:rPr>
              <a:t>oid</a:t>
            </a:r>
          </a:p>
          <a:p>
            <a:r>
              <a:rPr lang="en-US" sz="1800" b="1" dirty="0" err="1" smtClean="0">
                <a:solidFill>
                  <a:schemeClr val="tx2"/>
                </a:solidFill>
                <a:latin typeface="Courier New" pitchFamily="49" charset="0"/>
                <a:cs typeface="Courier New" pitchFamily="49" charset="0"/>
              </a:rPr>
              <a:t>my_func</a:t>
            </a:r>
            <a:r>
              <a:rPr lang="en-US" sz="1800" b="1" dirty="0" smtClean="0">
                <a:solidFill>
                  <a:schemeClr val="tx2"/>
                </a:solidFill>
                <a:latin typeface="Courier New" pitchFamily="49" charset="0"/>
                <a:cs typeface="Courier New" pitchFamily="49" charset="0"/>
              </a:rPr>
              <a:t> (</a:t>
            </a:r>
            <a:r>
              <a:rPr lang="en-US" sz="1800" b="1" u="sng" dirty="0" smtClean="0">
                <a:solidFill>
                  <a:schemeClr val="tx2"/>
                </a:solidFill>
                <a:latin typeface="Courier New" pitchFamily="49" charset="0"/>
                <a:cs typeface="Courier New" pitchFamily="49" charset="0"/>
              </a:rPr>
              <a:t>global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foo(</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
        <p:nvSpPr>
          <p:cNvPr id="4" name="TextBox 3"/>
          <p:cNvSpPr txBox="1"/>
          <p:nvPr/>
        </p:nvSpPr>
        <p:spPr bwMode="auto">
          <a:xfrm>
            <a:off x="539552" y="3717033"/>
            <a:ext cx="4083496" cy="2031325"/>
          </a:xfrm>
          <a:prstGeom prst="rect">
            <a:avLst/>
          </a:prstGeom>
          <a:noFill/>
          <a:ln w="3175" algn="ctr">
            <a:noFill/>
            <a:miter lim="800000"/>
            <a:headEnd/>
            <a:tailEnd/>
          </a:ln>
          <a:effectLst/>
        </p:spPr>
        <p:txBody>
          <a:bodyPr wrap="square" rtlCol="0">
            <a:spAutoFit/>
          </a:bodyPr>
          <a:lstStyle/>
          <a:p>
            <a:r>
              <a:rPr lang="en-US" sz="1800" b="1" dirty="0">
                <a:solidFill>
                  <a:schemeClr val="tx2"/>
                </a:solidFill>
                <a:latin typeface="Courier New" pitchFamily="49" charset="0"/>
                <a:cs typeface="Courier New" pitchFamily="49" charset="0"/>
              </a:rPr>
              <a:t>v</a:t>
            </a:r>
            <a:r>
              <a:rPr lang="en-US" sz="1800" b="1" dirty="0" smtClean="0">
                <a:solidFill>
                  <a:schemeClr val="tx2"/>
                </a:solidFill>
                <a:latin typeface="Courier New" pitchFamily="49" charset="0"/>
                <a:cs typeface="Courier New" pitchFamily="49" charset="0"/>
              </a:rPr>
              <a:t>oid</a:t>
            </a:r>
          </a:p>
          <a:p>
            <a:r>
              <a:rPr lang="en-US" sz="1800" b="1" dirty="0" err="1" smtClean="0">
                <a:solidFill>
                  <a:schemeClr val="tx2"/>
                </a:solidFill>
                <a:latin typeface="Courier New" pitchFamily="49" charset="0"/>
                <a:cs typeface="Courier New" pitchFamily="49" charset="0"/>
              </a:rPr>
              <a:t>my_func</a:t>
            </a:r>
            <a:r>
              <a:rPr lang="en-US" sz="1800" b="1" dirty="0" smtClean="0">
                <a:solidFill>
                  <a:schemeClr val="tx2"/>
                </a:solidFill>
                <a:latin typeface="Courier New" pitchFamily="49" charset="0"/>
                <a:cs typeface="Courier New" pitchFamily="49" charset="0"/>
              </a:rPr>
              <a:t> (</a:t>
            </a:r>
            <a:r>
              <a:rPr lang="en-US" sz="1800" b="1" u="sng" dirty="0" smtClean="0">
                <a:solidFill>
                  <a:schemeClr val="tx2"/>
                </a:solidFill>
                <a:latin typeface="Courier New" pitchFamily="49" charset="0"/>
                <a:cs typeface="Courier New" pitchFamily="49" charset="0"/>
              </a:rPr>
              <a:t>local</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foo(</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415345414"/>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up)">
                                      <p:cBhvr>
                                        <p:cTn id="7" dur="500"/>
                                        <p:tgtEl>
                                          <p:spTgt spid="8">
                                            <p:txEl>
                                              <p:pRg st="1" end="1"/>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wipe(up)">
                                      <p:cBhvr>
                                        <p:cTn id="19" dur="500"/>
                                        <p:tgtEl>
                                          <p:spTgt spid="8">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xEl>
                                              <p:pRg st="9" end="9"/>
                                            </p:txEl>
                                          </p:spTgt>
                                        </p:tgtEl>
                                        <p:attrNameLst>
                                          <p:attrName>style.visibility</p:attrName>
                                        </p:attrNameLst>
                                      </p:cBhvr>
                                      <p:to>
                                        <p:strVal val="visible"/>
                                      </p:to>
                                    </p:set>
                                    <p:animEffect transition="in" filter="wipe(up)">
                                      <p:cBhvr>
                                        <p:cTn id="24"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Generic Address Space</a:t>
            </a:r>
            <a:endParaRPr lang="en-US" dirty="0"/>
          </a:p>
        </p:txBody>
      </p:sp>
      <p:sp>
        <p:nvSpPr>
          <p:cNvPr id="3" name="Content Placeholder 2"/>
          <p:cNvSpPr>
            <a:spLocks noGrp="1"/>
          </p:cNvSpPr>
          <p:nvPr>
            <p:ph sz="half" idx="1"/>
          </p:nvPr>
        </p:nvSpPr>
        <p:spPr/>
        <p:txBody>
          <a:bodyPr>
            <a:normAutofit fontScale="77500" lnSpcReduction="20000"/>
          </a:bodyPr>
          <a:lstStyle/>
          <a:p>
            <a:pPr>
              <a:lnSpc>
                <a:spcPct val="110000"/>
              </a:lnSpc>
            </a:pPr>
            <a:r>
              <a:rPr lang="en-US" dirty="0" smtClean="0"/>
              <a:t>OpenCL 2.0 no longer requires an address space qualifier for arguments to a function that are a pointer to a type</a:t>
            </a:r>
          </a:p>
          <a:p>
            <a:pPr lvl="1">
              <a:lnSpc>
                <a:spcPct val="110000"/>
              </a:lnSpc>
            </a:pPr>
            <a:r>
              <a:rPr lang="en-US" dirty="0" smtClean="0"/>
              <a:t>Except for kernel functions</a:t>
            </a:r>
          </a:p>
          <a:p>
            <a:pPr>
              <a:lnSpc>
                <a:spcPct val="110000"/>
              </a:lnSpc>
            </a:pPr>
            <a:r>
              <a:rPr lang="en-US" b="1" dirty="0" smtClean="0"/>
              <a:t>Generic</a:t>
            </a:r>
            <a:r>
              <a:rPr lang="en-US" dirty="0" smtClean="0"/>
              <a:t> address space assumed if no address space is specified</a:t>
            </a:r>
          </a:p>
          <a:p>
            <a:pPr>
              <a:lnSpc>
                <a:spcPct val="110000"/>
              </a:lnSpc>
            </a:pPr>
            <a:r>
              <a:rPr lang="en-US" dirty="0" smtClean="0"/>
              <a:t>Makes it really easy to write functions without having to worry about which address space arguments point to</a:t>
            </a:r>
          </a:p>
          <a:p>
            <a:pPr marL="0" indent="0">
              <a:lnSpc>
                <a:spcPct val="110000"/>
              </a:lnSpc>
              <a:buNone/>
            </a:pPr>
            <a:endParaRPr lang="en-US" dirty="0" smtClean="0"/>
          </a:p>
        </p:txBody>
      </p:sp>
      <p:sp>
        <p:nvSpPr>
          <p:cNvPr id="4" name="TextBox 3"/>
          <p:cNvSpPr txBox="1"/>
          <p:nvPr/>
        </p:nvSpPr>
        <p:spPr bwMode="auto">
          <a:xfrm>
            <a:off x="4716016" y="1772816"/>
            <a:ext cx="4355976" cy="3539430"/>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void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ptr</a:t>
            </a:r>
            <a:r>
              <a:rPr lang="en-US" sz="1600" b="1" dirty="0" smtClean="0">
                <a:solidFill>
                  <a:schemeClr val="tx2"/>
                </a:solidFill>
                <a:latin typeface="Courier New" pitchFamily="49" charset="0"/>
                <a:cs typeface="Courier New" pitchFamily="49" charset="0"/>
              </a:rPr>
              <a:t>, …)</a:t>
            </a:r>
          </a:p>
          <a:p>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foo(</a:t>
            </a:r>
            <a:r>
              <a:rPr lang="en-US" sz="1600" b="1" dirty="0" err="1" smtClean="0">
                <a:solidFill>
                  <a:schemeClr val="tx2"/>
                </a:solidFill>
                <a:latin typeface="Courier New" pitchFamily="49" charset="0"/>
                <a:cs typeface="Courier New" pitchFamily="49" charset="0"/>
              </a:rPr>
              <a:t>ptr</a:t>
            </a:r>
            <a:r>
              <a:rPr lang="en-US" sz="1600" b="1" dirty="0" smtClean="0">
                <a:solidFill>
                  <a:schemeClr val="tx2"/>
                </a:solidFill>
                <a:latin typeface="Courier New" pitchFamily="49" charset="0"/>
                <a:cs typeface="Courier New" pitchFamily="49" charset="0"/>
              </a:rPr>
              <a:t>, …);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p>
          <a:p>
            <a:endParaRPr lang="en-US" sz="1600" b="1" dirty="0">
              <a:solidFill>
                <a:schemeClr val="tx2"/>
              </a:solidFill>
              <a:latin typeface="Courier New" pitchFamily="49" charset="0"/>
              <a:cs typeface="Courier New" pitchFamily="49" charset="0"/>
            </a:endParaRPr>
          </a:p>
          <a:p>
            <a:r>
              <a:rPr lang="en-US" sz="1600" b="1" dirty="0" smtClean="0">
                <a:solidFill>
                  <a:schemeClr val="tx2"/>
                </a:solidFill>
                <a:latin typeface="Courier New" pitchFamily="49" charset="0"/>
                <a:cs typeface="Courier New" pitchFamily="49" charset="0"/>
              </a:rPr>
              <a:t>kernel void foo(global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g_ptr</a:t>
            </a:r>
            <a:r>
              <a:rPr lang="en-US" sz="1600" b="1" dirty="0" smtClean="0">
                <a:solidFill>
                  <a:schemeClr val="tx2"/>
                </a:solidFill>
                <a:latin typeface="Courier New" pitchFamily="49" charset="0"/>
                <a:cs typeface="Courier New" pitchFamily="49" charset="0"/>
              </a:rPr>
              <a:t>, local </a:t>
            </a:r>
            <a:r>
              <a:rPr lang="en-US" sz="1600" b="1" dirty="0" err="1" smtClean="0">
                <a:solidFill>
                  <a:schemeClr val="tx2"/>
                </a:solidFill>
                <a:latin typeface="Courier New" pitchFamily="49" charset="0"/>
                <a:cs typeface="Courier New" pitchFamily="49" charset="0"/>
              </a:rPr>
              <a:t>int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l_ptr</a:t>
            </a:r>
            <a:r>
              <a:rPr lang="en-US" sz="1600" b="1" dirty="0" smtClean="0">
                <a:solidFill>
                  <a:schemeClr val="tx2"/>
                </a:solidFill>
                <a:latin typeface="Courier New" pitchFamily="49" charset="0"/>
                <a:cs typeface="Courier New" pitchFamily="49" charset="0"/>
              </a:rPr>
              <a:t>, …)</a:t>
            </a:r>
          </a:p>
          <a:p>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g_ptr</a:t>
            </a:r>
            <a:r>
              <a:rPr lang="en-US" sz="1600" b="1" dirty="0" smtClean="0">
                <a:solidFill>
                  <a:schemeClr val="tx2"/>
                </a:solidFill>
                <a:latin typeface="Courier New" pitchFamily="49" charset="0"/>
                <a:cs typeface="Courier New" pitchFamily="49" charset="0"/>
              </a:rPr>
              <a:t>, …);</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my_func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l_ptr</a:t>
            </a:r>
            <a:r>
              <a:rPr lang="en-US" sz="1600" b="1" dirty="0" smtClean="0">
                <a:solidFill>
                  <a:schemeClr val="tx2"/>
                </a:solidFill>
                <a:latin typeface="Courier New" pitchFamily="49" charset="0"/>
                <a:cs typeface="Courier New" pitchFamily="49" charset="0"/>
              </a:rPr>
              <a:t>, …);</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endParaRPr lang="en-US" sz="16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167166412"/>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9144000" cy="1143000"/>
          </a:xfrm>
        </p:spPr>
        <p:txBody>
          <a:bodyPr>
            <a:normAutofit fontScale="90000"/>
          </a:bodyPr>
          <a:lstStyle/>
          <a:p>
            <a:r>
              <a:rPr lang="en-US" dirty="0" smtClean="0"/>
              <a:t>Generic Address Space - Casting Rules</a:t>
            </a:r>
            <a:endParaRPr lang="en-US" dirty="0"/>
          </a:p>
        </p:txBody>
      </p:sp>
      <p:sp>
        <p:nvSpPr>
          <p:cNvPr id="3" name="Content Placeholder 2"/>
          <p:cNvSpPr>
            <a:spLocks noGrp="1"/>
          </p:cNvSpPr>
          <p:nvPr>
            <p:ph idx="1"/>
          </p:nvPr>
        </p:nvSpPr>
        <p:spPr>
          <a:xfrm>
            <a:off x="698500" y="1484784"/>
            <a:ext cx="8382000" cy="1584176"/>
          </a:xfrm>
        </p:spPr>
        <p:txBody>
          <a:bodyPr>
            <a:normAutofit fontScale="70000" lnSpcReduction="20000"/>
          </a:bodyPr>
          <a:lstStyle/>
          <a:p>
            <a:r>
              <a:rPr lang="en-US" dirty="0" smtClean="0"/>
              <a:t>Implicit casts allowed from named to generic address space</a:t>
            </a:r>
          </a:p>
          <a:p>
            <a:r>
              <a:rPr lang="en-US" dirty="0" smtClean="0"/>
              <a:t>Explicit casts allowed from generic to named address space</a:t>
            </a:r>
          </a:p>
          <a:p>
            <a:r>
              <a:rPr lang="en-US" dirty="0" smtClean="0"/>
              <a:t>Cannot cast between constant and generic address spaces</a:t>
            </a:r>
          </a:p>
        </p:txBody>
      </p:sp>
      <p:sp>
        <p:nvSpPr>
          <p:cNvPr id="6" name="TextBox 5"/>
          <p:cNvSpPr txBox="1"/>
          <p:nvPr/>
        </p:nvSpPr>
        <p:spPr bwMode="auto">
          <a:xfrm>
            <a:off x="1331640" y="2636912"/>
            <a:ext cx="7704856" cy="3970318"/>
          </a:xfrm>
          <a:prstGeom prst="rect">
            <a:avLst/>
          </a:prstGeom>
          <a:noFill/>
          <a:ln w="3175" algn="ctr">
            <a:noFill/>
            <a:miter lim="800000"/>
            <a:headEnd/>
            <a:tailEnd/>
          </a:ln>
          <a:effectLst/>
        </p:spPr>
        <p:txBody>
          <a:bodyPr wrap="square" rtlCol="0">
            <a:spAutoFit/>
          </a:bodyPr>
          <a:lstStyle/>
          <a:p>
            <a:r>
              <a:rPr lang="en-US" sz="1800" b="1" dirty="0" smtClean="0">
                <a:solidFill>
                  <a:schemeClr val="tx2"/>
                </a:solidFill>
                <a:latin typeface="Courier New" pitchFamily="49" charset="0"/>
                <a:cs typeface="Courier New" pitchFamily="49" charset="0"/>
              </a:rPr>
              <a:t>kernel void foo()</a:t>
            </a:r>
          </a:p>
          <a:p>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global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val</a:t>
            </a:r>
            <a:r>
              <a:rPr lang="en-US" sz="1800" b="1" dirty="0" smtClean="0">
                <a:solidFill>
                  <a:schemeClr val="tx2"/>
                </a:solidFill>
                <a:latin typeface="Courier New" pitchFamily="49" charset="0"/>
                <a:cs typeface="Courier New" pitchFamily="49" charset="0"/>
              </a:rPr>
              <a:t> = 55;</a:t>
            </a:r>
          </a:p>
          <a:p>
            <a:endParaRPr lang="en-US" sz="1800" b="1" dirty="0">
              <a:solidFill>
                <a:schemeClr val="tx2"/>
              </a:solidFill>
              <a:latin typeface="Courier New" pitchFamily="49" charset="0"/>
              <a:cs typeface="Courier New" pitchFamily="49" charset="0"/>
            </a:endParaRPr>
          </a:p>
          <a:p>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&amp;</a:t>
            </a:r>
            <a:r>
              <a:rPr lang="en-US" sz="1800" b="1" dirty="0" err="1" smtClean="0">
                <a:solidFill>
                  <a:schemeClr val="tx2"/>
                </a:solidFill>
                <a:latin typeface="Courier New" pitchFamily="49" charset="0"/>
                <a:cs typeface="Courier New" pitchFamily="49" charset="0"/>
              </a:rPr>
              <a:t>val</a:t>
            </a:r>
            <a:r>
              <a:rPr lang="en-US" sz="1800" b="1" dirty="0" smtClean="0">
                <a:solidFill>
                  <a:schemeClr val="tx2"/>
                </a:solidFill>
                <a:latin typeface="Courier New" pitchFamily="49" charset="0"/>
                <a:cs typeface="Courier New" pitchFamily="49" charset="0"/>
              </a:rPr>
              <a:t>;   // legal    (named to generic)</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r>
              <a:rPr lang="en-US" sz="1800" b="1" dirty="0" smtClean="0">
                <a:solidFill>
                  <a:srgbClr val="FF0000"/>
                </a:solidFill>
                <a:latin typeface="Courier New" pitchFamily="49" charset="0"/>
                <a:cs typeface="Courier New" pitchFamily="49" charset="0"/>
              </a:rPr>
              <a:t>illegal! (generic to named)</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  // </a:t>
            </a:r>
            <a:r>
              <a:rPr lang="en-US" sz="1800" b="1" dirty="0" smtClean="0">
                <a:solidFill>
                  <a:srgbClr val="FF0000"/>
                </a:solidFill>
                <a:latin typeface="Courier New" pitchFamily="49" charset="0"/>
                <a:cs typeface="Courier New" pitchFamily="49" charset="0"/>
              </a:rPr>
              <a:t>illegal! (named to named)</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  =  </a:t>
            </a:r>
            <a:r>
              <a:rPr lang="en-US" sz="1800" b="1" dirty="0" err="1" smtClean="0">
                <a:solidFill>
                  <a:schemeClr val="tx2"/>
                </a:solidFill>
                <a:latin typeface="Courier New" pitchFamily="49" charset="0"/>
                <a:cs typeface="Courier New" pitchFamily="49" charset="0"/>
              </a:rPr>
              <a:t>gptr</a:t>
            </a:r>
            <a:r>
              <a:rPr lang="en-US" sz="1800" b="1" dirty="0" smtClean="0">
                <a:solidFill>
                  <a:schemeClr val="tx2"/>
                </a:solidFill>
                <a:latin typeface="Courier New" pitchFamily="49" charset="0"/>
                <a:cs typeface="Courier New" pitchFamily="49" charset="0"/>
              </a:rPr>
              <a:t>;  // legal    (named to generic)</a:t>
            </a:r>
          </a:p>
          <a:p>
            <a:r>
              <a:rPr lang="en-US" sz="1800" b="1" dirty="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lptr</a:t>
            </a:r>
            <a:r>
              <a:rPr lang="en-US" sz="1800" b="1" dirty="0" smtClean="0">
                <a:solidFill>
                  <a:schemeClr val="tx2"/>
                </a:solidFill>
                <a:latin typeface="Courier New" pitchFamily="49" charset="0"/>
                <a:cs typeface="Courier New" pitchFamily="49" charset="0"/>
              </a:rPr>
              <a:t> =  (local </a:t>
            </a:r>
            <a:r>
              <a:rPr lang="en-US" sz="1800" b="1" dirty="0" err="1" smtClean="0">
                <a:solidFill>
                  <a:schemeClr val="tx2"/>
                </a:solidFill>
                <a:latin typeface="Courier New" pitchFamily="49" charset="0"/>
                <a:cs typeface="Courier New" pitchFamily="49" charset="0"/>
              </a:rPr>
              <a:t>int</a:t>
            </a:r>
            <a:r>
              <a:rPr lang="en-US" sz="1800" b="1" dirty="0" smtClean="0">
                <a:solidFill>
                  <a:schemeClr val="tx2"/>
                </a:solidFill>
                <a:latin typeface="Courier New" pitchFamily="49" charset="0"/>
                <a:cs typeface="Courier New" pitchFamily="49" charset="0"/>
              </a:rPr>
              <a:t> *)</a:t>
            </a:r>
            <a:r>
              <a:rPr lang="en-US" sz="1800" b="1" dirty="0" err="1" smtClean="0">
                <a:solidFill>
                  <a:schemeClr val="tx2"/>
                </a:solidFill>
                <a:latin typeface="Courier New" pitchFamily="49" charset="0"/>
                <a:cs typeface="Courier New" pitchFamily="49" charset="0"/>
              </a:rPr>
              <a:t>ptr</a:t>
            </a:r>
            <a:r>
              <a:rPr lang="en-US" sz="1800" b="1" dirty="0" smtClean="0">
                <a:solidFill>
                  <a:schemeClr val="tx2"/>
                </a:solidFill>
                <a:latin typeface="Courier New" pitchFamily="49" charset="0"/>
                <a:cs typeface="Courier New" pitchFamily="49" charset="0"/>
              </a:rPr>
              <a:t>;</a:t>
            </a:r>
          </a:p>
          <a:p>
            <a:r>
              <a:rPr lang="en-US" b="1" dirty="0">
                <a:solidFill>
                  <a:schemeClr val="tx2"/>
                </a:solidFill>
                <a:latin typeface="Courier New" pitchFamily="49" charset="0"/>
                <a:cs typeface="Courier New" pitchFamily="49" charset="0"/>
              </a:rPr>
              <a:t> </a:t>
            </a:r>
            <a:r>
              <a:rPr lang="en-US" b="1" dirty="0" smtClean="0">
                <a:solidFill>
                  <a:schemeClr val="tx2"/>
                </a:solidFill>
                <a:latin typeface="Courier New" pitchFamily="49" charset="0"/>
                <a:cs typeface="Courier New" pitchFamily="49" charset="0"/>
              </a:rPr>
              <a:t>               </a:t>
            </a:r>
            <a:r>
              <a:rPr lang="en-US" sz="1800" b="1" dirty="0" smtClean="0">
                <a:solidFill>
                  <a:schemeClr val="tx2"/>
                </a:solidFill>
                <a:latin typeface="Courier New" pitchFamily="49" charset="0"/>
                <a:cs typeface="Courier New" pitchFamily="49" charset="0"/>
              </a:rPr>
              <a:t> // legal (explicit generic </a:t>
            </a:r>
            <a:r>
              <a:rPr lang="en-US" b="1" dirty="0" smtClean="0">
                <a:solidFill>
                  <a:schemeClr val="tx2"/>
                </a:solidFill>
                <a:latin typeface="Courier New" pitchFamily="49" charset="0"/>
                <a:cs typeface="Courier New" pitchFamily="49" charset="0"/>
              </a:rPr>
              <a:t>to</a:t>
            </a:r>
            <a:r>
              <a:rPr lang="en-US" sz="1800" b="1" dirty="0" smtClean="0">
                <a:solidFill>
                  <a:schemeClr val="tx2"/>
                </a:solidFill>
                <a:latin typeface="Courier New" pitchFamily="49" charset="0"/>
                <a:cs typeface="Courier New" pitchFamily="49" charset="0"/>
              </a:rPr>
              <a:t> named)</a:t>
            </a:r>
            <a:br>
              <a:rPr lang="en-US" sz="1800" b="1" dirty="0" smtClean="0">
                <a:solidFill>
                  <a:schemeClr val="tx2"/>
                </a:solidFill>
                <a:latin typeface="Courier New" pitchFamily="49" charset="0"/>
                <a:cs typeface="Courier New" pitchFamily="49" charset="0"/>
              </a:rPr>
            </a:br>
            <a:r>
              <a:rPr lang="en-US" sz="1800" b="1" dirty="0" smtClean="0">
                <a:solidFill>
                  <a:schemeClr val="tx2"/>
                </a:solidFill>
                <a:latin typeface="Courier New" pitchFamily="49" charset="0"/>
                <a:cs typeface="Courier New" pitchFamily="49" charset="0"/>
              </a:rPr>
              <a:t>}</a:t>
            </a:r>
            <a:endParaRPr lang="en-US" sz="18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604464316"/>
      </p:ext>
    </p:extLst>
  </p:cSld>
  <p:clrMapOvr>
    <a:masterClrMapping/>
  </p:clrMapOvr>
  <p:transition xmlns:p14="http://schemas.microsoft.com/office/powerpoint/2010/main" spd="slow">
    <p:strips dir="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971"/>
            <a:ext cx="8229600" cy="1143000"/>
          </a:xfrm>
        </p:spPr>
        <p:txBody>
          <a:bodyPr/>
          <a:lstStyle/>
          <a:p>
            <a:r>
              <a:rPr lang="en-US" dirty="0" smtClean="0"/>
              <a:t>C11 Atomics</a:t>
            </a:r>
            <a:endParaRPr lang="en-US" dirty="0"/>
          </a:p>
        </p:txBody>
      </p:sp>
      <p:sp>
        <p:nvSpPr>
          <p:cNvPr id="3" name="Content Placeholder 2"/>
          <p:cNvSpPr>
            <a:spLocks noGrp="1"/>
          </p:cNvSpPr>
          <p:nvPr>
            <p:ph idx="1"/>
          </p:nvPr>
        </p:nvSpPr>
        <p:spPr>
          <a:xfrm>
            <a:off x="457200" y="1412776"/>
            <a:ext cx="8229600" cy="5256584"/>
          </a:xfrm>
        </p:spPr>
        <p:txBody>
          <a:bodyPr>
            <a:normAutofit fontScale="77500" lnSpcReduction="20000"/>
          </a:bodyPr>
          <a:lstStyle/>
          <a:p>
            <a:r>
              <a:rPr lang="en-US" dirty="0"/>
              <a:t>Implements a subset of the C11 </a:t>
            </a:r>
            <a:r>
              <a:rPr lang="en-US" dirty="0" smtClean="0"/>
              <a:t>atomic</a:t>
            </a:r>
            <a:r>
              <a:rPr lang="en-US" dirty="0"/>
              <a:t> </a:t>
            </a:r>
            <a:r>
              <a:rPr lang="en-US" dirty="0" smtClean="0"/>
              <a:t>and synchronization operations</a:t>
            </a:r>
            <a:endParaRPr lang="en-US" dirty="0"/>
          </a:p>
          <a:p>
            <a:pPr lvl="1"/>
            <a:r>
              <a:rPr lang="en-US" dirty="0"/>
              <a:t>Enable assignments in one work-item to be visible to </a:t>
            </a:r>
            <a:r>
              <a:rPr lang="en-US" dirty="0" smtClean="0"/>
              <a:t>others</a:t>
            </a:r>
            <a:endParaRPr lang="en-US" dirty="0"/>
          </a:p>
          <a:p>
            <a:r>
              <a:rPr lang="en-US" dirty="0" smtClean="0"/>
              <a:t>Atomic operations</a:t>
            </a:r>
          </a:p>
          <a:p>
            <a:pPr lvl="1"/>
            <a:r>
              <a:rPr lang="en-US" dirty="0" smtClean="0"/>
              <a:t>loads &amp; stores</a:t>
            </a:r>
          </a:p>
          <a:p>
            <a:pPr lvl="1"/>
            <a:r>
              <a:rPr lang="en-US" dirty="0" smtClean="0"/>
              <a:t>exchange, compare &amp; exchange</a:t>
            </a:r>
          </a:p>
          <a:p>
            <a:pPr lvl="1"/>
            <a:r>
              <a:rPr lang="en-US" dirty="0" smtClean="0"/>
              <a:t>fetch and modify (add, sub, or, </a:t>
            </a:r>
            <a:r>
              <a:rPr lang="en-US" dirty="0" err="1" smtClean="0"/>
              <a:t>xor</a:t>
            </a:r>
            <a:r>
              <a:rPr lang="en-US" dirty="0" smtClean="0"/>
              <a:t>, and, min, max)</a:t>
            </a:r>
          </a:p>
          <a:p>
            <a:pPr lvl="1"/>
            <a:r>
              <a:rPr lang="en-US" dirty="0" smtClean="0"/>
              <a:t>test and set, clear</a:t>
            </a:r>
          </a:p>
          <a:p>
            <a:r>
              <a:rPr lang="en-US" dirty="0" smtClean="0"/>
              <a:t>Fence operation</a:t>
            </a:r>
          </a:p>
          <a:p>
            <a:r>
              <a:rPr lang="en-US" dirty="0" smtClean="0"/>
              <a:t>Atomic and Fence operations take </a:t>
            </a:r>
          </a:p>
          <a:p>
            <a:pPr lvl="1"/>
            <a:r>
              <a:rPr lang="en-US" dirty="0" smtClean="0"/>
              <a:t>Memory order</a:t>
            </a:r>
          </a:p>
          <a:p>
            <a:pPr lvl="1"/>
            <a:r>
              <a:rPr lang="en-US" dirty="0" smtClean="0"/>
              <a:t>Memory scope </a:t>
            </a:r>
          </a:p>
          <a:p>
            <a:r>
              <a:rPr lang="en-US" dirty="0" smtClean="0"/>
              <a:t>Operations are supported for global and local memory</a:t>
            </a:r>
          </a:p>
        </p:txBody>
      </p:sp>
    </p:spTree>
    <p:extLst>
      <p:ext uri="{BB962C8B-B14F-4D97-AF65-F5344CB8AC3E}">
        <p14:creationId xmlns:p14="http://schemas.microsoft.com/office/powerpoint/2010/main" val="77239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smtClean="0"/>
              <a:t>C11 Atomics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Supported atomic types:</a:t>
            </a:r>
          </a:p>
          <a:p>
            <a:pPr lvl="1"/>
            <a:r>
              <a:rPr lang="en-US" dirty="0" err="1" smtClean="0"/>
              <a:t>atomic_int</a:t>
            </a:r>
            <a:r>
              <a:rPr lang="en-US" dirty="0" smtClean="0"/>
              <a:t>, </a:t>
            </a:r>
            <a:r>
              <a:rPr lang="en-US" dirty="0" err="1" smtClean="0"/>
              <a:t>atomic_uint</a:t>
            </a:r>
            <a:endParaRPr lang="en-US" dirty="0" smtClean="0"/>
          </a:p>
          <a:p>
            <a:pPr lvl="1"/>
            <a:r>
              <a:rPr lang="en-US" dirty="0" err="1" smtClean="0"/>
              <a:t>atomic_long</a:t>
            </a:r>
            <a:r>
              <a:rPr lang="en-US" dirty="0" smtClean="0"/>
              <a:t>, </a:t>
            </a:r>
            <a:r>
              <a:rPr lang="en-US" dirty="0" err="1" smtClean="0"/>
              <a:t>atomic_ulong</a:t>
            </a:r>
            <a:endParaRPr lang="en-US" dirty="0" smtClean="0"/>
          </a:p>
          <a:p>
            <a:pPr lvl="1"/>
            <a:r>
              <a:rPr lang="en-US" dirty="0" err="1" smtClean="0"/>
              <a:t>atomic_float</a:t>
            </a:r>
            <a:endParaRPr lang="en-US" dirty="0" smtClean="0"/>
          </a:p>
          <a:p>
            <a:pPr lvl="1"/>
            <a:r>
              <a:rPr lang="en-US" dirty="0" err="1" smtClean="0"/>
              <a:t>atomic_double</a:t>
            </a:r>
            <a:endParaRPr lang="en-US" dirty="0" smtClean="0"/>
          </a:p>
          <a:p>
            <a:pPr lvl="1"/>
            <a:r>
              <a:rPr lang="en-US" dirty="0" err="1" smtClean="0"/>
              <a:t>atomic_intptr_t</a:t>
            </a:r>
            <a:r>
              <a:rPr lang="en-US" dirty="0" smtClean="0"/>
              <a:t>, </a:t>
            </a:r>
            <a:r>
              <a:rPr lang="en-US" dirty="0" err="1" smtClean="0"/>
              <a:t>atomic_uintptr_t</a:t>
            </a:r>
            <a:r>
              <a:rPr lang="en-US" dirty="0" smtClean="0"/>
              <a:t>, </a:t>
            </a:r>
            <a:r>
              <a:rPr lang="en-US" dirty="0" err="1" smtClean="0"/>
              <a:t>atomic_ptrdiff_t</a:t>
            </a:r>
            <a:endParaRPr lang="en-US" dirty="0" smtClean="0"/>
          </a:p>
          <a:p>
            <a:pPr lvl="1"/>
            <a:r>
              <a:rPr lang="en-US" dirty="0" err="1" smtClean="0"/>
              <a:t>atomic_size_t</a:t>
            </a:r>
            <a:endParaRPr lang="en-US" dirty="0" smtClean="0"/>
          </a:p>
          <a:p>
            <a:pPr lvl="1"/>
            <a:r>
              <a:rPr lang="en-US" dirty="0" err="1" smtClean="0"/>
              <a:t>atomic_flag</a:t>
            </a:r>
            <a:endParaRPr lang="en-US" dirty="0" smtClean="0"/>
          </a:p>
          <a:p>
            <a:r>
              <a:rPr lang="en-US" dirty="0" smtClean="0"/>
              <a:t>Atomic types have same size and representation as the non-atomic types, except for </a:t>
            </a:r>
            <a:r>
              <a:rPr lang="en-US" dirty="0" err="1" smtClean="0"/>
              <a:t>atomic_flag</a:t>
            </a:r>
            <a:endParaRPr lang="en-US" dirty="0" smtClean="0"/>
          </a:p>
          <a:p>
            <a:r>
              <a:rPr lang="en-US" dirty="0" smtClean="0"/>
              <a:t>Atomic functions must be lock-free</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134549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image features</a:t>
            </a:r>
            <a:endParaRPr lang="en-US" dirty="0"/>
          </a:p>
        </p:txBody>
      </p:sp>
      <p:sp>
        <p:nvSpPr>
          <p:cNvPr id="3" name="Content Placeholder 2"/>
          <p:cNvSpPr>
            <a:spLocks noGrp="1"/>
          </p:cNvSpPr>
          <p:nvPr>
            <p:ph idx="1"/>
          </p:nvPr>
        </p:nvSpPr>
        <p:spPr>
          <a:xfrm>
            <a:off x="457200" y="1600200"/>
            <a:ext cx="8229600" cy="5069160"/>
          </a:xfrm>
        </p:spPr>
        <p:txBody>
          <a:bodyPr>
            <a:normAutofit fontScale="85000" lnSpcReduction="10000"/>
          </a:bodyPr>
          <a:lstStyle/>
          <a:p>
            <a:r>
              <a:rPr lang="en-US" dirty="0" smtClean="0"/>
              <a:t>2D image from a buffer</a:t>
            </a:r>
          </a:p>
          <a:p>
            <a:pPr lvl="1"/>
            <a:r>
              <a:rPr lang="en-US" dirty="0" smtClean="0"/>
              <a:t>GPUs have dedicated and fast hardware for texture addressing and filtering</a:t>
            </a:r>
          </a:p>
          <a:p>
            <a:pPr lvl="1"/>
            <a:r>
              <a:rPr lang="en-US" dirty="0" smtClean="0"/>
              <a:t>Accessing a buffer as a 2D image allows us to use this hardware</a:t>
            </a:r>
          </a:p>
          <a:p>
            <a:pPr lvl="1"/>
            <a:r>
              <a:rPr lang="en-US" dirty="0" smtClean="0"/>
              <a:t>Both buffer and 2D image use the same data storage</a:t>
            </a:r>
          </a:p>
          <a:p>
            <a:r>
              <a:rPr lang="en-US" dirty="0" smtClean="0"/>
              <a:t>Reading and writing to an image in a kernel</a:t>
            </a:r>
          </a:p>
          <a:p>
            <a:pPr lvl="1"/>
            <a:r>
              <a:rPr lang="en-US" dirty="0" smtClean="0"/>
              <a:t>Could only read </a:t>
            </a:r>
            <a:r>
              <a:rPr lang="en-US" b="1" i="1" u="sng" dirty="0" smtClean="0"/>
              <a:t>or</a:t>
            </a:r>
            <a:r>
              <a:rPr lang="en-US" dirty="0" smtClean="0"/>
              <a:t> write (not both) in v1.X</a:t>
            </a:r>
          </a:p>
          <a:p>
            <a:pPr lvl="1"/>
            <a:r>
              <a:rPr lang="en-US" dirty="0" smtClean="0"/>
              <a:t>Declare images with the </a:t>
            </a:r>
            <a:r>
              <a:rPr lang="en-US" dirty="0" err="1" smtClean="0">
                <a:latin typeface="Courier New"/>
                <a:cs typeface="Courier New"/>
              </a:rPr>
              <a:t>read_write</a:t>
            </a:r>
            <a:r>
              <a:rPr lang="en-US" dirty="0" smtClean="0"/>
              <a:t> qualifier</a:t>
            </a:r>
          </a:p>
          <a:p>
            <a:pPr lvl="1"/>
            <a:r>
              <a:rPr lang="en-US" dirty="0" smtClean="0"/>
              <a:t>Use barrier between writes and reads by work-items to the image</a:t>
            </a:r>
          </a:p>
          <a:p>
            <a:pPr lvl="2"/>
            <a:r>
              <a:rPr lang="en-US" dirty="0" err="1" smtClean="0">
                <a:latin typeface="Courier New" pitchFamily="49" charset="0"/>
                <a:cs typeface="Courier New" pitchFamily="49" charset="0"/>
              </a:rPr>
              <a:t>work_group_barrier</a:t>
            </a:r>
            <a:r>
              <a:rPr lang="en-US" dirty="0" smtClean="0">
                <a:latin typeface="Courier New" pitchFamily="49" charset="0"/>
                <a:cs typeface="Courier New" pitchFamily="49" charset="0"/>
              </a:rPr>
              <a:t>(CLK_IMAGE_MEM_FENCE)</a:t>
            </a:r>
          </a:p>
          <a:p>
            <a:pPr lvl="1"/>
            <a:r>
              <a:rPr lang="en-US" dirty="0" smtClean="0"/>
              <a:t>Only sampler-less reads are supported</a:t>
            </a:r>
          </a:p>
          <a:p>
            <a:endParaRPr lang="en-US" dirty="0"/>
          </a:p>
        </p:txBody>
      </p:sp>
    </p:spTree>
    <p:extLst>
      <p:ext uri="{BB962C8B-B14F-4D97-AF65-F5344CB8AC3E}">
        <p14:creationId xmlns:p14="http://schemas.microsoft.com/office/powerpoint/2010/main" val="53892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image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Writing to 3D images is now a core feature</a:t>
            </a:r>
          </a:p>
          <a:p>
            <a:r>
              <a:rPr lang="en-US" dirty="0" smtClean="0"/>
              <a:t>New image formats</a:t>
            </a:r>
          </a:p>
          <a:p>
            <a:pPr lvl="1"/>
            <a:r>
              <a:rPr lang="en-US" dirty="0" err="1" smtClean="0"/>
              <a:t>sRGB</a:t>
            </a:r>
            <a:endParaRPr lang="en-US" dirty="0" smtClean="0"/>
          </a:p>
          <a:p>
            <a:pPr lvl="1"/>
            <a:r>
              <a:rPr lang="en-US" dirty="0" smtClean="0"/>
              <a:t>Depth</a:t>
            </a:r>
          </a:p>
          <a:p>
            <a:r>
              <a:rPr lang="en-US" dirty="0" smtClean="0"/>
              <a:t>Extended list of required image formats</a:t>
            </a:r>
          </a:p>
          <a:p>
            <a:r>
              <a:rPr lang="en-US" dirty="0" smtClean="0"/>
              <a:t>Improvements to CL / GL sharing</a:t>
            </a:r>
          </a:p>
          <a:p>
            <a:pPr lvl="1"/>
            <a:r>
              <a:rPr lang="en-US" dirty="0" smtClean="0"/>
              <a:t>Multi-sampled GL textures</a:t>
            </a:r>
          </a:p>
          <a:p>
            <a:pPr lvl="1"/>
            <a:r>
              <a:rPr lang="en-US" dirty="0" err="1" smtClean="0"/>
              <a:t>Mip</a:t>
            </a:r>
            <a:r>
              <a:rPr lang="en-US" dirty="0" smtClean="0"/>
              <a:t>-mapped GL textures</a:t>
            </a:r>
          </a:p>
          <a:p>
            <a:endParaRPr lang="en-US" dirty="0"/>
          </a:p>
        </p:txBody>
      </p:sp>
    </p:spTree>
    <p:extLst>
      <p:ext uri="{BB962C8B-B14F-4D97-AF65-F5344CB8AC3E}">
        <p14:creationId xmlns:p14="http://schemas.microsoft.com/office/powerpoint/2010/main" val="171293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 2.0</a:t>
            </a:r>
            <a:endParaRPr lang="en-GB"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a:lnSpc>
                <a:spcPct val="110000"/>
              </a:lnSpc>
            </a:pPr>
            <a:r>
              <a:rPr lang="en-GB" dirty="0" smtClean="0"/>
              <a:t>OpenCL 2.0 was ratified in Nov’13</a:t>
            </a:r>
          </a:p>
          <a:p>
            <a:pPr>
              <a:lnSpc>
                <a:spcPct val="110000"/>
              </a:lnSpc>
            </a:pPr>
            <a:r>
              <a:rPr lang="en-GB" dirty="0" smtClean="0"/>
              <a:t>Brings several important new features:</a:t>
            </a:r>
          </a:p>
          <a:p>
            <a:pPr lvl="1">
              <a:lnSpc>
                <a:spcPct val="110000"/>
              </a:lnSpc>
            </a:pPr>
            <a:r>
              <a:rPr lang="en-GB" dirty="0" smtClean="0"/>
              <a:t>Shared Virtual Memory</a:t>
            </a:r>
          </a:p>
          <a:p>
            <a:pPr lvl="1">
              <a:lnSpc>
                <a:spcPct val="110000"/>
              </a:lnSpc>
            </a:pPr>
            <a:r>
              <a:rPr lang="en-GB" dirty="0" smtClean="0"/>
              <a:t>Nested parallelism</a:t>
            </a:r>
          </a:p>
          <a:p>
            <a:pPr lvl="1">
              <a:lnSpc>
                <a:spcPct val="110000"/>
              </a:lnSpc>
            </a:pPr>
            <a:r>
              <a:rPr lang="en-GB" dirty="0" smtClean="0"/>
              <a:t>Built-in work-group reductions</a:t>
            </a:r>
          </a:p>
          <a:p>
            <a:pPr lvl="1">
              <a:lnSpc>
                <a:spcPct val="110000"/>
              </a:lnSpc>
            </a:pPr>
            <a:r>
              <a:rPr lang="en-GB" dirty="0" smtClean="0"/>
              <a:t>Generic address space</a:t>
            </a:r>
          </a:p>
          <a:p>
            <a:pPr lvl="1">
              <a:lnSpc>
                <a:spcPct val="110000"/>
              </a:lnSpc>
            </a:pPr>
            <a:r>
              <a:rPr lang="en-GB" dirty="0" smtClean="0"/>
              <a:t>Pipes</a:t>
            </a:r>
          </a:p>
          <a:p>
            <a:pPr lvl="1">
              <a:lnSpc>
                <a:spcPct val="110000"/>
              </a:lnSpc>
            </a:pPr>
            <a:r>
              <a:rPr lang="en-GB" dirty="0" smtClean="0"/>
              <a:t>C1x atomics</a:t>
            </a:r>
          </a:p>
          <a:p>
            <a:pPr>
              <a:lnSpc>
                <a:spcPct val="110000"/>
              </a:lnSpc>
            </a:pPr>
            <a:r>
              <a:rPr lang="en-GB" dirty="0" smtClean="0"/>
              <a:t>Specification and headers available </a:t>
            </a:r>
            <a:r>
              <a:rPr lang="en-GB" dirty="0" smtClean="0">
                <a:hlinkClick r:id="rId2"/>
              </a:rPr>
              <a:t>here</a:t>
            </a:r>
            <a:endParaRPr lang="en-GB" dirty="0" smtClean="0"/>
          </a:p>
          <a:p>
            <a:pPr>
              <a:lnSpc>
                <a:spcPct val="110000"/>
              </a:lnSpc>
            </a:pPr>
            <a:r>
              <a:rPr lang="en-GB" dirty="0" smtClean="0"/>
              <a:t>Production drivers now available from Intel and AMD, with more expected to follow</a:t>
            </a:r>
          </a:p>
        </p:txBody>
      </p:sp>
    </p:spTree>
    <p:extLst>
      <p:ext uri="{BB962C8B-B14F-4D97-AF65-F5344CB8AC3E}">
        <p14:creationId xmlns:p14="http://schemas.microsoft.com/office/powerpoint/2010/main" val="7238528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dirty="0" smtClean="0"/>
              <a:t>Memory objects that store data organized as a FIFO</a:t>
            </a:r>
          </a:p>
          <a:p>
            <a:r>
              <a:rPr lang="en-US" dirty="0" smtClean="0"/>
              <a:t>Kernels can read from or write to a pipe object</a:t>
            </a:r>
          </a:p>
          <a:p>
            <a:r>
              <a:rPr lang="en-US" dirty="0" smtClean="0"/>
              <a:t>Host can only create pipe objects </a:t>
            </a:r>
          </a:p>
          <a:p>
            <a:endParaRPr lang="en-US" dirty="0"/>
          </a:p>
        </p:txBody>
      </p:sp>
    </p:spTree>
    <p:extLst>
      <p:ext uri="{BB962C8B-B14F-4D97-AF65-F5344CB8AC3E}">
        <p14:creationId xmlns:p14="http://schemas.microsoft.com/office/powerpoint/2010/main" val="148884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a:t>
            </a:r>
            <a:endParaRPr lang="en-US" dirty="0"/>
          </a:p>
        </p:txBody>
      </p:sp>
      <p:sp>
        <p:nvSpPr>
          <p:cNvPr id="3" name="Content Placeholder 2"/>
          <p:cNvSpPr>
            <a:spLocks noGrp="1"/>
          </p:cNvSpPr>
          <p:nvPr>
            <p:ph idx="1"/>
          </p:nvPr>
        </p:nvSpPr>
        <p:spPr/>
        <p:txBody>
          <a:bodyPr/>
          <a:lstStyle/>
          <a:p>
            <a:r>
              <a:rPr lang="en-US" dirty="0" smtClean="0"/>
              <a:t>Why introduce a pipe object?</a:t>
            </a:r>
          </a:p>
          <a:p>
            <a:pPr lvl="1"/>
            <a:r>
              <a:rPr lang="en-US" dirty="0" smtClean="0"/>
              <a:t>Allow vendors to implement dedicated hardware to support pipes</a:t>
            </a:r>
          </a:p>
          <a:p>
            <a:pPr lvl="1"/>
            <a:r>
              <a:rPr lang="en-US" dirty="0" smtClean="0"/>
              <a:t>Read from and write to a pipe without requiring atomic operations </a:t>
            </a:r>
            <a:br>
              <a:rPr lang="en-US" dirty="0" smtClean="0"/>
            </a:br>
            <a:r>
              <a:rPr lang="en-US" dirty="0" smtClean="0"/>
              <a:t>to global memory</a:t>
            </a:r>
          </a:p>
          <a:p>
            <a:pPr lvl="1"/>
            <a:r>
              <a:rPr lang="en-US" dirty="0" smtClean="0"/>
              <a:t>Enable producer-consumer relationships between kernels</a:t>
            </a:r>
          </a:p>
        </p:txBody>
      </p:sp>
    </p:spTree>
    <p:extLst>
      <p:ext uri="{BB962C8B-B14F-4D97-AF65-F5344CB8AC3E}">
        <p14:creationId xmlns:p14="http://schemas.microsoft.com/office/powerpoint/2010/main" val="99112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OpenCL 2.0 Features</a:t>
            </a:r>
            <a:endParaRPr lang="en-US" dirty="0"/>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US" dirty="0" smtClean="0"/>
              <a:t>Non-uniform work-group sizes</a:t>
            </a:r>
          </a:p>
          <a:p>
            <a:r>
              <a:rPr lang="en-US" dirty="0" smtClean="0"/>
              <a:t>Work-group functions</a:t>
            </a:r>
          </a:p>
          <a:p>
            <a:pPr lvl="1"/>
            <a:r>
              <a:rPr lang="en-US" dirty="0" smtClean="0">
                <a:cs typeface="Courier New" pitchFamily="49" charset="0"/>
              </a:rPr>
              <a:t>broadcast, reduction, vote (any &amp; all), </a:t>
            </a:r>
            <a:br>
              <a:rPr lang="en-US" dirty="0" smtClean="0">
                <a:cs typeface="Courier New" pitchFamily="49" charset="0"/>
              </a:rPr>
            </a:br>
            <a:r>
              <a:rPr lang="en-US" dirty="0" smtClean="0">
                <a:cs typeface="Courier New" pitchFamily="49" charset="0"/>
              </a:rPr>
              <a:t>prefix sum</a:t>
            </a:r>
          </a:p>
          <a:p>
            <a:r>
              <a:rPr lang="en-US" dirty="0" smtClean="0"/>
              <a:t>Subgroups (expose hardware SIMD width)</a:t>
            </a:r>
          </a:p>
          <a:p>
            <a:r>
              <a:rPr lang="en-US" dirty="0"/>
              <a:t>Program scope (global) variables</a:t>
            </a:r>
          </a:p>
          <a:p>
            <a:r>
              <a:rPr lang="en-US" dirty="0" smtClean="0"/>
              <a:t>New </a:t>
            </a:r>
            <a:r>
              <a:rPr lang="en-US" dirty="0"/>
              <a:t>work-item </a:t>
            </a:r>
            <a:r>
              <a:rPr lang="en-US" dirty="0" smtClean="0"/>
              <a:t>functions to flatten </a:t>
            </a:r>
            <a:r>
              <a:rPr lang="en-US" dirty="0" err="1" smtClean="0"/>
              <a:t>nD</a:t>
            </a:r>
            <a:r>
              <a:rPr lang="en-US" dirty="0" smtClean="0"/>
              <a:t> id</a:t>
            </a:r>
            <a:endParaRPr lang="en-US" dirty="0"/>
          </a:p>
          <a:p>
            <a:pPr lvl="1"/>
            <a:r>
              <a:rPr lang="en-US" dirty="0" err="1">
                <a:latin typeface="Courier New" pitchFamily="49" charset="0"/>
                <a:cs typeface="Courier New" pitchFamily="49" charset="0"/>
              </a:rPr>
              <a:t>get_global_linear_id</a:t>
            </a:r>
            <a:r>
              <a:rPr lang="en-US" dirty="0">
                <a:latin typeface="Courier New" pitchFamily="49" charset="0"/>
                <a:cs typeface="Courier New" pitchFamily="49" charset="0"/>
              </a:rPr>
              <a:t>, </a:t>
            </a:r>
            <a:r>
              <a:rPr lang="en-US" dirty="0" err="1">
                <a:latin typeface="Courier New" pitchFamily="49" charset="0"/>
                <a:cs typeface="Courier New" pitchFamily="49" charset="0"/>
              </a:rPr>
              <a:t>get_local_linear_id</a:t>
            </a:r>
            <a:endParaRPr lang="en-US" dirty="0">
              <a:latin typeface="Courier New" pitchFamily="49" charset="0"/>
              <a:cs typeface="Courier New" pitchFamily="49" charset="0"/>
            </a:endParaRPr>
          </a:p>
          <a:p>
            <a:r>
              <a:rPr lang="en-US" dirty="0" smtClean="0"/>
              <a:t>Sharing images and events with EGL</a:t>
            </a:r>
            <a:endParaRPr lang="en-US" dirty="0"/>
          </a:p>
        </p:txBody>
      </p:sp>
    </p:spTree>
    <p:extLst>
      <p:ext uri="{BB962C8B-B14F-4D97-AF65-F5344CB8AC3E}">
        <p14:creationId xmlns:p14="http://schemas.microsoft.com/office/powerpoint/2010/main" val="406977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1826"/>
          </a:xfrm>
        </p:spPr>
        <p:txBody>
          <a:bodyPr>
            <a:normAutofit/>
          </a:bodyPr>
          <a:lstStyle/>
          <a:p>
            <a:r>
              <a:rPr lang="en-GB" dirty="0" smtClean="0"/>
              <a:t>OpenCL 2.1</a:t>
            </a:r>
            <a:endParaRPr lang="en-GB" dirty="0"/>
          </a:p>
        </p:txBody>
      </p:sp>
      <p:sp>
        <p:nvSpPr>
          <p:cNvPr id="3" name="Content Placeholder 2"/>
          <p:cNvSpPr>
            <a:spLocks noGrp="1"/>
          </p:cNvSpPr>
          <p:nvPr>
            <p:ph idx="1"/>
          </p:nvPr>
        </p:nvSpPr>
        <p:spPr>
          <a:xfrm>
            <a:off x="457200" y="1313082"/>
            <a:ext cx="8686800" cy="4837147"/>
          </a:xfrm>
        </p:spPr>
        <p:txBody>
          <a:bodyPr>
            <a:normAutofit fontScale="92500" lnSpcReduction="10000"/>
          </a:bodyPr>
          <a:lstStyle/>
          <a:p>
            <a:r>
              <a:rPr lang="en-GB" dirty="0" smtClean="0"/>
              <a:t>OpenCL 2.1 was ratified in Nov’15</a:t>
            </a:r>
          </a:p>
          <a:p>
            <a:endParaRPr lang="en-GB" dirty="0" smtClean="0"/>
          </a:p>
          <a:p>
            <a:r>
              <a:rPr lang="en-GB" dirty="0" smtClean="0"/>
              <a:t>New Features:</a:t>
            </a:r>
          </a:p>
          <a:p>
            <a:pPr lvl="1"/>
            <a:r>
              <a:rPr lang="en-GB" dirty="0" smtClean="0"/>
              <a:t>Subgroups (now in core)</a:t>
            </a:r>
          </a:p>
          <a:p>
            <a:pPr lvl="1"/>
            <a:r>
              <a:rPr lang="en-GB" dirty="0" smtClean="0"/>
              <a:t>Low-latency device timers</a:t>
            </a:r>
          </a:p>
          <a:p>
            <a:pPr lvl="1"/>
            <a:endParaRPr lang="en-GB" dirty="0"/>
          </a:p>
          <a:p>
            <a:r>
              <a:rPr lang="en-GB" dirty="0" smtClean="0"/>
              <a:t>Also </a:t>
            </a:r>
            <a:r>
              <a:rPr lang="en-GB" b="1" dirty="0" smtClean="0"/>
              <a:t>SPIR-V</a:t>
            </a:r>
            <a:r>
              <a:rPr lang="en-GB" dirty="0" smtClean="0"/>
              <a:t>:</a:t>
            </a:r>
          </a:p>
          <a:p>
            <a:pPr lvl="1"/>
            <a:r>
              <a:rPr lang="en-GB" dirty="0" smtClean="0"/>
              <a:t>Portable intermediate language</a:t>
            </a:r>
          </a:p>
          <a:p>
            <a:pPr lvl="1"/>
            <a:r>
              <a:rPr lang="en-GB" dirty="0" smtClean="0"/>
              <a:t>Enables distribution of kernels in object form</a:t>
            </a:r>
          </a:p>
          <a:p>
            <a:pPr lvl="1"/>
            <a:r>
              <a:rPr lang="en-GB" dirty="0" smtClean="0"/>
              <a:t>Interoperates between OpenCL and </a:t>
            </a:r>
            <a:r>
              <a:rPr lang="en-GB" dirty="0" err="1" smtClean="0"/>
              <a:t>Vulkan</a:t>
            </a:r>
            <a:endParaRPr lang="en-GB" dirty="0"/>
          </a:p>
        </p:txBody>
      </p:sp>
      <p:sp>
        <p:nvSpPr>
          <p:cNvPr id="4" name="TextBox 3"/>
          <p:cNvSpPr txBox="1"/>
          <p:nvPr/>
        </p:nvSpPr>
        <p:spPr>
          <a:xfrm>
            <a:off x="17757" y="6550223"/>
            <a:ext cx="8845322" cy="292388"/>
          </a:xfrm>
          <a:prstGeom prst="rect">
            <a:avLst/>
          </a:prstGeom>
          <a:noFill/>
        </p:spPr>
        <p:txBody>
          <a:bodyPr wrap="none" rtlCol="0">
            <a:spAutoFit/>
          </a:bodyPr>
          <a:lstStyle/>
          <a:p>
            <a:r>
              <a:rPr lang="en-GB" sz="1300" dirty="0">
                <a:hlinkClick r:id="rId2"/>
              </a:rPr>
              <a:t>https://www.khronos.org/news/press/khronos-releases-opencl-2.1-and-spir-v-1.0-specifications-for-</a:t>
            </a:r>
            <a:r>
              <a:rPr lang="en-GB" sz="1300" dirty="0" smtClean="0">
                <a:hlinkClick r:id="rId2"/>
              </a:rPr>
              <a:t>heterogeneous</a:t>
            </a:r>
            <a:r>
              <a:rPr lang="en-GB" sz="1300" dirty="0" smtClean="0"/>
              <a:t> </a:t>
            </a:r>
            <a:endParaRPr lang="en-GB" sz="1300" dirty="0"/>
          </a:p>
        </p:txBody>
      </p:sp>
    </p:spTree>
    <p:extLst>
      <p:ext uri="{BB962C8B-B14F-4D97-AF65-F5344CB8AC3E}">
        <p14:creationId xmlns:p14="http://schemas.microsoft.com/office/powerpoint/2010/main" val="27625973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1826"/>
          </a:xfrm>
        </p:spPr>
        <p:txBody>
          <a:bodyPr>
            <a:normAutofit/>
          </a:bodyPr>
          <a:lstStyle/>
          <a:p>
            <a:r>
              <a:rPr lang="en-GB" dirty="0" smtClean="0"/>
              <a:t>OpenCL 2.2 (provisional)</a:t>
            </a:r>
            <a:endParaRPr lang="en-GB" dirty="0"/>
          </a:p>
        </p:txBody>
      </p:sp>
      <p:sp>
        <p:nvSpPr>
          <p:cNvPr id="3" name="Content Placeholder 2"/>
          <p:cNvSpPr>
            <a:spLocks noGrp="1"/>
          </p:cNvSpPr>
          <p:nvPr>
            <p:ph idx="1"/>
          </p:nvPr>
        </p:nvSpPr>
        <p:spPr>
          <a:xfrm>
            <a:off x="457200" y="1313082"/>
            <a:ext cx="8686800" cy="4837147"/>
          </a:xfrm>
        </p:spPr>
        <p:txBody>
          <a:bodyPr>
            <a:normAutofit lnSpcReduction="10000"/>
          </a:bodyPr>
          <a:lstStyle/>
          <a:p>
            <a:r>
              <a:rPr lang="en-GB" dirty="0" smtClean="0"/>
              <a:t>OpenCL 2.2 provisional released in April</a:t>
            </a:r>
          </a:p>
          <a:p>
            <a:pPr lvl="1"/>
            <a:r>
              <a:rPr lang="en-GB" dirty="0" smtClean="0"/>
              <a:t>Expected to be finalised later </a:t>
            </a:r>
            <a:r>
              <a:rPr lang="en-GB" dirty="0" smtClean="0"/>
              <a:t>in 2016</a:t>
            </a:r>
            <a:endParaRPr lang="en-GB" dirty="0" smtClean="0"/>
          </a:p>
          <a:p>
            <a:endParaRPr lang="en-GB" dirty="0" smtClean="0"/>
          </a:p>
          <a:p>
            <a:r>
              <a:rPr lang="en-GB" dirty="0" smtClean="0"/>
              <a:t>OpenCL C++ kernel language</a:t>
            </a:r>
          </a:p>
          <a:p>
            <a:pPr lvl="1"/>
            <a:r>
              <a:rPr lang="en-GB" dirty="0" smtClean="0"/>
              <a:t>Based on C++14 with minimal language extensions </a:t>
            </a:r>
          </a:p>
          <a:p>
            <a:pPr lvl="1"/>
            <a:r>
              <a:rPr lang="en-GB" dirty="0" smtClean="0"/>
              <a:t>Brings OOP and templates to kernel code</a:t>
            </a:r>
          </a:p>
          <a:p>
            <a:r>
              <a:rPr lang="en-GB" dirty="0" smtClean="0"/>
              <a:t>Updated to SPIR-V 1.1 to support C++</a:t>
            </a:r>
          </a:p>
          <a:p>
            <a:r>
              <a:rPr lang="en-GB" dirty="0" smtClean="0"/>
              <a:t>Specialization constants</a:t>
            </a:r>
            <a:endParaRPr lang="en-GB" dirty="0"/>
          </a:p>
        </p:txBody>
      </p:sp>
      <p:sp>
        <p:nvSpPr>
          <p:cNvPr id="4" name="TextBox 3"/>
          <p:cNvSpPr txBox="1"/>
          <p:nvPr/>
        </p:nvSpPr>
        <p:spPr>
          <a:xfrm>
            <a:off x="395536" y="6533138"/>
            <a:ext cx="8442867" cy="292388"/>
          </a:xfrm>
          <a:prstGeom prst="rect">
            <a:avLst/>
          </a:prstGeom>
          <a:noFill/>
        </p:spPr>
        <p:txBody>
          <a:bodyPr wrap="none" rtlCol="0">
            <a:spAutoFit/>
          </a:bodyPr>
          <a:lstStyle/>
          <a:p>
            <a:r>
              <a:rPr lang="en-GB" sz="1300" dirty="0">
                <a:hlinkClick r:id="rId2"/>
              </a:rPr>
              <a:t>https://</a:t>
            </a:r>
            <a:r>
              <a:rPr lang="en-GB" sz="1300" dirty="0" err="1">
                <a:hlinkClick r:id="rId2"/>
              </a:rPr>
              <a:t>www.khronos.org</a:t>
            </a:r>
            <a:r>
              <a:rPr lang="en-GB" sz="1300" dirty="0">
                <a:hlinkClick r:id="rId2"/>
              </a:rPr>
              <a:t>/news/press/khronos-releases-opencl-2.2-provisional-spec-opencl-c-kernel-language</a:t>
            </a:r>
            <a:endParaRPr lang="en-GB" sz="1300" dirty="0"/>
          </a:p>
        </p:txBody>
      </p:sp>
    </p:spTree>
    <p:extLst>
      <p:ext uri="{BB962C8B-B14F-4D97-AF65-F5344CB8AC3E}">
        <p14:creationId xmlns:p14="http://schemas.microsoft.com/office/powerpoint/2010/main" val="12132247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SYCL</a:t>
            </a:r>
            <a:endParaRPr lang="en-GB" dirty="0"/>
          </a:p>
        </p:txBody>
      </p:sp>
      <p:sp>
        <p:nvSpPr>
          <p:cNvPr id="3" name="Content Placeholder 2"/>
          <p:cNvSpPr>
            <a:spLocks noGrp="1"/>
          </p:cNvSpPr>
          <p:nvPr>
            <p:ph idx="1"/>
          </p:nvPr>
        </p:nvSpPr>
        <p:spPr>
          <a:xfrm>
            <a:off x="457200" y="1600200"/>
            <a:ext cx="8229600" cy="4853136"/>
          </a:xfrm>
        </p:spPr>
        <p:txBody>
          <a:bodyPr>
            <a:normAutofit fontScale="92500" lnSpcReduction="20000"/>
          </a:bodyPr>
          <a:lstStyle/>
          <a:p>
            <a:pPr>
              <a:lnSpc>
                <a:spcPct val="110000"/>
              </a:lnSpc>
            </a:pPr>
            <a:r>
              <a:rPr lang="en-GB" dirty="0" smtClean="0"/>
              <a:t>Single source C++ abstraction layer for OpenCL</a:t>
            </a:r>
          </a:p>
          <a:p>
            <a:pPr>
              <a:lnSpc>
                <a:spcPct val="110000"/>
              </a:lnSpc>
            </a:pPr>
            <a:r>
              <a:rPr lang="en-GB" dirty="0" smtClean="0"/>
              <a:t>Goal is to enable the creation of C++ libraries and frameworks that utilize OpenCL</a:t>
            </a:r>
          </a:p>
          <a:p>
            <a:pPr>
              <a:lnSpc>
                <a:spcPct val="110000"/>
              </a:lnSpc>
            </a:pPr>
            <a:r>
              <a:rPr lang="en-GB" dirty="0" smtClean="0"/>
              <a:t>Can utilize SPIR to target OpenCL platform</a:t>
            </a:r>
          </a:p>
          <a:p>
            <a:pPr>
              <a:lnSpc>
                <a:spcPct val="110000"/>
              </a:lnSpc>
            </a:pPr>
            <a:r>
              <a:rPr lang="en-GB" dirty="0" smtClean="0"/>
              <a:t>Supports ‘host-</a:t>
            </a:r>
            <a:r>
              <a:rPr lang="en-GB" dirty="0" err="1" smtClean="0"/>
              <a:t>fallback</a:t>
            </a:r>
            <a:r>
              <a:rPr lang="en-GB" dirty="0" smtClean="0"/>
              <a:t>’ (CPU) when no OpenCL devices available</a:t>
            </a:r>
          </a:p>
          <a:p>
            <a:pPr>
              <a:lnSpc>
                <a:spcPct val="110000"/>
              </a:lnSpc>
            </a:pPr>
            <a:r>
              <a:rPr lang="en-GB" dirty="0" smtClean="0"/>
              <a:t>SYCL 1.2 released May 2015</a:t>
            </a:r>
          </a:p>
          <a:p>
            <a:pPr>
              <a:lnSpc>
                <a:spcPct val="110000"/>
              </a:lnSpc>
            </a:pPr>
            <a:r>
              <a:rPr lang="en-GB" dirty="0" err="1" smtClean="0"/>
              <a:t>Codeplay</a:t>
            </a:r>
            <a:r>
              <a:rPr lang="en-GB" dirty="0" smtClean="0"/>
              <a:t> and AMD working on implementations</a:t>
            </a:r>
          </a:p>
        </p:txBody>
      </p:sp>
      <p:pic>
        <p:nvPicPr>
          <p:cNvPr id="5" name="Picture 4"/>
          <p:cNvPicPr>
            <a:picLocks noChangeAspect="1"/>
          </p:cNvPicPr>
          <p:nvPr/>
        </p:nvPicPr>
        <p:blipFill>
          <a:blip r:embed="rId2"/>
          <a:stretch>
            <a:fillRect/>
          </a:stretch>
        </p:blipFill>
        <p:spPr>
          <a:xfrm>
            <a:off x="3563888" y="404665"/>
            <a:ext cx="2095500" cy="952500"/>
          </a:xfrm>
          <a:prstGeom prst="rect">
            <a:avLst/>
          </a:prstGeom>
          <a:solidFill>
            <a:srgbClr val="FFFFFF"/>
          </a:solidFill>
        </p:spPr>
      </p:pic>
    </p:spTree>
    <p:extLst>
      <p:ext uri="{BB962C8B-B14F-4D97-AF65-F5344CB8AC3E}">
        <p14:creationId xmlns:p14="http://schemas.microsoft.com/office/powerpoint/2010/main" val="33280644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141289"/>
            <a:ext cx="7416824" cy="6716713"/>
          </a:xfrm>
        </p:spPr>
        <p:txBody>
          <a:bodyPr>
            <a:noAutofit/>
          </a:bodyPr>
          <a:lstStyle/>
          <a:p>
            <a:pPr marL="0" indent="0">
              <a:buNone/>
            </a:pPr>
            <a:r>
              <a:rPr lang="en-GB" sz="1500" b="1" dirty="0" smtClean="0">
                <a:solidFill>
                  <a:srgbClr val="008000"/>
                </a:solidFill>
                <a:latin typeface="Courier New"/>
                <a:cs typeface="Courier New"/>
              </a:rPr>
              <a:t>// Host data</a:t>
            </a:r>
          </a:p>
          <a:p>
            <a:pPr marL="0" indent="0">
              <a:buNone/>
            </a:pPr>
            <a:r>
              <a:rPr lang="en-GB" sz="1500" b="1" dirty="0" err="1" smtClean="0">
                <a:latin typeface="Courier New"/>
                <a:cs typeface="Courier New"/>
              </a:rPr>
              <a:t>std</a:t>
            </a:r>
            <a:r>
              <a:rPr lang="en-GB" sz="1500" b="1" dirty="0">
                <a:latin typeface="Courier New"/>
                <a:cs typeface="Courier New"/>
              </a:rPr>
              <a:t>::vector </a:t>
            </a:r>
            <a:r>
              <a:rPr lang="en-GB" sz="1500" b="1" dirty="0" err="1" smtClean="0">
                <a:latin typeface="Courier New"/>
                <a:cs typeface="Courier New"/>
              </a:rPr>
              <a:t>h_a</a:t>
            </a:r>
            <a:r>
              <a:rPr lang="en-GB" sz="1500" b="1" dirty="0" smtClean="0">
                <a:latin typeface="Courier New"/>
                <a:cs typeface="Courier New"/>
              </a:rPr>
              <a:t>(N), </a:t>
            </a:r>
            <a:r>
              <a:rPr lang="en-GB" sz="1500" b="1" dirty="0" err="1" smtClean="0">
                <a:latin typeface="Courier New"/>
                <a:cs typeface="Courier New"/>
              </a:rPr>
              <a:t>h_b</a:t>
            </a:r>
            <a:r>
              <a:rPr lang="en-GB" sz="1500" b="1" dirty="0" smtClean="0">
                <a:latin typeface="Courier New"/>
                <a:cs typeface="Courier New"/>
              </a:rPr>
              <a:t>(N), </a:t>
            </a:r>
            <a:r>
              <a:rPr lang="en-GB" sz="1500" b="1" dirty="0" err="1" smtClean="0">
                <a:latin typeface="Courier New"/>
                <a:cs typeface="Courier New"/>
              </a:rPr>
              <a:t>h_c</a:t>
            </a:r>
            <a:r>
              <a:rPr lang="en-GB" sz="1500" b="1" dirty="0" smtClean="0">
                <a:latin typeface="Courier New"/>
                <a:cs typeface="Courier New"/>
              </a:rPr>
              <a:t>(N, </a:t>
            </a:r>
            <a:r>
              <a:rPr lang="en-GB" sz="1500" b="1" dirty="0" smtClean="0">
                <a:solidFill>
                  <a:srgbClr val="FF00FF"/>
                </a:solidFill>
                <a:latin typeface="Courier New"/>
                <a:cs typeface="Courier New"/>
              </a:rPr>
              <a:t>0xDEADBEEF</a:t>
            </a:r>
            <a:r>
              <a:rPr lang="en-GB" sz="1500" b="1" dirty="0" smtClean="0">
                <a:latin typeface="Courier New"/>
                <a:cs typeface="Courier New"/>
              </a:rPr>
              <a:t>);</a:t>
            </a:r>
            <a:endParaRPr lang="en-GB" sz="1500" b="1" dirty="0" smtClean="0">
              <a:solidFill>
                <a:srgbClr val="008000"/>
              </a:solidFill>
              <a:latin typeface="Courier New"/>
              <a:cs typeface="Courier New"/>
            </a:endParaRPr>
          </a:p>
          <a:p>
            <a:pPr marL="0" indent="0">
              <a:buNone/>
            </a:pPr>
            <a:r>
              <a:rPr lang="en-GB" sz="1500" b="1" dirty="0" smtClean="0">
                <a:solidFill>
                  <a:srgbClr val="C60000"/>
                </a:solidFill>
                <a:latin typeface="Courier New"/>
                <a:cs typeface="Courier New"/>
              </a:rPr>
              <a:t>for</a:t>
            </a:r>
            <a:r>
              <a:rPr lang="en-GB" sz="1500" b="1" dirty="0" smtClean="0">
                <a:latin typeface="Courier New"/>
                <a:cs typeface="Courier New"/>
              </a:rPr>
              <a:t> </a:t>
            </a:r>
            <a:r>
              <a:rPr lang="en-GB" sz="1500" b="1" dirty="0">
                <a:latin typeface="Courier New"/>
                <a:cs typeface="Courier New"/>
              </a:rPr>
              <a:t>(</a:t>
            </a:r>
            <a:r>
              <a:rPr lang="en-GB" sz="1500" b="1" i="1" dirty="0" err="1" smtClean="0">
                <a:solidFill>
                  <a:srgbClr val="3366FF"/>
                </a:solidFill>
                <a:latin typeface="Courier New"/>
                <a:cs typeface="Courier New"/>
              </a:rPr>
              <a:t>in</a:t>
            </a:r>
            <a:r>
              <a:rPr lang="en-GB" sz="1500" b="1" i="1" dirty="0" err="1">
                <a:solidFill>
                  <a:srgbClr val="3366FF"/>
                </a:solidFill>
                <a:latin typeface="Courier New"/>
                <a:cs typeface="Courier New"/>
              </a:rPr>
              <a:t>t</a:t>
            </a:r>
            <a:r>
              <a:rPr lang="en-GB" sz="1500" b="1" dirty="0" smtClean="0">
                <a:latin typeface="Courier New"/>
                <a:cs typeface="Courier New"/>
              </a:rPr>
              <a:t> </a:t>
            </a:r>
            <a:r>
              <a:rPr lang="en-GB" sz="1500" b="1" dirty="0" err="1">
                <a:latin typeface="Courier New"/>
                <a:cs typeface="Courier New"/>
              </a:rPr>
              <a:t>i</a:t>
            </a:r>
            <a:r>
              <a:rPr lang="en-GB" sz="1500" b="1" dirty="0">
                <a:latin typeface="Courier New"/>
                <a:cs typeface="Courier New"/>
              </a:rPr>
              <a:t> = </a:t>
            </a:r>
            <a:r>
              <a:rPr lang="en-GB" sz="1500" b="1" dirty="0">
                <a:solidFill>
                  <a:srgbClr val="FF00FF"/>
                </a:solidFill>
                <a:latin typeface="Courier New"/>
                <a:cs typeface="Courier New"/>
              </a:rPr>
              <a:t>0</a:t>
            </a:r>
            <a:r>
              <a:rPr lang="en-GB" sz="1500" b="1" dirty="0">
                <a:latin typeface="Courier New"/>
                <a:cs typeface="Courier New"/>
              </a:rPr>
              <a:t>; </a:t>
            </a:r>
            <a:r>
              <a:rPr lang="en-GB" sz="1500" b="1" dirty="0" err="1">
                <a:latin typeface="Courier New"/>
                <a:cs typeface="Courier New"/>
              </a:rPr>
              <a:t>i</a:t>
            </a:r>
            <a:r>
              <a:rPr lang="en-GB" sz="1500" b="1" dirty="0">
                <a:latin typeface="Courier New"/>
                <a:cs typeface="Courier New"/>
              </a:rPr>
              <a:t> &lt; </a:t>
            </a:r>
            <a:r>
              <a:rPr lang="en-GB" sz="1500" b="1" dirty="0" smtClean="0">
                <a:latin typeface="Courier New"/>
                <a:cs typeface="Courier New"/>
              </a:rPr>
              <a:t>N; </a:t>
            </a:r>
            <a:r>
              <a:rPr lang="en-GB" sz="1500" b="1" dirty="0" err="1">
                <a:latin typeface="Courier New"/>
                <a:cs typeface="Courier New"/>
              </a:rPr>
              <a:t>i</a:t>
            </a:r>
            <a:r>
              <a:rPr lang="en-GB" sz="1500" b="1" dirty="0">
                <a:latin typeface="Courier New"/>
                <a:cs typeface="Courier New"/>
              </a:rPr>
              <a:t>++</a:t>
            </a:r>
            <a:r>
              <a:rPr lang="en-GB" sz="1500" b="1" dirty="0" smtClean="0">
                <a:latin typeface="Courier New"/>
                <a:cs typeface="Courier New"/>
              </a:rPr>
              <a:t>){</a:t>
            </a:r>
            <a:endParaRPr lang="en-GB" sz="1500" b="1" dirty="0">
              <a:latin typeface="Courier New"/>
              <a:cs typeface="Courier New"/>
            </a:endParaRPr>
          </a:p>
          <a:p>
            <a:pPr marL="0" indent="0">
              <a:buNone/>
            </a:pPr>
            <a:r>
              <a:rPr lang="en-GB" sz="1500" b="1" dirty="0">
                <a:latin typeface="Courier New"/>
                <a:cs typeface="Courier New"/>
              </a:rPr>
              <a:t>  </a:t>
            </a:r>
            <a:r>
              <a:rPr lang="en-GB" sz="1500" b="1" dirty="0" err="1">
                <a:latin typeface="Courier New"/>
                <a:cs typeface="Courier New"/>
              </a:rPr>
              <a:t>h_a</a:t>
            </a:r>
            <a:r>
              <a:rPr lang="en-GB" sz="1500" b="1" dirty="0">
                <a:latin typeface="Courier New"/>
                <a:cs typeface="Courier New"/>
              </a:rPr>
              <a:t>[</a:t>
            </a:r>
            <a:r>
              <a:rPr lang="en-GB" sz="1500" b="1" dirty="0" err="1">
                <a:latin typeface="Courier New"/>
                <a:cs typeface="Courier New"/>
              </a:rPr>
              <a:t>i</a:t>
            </a:r>
            <a:r>
              <a:rPr lang="en-GB" sz="1500" b="1" dirty="0">
                <a:latin typeface="Courier New"/>
                <a:cs typeface="Courier New"/>
              </a:rPr>
              <a:t>] = </a:t>
            </a:r>
            <a:r>
              <a:rPr lang="en-GB" sz="1500" b="1" dirty="0">
                <a:solidFill>
                  <a:srgbClr val="3366FF"/>
                </a:solidFill>
                <a:latin typeface="Courier New"/>
                <a:cs typeface="Courier New"/>
              </a:rPr>
              <a:t>rand</a:t>
            </a:r>
            <a:r>
              <a:rPr lang="en-GB" sz="1500" b="1" dirty="0">
                <a:latin typeface="Courier New"/>
                <a:cs typeface="Courier New"/>
              </a:rPr>
              <a:t>() / </a:t>
            </a:r>
            <a:r>
              <a:rPr lang="en-GB" sz="1500" b="1" dirty="0" smtClean="0">
                <a:latin typeface="Courier New"/>
                <a:cs typeface="Courier New"/>
              </a:rPr>
              <a:t>(</a:t>
            </a:r>
            <a:r>
              <a:rPr lang="en-GB" sz="1500" b="1" i="1" dirty="0" smtClean="0">
                <a:solidFill>
                  <a:srgbClr val="3366FF"/>
                </a:solidFill>
                <a:latin typeface="Courier New"/>
                <a:cs typeface="Courier New"/>
              </a:rPr>
              <a:t>float</a:t>
            </a:r>
            <a:r>
              <a:rPr lang="en-GB" sz="1500" b="1" dirty="0" smtClean="0">
                <a:latin typeface="Courier New"/>
                <a:cs typeface="Courier New"/>
              </a:rPr>
              <a:t>)</a:t>
            </a:r>
            <a:r>
              <a:rPr lang="en-GB" sz="1500" b="1" dirty="0">
                <a:latin typeface="Courier New"/>
                <a:cs typeface="Courier New"/>
              </a:rPr>
              <a:t>RAND_MAX;</a:t>
            </a:r>
          </a:p>
          <a:p>
            <a:pPr marL="0" indent="0">
              <a:buNone/>
            </a:pPr>
            <a:r>
              <a:rPr lang="en-GB" sz="1500" b="1" dirty="0">
                <a:latin typeface="Courier New"/>
                <a:cs typeface="Courier New"/>
              </a:rPr>
              <a:t>  </a:t>
            </a:r>
            <a:r>
              <a:rPr lang="en-GB" sz="1500" b="1" dirty="0" err="1">
                <a:latin typeface="Courier New"/>
                <a:cs typeface="Courier New"/>
              </a:rPr>
              <a:t>h_b</a:t>
            </a:r>
            <a:r>
              <a:rPr lang="en-GB" sz="1500" b="1" dirty="0">
                <a:latin typeface="Courier New"/>
                <a:cs typeface="Courier New"/>
              </a:rPr>
              <a:t>[</a:t>
            </a:r>
            <a:r>
              <a:rPr lang="en-GB" sz="1500" b="1" dirty="0" err="1">
                <a:latin typeface="Courier New"/>
                <a:cs typeface="Courier New"/>
              </a:rPr>
              <a:t>i</a:t>
            </a:r>
            <a:r>
              <a:rPr lang="en-GB" sz="1500" b="1" dirty="0">
                <a:latin typeface="Courier New"/>
                <a:cs typeface="Courier New"/>
              </a:rPr>
              <a:t>] = </a:t>
            </a:r>
            <a:r>
              <a:rPr lang="en-GB" sz="1500" b="1" dirty="0">
                <a:solidFill>
                  <a:srgbClr val="3366FF"/>
                </a:solidFill>
                <a:latin typeface="Courier New"/>
                <a:cs typeface="Courier New"/>
              </a:rPr>
              <a:t>rand</a:t>
            </a:r>
            <a:r>
              <a:rPr lang="en-GB" sz="1500" b="1" dirty="0">
                <a:latin typeface="Courier New"/>
                <a:cs typeface="Courier New"/>
              </a:rPr>
              <a:t>() / (</a:t>
            </a:r>
            <a:r>
              <a:rPr lang="en-GB" sz="1500" b="1" i="1" dirty="0">
                <a:solidFill>
                  <a:srgbClr val="3366FF"/>
                </a:solidFill>
                <a:latin typeface="Courier New"/>
                <a:cs typeface="Courier New"/>
              </a:rPr>
              <a:t>float</a:t>
            </a:r>
            <a:r>
              <a:rPr lang="en-GB" sz="1500" b="1" dirty="0">
                <a:latin typeface="Courier New"/>
                <a:cs typeface="Courier New"/>
              </a:rPr>
              <a:t>)RAND_MAX;</a:t>
            </a:r>
          </a:p>
          <a:p>
            <a:pPr marL="0" indent="0">
              <a:buNone/>
            </a:pPr>
            <a:r>
              <a:rPr lang="en-GB" sz="1500" b="1" dirty="0" smtClean="0">
                <a:latin typeface="Courier New"/>
                <a:cs typeface="Courier New"/>
              </a:rPr>
              <a:t>}</a:t>
            </a:r>
          </a:p>
          <a:p>
            <a:pPr marL="0" indent="0">
              <a:buNone/>
            </a:pPr>
            <a:endParaRPr lang="en-GB" sz="1500" b="1" dirty="0">
              <a:latin typeface="Courier New"/>
              <a:cs typeface="Courier New"/>
            </a:endParaRPr>
          </a:p>
          <a:p>
            <a:pPr marL="0" indent="0">
              <a:buNone/>
            </a:pPr>
            <a:r>
              <a:rPr lang="en-GB" sz="1500" b="1" dirty="0">
                <a:latin typeface="Courier New"/>
                <a:cs typeface="Courier New"/>
              </a:rPr>
              <a:t>{</a:t>
            </a:r>
          </a:p>
          <a:p>
            <a:pPr marL="0" indent="0">
              <a:buNone/>
            </a:pPr>
            <a:r>
              <a:rPr lang="en-GB" sz="1500" b="1" dirty="0">
                <a:latin typeface="Courier New"/>
                <a:cs typeface="Courier New"/>
              </a:rPr>
              <a:t>  </a:t>
            </a:r>
            <a:r>
              <a:rPr lang="en-GB" sz="1500" b="1" dirty="0">
                <a:solidFill>
                  <a:srgbClr val="008000"/>
                </a:solidFill>
                <a:latin typeface="Courier New"/>
                <a:cs typeface="Courier New"/>
              </a:rPr>
              <a:t>// Device buffers</a:t>
            </a:r>
          </a:p>
          <a:p>
            <a:pPr marL="0" indent="0">
              <a:buNone/>
            </a:pPr>
            <a:r>
              <a:rPr lang="en-GB" sz="1500" b="1" dirty="0">
                <a:latin typeface="Courier New"/>
                <a:cs typeface="Courier New"/>
              </a:rPr>
              <a:t>  buffer </a:t>
            </a:r>
            <a:r>
              <a:rPr lang="en-GB" sz="1500" b="1" dirty="0" err="1">
                <a:latin typeface="Courier New"/>
                <a:cs typeface="Courier New"/>
              </a:rPr>
              <a:t>d_a</a:t>
            </a:r>
            <a:r>
              <a:rPr lang="en-GB" sz="1500" b="1" dirty="0">
                <a:latin typeface="Courier New"/>
                <a:cs typeface="Courier New"/>
              </a:rPr>
              <a:t>(</a:t>
            </a:r>
            <a:r>
              <a:rPr lang="en-GB" sz="1500" b="1" dirty="0" err="1">
                <a:latin typeface="Courier New"/>
                <a:cs typeface="Courier New"/>
              </a:rPr>
              <a:t>h_a</a:t>
            </a:r>
            <a:r>
              <a:rPr lang="en-GB" sz="1500" b="1" dirty="0" smtClean="0">
                <a:latin typeface="Courier New"/>
                <a:cs typeface="Courier New"/>
              </a:rPr>
              <a:t>)</a:t>
            </a:r>
            <a:r>
              <a:rPr lang="en-GB" sz="1500" b="1" dirty="0">
                <a:latin typeface="Courier New"/>
                <a:cs typeface="Courier New"/>
              </a:rPr>
              <a:t>,</a:t>
            </a:r>
            <a:r>
              <a:rPr lang="en-GB" sz="1500" b="1" dirty="0" smtClean="0">
                <a:latin typeface="Courier New"/>
                <a:cs typeface="Courier New"/>
              </a:rPr>
              <a:t> </a:t>
            </a:r>
            <a:r>
              <a:rPr lang="en-GB" sz="1500" b="1" dirty="0" err="1">
                <a:latin typeface="Courier New"/>
                <a:cs typeface="Courier New"/>
              </a:rPr>
              <a:t>d_b</a:t>
            </a:r>
            <a:r>
              <a:rPr lang="en-GB" sz="1500" b="1" dirty="0">
                <a:latin typeface="Courier New"/>
                <a:cs typeface="Courier New"/>
              </a:rPr>
              <a:t>(</a:t>
            </a:r>
            <a:r>
              <a:rPr lang="en-GB" sz="1500" b="1" dirty="0" err="1">
                <a:latin typeface="Courier New"/>
                <a:cs typeface="Courier New"/>
              </a:rPr>
              <a:t>h_b</a:t>
            </a:r>
            <a:r>
              <a:rPr lang="en-GB" sz="1500" b="1" dirty="0" smtClean="0">
                <a:latin typeface="Courier New"/>
                <a:cs typeface="Courier New"/>
              </a:rPr>
              <a:t>), </a:t>
            </a:r>
            <a:r>
              <a:rPr lang="en-GB" sz="1500" b="1" dirty="0" err="1">
                <a:latin typeface="Courier New"/>
                <a:cs typeface="Courier New"/>
              </a:rPr>
              <a:t>d_c</a:t>
            </a:r>
            <a:r>
              <a:rPr lang="en-GB" sz="1500" b="1" dirty="0">
                <a:latin typeface="Courier New"/>
                <a:cs typeface="Courier New"/>
              </a:rPr>
              <a:t>(</a:t>
            </a:r>
            <a:r>
              <a:rPr lang="en-GB" sz="1500" b="1" dirty="0" err="1">
                <a:latin typeface="Courier New"/>
                <a:cs typeface="Courier New"/>
              </a:rPr>
              <a:t>h_c</a:t>
            </a:r>
            <a:r>
              <a:rPr lang="en-GB" sz="1500" b="1" dirty="0" smtClean="0">
                <a:latin typeface="Courier New"/>
                <a:cs typeface="Courier New"/>
              </a:rPr>
              <a:t>);</a:t>
            </a:r>
          </a:p>
          <a:p>
            <a:pPr marL="0" indent="0">
              <a:buNone/>
            </a:pPr>
            <a:endParaRPr lang="en-GB" sz="1500" b="1" dirty="0">
              <a:latin typeface="Courier New"/>
              <a:cs typeface="Courier New"/>
            </a:endParaRPr>
          </a:p>
          <a:p>
            <a:pPr marL="0" indent="0">
              <a:buNone/>
            </a:pPr>
            <a:r>
              <a:rPr lang="en-GB" sz="1500" b="1" dirty="0">
                <a:latin typeface="Courier New"/>
                <a:cs typeface="Courier New"/>
              </a:rPr>
              <a:t>  queue </a:t>
            </a:r>
            <a:r>
              <a:rPr lang="en-GB" sz="1500" b="1" dirty="0" err="1">
                <a:latin typeface="Courier New"/>
                <a:cs typeface="Courier New"/>
              </a:rPr>
              <a:t>myQueue</a:t>
            </a:r>
            <a:r>
              <a:rPr lang="en-GB" sz="1500" b="1" dirty="0">
                <a:latin typeface="Courier New"/>
                <a:cs typeface="Courier New"/>
              </a:rPr>
              <a:t>;</a:t>
            </a:r>
          </a:p>
          <a:p>
            <a:pPr marL="0" indent="0">
              <a:buNone/>
            </a:pPr>
            <a:r>
              <a:rPr lang="en-GB" sz="1500" b="1" dirty="0">
                <a:latin typeface="Courier New"/>
                <a:cs typeface="Courier New"/>
              </a:rPr>
              <a:t>  </a:t>
            </a:r>
            <a:r>
              <a:rPr lang="en-GB" sz="1500" b="1" dirty="0" err="1" smtClean="0">
                <a:latin typeface="Courier New"/>
                <a:cs typeface="Courier New"/>
              </a:rPr>
              <a:t>myQueue.submit</a:t>
            </a:r>
            <a:r>
              <a:rPr lang="en-GB" sz="1500" b="1" dirty="0" smtClean="0">
                <a:latin typeface="Courier New"/>
                <a:cs typeface="Courier New"/>
              </a:rPr>
              <a:t>([</a:t>
            </a:r>
            <a:r>
              <a:rPr lang="en-GB" sz="1500" b="1" dirty="0">
                <a:latin typeface="Courier New"/>
                <a:cs typeface="Courier New"/>
              </a:rPr>
              <a:t>&amp;]</a:t>
            </a:r>
            <a:r>
              <a:rPr lang="en-GB" sz="1500" b="1" dirty="0" smtClean="0">
                <a:latin typeface="Courier New"/>
                <a:cs typeface="Courier New"/>
              </a:rPr>
              <a:t>(handler&amp; </a:t>
            </a:r>
            <a:r>
              <a:rPr lang="en-GB" sz="1500" b="1" dirty="0" err="1" smtClean="0">
                <a:latin typeface="Courier New"/>
                <a:cs typeface="Courier New"/>
              </a:rPr>
              <a:t>cgh</a:t>
            </a:r>
            <a:r>
              <a:rPr lang="en-GB" sz="1500" b="1" dirty="0" smtClean="0">
                <a:latin typeface="Courier New"/>
                <a:cs typeface="Courier New"/>
              </a:rPr>
              <a:t>){</a:t>
            </a:r>
            <a:endParaRPr lang="en-GB" sz="1500" b="1" dirty="0">
              <a:latin typeface="Courier New"/>
              <a:cs typeface="Courier New"/>
            </a:endParaRP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smtClean="0">
                <a:solidFill>
                  <a:srgbClr val="008000"/>
                </a:solidFill>
                <a:latin typeface="Courier New"/>
                <a:cs typeface="Courier New"/>
              </a:rPr>
              <a:t>/</a:t>
            </a:r>
            <a:r>
              <a:rPr lang="en-GB" sz="1500" b="1" dirty="0">
                <a:solidFill>
                  <a:srgbClr val="008000"/>
                </a:solidFill>
                <a:latin typeface="Courier New"/>
                <a:cs typeface="Courier New"/>
              </a:rPr>
              <a:t>/ Data </a:t>
            </a:r>
            <a:r>
              <a:rPr lang="en-GB" sz="1500" b="1" dirty="0" err="1">
                <a:solidFill>
                  <a:srgbClr val="008000"/>
                </a:solidFill>
                <a:latin typeface="Courier New"/>
                <a:cs typeface="Courier New"/>
              </a:rPr>
              <a:t>accessors</a:t>
            </a:r>
            <a:endParaRPr lang="en-GB" sz="1500" b="1" dirty="0">
              <a:solidFill>
                <a:srgbClr val="008000"/>
              </a:solidFill>
              <a:latin typeface="Courier New"/>
              <a:cs typeface="Courier New"/>
            </a:endParaRP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a:solidFill>
                  <a:srgbClr val="C60000"/>
                </a:solidFill>
                <a:latin typeface="Courier New"/>
                <a:cs typeface="Courier New"/>
              </a:rPr>
              <a:t>auto</a:t>
            </a:r>
            <a:r>
              <a:rPr lang="en-GB" sz="1500" b="1" dirty="0">
                <a:latin typeface="Courier New"/>
                <a:cs typeface="Courier New"/>
              </a:rPr>
              <a:t> a = </a:t>
            </a:r>
            <a:r>
              <a:rPr lang="en-GB" sz="1500" b="1" dirty="0" err="1">
                <a:latin typeface="Courier New"/>
                <a:cs typeface="Courier New"/>
              </a:rPr>
              <a:t>d_a.</a:t>
            </a:r>
            <a:r>
              <a:rPr lang="en-GB" sz="1500" b="1" dirty="0" err="1">
                <a:solidFill>
                  <a:srgbClr val="3366FF"/>
                </a:solidFill>
                <a:latin typeface="Courier New"/>
                <a:cs typeface="Courier New"/>
              </a:rPr>
              <a:t>get_access</a:t>
            </a:r>
            <a:r>
              <a:rPr lang="en-GB" sz="1500" b="1" dirty="0">
                <a:latin typeface="Courier New"/>
                <a:cs typeface="Courier New"/>
              </a:rPr>
              <a:t>&lt;access::read&gt;</a:t>
            </a:r>
            <a:r>
              <a:rPr lang="en-GB" sz="1500" b="1" dirty="0" smtClean="0">
                <a:latin typeface="Courier New"/>
                <a:cs typeface="Courier New"/>
              </a:rPr>
              <a:t>(</a:t>
            </a:r>
            <a:r>
              <a:rPr lang="en-GB" sz="1500" b="1" dirty="0" err="1" smtClean="0">
                <a:latin typeface="Courier New"/>
                <a:cs typeface="Courier New"/>
              </a:rPr>
              <a:t>cgh</a:t>
            </a:r>
            <a:r>
              <a:rPr lang="en-GB" sz="1500" b="1" dirty="0" smtClean="0">
                <a:latin typeface="Courier New"/>
                <a:cs typeface="Courier New"/>
              </a:rPr>
              <a:t>)</a:t>
            </a:r>
            <a:r>
              <a:rPr lang="en-GB" sz="1500" b="1" dirty="0">
                <a:latin typeface="Courier New"/>
                <a:cs typeface="Courier New"/>
              </a:rPr>
              <a:t>;</a:t>
            </a: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a:solidFill>
                  <a:srgbClr val="C60000"/>
                </a:solidFill>
                <a:latin typeface="Courier New"/>
                <a:cs typeface="Courier New"/>
              </a:rPr>
              <a:t>auto</a:t>
            </a:r>
            <a:r>
              <a:rPr lang="en-GB" sz="1500" b="1" dirty="0">
                <a:latin typeface="Courier New"/>
                <a:cs typeface="Courier New"/>
              </a:rPr>
              <a:t> b = </a:t>
            </a:r>
            <a:r>
              <a:rPr lang="en-GB" sz="1500" b="1" dirty="0" err="1">
                <a:latin typeface="Courier New"/>
                <a:cs typeface="Courier New"/>
              </a:rPr>
              <a:t>d_b.</a:t>
            </a:r>
            <a:r>
              <a:rPr lang="en-GB" sz="1500" b="1" dirty="0" err="1">
                <a:solidFill>
                  <a:srgbClr val="3366FF"/>
                </a:solidFill>
                <a:latin typeface="Courier New"/>
                <a:cs typeface="Courier New"/>
              </a:rPr>
              <a:t>get_access</a:t>
            </a:r>
            <a:r>
              <a:rPr lang="en-GB" sz="1500" b="1" dirty="0">
                <a:latin typeface="Courier New"/>
                <a:cs typeface="Courier New"/>
              </a:rPr>
              <a:t>&lt;access::read&gt;</a:t>
            </a:r>
            <a:r>
              <a:rPr lang="en-GB" sz="1500" b="1" dirty="0" smtClean="0">
                <a:latin typeface="Courier New"/>
                <a:cs typeface="Courier New"/>
              </a:rPr>
              <a:t>(</a:t>
            </a:r>
            <a:r>
              <a:rPr lang="en-GB" sz="1500" b="1" dirty="0" err="1" smtClean="0">
                <a:latin typeface="Courier New"/>
                <a:cs typeface="Courier New"/>
              </a:rPr>
              <a:t>cgh</a:t>
            </a:r>
            <a:r>
              <a:rPr lang="en-GB" sz="1500" b="1" dirty="0" smtClean="0">
                <a:latin typeface="Courier New"/>
                <a:cs typeface="Courier New"/>
              </a:rPr>
              <a:t>)</a:t>
            </a:r>
            <a:r>
              <a:rPr lang="en-GB" sz="1500" b="1" dirty="0">
                <a:latin typeface="Courier New"/>
                <a:cs typeface="Courier New"/>
              </a:rPr>
              <a:t>;</a:t>
            </a:r>
          </a:p>
          <a:p>
            <a:pPr marL="0" indent="0">
              <a:buNone/>
            </a:pPr>
            <a:r>
              <a:rPr lang="en-GB" sz="1500" b="1" dirty="0" smtClean="0">
                <a:solidFill>
                  <a:srgbClr val="C60000"/>
                </a:solidFill>
                <a:latin typeface="Courier New"/>
                <a:cs typeface="Courier New"/>
              </a:rPr>
              <a:t>    auto</a:t>
            </a:r>
            <a:r>
              <a:rPr lang="en-GB" sz="1500" b="1" dirty="0" smtClean="0">
                <a:latin typeface="Courier New"/>
                <a:cs typeface="Courier New"/>
              </a:rPr>
              <a:t> </a:t>
            </a:r>
            <a:r>
              <a:rPr lang="en-GB" sz="1500" b="1" dirty="0">
                <a:latin typeface="Courier New"/>
                <a:cs typeface="Courier New"/>
              </a:rPr>
              <a:t>c</a:t>
            </a:r>
            <a:r>
              <a:rPr lang="en-GB" sz="1500" b="1" dirty="0" smtClean="0">
                <a:latin typeface="Courier New"/>
                <a:cs typeface="Courier New"/>
              </a:rPr>
              <a:t> </a:t>
            </a:r>
            <a:r>
              <a:rPr lang="en-GB" sz="1500" b="1" dirty="0">
                <a:latin typeface="Courier New"/>
                <a:cs typeface="Courier New"/>
              </a:rPr>
              <a:t>= </a:t>
            </a:r>
            <a:r>
              <a:rPr lang="en-GB" sz="1500" b="1" dirty="0" err="1" smtClean="0">
                <a:latin typeface="Courier New"/>
                <a:cs typeface="Courier New"/>
              </a:rPr>
              <a:t>d_c.</a:t>
            </a:r>
            <a:r>
              <a:rPr lang="en-GB" sz="1500" b="1" dirty="0" err="1" smtClean="0">
                <a:solidFill>
                  <a:srgbClr val="3366FF"/>
                </a:solidFill>
                <a:latin typeface="Courier New"/>
                <a:cs typeface="Courier New"/>
              </a:rPr>
              <a:t>get_access</a:t>
            </a:r>
            <a:r>
              <a:rPr lang="en-GB" sz="1500" b="1" dirty="0">
                <a:latin typeface="Courier New"/>
                <a:cs typeface="Courier New"/>
              </a:rPr>
              <a:t>&lt;access::write&gt;</a:t>
            </a:r>
            <a:r>
              <a:rPr lang="en-GB" sz="1500" b="1" dirty="0" smtClean="0">
                <a:latin typeface="Courier New"/>
                <a:cs typeface="Courier New"/>
              </a:rPr>
              <a:t>(</a:t>
            </a:r>
            <a:r>
              <a:rPr lang="en-GB" sz="1500" b="1" dirty="0" err="1" smtClean="0">
                <a:latin typeface="Courier New"/>
                <a:cs typeface="Courier New"/>
              </a:rPr>
              <a:t>cgh</a:t>
            </a:r>
            <a:r>
              <a:rPr lang="en-GB" sz="1500" b="1" dirty="0" smtClean="0">
                <a:latin typeface="Courier New"/>
                <a:cs typeface="Courier New"/>
              </a:rPr>
              <a:t>);</a:t>
            </a:r>
          </a:p>
          <a:p>
            <a:pPr marL="0" indent="0">
              <a:buNone/>
            </a:pPr>
            <a:endParaRPr lang="en-GB" sz="1500" b="1" dirty="0">
              <a:latin typeface="Courier New"/>
              <a:cs typeface="Courier New"/>
            </a:endParaRP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smtClean="0">
                <a:solidFill>
                  <a:srgbClr val="008000"/>
                </a:solidFill>
                <a:latin typeface="Courier New"/>
                <a:cs typeface="Courier New"/>
              </a:rPr>
              <a:t>/</a:t>
            </a:r>
            <a:r>
              <a:rPr lang="en-GB" sz="1500" b="1" dirty="0">
                <a:solidFill>
                  <a:srgbClr val="008000"/>
                </a:solidFill>
                <a:latin typeface="Courier New"/>
                <a:cs typeface="Courier New"/>
              </a:rPr>
              <a:t>/ Kernel</a:t>
            </a: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err="1" smtClean="0">
                <a:latin typeface="Courier New"/>
                <a:cs typeface="Courier New"/>
              </a:rPr>
              <a:t>cgh.</a:t>
            </a:r>
            <a:r>
              <a:rPr lang="en-GB" sz="1500" b="1" dirty="0" err="1" smtClean="0">
                <a:solidFill>
                  <a:srgbClr val="3366FF"/>
                </a:solidFill>
                <a:latin typeface="Courier New"/>
                <a:cs typeface="Courier New"/>
              </a:rPr>
              <a:t>parallel_for</a:t>
            </a:r>
            <a:r>
              <a:rPr lang="en-GB" sz="1500" b="1" dirty="0" smtClean="0">
                <a:latin typeface="Courier New"/>
                <a:cs typeface="Courier New"/>
              </a:rPr>
              <a:t>&lt;class </a:t>
            </a:r>
            <a:r>
              <a:rPr lang="en-GB" sz="1500" b="1" dirty="0" err="1" smtClean="0">
                <a:latin typeface="Courier New"/>
                <a:cs typeface="Courier New"/>
              </a:rPr>
              <a:t>vadd</a:t>
            </a:r>
            <a:r>
              <a:rPr lang="en-GB" sz="1500" b="1" dirty="0" smtClean="0">
                <a:latin typeface="Courier New"/>
                <a:cs typeface="Courier New"/>
              </a:rPr>
              <a:t>&gt;(range&lt;</a:t>
            </a:r>
            <a:r>
              <a:rPr lang="en-GB" sz="1500" b="1" dirty="0" smtClean="0">
                <a:solidFill>
                  <a:srgbClr val="FF00FF"/>
                </a:solidFill>
                <a:latin typeface="Courier New"/>
                <a:cs typeface="Courier New"/>
              </a:rPr>
              <a:t>1</a:t>
            </a:r>
            <a:r>
              <a:rPr lang="en-GB" sz="1500" b="1" dirty="0" smtClean="0">
                <a:latin typeface="Courier New"/>
                <a:cs typeface="Courier New"/>
              </a:rPr>
              <a:t>&gt;{N}, [=]</a:t>
            </a:r>
            <a:r>
              <a:rPr lang="en-GB" sz="1500" b="1" dirty="0">
                <a:latin typeface="Courier New"/>
                <a:cs typeface="Courier New"/>
              </a:rPr>
              <a:t>(id</a:t>
            </a:r>
            <a:r>
              <a:rPr lang="en-GB" sz="1500" b="1" dirty="0" smtClean="0">
                <a:latin typeface="Courier New"/>
                <a:cs typeface="Courier New"/>
              </a:rPr>
              <a:t>&lt;</a:t>
            </a:r>
            <a:r>
              <a:rPr lang="en-GB" sz="1500" b="1" dirty="0" smtClean="0">
                <a:solidFill>
                  <a:srgbClr val="FF00FF"/>
                </a:solidFill>
                <a:latin typeface="Courier New"/>
                <a:cs typeface="Courier New"/>
              </a:rPr>
              <a:t>1</a:t>
            </a:r>
            <a:r>
              <a:rPr lang="en-GB" sz="1500" b="1" dirty="0" smtClean="0">
                <a:latin typeface="Courier New"/>
                <a:cs typeface="Courier New"/>
              </a:rPr>
              <a:t>&gt; </a:t>
            </a:r>
            <a:r>
              <a:rPr lang="en-GB" sz="1500" b="1" dirty="0" err="1" smtClean="0">
                <a:latin typeface="Courier New"/>
                <a:cs typeface="Courier New"/>
              </a:rPr>
              <a:t>i</a:t>
            </a:r>
            <a:r>
              <a:rPr lang="en-GB" sz="1500" b="1" dirty="0" smtClean="0">
                <a:latin typeface="Courier New"/>
                <a:cs typeface="Courier New"/>
              </a:rPr>
              <a:t>) </a:t>
            </a:r>
            <a:r>
              <a:rPr lang="en-GB" sz="1500" b="1" dirty="0">
                <a:latin typeface="Courier New"/>
                <a:cs typeface="Courier New"/>
              </a:rPr>
              <a:t>{</a:t>
            </a:r>
          </a:p>
          <a:p>
            <a:pPr marL="0" indent="0">
              <a:buNone/>
            </a:pPr>
            <a:r>
              <a:rPr lang="en-GB" sz="1500" b="1" dirty="0" smtClean="0">
                <a:latin typeface="Courier New"/>
                <a:cs typeface="Courier New"/>
              </a:rPr>
              <a:t>      c[</a:t>
            </a:r>
            <a:r>
              <a:rPr lang="en-GB" sz="1500" b="1" dirty="0" err="1">
                <a:latin typeface="Courier New"/>
                <a:cs typeface="Courier New"/>
              </a:rPr>
              <a:t>i</a:t>
            </a:r>
            <a:r>
              <a:rPr lang="en-GB" sz="1500" b="1" dirty="0">
                <a:latin typeface="Courier New"/>
                <a:cs typeface="Courier New"/>
              </a:rPr>
              <a:t>] = a[</a:t>
            </a:r>
            <a:r>
              <a:rPr lang="en-GB" sz="1500" b="1" dirty="0" err="1">
                <a:latin typeface="Courier New"/>
                <a:cs typeface="Courier New"/>
              </a:rPr>
              <a:t>i</a:t>
            </a:r>
            <a:r>
              <a:rPr lang="en-GB" sz="1500" b="1" dirty="0">
                <a:latin typeface="Courier New"/>
                <a:cs typeface="Courier New"/>
              </a:rPr>
              <a:t>] + b[</a:t>
            </a:r>
            <a:r>
              <a:rPr lang="en-GB" sz="1500" b="1" dirty="0" err="1">
                <a:latin typeface="Courier New"/>
                <a:cs typeface="Courier New"/>
              </a:rPr>
              <a:t>i</a:t>
            </a:r>
            <a:r>
              <a:rPr lang="en-GB" sz="1500" b="1" dirty="0" smtClean="0">
                <a:latin typeface="Courier New"/>
                <a:cs typeface="Courier New"/>
              </a:rPr>
              <a:t>];</a:t>
            </a:r>
            <a:endParaRPr lang="en-GB" sz="1500" b="1" dirty="0">
              <a:latin typeface="Courier New"/>
              <a:cs typeface="Courier New"/>
            </a:endParaRPr>
          </a:p>
          <a:p>
            <a:pPr marL="0" indent="0">
              <a:buNone/>
            </a:pPr>
            <a:r>
              <a:rPr lang="en-GB" sz="1500" b="1" dirty="0">
                <a:latin typeface="Courier New"/>
                <a:cs typeface="Courier New"/>
              </a:rPr>
              <a:t>  </a:t>
            </a:r>
            <a:r>
              <a:rPr lang="en-GB" sz="1500" b="1" dirty="0" smtClean="0">
                <a:latin typeface="Courier New"/>
                <a:cs typeface="Courier New"/>
              </a:rPr>
              <a:t>  }</a:t>
            </a:r>
            <a:r>
              <a:rPr lang="en-GB" sz="1500" b="1" dirty="0">
                <a:latin typeface="Courier New"/>
                <a:cs typeface="Courier New"/>
              </a:rPr>
              <a:t>));</a:t>
            </a:r>
          </a:p>
          <a:p>
            <a:pPr marL="0" indent="0">
              <a:buNone/>
            </a:pPr>
            <a:r>
              <a:rPr lang="en-GB" sz="1500" b="1" dirty="0">
                <a:latin typeface="Courier New"/>
                <a:cs typeface="Courier New"/>
              </a:rPr>
              <a:t>  });</a:t>
            </a:r>
          </a:p>
          <a:p>
            <a:pPr marL="0" indent="0">
              <a:buNone/>
            </a:pPr>
            <a:r>
              <a:rPr lang="en-GB" sz="1500" b="1" dirty="0" smtClean="0">
                <a:latin typeface="Courier New"/>
                <a:cs typeface="Courier New"/>
              </a:rPr>
              <a:t>}</a:t>
            </a:r>
          </a:p>
        </p:txBody>
      </p:sp>
    </p:spTree>
    <p:extLst>
      <p:ext uri="{BB962C8B-B14F-4D97-AF65-F5344CB8AC3E}">
        <p14:creationId xmlns:p14="http://schemas.microsoft.com/office/powerpoint/2010/main" val="33508432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850900"/>
            <a:ext cx="9144000" cy="5155069"/>
          </a:xfrm>
          <a:prstGeom prst="rect">
            <a:avLst/>
          </a:prstGeom>
        </p:spPr>
      </p:pic>
    </p:spTree>
    <p:extLst>
      <p:ext uri="{BB962C8B-B14F-4D97-AF65-F5344CB8AC3E}">
        <p14:creationId xmlns:p14="http://schemas.microsoft.com/office/powerpoint/2010/main" val="25858724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
            <a:ext cx="8229600" cy="890156"/>
          </a:xfrm>
        </p:spPr>
        <p:txBody>
          <a:bodyPr/>
          <a:lstStyle/>
          <a:p>
            <a:r>
              <a:rPr lang="en-GB" dirty="0" smtClean="0"/>
              <a:t>Libraries etc.</a:t>
            </a:r>
            <a:endParaRPr lang="en-GB" dirty="0"/>
          </a:p>
        </p:txBody>
      </p:sp>
      <p:sp>
        <p:nvSpPr>
          <p:cNvPr id="5" name="Content Placeholder 4"/>
          <p:cNvSpPr>
            <a:spLocks noGrp="1"/>
          </p:cNvSpPr>
          <p:nvPr>
            <p:ph idx="1"/>
          </p:nvPr>
        </p:nvSpPr>
        <p:spPr>
          <a:xfrm>
            <a:off x="457200" y="955288"/>
            <a:ext cx="8476484" cy="5416925"/>
          </a:xfrm>
        </p:spPr>
        <p:txBody>
          <a:bodyPr>
            <a:normAutofit fontScale="92500"/>
          </a:bodyPr>
          <a:lstStyle/>
          <a:p>
            <a:r>
              <a:rPr lang="en-GB" dirty="0" err="1"/>
              <a:t>clFFT</a:t>
            </a:r>
            <a:r>
              <a:rPr lang="en-GB" dirty="0"/>
              <a:t>/</a:t>
            </a:r>
            <a:r>
              <a:rPr lang="en-GB" dirty="0" err="1" smtClean="0"/>
              <a:t>clBLAS</a:t>
            </a:r>
            <a:r>
              <a:rPr lang="en-GB" dirty="0" smtClean="0"/>
              <a:t>/</a:t>
            </a:r>
            <a:r>
              <a:rPr lang="en-GB" dirty="0" err="1" smtClean="0"/>
              <a:t>clSPARSE</a:t>
            </a:r>
            <a:r>
              <a:rPr lang="en-GB" dirty="0" smtClean="0"/>
              <a:t>/</a:t>
            </a:r>
            <a:r>
              <a:rPr lang="en-GB" dirty="0" err="1" smtClean="0"/>
              <a:t>clRNG</a:t>
            </a:r>
            <a:r>
              <a:rPr lang="en-GB" dirty="0" smtClean="0"/>
              <a:t> </a:t>
            </a:r>
            <a:r>
              <a:rPr lang="en-GB" dirty="0"/>
              <a:t>(all on </a:t>
            </a:r>
            <a:r>
              <a:rPr lang="en-GB" dirty="0" err="1"/>
              <a:t>github</a:t>
            </a:r>
            <a:r>
              <a:rPr lang="en-GB" dirty="0" smtClean="0"/>
              <a:t>)</a:t>
            </a:r>
          </a:p>
          <a:p>
            <a:pPr lvl="1"/>
            <a:r>
              <a:rPr lang="en-GB" dirty="0" smtClean="0"/>
              <a:t>Been significantly improving in performance</a:t>
            </a:r>
            <a:endParaRPr lang="en-GB" dirty="0"/>
          </a:p>
          <a:p>
            <a:r>
              <a:rPr lang="en-GB" dirty="0" err="1" smtClean="0"/>
              <a:t>Arrayfire</a:t>
            </a:r>
            <a:r>
              <a:rPr lang="en-GB" dirty="0" smtClean="0"/>
              <a:t> v3.x now open source</a:t>
            </a:r>
          </a:p>
          <a:p>
            <a:r>
              <a:rPr lang="en-GB" dirty="0" smtClean="0"/>
              <a:t>Boost compute with </a:t>
            </a:r>
            <a:r>
              <a:rPr lang="en-GB" dirty="0" err="1" smtClean="0"/>
              <a:t>VexCL</a:t>
            </a:r>
            <a:endParaRPr lang="en-GB" dirty="0" smtClean="0"/>
          </a:p>
          <a:p>
            <a:r>
              <a:rPr lang="en-GB" dirty="0" err="1" smtClean="0"/>
              <a:t>ViennaCL</a:t>
            </a:r>
            <a:r>
              <a:rPr lang="en-GB" dirty="0" smtClean="0"/>
              <a:t> (</a:t>
            </a:r>
            <a:r>
              <a:rPr lang="en-GB" dirty="0" err="1" smtClean="0"/>
              <a:t>PETSc</a:t>
            </a:r>
            <a:r>
              <a:rPr lang="en-GB" dirty="0" smtClean="0"/>
              <a:t>), PARALUTION</a:t>
            </a:r>
          </a:p>
          <a:p>
            <a:r>
              <a:rPr lang="en-GB" b="1" dirty="0" smtClean="0">
                <a:solidFill>
                  <a:srgbClr val="008000"/>
                </a:solidFill>
              </a:rPr>
              <a:t>GPU</a:t>
            </a:r>
            <a:r>
              <a:rPr lang="en-GB" b="1" dirty="0">
                <a:solidFill>
                  <a:srgbClr val="008000"/>
                </a:solidFill>
              </a:rPr>
              <a:t>-STREAM </a:t>
            </a:r>
            <a:r>
              <a:rPr lang="en-GB" dirty="0"/>
              <a:t>memory bandwidth </a:t>
            </a:r>
            <a:r>
              <a:rPr lang="en-GB" dirty="0" smtClean="0"/>
              <a:t>benchmark:</a:t>
            </a:r>
            <a:endParaRPr lang="en-GB" dirty="0"/>
          </a:p>
          <a:p>
            <a:pPr lvl="1"/>
            <a:r>
              <a:rPr lang="en-GB" dirty="0">
                <a:hlinkClick r:id="rId3"/>
              </a:rPr>
              <a:t>https://github.com/UoB-HPC/GPU-</a:t>
            </a:r>
            <a:r>
              <a:rPr lang="en-GB" dirty="0" smtClean="0">
                <a:hlinkClick r:id="rId3"/>
              </a:rPr>
              <a:t>STREAM</a:t>
            </a:r>
            <a:endParaRPr lang="en-GB" dirty="0" smtClean="0"/>
          </a:p>
          <a:p>
            <a:endParaRPr lang="en-GB" dirty="0" smtClean="0"/>
          </a:p>
          <a:p>
            <a:r>
              <a:rPr lang="en-GB" dirty="0" smtClean="0"/>
              <a:t>Lots more - see the Khronos OpenCL pages:     </a:t>
            </a:r>
            <a:r>
              <a:rPr lang="en-GB" dirty="0">
                <a:hlinkClick r:id="rId4"/>
              </a:rPr>
              <a:t>https://www.khronos.org/opencl/</a:t>
            </a:r>
            <a:r>
              <a:rPr lang="en-GB" dirty="0" smtClean="0">
                <a:hlinkClick r:id="rId4"/>
              </a:rPr>
              <a:t>resources</a:t>
            </a:r>
            <a:r>
              <a:rPr lang="en-GB" dirty="0" smtClean="0"/>
              <a:t> </a:t>
            </a:r>
          </a:p>
        </p:txBody>
      </p:sp>
    </p:spTree>
    <p:extLst>
      <p:ext uri="{BB962C8B-B14F-4D97-AF65-F5344CB8AC3E}">
        <p14:creationId xmlns:p14="http://schemas.microsoft.com/office/powerpoint/2010/main" val="230795765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CLFORTRAN</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Features</a:t>
            </a:r>
            <a:endParaRPr lang="en-GB" dirty="0"/>
          </a:p>
          <a:p>
            <a:pPr lvl="1"/>
            <a:r>
              <a:rPr lang="en-GB" dirty="0"/>
              <a:t>Full access to OpenCL API from Fortran applications</a:t>
            </a:r>
          </a:p>
          <a:p>
            <a:pPr lvl="1"/>
            <a:r>
              <a:rPr lang="en-GB" dirty="0"/>
              <a:t>Pure Fortran implementation – No need for C/C++ codes or compiler support</a:t>
            </a:r>
          </a:p>
          <a:p>
            <a:pPr lvl="1"/>
            <a:r>
              <a:rPr lang="en-GB" dirty="0"/>
              <a:t>OpenCL standard conformant, up to 1.2 *</a:t>
            </a:r>
          </a:p>
          <a:p>
            <a:pPr lvl="1"/>
            <a:r>
              <a:rPr lang="en-GB" dirty="0"/>
              <a:t>Open Source and free for commercial </a:t>
            </a:r>
            <a:r>
              <a:rPr lang="en-GB" dirty="0" smtClean="0"/>
              <a:t>use</a:t>
            </a:r>
          </a:p>
          <a:p>
            <a:r>
              <a:rPr lang="en-GB" dirty="0"/>
              <a:t>Works with GNU </a:t>
            </a:r>
            <a:r>
              <a:rPr lang="en-GB" dirty="0" smtClean="0"/>
              <a:t>Fortran, Intel Fortran and IBM </a:t>
            </a:r>
            <a:r>
              <a:rPr lang="en-GB" dirty="0"/>
              <a:t>XL </a:t>
            </a:r>
            <a:r>
              <a:rPr lang="en-GB" dirty="0" smtClean="0"/>
              <a:t>Fortran</a:t>
            </a:r>
          </a:p>
          <a:p>
            <a:r>
              <a:rPr lang="en-GB" dirty="0" smtClean="0"/>
              <a:t>Needs a </a:t>
            </a:r>
            <a:r>
              <a:rPr lang="en-GB" dirty="0"/>
              <a:t>Fortran 2002/2003 compatible compiler</a:t>
            </a:r>
            <a:endParaRPr lang="en-GB" dirty="0"/>
          </a:p>
        </p:txBody>
      </p:sp>
      <p:sp>
        <p:nvSpPr>
          <p:cNvPr id="4" name="TextBox 3"/>
          <p:cNvSpPr txBox="1"/>
          <p:nvPr/>
        </p:nvSpPr>
        <p:spPr>
          <a:xfrm>
            <a:off x="251520" y="6514488"/>
            <a:ext cx="8500745" cy="338554"/>
          </a:xfrm>
          <a:prstGeom prst="rect">
            <a:avLst/>
          </a:prstGeom>
          <a:noFill/>
        </p:spPr>
        <p:txBody>
          <a:bodyPr wrap="none" rtlCol="0">
            <a:spAutoFit/>
          </a:bodyPr>
          <a:lstStyle/>
          <a:p>
            <a:r>
              <a:rPr lang="en-GB" sz="1600" dirty="0">
                <a:hlinkClick r:id="rId2"/>
              </a:rPr>
              <a:t>http://www.cass-hpc.com/solutions/libraries/clfortran-pure-fortran-interface-to-opencl</a:t>
            </a:r>
            <a:r>
              <a:rPr lang="en-GB" sz="1600" dirty="0" smtClean="0">
                <a:hlinkClick r:id="rId2"/>
              </a:rPr>
              <a:t>/</a:t>
            </a:r>
            <a:r>
              <a:rPr lang="en-GB" sz="1600" dirty="0" smtClean="0"/>
              <a:t> </a:t>
            </a:r>
            <a:endParaRPr lang="en-GB" sz="1600" dirty="0"/>
          </a:p>
        </p:txBody>
      </p:sp>
    </p:spTree>
    <p:extLst>
      <p:ext uri="{BB962C8B-B14F-4D97-AF65-F5344CB8AC3E}">
        <p14:creationId xmlns:p14="http://schemas.microsoft.com/office/powerpoint/2010/main" val="363161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2.0 Goals</a:t>
            </a:r>
            <a:endParaRPr lang="en-US" dirty="0"/>
          </a:p>
        </p:txBody>
      </p:sp>
      <p:sp>
        <p:nvSpPr>
          <p:cNvPr id="3" name="Content Placeholder 2"/>
          <p:cNvSpPr>
            <a:spLocks noGrp="1"/>
          </p:cNvSpPr>
          <p:nvPr>
            <p:ph idx="1"/>
          </p:nvPr>
        </p:nvSpPr>
        <p:spPr/>
        <p:txBody>
          <a:bodyPr/>
          <a:lstStyle/>
          <a:p>
            <a:r>
              <a:rPr lang="en-US" dirty="0" smtClean="0"/>
              <a:t>Ease of use</a:t>
            </a:r>
          </a:p>
          <a:p>
            <a:r>
              <a:rPr lang="en-US" dirty="0" smtClean="0"/>
              <a:t>Performance improvements</a:t>
            </a:r>
          </a:p>
          <a:p>
            <a:r>
              <a:rPr lang="en-US" dirty="0" smtClean="0"/>
              <a:t>Enable new programming patterns</a:t>
            </a:r>
          </a:p>
          <a:p>
            <a:r>
              <a:rPr lang="en-US" dirty="0" smtClean="0"/>
              <a:t>Well-defined execution &amp; memory model</a:t>
            </a:r>
          </a:p>
          <a:p>
            <a:r>
              <a:rPr lang="en-US" dirty="0" smtClean="0"/>
              <a:t>Improved CL / GL sharing</a:t>
            </a:r>
          </a:p>
          <a:p>
            <a:endParaRPr lang="en-US" dirty="0"/>
          </a:p>
        </p:txBody>
      </p:sp>
    </p:spTree>
    <p:extLst>
      <p:ext uri="{BB962C8B-B14F-4D97-AF65-F5344CB8AC3E}">
        <p14:creationId xmlns:p14="http://schemas.microsoft.com/office/powerpoint/2010/main" val="278192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ustre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200"/>
            <a:ext cx="9144000" cy="5675376"/>
          </a:xfrm>
          <a:prstGeom prst="rect">
            <a:avLst/>
          </a:prstGeom>
        </p:spPr>
      </p:pic>
    </p:spTree>
    <p:extLst>
      <p:ext uri="{BB962C8B-B14F-4D97-AF65-F5344CB8AC3E}">
        <p14:creationId xmlns:p14="http://schemas.microsoft.com/office/powerpoint/2010/main" val="36415007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9"/>
            <a:ext cx="8928992" cy="1143000"/>
          </a:xfrm>
        </p:spPr>
        <p:txBody>
          <a:bodyPr>
            <a:normAutofit fontScale="90000"/>
          </a:bodyPr>
          <a:lstStyle/>
          <a:p>
            <a:r>
              <a:rPr lang="en-GB" dirty="0" smtClean="0"/>
              <a:t>Resources:</a:t>
            </a:r>
            <a:br>
              <a:rPr lang="en-GB" dirty="0" smtClean="0"/>
            </a:br>
            <a:r>
              <a:rPr lang="en-GB" dirty="0" smtClean="0"/>
              <a:t>https</a:t>
            </a:r>
            <a:r>
              <a:rPr lang="en-GB" dirty="0"/>
              <a:t>://www.khronos.org/opencl/</a:t>
            </a:r>
          </a:p>
        </p:txBody>
      </p:sp>
      <p:sp>
        <p:nvSpPr>
          <p:cNvPr id="4" name="TextBox 3"/>
          <p:cNvSpPr txBox="1"/>
          <p:nvPr/>
        </p:nvSpPr>
        <p:spPr>
          <a:xfrm>
            <a:off x="1979714" y="4221088"/>
            <a:ext cx="6526925" cy="923330"/>
          </a:xfrm>
          <a:prstGeom prst="rect">
            <a:avLst/>
          </a:prstGeom>
          <a:noFill/>
        </p:spPr>
        <p:txBody>
          <a:bodyPr wrap="square" rtlCol="0">
            <a:spAutoFit/>
          </a:bodyPr>
          <a:lstStyle/>
          <a:p>
            <a:r>
              <a:rPr lang="en-US" sz="1800" b="1" dirty="0" smtClean="0">
                <a:solidFill>
                  <a:schemeClr val="tx1"/>
                </a:solidFill>
                <a:latin typeface="+mn-lt"/>
              </a:rPr>
              <a:t>OpenCL Programming Guide</a:t>
            </a:r>
            <a:r>
              <a:rPr lang="en-US" sz="1800" dirty="0" smtClean="0">
                <a:solidFill>
                  <a:schemeClr val="tx1"/>
                </a:solidFill>
                <a:latin typeface="+mn-lt"/>
              </a:rPr>
              <a:t>: </a:t>
            </a:r>
          </a:p>
          <a:p>
            <a:r>
              <a:rPr lang="en-US" sz="1800" dirty="0" smtClean="0">
                <a:solidFill>
                  <a:schemeClr val="tx1"/>
                </a:solidFill>
                <a:latin typeface="+mn-lt"/>
              </a:rPr>
              <a:t>Aaftab Munshi, Benedict Gaster, Timothy G. Mattson and James Fung, 2011 </a:t>
            </a:r>
            <a:endParaRPr lang="en-US" sz="1800" dirty="0">
              <a:solidFill>
                <a:schemeClr val="tx1"/>
              </a:solidFill>
              <a:latin typeface="+mn-lt"/>
            </a:endParaRPr>
          </a:p>
        </p:txBody>
      </p:sp>
      <p:sp>
        <p:nvSpPr>
          <p:cNvPr id="5" name="TextBox 4"/>
          <p:cNvSpPr txBox="1"/>
          <p:nvPr/>
        </p:nvSpPr>
        <p:spPr>
          <a:xfrm>
            <a:off x="1979714" y="5373216"/>
            <a:ext cx="6526925" cy="923330"/>
          </a:xfrm>
          <a:prstGeom prst="rect">
            <a:avLst/>
          </a:prstGeom>
          <a:noFill/>
        </p:spPr>
        <p:txBody>
          <a:bodyPr wrap="square" rtlCol="0">
            <a:spAutoFit/>
          </a:bodyPr>
          <a:lstStyle/>
          <a:p>
            <a:r>
              <a:rPr lang="en-US" sz="1800" b="1" dirty="0" smtClean="0">
                <a:solidFill>
                  <a:schemeClr val="tx1"/>
                </a:solidFill>
                <a:latin typeface="+mn-lt"/>
              </a:rPr>
              <a:t>Heterogeneous Computing with OpenCL</a:t>
            </a:r>
          </a:p>
          <a:p>
            <a:r>
              <a:rPr lang="en-US" sz="1800" dirty="0" smtClean="0">
                <a:solidFill>
                  <a:schemeClr val="tx1"/>
                </a:solidFill>
                <a:latin typeface="+mn-lt"/>
              </a:rPr>
              <a:t>Benedict Gaster, Lee Howes, David R. </a:t>
            </a:r>
            <a:r>
              <a:rPr lang="en-US" sz="1800" dirty="0" err="1" smtClean="0">
                <a:solidFill>
                  <a:schemeClr val="tx1"/>
                </a:solidFill>
                <a:latin typeface="+mn-lt"/>
              </a:rPr>
              <a:t>Kaeli</a:t>
            </a:r>
            <a:r>
              <a:rPr lang="en-US" sz="1800" dirty="0" smtClean="0">
                <a:solidFill>
                  <a:schemeClr val="tx1"/>
                </a:solidFill>
                <a:latin typeface="+mn-lt"/>
              </a:rPr>
              <a:t>, </a:t>
            </a:r>
            <a:r>
              <a:rPr lang="en-US" sz="1800" dirty="0" err="1" smtClean="0">
                <a:solidFill>
                  <a:schemeClr val="tx1"/>
                </a:solidFill>
                <a:latin typeface="+mn-lt"/>
              </a:rPr>
              <a:t>Perhaad</a:t>
            </a:r>
            <a:r>
              <a:rPr lang="en-US" sz="1800" dirty="0" smtClean="0">
                <a:solidFill>
                  <a:schemeClr val="tx1"/>
                </a:solidFill>
                <a:latin typeface="+mn-lt"/>
              </a:rPr>
              <a:t> </a:t>
            </a:r>
            <a:r>
              <a:rPr lang="en-US" sz="1800" dirty="0" err="1" smtClean="0">
                <a:solidFill>
                  <a:schemeClr val="tx1"/>
                </a:solidFill>
                <a:latin typeface="+mn-lt"/>
              </a:rPr>
              <a:t>Mistry</a:t>
            </a:r>
            <a:r>
              <a:rPr lang="en-US" sz="1800" dirty="0" smtClean="0">
                <a:solidFill>
                  <a:schemeClr val="tx1"/>
                </a:solidFill>
                <a:latin typeface="+mn-lt"/>
              </a:rPr>
              <a:t> and Dana </a:t>
            </a:r>
            <a:r>
              <a:rPr lang="en-US" sz="1800" dirty="0" err="1" smtClean="0">
                <a:solidFill>
                  <a:schemeClr val="tx1"/>
                </a:solidFill>
                <a:latin typeface="+mn-lt"/>
              </a:rPr>
              <a:t>Schaa</a:t>
            </a:r>
            <a:r>
              <a:rPr lang="en-US" sz="1800" dirty="0" smtClean="0">
                <a:solidFill>
                  <a:schemeClr val="tx1"/>
                </a:solidFill>
                <a:latin typeface="+mn-lt"/>
              </a:rPr>
              <a:t>, 2011</a:t>
            </a:r>
            <a:endParaRPr lang="en-US" sz="1800" dirty="0">
              <a:solidFill>
                <a:schemeClr val="tx1"/>
              </a:solidFill>
              <a:latin typeface="+mn-lt"/>
            </a:endParaRPr>
          </a:p>
        </p:txBody>
      </p:sp>
      <p:grpSp>
        <p:nvGrpSpPr>
          <p:cNvPr id="6" name="Group 9"/>
          <p:cNvGrpSpPr/>
          <p:nvPr/>
        </p:nvGrpSpPr>
        <p:grpSpPr>
          <a:xfrm>
            <a:off x="620960" y="5301208"/>
            <a:ext cx="845301" cy="1008112"/>
            <a:chOff x="376238" y="3239813"/>
            <a:chExt cx="1817664" cy="2167759"/>
          </a:xfrm>
        </p:grpSpPr>
        <p:pic>
          <p:nvPicPr>
            <p:cNvPr id="7" name="Picture 2"/>
            <p:cNvPicPr>
              <a:picLocks noChangeAspect="1" noChangeArrowheads="1"/>
            </p:cNvPicPr>
            <p:nvPr/>
          </p:nvPicPr>
          <p:blipFill>
            <a:blip r:embed="rId2" cstate="print"/>
            <a:srcRect/>
            <a:stretch>
              <a:fillRect/>
            </a:stretch>
          </p:blipFill>
          <p:spPr bwMode="auto">
            <a:xfrm>
              <a:off x="376238" y="3239813"/>
              <a:ext cx="1765410" cy="2167759"/>
            </a:xfrm>
            <a:prstGeom prst="rect">
              <a:avLst/>
            </a:prstGeom>
            <a:noFill/>
            <a:ln w="9525">
              <a:noFill/>
              <a:miter lim="800000"/>
              <a:headEnd/>
              <a:tailEnd/>
            </a:ln>
          </p:spPr>
        </p:pic>
        <p:sp>
          <p:nvSpPr>
            <p:cNvPr id="8" name="Rectangle 7"/>
            <p:cNvSpPr/>
            <p:nvPr/>
          </p:nvSpPr>
          <p:spPr>
            <a:xfrm>
              <a:off x="2032731" y="3269473"/>
              <a:ext cx="161171" cy="177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8" idx="0"/>
            </p:cNvCxnSpPr>
            <p:nvPr/>
          </p:nvCxnSpPr>
          <p:spPr>
            <a:xfrm rot="16200000" flipV="1">
              <a:off x="1058161" y="4324629"/>
              <a:ext cx="2111216" cy="90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0" name="Group 12"/>
          <p:cNvGrpSpPr/>
          <p:nvPr/>
        </p:nvGrpSpPr>
        <p:grpSpPr>
          <a:xfrm>
            <a:off x="611560" y="4131316"/>
            <a:ext cx="864096" cy="1097885"/>
            <a:chOff x="376239" y="728335"/>
            <a:chExt cx="1751583" cy="2225491"/>
          </a:xfrm>
        </p:grpSpPr>
        <p:pic>
          <p:nvPicPr>
            <p:cNvPr id="11" name="Picture 10"/>
            <p:cNvPicPr>
              <a:picLocks noChangeAspect="1" noChangeArrowheads="1"/>
            </p:cNvPicPr>
            <p:nvPr/>
          </p:nvPicPr>
          <p:blipFill>
            <a:blip r:embed="rId3" cstate="print"/>
            <a:srcRect/>
            <a:stretch>
              <a:fillRect/>
            </a:stretch>
          </p:blipFill>
          <p:spPr bwMode="auto">
            <a:xfrm>
              <a:off x="376239" y="728335"/>
              <a:ext cx="1704810" cy="2225491"/>
            </a:xfrm>
            <a:prstGeom prst="rect">
              <a:avLst/>
            </a:prstGeom>
            <a:noFill/>
            <a:ln w="9525">
              <a:noFill/>
              <a:miter lim="800000"/>
              <a:headEnd/>
              <a:tailEnd/>
            </a:ln>
          </p:spPr>
        </p:pic>
        <p:sp>
          <p:nvSpPr>
            <p:cNvPr id="12" name="Rectangle 11"/>
            <p:cNvSpPr/>
            <p:nvPr/>
          </p:nvSpPr>
          <p:spPr>
            <a:xfrm>
              <a:off x="1984811" y="749721"/>
              <a:ext cx="112675" cy="199348"/>
            </a:xfrm>
            <a:prstGeom prst="rect">
              <a:avLst/>
            </a:prstGeom>
            <a:solidFill>
              <a:srgbClr val="06A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62817" y="736720"/>
              <a:ext cx="65005" cy="277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a:blip r:embed="rId4"/>
          <a:stretch>
            <a:fillRect/>
          </a:stretch>
        </p:blipFill>
        <p:spPr>
          <a:xfrm>
            <a:off x="611560" y="1700808"/>
            <a:ext cx="864096" cy="1109579"/>
          </a:xfrm>
          <a:prstGeom prst="rect">
            <a:avLst/>
          </a:prstGeom>
        </p:spPr>
      </p:pic>
      <p:sp>
        <p:nvSpPr>
          <p:cNvPr id="16" name="TextBox 15"/>
          <p:cNvSpPr txBox="1"/>
          <p:nvPr/>
        </p:nvSpPr>
        <p:spPr>
          <a:xfrm>
            <a:off x="1979714" y="1785589"/>
            <a:ext cx="6526925" cy="923330"/>
          </a:xfrm>
          <a:prstGeom prst="rect">
            <a:avLst/>
          </a:prstGeom>
          <a:noFill/>
        </p:spPr>
        <p:txBody>
          <a:bodyPr wrap="square" rtlCol="0">
            <a:spAutoFit/>
          </a:bodyPr>
          <a:lstStyle/>
          <a:p>
            <a:r>
              <a:rPr lang="en-US" sz="1800" b="1" dirty="0" smtClean="0">
                <a:solidFill>
                  <a:schemeClr val="tx1"/>
                </a:solidFill>
                <a:latin typeface="+mn-lt"/>
              </a:rPr>
              <a:t>The OpenCL specification</a:t>
            </a:r>
            <a:endParaRPr lang="en-US" sz="1800" dirty="0" smtClean="0">
              <a:solidFill>
                <a:schemeClr val="tx1"/>
              </a:solidFill>
              <a:latin typeface="+mn-lt"/>
            </a:endParaRPr>
          </a:p>
          <a:p>
            <a:r>
              <a:rPr lang="en-US" sz="1800" dirty="0" smtClean="0">
                <a:solidFill>
                  <a:schemeClr val="tx1"/>
                </a:solidFill>
                <a:latin typeface="+mn-lt"/>
              </a:rPr>
              <a:t>Surprisingly approachable for a spec!</a:t>
            </a:r>
          </a:p>
          <a:p>
            <a:r>
              <a:rPr lang="en-US" dirty="0">
                <a:hlinkClick r:id="rId5"/>
              </a:rPr>
              <a:t>https://www.khronos.org/registry/cl</a:t>
            </a:r>
            <a:r>
              <a:rPr lang="en-US" dirty="0" smtClean="0">
                <a:hlinkClick r:id="rId5"/>
              </a:rPr>
              <a:t>/</a:t>
            </a:r>
            <a:r>
              <a:rPr lang="en-US" dirty="0" smtClean="0"/>
              <a:t> </a:t>
            </a:r>
            <a:endParaRPr lang="en-US" dirty="0"/>
          </a:p>
        </p:txBody>
      </p:sp>
      <p:pic>
        <p:nvPicPr>
          <p:cNvPr id="17" name="Picture 2"/>
          <p:cNvPicPr>
            <a:picLocks noGrp="1" noChangeAspect="1" noChangeArrowheads="1"/>
          </p:cNvPicPr>
          <p:nvPr>
            <p:ph sz="half" idx="4294967295"/>
          </p:nvPr>
        </p:nvPicPr>
        <p:blipFill>
          <a:blip r:embed="rId6" cstate="print"/>
          <a:stretch>
            <a:fillRect/>
          </a:stretch>
        </p:blipFill>
        <p:spPr bwMode="auto">
          <a:xfrm>
            <a:off x="611560" y="2924944"/>
            <a:ext cx="864096" cy="1110139"/>
          </a:xfrm>
          <a:prstGeom prst="rect">
            <a:avLst/>
          </a:prstGeom>
          <a:noFill/>
          <a:ln w="9525">
            <a:noFill/>
            <a:miter lim="800000"/>
            <a:headEnd/>
            <a:tailEnd/>
          </a:ln>
        </p:spPr>
      </p:pic>
      <p:sp>
        <p:nvSpPr>
          <p:cNvPr id="18" name="TextBox 17"/>
          <p:cNvSpPr txBox="1"/>
          <p:nvPr/>
        </p:nvSpPr>
        <p:spPr>
          <a:xfrm>
            <a:off x="1979714" y="2996952"/>
            <a:ext cx="6526925" cy="923330"/>
          </a:xfrm>
          <a:prstGeom prst="rect">
            <a:avLst/>
          </a:prstGeom>
          <a:noFill/>
        </p:spPr>
        <p:txBody>
          <a:bodyPr wrap="square" rtlCol="0">
            <a:spAutoFit/>
          </a:bodyPr>
          <a:lstStyle/>
          <a:p>
            <a:r>
              <a:rPr lang="en-US" sz="1800" b="1" dirty="0" smtClean="0">
                <a:solidFill>
                  <a:schemeClr val="tx1"/>
                </a:solidFill>
                <a:latin typeface="+mn-lt"/>
              </a:rPr>
              <a:t>OpenCL reference card</a:t>
            </a:r>
            <a:endParaRPr lang="en-US" sz="1800" dirty="0" smtClean="0">
              <a:solidFill>
                <a:schemeClr val="tx1"/>
              </a:solidFill>
              <a:latin typeface="+mn-lt"/>
            </a:endParaRPr>
          </a:p>
          <a:p>
            <a:r>
              <a:rPr lang="en-US" sz="1800" dirty="0" smtClean="0">
                <a:solidFill>
                  <a:schemeClr val="tx1"/>
                </a:solidFill>
                <a:latin typeface="+mn-lt"/>
              </a:rPr>
              <a:t>Useful to have on your desk(top)</a:t>
            </a:r>
            <a:endParaRPr lang="en-US" dirty="0"/>
          </a:p>
          <a:p>
            <a:r>
              <a:rPr lang="en-US" sz="1800" dirty="0" smtClean="0">
                <a:solidFill>
                  <a:schemeClr val="tx1"/>
                </a:solidFill>
                <a:latin typeface="+mn-lt"/>
              </a:rPr>
              <a:t>Available on the same page as the spec.</a:t>
            </a:r>
            <a:endParaRPr lang="en-US" sz="1800" dirty="0">
              <a:solidFill>
                <a:schemeClr val="tx1"/>
              </a:solidFill>
              <a:latin typeface="+mn-lt"/>
            </a:endParaRPr>
          </a:p>
        </p:txBody>
      </p:sp>
    </p:spTree>
    <p:extLst>
      <p:ext uri="{BB962C8B-B14F-4D97-AF65-F5344CB8AC3E}">
        <p14:creationId xmlns:p14="http://schemas.microsoft.com/office/powerpoint/2010/main" val="29317353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resources</a:t>
            </a:r>
            <a:endParaRPr lang="en-GB" dirty="0"/>
          </a:p>
        </p:txBody>
      </p:sp>
      <p:sp>
        <p:nvSpPr>
          <p:cNvPr id="3" name="Content Placeholder 2"/>
          <p:cNvSpPr>
            <a:spLocks noGrp="1"/>
          </p:cNvSpPr>
          <p:nvPr>
            <p:ph idx="1"/>
          </p:nvPr>
        </p:nvSpPr>
        <p:spPr/>
        <p:txBody>
          <a:bodyPr/>
          <a:lstStyle/>
          <a:p>
            <a:r>
              <a:rPr lang="en-GB" dirty="0" smtClean="0"/>
              <a:t>Lots of OpenCL examples in the SDKs from the vendors:</a:t>
            </a:r>
          </a:p>
          <a:p>
            <a:pPr lvl="1"/>
            <a:r>
              <a:rPr lang="en-GB" dirty="0" smtClean="0"/>
              <a:t> AMD, Intel, </a:t>
            </a:r>
            <a:r>
              <a:rPr lang="en-GB" dirty="0" err="1" smtClean="0"/>
              <a:t>Nvidia</a:t>
            </a:r>
            <a:r>
              <a:rPr lang="en-GB" dirty="0" smtClean="0"/>
              <a:t>, …</a:t>
            </a:r>
          </a:p>
          <a:p>
            <a:r>
              <a:rPr lang="en-GB" dirty="0" smtClean="0"/>
              <a:t>The SHOC OpenCL/CUDA benchmark suite (available as source code):</a:t>
            </a:r>
          </a:p>
          <a:p>
            <a:pPr lvl="1"/>
            <a:r>
              <a:rPr lang="en-GB" dirty="0">
                <a:hlinkClick r:id="rId2"/>
              </a:rPr>
              <a:t>https://github.com/vetter/shoc/</a:t>
            </a:r>
            <a:r>
              <a:rPr lang="en-GB" dirty="0" smtClean="0">
                <a:hlinkClick r:id="rId2"/>
              </a:rPr>
              <a:t>wiki</a:t>
            </a:r>
            <a:endParaRPr lang="en-GB" dirty="0" smtClean="0"/>
          </a:p>
          <a:p>
            <a:endParaRPr lang="en-GB" dirty="0"/>
          </a:p>
        </p:txBody>
      </p:sp>
    </p:spTree>
    <p:extLst>
      <p:ext uri="{BB962C8B-B14F-4D97-AF65-F5344CB8AC3E}">
        <p14:creationId xmlns:p14="http://schemas.microsoft.com/office/powerpoint/2010/main" val="3317568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 tools &amp; run-times</a:t>
            </a:r>
            <a:endParaRPr lang="en-GB" dirty="0"/>
          </a:p>
        </p:txBody>
      </p:sp>
      <p:sp>
        <p:nvSpPr>
          <p:cNvPr id="3" name="Content Placeholder 2"/>
          <p:cNvSpPr>
            <a:spLocks noGrp="1"/>
          </p:cNvSpPr>
          <p:nvPr>
            <p:ph idx="1"/>
          </p:nvPr>
        </p:nvSpPr>
        <p:spPr>
          <a:xfrm>
            <a:off x="457200" y="1600201"/>
            <a:ext cx="8433064" cy="4525963"/>
          </a:xfrm>
        </p:spPr>
        <p:txBody>
          <a:bodyPr>
            <a:normAutofit lnSpcReduction="10000"/>
          </a:bodyPr>
          <a:lstStyle/>
          <a:p>
            <a:r>
              <a:rPr lang="en-GB" dirty="0" err="1" smtClean="0"/>
              <a:t>Oclgrind</a:t>
            </a:r>
            <a:endParaRPr lang="en-GB" dirty="0"/>
          </a:p>
          <a:p>
            <a:pPr lvl="1"/>
            <a:r>
              <a:rPr lang="en-GB" dirty="0" smtClean="0"/>
              <a:t>OpenCL/SPIR simulator &amp; profiler</a:t>
            </a:r>
          </a:p>
          <a:p>
            <a:pPr lvl="1"/>
            <a:r>
              <a:rPr lang="en-GB" dirty="0">
                <a:hlinkClick r:id="rId2"/>
              </a:rPr>
              <a:t>https://github.com/jrprice/Oclgrind/</a:t>
            </a:r>
            <a:r>
              <a:rPr lang="en-GB" dirty="0" smtClean="0">
                <a:hlinkClick r:id="rId2"/>
              </a:rPr>
              <a:t>wiki</a:t>
            </a:r>
            <a:r>
              <a:rPr lang="en-GB" dirty="0" smtClean="0"/>
              <a:t> </a:t>
            </a:r>
          </a:p>
          <a:p>
            <a:pPr lvl="1"/>
            <a:endParaRPr lang="en-GB" dirty="0"/>
          </a:p>
          <a:p>
            <a:r>
              <a:rPr lang="en-GB" dirty="0" smtClean="0"/>
              <a:t>Portable Computing Language (POCL)</a:t>
            </a:r>
          </a:p>
          <a:p>
            <a:pPr lvl="1"/>
            <a:r>
              <a:rPr lang="en-GB" dirty="0" smtClean="0"/>
              <a:t>Open </a:t>
            </a:r>
            <a:r>
              <a:rPr lang="en-GB" dirty="0"/>
              <a:t>source implementation of the OpenCL </a:t>
            </a:r>
            <a:r>
              <a:rPr lang="en-GB" dirty="0" smtClean="0"/>
              <a:t>standard using Clang/LLVM</a:t>
            </a:r>
          </a:p>
          <a:p>
            <a:pPr lvl="1"/>
            <a:r>
              <a:rPr lang="en-GB" dirty="0" smtClean="0"/>
              <a:t>Targets CPUs </a:t>
            </a:r>
            <a:r>
              <a:rPr lang="en-GB" dirty="0"/>
              <a:t>and </a:t>
            </a:r>
            <a:r>
              <a:rPr lang="en-GB" dirty="0" smtClean="0"/>
              <a:t>GPUs</a:t>
            </a:r>
            <a:r>
              <a:rPr lang="en-GB" dirty="0"/>
              <a:t>/</a:t>
            </a:r>
            <a:r>
              <a:rPr lang="en-GB" dirty="0" smtClean="0"/>
              <a:t>accelerators</a:t>
            </a:r>
          </a:p>
          <a:p>
            <a:pPr lvl="1"/>
            <a:r>
              <a:rPr lang="en-GB" dirty="0">
                <a:hlinkClick r:id="rId3"/>
              </a:rPr>
              <a:t>http://</a:t>
            </a:r>
            <a:r>
              <a:rPr lang="en-GB" dirty="0" smtClean="0">
                <a:hlinkClick r:id="rId3"/>
              </a:rPr>
              <a:t>portablecl.org</a:t>
            </a:r>
            <a:r>
              <a:rPr lang="en-GB" dirty="0" smtClean="0"/>
              <a:t> </a:t>
            </a:r>
            <a:endParaRPr lang="en-GB" dirty="0"/>
          </a:p>
        </p:txBody>
      </p:sp>
    </p:spTree>
    <p:extLst>
      <p:ext uri="{BB962C8B-B14F-4D97-AF65-F5344CB8AC3E}">
        <p14:creationId xmlns:p14="http://schemas.microsoft.com/office/powerpoint/2010/main" val="16629667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GB" dirty="0" err="1" smtClean="0"/>
              <a:t>OpenCL</a:t>
            </a:r>
            <a:r>
              <a:rPr lang="en-GB" dirty="0" smtClean="0"/>
              <a:t> Tutorials</a:t>
            </a:r>
            <a:endParaRPr lang="en-GB" dirty="0"/>
          </a:p>
        </p:txBody>
      </p:sp>
      <p:sp>
        <p:nvSpPr>
          <p:cNvPr id="3" name="Content Placeholder 2"/>
          <p:cNvSpPr>
            <a:spLocks noGrp="1"/>
          </p:cNvSpPr>
          <p:nvPr>
            <p:ph idx="1"/>
          </p:nvPr>
        </p:nvSpPr>
        <p:spPr>
          <a:xfrm>
            <a:off x="395536" y="2564905"/>
            <a:ext cx="8229600" cy="4093915"/>
          </a:xfrm>
        </p:spPr>
        <p:txBody>
          <a:bodyPr>
            <a:normAutofit fontScale="92500" lnSpcReduction="10000"/>
          </a:bodyPr>
          <a:lstStyle/>
          <a:p>
            <a:r>
              <a:rPr lang="en-GB" dirty="0" smtClean="0"/>
              <a:t>One of the most popular OpenCL training courses on the web</a:t>
            </a:r>
          </a:p>
          <a:p>
            <a:r>
              <a:rPr lang="en-GB" dirty="0" smtClean="0"/>
              <a:t>Completely open source (creative commons attribution CC BY license)</a:t>
            </a:r>
          </a:p>
          <a:p>
            <a:r>
              <a:rPr lang="en-GB" dirty="0" smtClean="0"/>
              <a:t>Downloaded over 8,300 times so far!</a:t>
            </a:r>
          </a:p>
          <a:p>
            <a:r>
              <a:rPr lang="en-GB" dirty="0" smtClean="0"/>
              <a:t>Lots of training material, examples and solutions, source code </a:t>
            </a:r>
            <a:r>
              <a:rPr lang="en-GB" dirty="0" err="1" smtClean="0"/>
              <a:t>etc</a:t>
            </a:r>
            <a:endParaRPr lang="en-GB" dirty="0" smtClean="0"/>
          </a:p>
          <a:p>
            <a:r>
              <a:rPr lang="en-GB" dirty="0" smtClean="0"/>
              <a:t>Works on Linux, Windows, OSX etc.</a:t>
            </a:r>
          </a:p>
          <a:p>
            <a:pPr lvl="1"/>
            <a:endParaRPr lang="en-GB" dirty="0" smtClean="0"/>
          </a:p>
          <a:p>
            <a:endParaRPr lang="en-GB" dirty="0"/>
          </a:p>
        </p:txBody>
      </p:sp>
      <p:sp>
        <p:nvSpPr>
          <p:cNvPr id="4" name="TextBox 3"/>
          <p:cNvSpPr txBox="1"/>
          <p:nvPr/>
        </p:nvSpPr>
        <p:spPr>
          <a:xfrm>
            <a:off x="1187626" y="1412776"/>
            <a:ext cx="6069691" cy="584776"/>
          </a:xfrm>
          <a:prstGeom prst="rect">
            <a:avLst/>
          </a:prstGeom>
          <a:noFill/>
        </p:spPr>
        <p:txBody>
          <a:bodyPr wrap="none" rtlCol="0">
            <a:spAutoFit/>
          </a:bodyPr>
          <a:lstStyle/>
          <a:p>
            <a:r>
              <a:rPr lang="en-GB" sz="3200" dirty="0">
                <a:hlinkClick r:id="rId2"/>
              </a:rPr>
              <a:t>http://</a:t>
            </a:r>
            <a:r>
              <a:rPr lang="en-GB" sz="3200" dirty="0" smtClean="0">
                <a:hlinkClick r:id="rId2"/>
              </a:rPr>
              <a:t>handsonopencl.github.io</a:t>
            </a:r>
            <a:r>
              <a:rPr lang="en-GB" sz="3200" dirty="0" smtClean="0"/>
              <a:t> </a:t>
            </a:r>
            <a:endParaRPr lang="en-GB" sz="3200" dirty="0"/>
          </a:p>
        </p:txBody>
      </p:sp>
    </p:spTree>
    <p:extLst>
      <p:ext uri="{BB962C8B-B14F-4D97-AF65-F5344CB8AC3E}">
        <p14:creationId xmlns:p14="http://schemas.microsoft.com/office/powerpoint/2010/main" val="9979560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resources</a:t>
            </a:r>
            <a:endParaRPr lang="en-GB" dirty="0"/>
          </a:p>
        </p:txBody>
      </p:sp>
      <p:sp>
        <p:nvSpPr>
          <p:cNvPr id="3" name="Content Placeholder 2"/>
          <p:cNvSpPr>
            <a:spLocks noGrp="1"/>
          </p:cNvSpPr>
          <p:nvPr>
            <p:ph idx="1"/>
          </p:nvPr>
        </p:nvSpPr>
        <p:spPr>
          <a:xfrm>
            <a:off x="457200" y="2029991"/>
            <a:ext cx="8229600" cy="4345851"/>
          </a:xfrm>
        </p:spPr>
        <p:txBody>
          <a:bodyPr/>
          <a:lstStyle/>
          <a:p>
            <a:r>
              <a:rPr lang="en-GB" dirty="0"/>
              <a:t>IWOCL annual conference</a:t>
            </a:r>
          </a:p>
          <a:p>
            <a:pPr lvl="1"/>
            <a:r>
              <a:rPr lang="en-GB" dirty="0"/>
              <a:t>Spring each year</a:t>
            </a:r>
          </a:p>
          <a:p>
            <a:pPr lvl="1"/>
            <a:r>
              <a:rPr lang="en-GB" dirty="0"/>
              <a:t>In </a:t>
            </a:r>
            <a:r>
              <a:rPr lang="en-GB" dirty="0" smtClean="0"/>
              <a:t>North America, May 2017!</a:t>
            </a:r>
          </a:p>
          <a:p>
            <a:pPr lvl="1"/>
            <a:r>
              <a:rPr lang="en-GB" dirty="0" smtClean="0"/>
              <a:t>CFP opens </a:t>
            </a:r>
            <a:r>
              <a:rPr lang="en-GB" u="sng" dirty="0" smtClean="0"/>
              <a:t>Autumn 2016</a:t>
            </a:r>
            <a:endParaRPr lang="en-GB" u="sng" dirty="0"/>
          </a:p>
          <a:p>
            <a:endParaRPr lang="en-GB" dirty="0" smtClean="0"/>
          </a:p>
          <a:p>
            <a:r>
              <a:rPr lang="en-GB" dirty="0" smtClean="0"/>
              <a:t>IWOCL webpage &amp; newsletter:</a:t>
            </a:r>
          </a:p>
          <a:p>
            <a:pPr lvl="1"/>
            <a:r>
              <a:rPr lang="en-GB" dirty="0">
                <a:hlinkClick r:id="rId2"/>
              </a:rPr>
              <a:t>http://</a:t>
            </a:r>
            <a:r>
              <a:rPr lang="en-GB" dirty="0" smtClean="0">
                <a:hlinkClick r:id="rId2"/>
              </a:rPr>
              <a:t>www.iwocl.org</a:t>
            </a:r>
            <a:endParaRPr lang="en-GB" dirty="0" smtClean="0"/>
          </a:p>
          <a:p>
            <a:pPr lvl="1"/>
            <a:r>
              <a:rPr lang="en-GB" dirty="0">
                <a:hlinkClick r:id="rId3"/>
              </a:rPr>
              <a:t>http://www.iwocl.org/signup-for-updates</a:t>
            </a:r>
            <a:r>
              <a:rPr lang="en-GB" dirty="0" smtClean="0">
                <a:hlinkClick r:id="rId3"/>
              </a:rPr>
              <a:t>/</a:t>
            </a:r>
            <a:endParaRPr lang="en-GB" dirty="0" smtClean="0"/>
          </a:p>
          <a:p>
            <a:pPr lvl="1"/>
            <a:endParaRPr lang="en-GB" dirty="0"/>
          </a:p>
          <a:p>
            <a:endParaRPr lang="en-GB"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521" y="191869"/>
            <a:ext cx="6665430" cy="1641209"/>
          </a:xfrm>
          <a:prstGeom prst="rect">
            <a:avLst/>
          </a:prstGeom>
          <a:solidFill>
            <a:schemeClr val="bg1"/>
          </a:solidFill>
        </p:spPr>
      </p:pic>
    </p:spTree>
    <p:extLst>
      <p:ext uri="{BB962C8B-B14F-4D97-AF65-F5344CB8AC3E}">
        <p14:creationId xmlns:p14="http://schemas.microsoft.com/office/powerpoint/2010/main" val="30548812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80729"/>
            <a:ext cx="9144000" cy="5139631"/>
          </a:xfrm>
          <a:prstGeom prst="rect">
            <a:avLst/>
          </a:prstGeom>
        </p:spPr>
      </p:pic>
    </p:spTree>
    <p:extLst>
      <p:ext uri="{BB962C8B-B14F-4D97-AF65-F5344CB8AC3E}">
        <p14:creationId xmlns:p14="http://schemas.microsoft.com/office/powerpoint/2010/main" val="226309856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Links</a:t>
            </a:r>
            <a:endParaRPr lang="en-GB" dirty="0"/>
          </a:p>
        </p:txBody>
      </p:sp>
      <p:sp>
        <p:nvSpPr>
          <p:cNvPr id="5" name="Content Placeholder 4"/>
          <p:cNvSpPr>
            <a:spLocks noGrp="1"/>
          </p:cNvSpPr>
          <p:nvPr>
            <p:ph idx="1"/>
          </p:nvPr>
        </p:nvSpPr>
        <p:spPr/>
        <p:txBody>
          <a:bodyPr>
            <a:normAutofit/>
          </a:bodyPr>
          <a:lstStyle/>
          <a:p>
            <a:r>
              <a:rPr lang="en-GB" dirty="0">
                <a:hlinkClick r:id="rId2"/>
              </a:rPr>
              <a:t>http://streamcomputing.eu/blog/2013-06-03/the-application-areas-opencl-can-be-used</a:t>
            </a:r>
            <a:r>
              <a:rPr lang="en-GB" dirty="0" smtClean="0">
                <a:hlinkClick r:id="rId2"/>
              </a:rPr>
              <a:t>/</a:t>
            </a:r>
            <a:endParaRPr lang="en-GB" dirty="0" smtClean="0"/>
          </a:p>
          <a:p>
            <a:r>
              <a:rPr lang="en-GB" dirty="0">
                <a:hlinkClick r:id="rId3"/>
              </a:rPr>
              <a:t>http://</a:t>
            </a:r>
            <a:r>
              <a:rPr lang="en-GB" dirty="0" smtClean="0">
                <a:hlinkClick r:id="rId3"/>
              </a:rPr>
              <a:t>lpgpu.org/wp/wp-content/uploads/2014/02/PEGPUM_2014_intel.pdf</a:t>
            </a:r>
            <a:endParaRPr lang="en-GB" dirty="0" smtClean="0"/>
          </a:p>
          <a:p>
            <a:r>
              <a:rPr lang="en-GB" dirty="0">
                <a:hlinkClick r:id="rId4"/>
              </a:rPr>
              <a:t>http://hgpu.org/?</a:t>
            </a:r>
            <a:r>
              <a:rPr lang="en-GB" dirty="0" smtClean="0">
                <a:hlinkClick r:id="rId4"/>
              </a:rPr>
              <a:t>tag=opencl</a:t>
            </a:r>
            <a:endParaRPr lang="en-GB" dirty="0" smtClean="0"/>
          </a:p>
          <a:p>
            <a:r>
              <a:rPr lang="en-GB" dirty="0">
                <a:hlinkClick r:id="rId5"/>
              </a:rPr>
              <a:t>http://</a:t>
            </a:r>
            <a:r>
              <a:rPr lang="en-GB" dirty="0" smtClean="0">
                <a:hlinkClick r:id="rId5"/>
              </a:rPr>
              <a:t>www.khronos.org/opencl/resources</a:t>
            </a:r>
            <a:endParaRPr lang="en-GB" dirty="0" smtClean="0"/>
          </a:p>
          <a:p>
            <a:endParaRPr lang="en-GB" dirty="0" smtClean="0"/>
          </a:p>
        </p:txBody>
      </p:sp>
    </p:spTree>
    <p:extLst>
      <p:ext uri="{BB962C8B-B14F-4D97-AF65-F5344CB8AC3E}">
        <p14:creationId xmlns:p14="http://schemas.microsoft.com/office/powerpoint/2010/main" val="215840807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Some Concluding remarks</a:t>
            </a:r>
            <a:endParaRPr lang="en-GB" dirty="0"/>
          </a:p>
        </p:txBody>
      </p:sp>
    </p:spTree>
    <p:extLst>
      <p:ext uri="{BB962C8B-B14F-4D97-AF65-F5344CB8AC3E}">
        <p14:creationId xmlns:p14="http://schemas.microsoft.com/office/powerpoint/2010/main" val="2314763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84"/>
            <a:ext cx="8229600" cy="1143000"/>
          </a:xfrm>
        </p:spPr>
        <p:txBody>
          <a:bodyPr>
            <a:normAutofit fontScale="90000"/>
          </a:bodyPr>
          <a:lstStyle/>
          <a:p>
            <a:r>
              <a:rPr lang="en-GB" dirty="0" smtClean="0"/>
              <a:t>Many-core performance potential</a:t>
            </a:r>
            <a:endParaRPr lang="en-GB" dirty="0"/>
          </a:p>
        </p:txBody>
      </p:sp>
      <p:pic>
        <p:nvPicPr>
          <p:cNvPr id="9" name="Picture 8"/>
          <p:cNvPicPr>
            <a:picLocks noChangeAspect="1"/>
          </p:cNvPicPr>
          <p:nvPr/>
        </p:nvPicPr>
        <p:blipFill>
          <a:blip r:embed="rId3"/>
          <a:stretch>
            <a:fillRect/>
          </a:stretch>
        </p:blipFill>
        <p:spPr>
          <a:xfrm>
            <a:off x="879686" y="1309990"/>
            <a:ext cx="7350812" cy="4881172"/>
          </a:xfrm>
          <a:prstGeom prst="rect">
            <a:avLst/>
          </a:prstGeom>
        </p:spPr>
      </p:pic>
      <p:grpSp>
        <p:nvGrpSpPr>
          <p:cNvPr id="14" name="Group 13"/>
          <p:cNvGrpSpPr/>
          <p:nvPr/>
        </p:nvGrpSpPr>
        <p:grpSpPr>
          <a:xfrm>
            <a:off x="2300227" y="1919673"/>
            <a:ext cx="4336886" cy="2695873"/>
            <a:chOff x="2300227" y="1689413"/>
            <a:chExt cx="4336886" cy="2695873"/>
          </a:xfrm>
        </p:grpSpPr>
        <p:cxnSp>
          <p:nvCxnSpPr>
            <p:cNvPr id="11" name="Straight Arrow Connector 10"/>
            <p:cNvCxnSpPr/>
            <p:nvPr/>
          </p:nvCxnSpPr>
          <p:spPr>
            <a:xfrm flipV="1">
              <a:off x="2300227" y="1689413"/>
              <a:ext cx="4336886" cy="26958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9700483">
              <a:off x="2826124" y="2516677"/>
              <a:ext cx="3503483" cy="1200328"/>
            </a:xfrm>
            <a:prstGeom prst="rect">
              <a:avLst/>
            </a:prstGeom>
            <a:noFill/>
          </p:spPr>
          <p:txBody>
            <a:bodyPr wrap="none" rtlCol="0">
              <a:spAutoFit/>
            </a:bodyPr>
            <a:lstStyle/>
            <a:p>
              <a:r>
                <a:rPr lang="en-GB" dirty="0" smtClean="0">
                  <a:effectLst>
                    <a:glow rad="101600">
                      <a:schemeClr val="bg1"/>
                    </a:glow>
                  </a:effectLst>
                </a:rPr>
                <a:t>5.7X FLOP/s speedup</a:t>
              </a:r>
            </a:p>
            <a:p>
              <a:endParaRPr lang="en-GB" dirty="0" smtClean="0">
                <a:effectLst>
                  <a:glow rad="101600">
                    <a:schemeClr val="bg1"/>
                  </a:glow>
                </a:effectLst>
              </a:endParaRPr>
            </a:p>
            <a:p>
              <a:r>
                <a:rPr lang="en-GB" dirty="0" smtClean="0">
                  <a:effectLst>
                    <a:glow rad="101600">
                      <a:schemeClr val="bg1"/>
                    </a:glow>
                  </a:effectLst>
                </a:rPr>
                <a:t>3.1X memory bandwidth</a:t>
              </a:r>
              <a:endParaRPr lang="en-GB" dirty="0">
                <a:effectLst>
                  <a:glow rad="101600">
                    <a:schemeClr val="bg1"/>
                  </a:glow>
                </a:effectLst>
              </a:endParaRPr>
            </a:p>
          </p:txBody>
        </p:sp>
      </p:grpSp>
      <p:sp>
        <p:nvSpPr>
          <p:cNvPr id="15" name="TextBox 14"/>
          <p:cNvSpPr txBox="1"/>
          <p:nvPr/>
        </p:nvSpPr>
        <p:spPr>
          <a:xfrm>
            <a:off x="2072600" y="6125234"/>
            <a:ext cx="4361866" cy="400110"/>
          </a:xfrm>
          <a:prstGeom prst="rect">
            <a:avLst/>
          </a:prstGeom>
          <a:noFill/>
        </p:spPr>
        <p:txBody>
          <a:bodyPr wrap="none" rtlCol="0">
            <a:spAutoFit/>
          </a:bodyPr>
          <a:lstStyle/>
          <a:p>
            <a:r>
              <a:rPr lang="en-GB" sz="2000" dirty="0" smtClean="0"/>
              <a:t>16 cores of Sandy Bridge at 3.1 GHz</a:t>
            </a:r>
            <a:endParaRPr lang="en-GB" sz="2000" dirty="0"/>
          </a:p>
        </p:txBody>
      </p:sp>
      <p:cxnSp>
        <p:nvCxnSpPr>
          <p:cNvPr id="16" name="Straight Arrow Connector 15"/>
          <p:cNvCxnSpPr/>
          <p:nvPr/>
        </p:nvCxnSpPr>
        <p:spPr>
          <a:xfrm flipV="1">
            <a:off x="2296882" y="5837675"/>
            <a:ext cx="3345" cy="368071"/>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637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 Virtual Memory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smtClean="0"/>
              <a:t>In OpenCL 1.x buffer objects can only be passed as kernel arguments</a:t>
            </a:r>
          </a:p>
          <a:p>
            <a:r>
              <a:rPr lang="en-US" dirty="0" smtClean="0"/>
              <a:t>Buffer object are described as a pointer to type in kernels</a:t>
            </a:r>
          </a:p>
          <a:p>
            <a:r>
              <a:rPr lang="en-US" dirty="0" smtClean="0"/>
              <a:t>Restrictions</a:t>
            </a:r>
          </a:p>
          <a:p>
            <a:pPr lvl="1"/>
            <a:r>
              <a:rPr lang="en-US" dirty="0" smtClean="0"/>
              <a:t>Can't pass a pointer + offset as argument value</a:t>
            </a:r>
          </a:p>
          <a:p>
            <a:pPr lvl="1"/>
            <a:r>
              <a:rPr lang="en-US" dirty="0" smtClean="0"/>
              <a:t>Can't store pointers in buffer object(s)</a:t>
            </a:r>
          </a:p>
          <a:p>
            <a:r>
              <a:rPr lang="en-US" dirty="0" smtClean="0"/>
              <a:t>Why?</a:t>
            </a:r>
          </a:p>
          <a:p>
            <a:pPr lvl="1"/>
            <a:r>
              <a:rPr lang="en-US" dirty="0" smtClean="0"/>
              <a:t>Host and OpenCL device do not share the same virtual address space</a:t>
            </a:r>
          </a:p>
          <a:p>
            <a:pPr lvl="1"/>
            <a:r>
              <a:rPr lang="en-US" dirty="0" smtClean="0"/>
              <a:t>No guarantee that the same virtual address will be used for a kernel argument across multiple </a:t>
            </a:r>
            <a:r>
              <a:rPr lang="en-US" dirty="0" err="1" smtClean="0"/>
              <a:t>enqueues</a:t>
            </a:r>
            <a:endParaRPr lang="en-US" dirty="0" smtClean="0"/>
          </a:p>
          <a:p>
            <a:endParaRPr lang="en-US" dirty="0" smtClean="0"/>
          </a:p>
        </p:txBody>
      </p:sp>
    </p:spTree>
    <p:extLst>
      <p:ext uri="{BB962C8B-B14F-4D97-AF65-F5344CB8AC3E}">
        <p14:creationId xmlns:p14="http://schemas.microsoft.com/office/powerpoint/2010/main" val="272323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1784"/>
            <a:ext cx="8229600" cy="1143000"/>
          </a:xfrm>
        </p:spPr>
        <p:txBody>
          <a:bodyPr/>
          <a:lstStyle/>
          <a:p>
            <a:r>
              <a:rPr lang="en-GB" dirty="0" smtClean="0"/>
              <a:t>A table of interesting devices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0613145"/>
              </p:ext>
            </p:extLst>
          </p:nvPr>
        </p:nvGraphicFramePr>
        <p:xfrm>
          <a:off x="467544" y="2276872"/>
          <a:ext cx="8229600" cy="3677919"/>
        </p:xfrm>
        <a:graphic>
          <a:graphicData uri="http://schemas.openxmlformats.org/drawingml/2006/table">
            <a:tbl>
              <a:tblPr firstRow="1" bandRow="1">
                <a:tableStyleId>{5C22544A-7EE6-4342-B048-85BDC9FD1C3A}</a:tableStyleId>
              </a:tblPr>
              <a:tblGrid>
                <a:gridCol w="1645920"/>
                <a:gridCol w="1460768"/>
                <a:gridCol w="1831072"/>
                <a:gridCol w="1645920"/>
                <a:gridCol w="1645920"/>
              </a:tblGrid>
              <a:tr h="370840">
                <a:tc>
                  <a:txBody>
                    <a:bodyPr/>
                    <a:lstStyle/>
                    <a:p>
                      <a:r>
                        <a:rPr lang="en-GB" dirty="0" smtClean="0"/>
                        <a:t>Device</a:t>
                      </a:r>
                      <a:endParaRPr lang="en-GB" dirty="0"/>
                    </a:p>
                  </a:txBody>
                  <a:tcPr/>
                </a:tc>
                <a:tc>
                  <a:txBody>
                    <a:bodyPr/>
                    <a:lstStyle/>
                    <a:p>
                      <a:pPr algn="ctr"/>
                      <a:r>
                        <a:rPr lang="en-GB" dirty="0" smtClean="0"/>
                        <a:t>Memory size</a:t>
                      </a:r>
                      <a:r>
                        <a:rPr lang="en-GB" baseline="0" dirty="0" smtClean="0"/>
                        <a:t> </a:t>
                      </a:r>
                      <a:r>
                        <a:rPr lang="en-GB" dirty="0" smtClean="0"/>
                        <a:t>(GB)</a:t>
                      </a:r>
                      <a:endParaRPr lang="en-GB" dirty="0"/>
                    </a:p>
                  </a:txBody>
                  <a:tcPr/>
                </a:tc>
                <a:tc>
                  <a:txBody>
                    <a:bodyPr/>
                    <a:lstStyle/>
                    <a:p>
                      <a:pPr algn="ctr"/>
                      <a:r>
                        <a:rPr lang="en-GB" dirty="0" smtClean="0"/>
                        <a:t>Memory BW (STREAM GB/s)</a:t>
                      </a:r>
                      <a:endParaRPr lang="en-GB" dirty="0"/>
                    </a:p>
                  </a:txBody>
                  <a:tcPr/>
                </a:tc>
                <a:tc>
                  <a:txBody>
                    <a:bodyPr/>
                    <a:lstStyle/>
                    <a:p>
                      <a:pPr algn="ctr"/>
                      <a:r>
                        <a:rPr lang="en-GB" dirty="0" smtClean="0"/>
                        <a:t>32-bit TFLOP/s</a:t>
                      </a:r>
                      <a:endParaRPr lang="en-GB" dirty="0"/>
                    </a:p>
                  </a:txBody>
                  <a:tcPr/>
                </a:tc>
                <a:tc>
                  <a:txBody>
                    <a:bodyPr/>
                    <a:lstStyle/>
                    <a:p>
                      <a:pPr algn="ctr"/>
                      <a:r>
                        <a:rPr lang="en-GB" dirty="0" smtClean="0"/>
                        <a:t>64-bit</a:t>
                      </a:r>
                      <a:r>
                        <a:rPr lang="en-GB" baseline="0" dirty="0" smtClean="0"/>
                        <a:t> TFLOP/s</a:t>
                      </a:r>
                      <a:endParaRPr lang="en-GB" dirty="0"/>
                    </a:p>
                  </a:txBody>
                  <a:tcPr/>
                </a:tc>
              </a:tr>
              <a:tr h="370840">
                <a:tc>
                  <a:txBody>
                    <a:bodyPr/>
                    <a:lstStyle/>
                    <a:p>
                      <a:r>
                        <a:rPr lang="en-GB" dirty="0" smtClean="0"/>
                        <a:t>AMD S9170</a:t>
                      </a:r>
                      <a:endParaRPr lang="en-GB" dirty="0"/>
                    </a:p>
                  </a:txBody>
                  <a:tcPr/>
                </a:tc>
                <a:tc>
                  <a:txBody>
                    <a:bodyPr/>
                    <a:lstStyle/>
                    <a:p>
                      <a:pPr algn="ctr"/>
                      <a:r>
                        <a:rPr lang="en-GB" dirty="0" smtClean="0"/>
                        <a:t>32</a:t>
                      </a:r>
                      <a:endParaRPr lang="en-GB" dirty="0"/>
                    </a:p>
                  </a:txBody>
                  <a:tcPr/>
                </a:tc>
                <a:tc>
                  <a:txBody>
                    <a:bodyPr/>
                    <a:lstStyle/>
                    <a:p>
                      <a:pPr algn="ctr"/>
                      <a:r>
                        <a:rPr lang="en-GB" dirty="0" smtClean="0"/>
                        <a:t>273</a:t>
                      </a:r>
                      <a:endParaRPr lang="en-GB" dirty="0"/>
                    </a:p>
                  </a:txBody>
                  <a:tcPr/>
                </a:tc>
                <a:tc>
                  <a:txBody>
                    <a:bodyPr/>
                    <a:lstStyle/>
                    <a:p>
                      <a:pPr algn="ctr"/>
                      <a:r>
                        <a:rPr lang="en-GB" dirty="0" smtClean="0"/>
                        <a:t>5.06</a:t>
                      </a:r>
                      <a:endParaRPr lang="en-GB" dirty="0"/>
                    </a:p>
                  </a:txBody>
                  <a:tcPr/>
                </a:tc>
                <a:tc>
                  <a:txBody>
                    <a:bodyPr/>
                    <a:lstStyle/>
                    <a:p>
                      <a:pPr algn="ctr"/>
                      <a:r>
                        <a:rPr lang="en-GB" dirty="0" smtClean="0"/>
                        <a:t>2.53</a:t>
                      </a:r>
                      <a:endParaRPr lang="en-GB" dirty="0"/>
                    </a:p>
                  </a:txBody>
                  <a:tcPr/>
                </a:tc>
              </a:tr>
              <a:tr h="370840">
                <a:tc>
                  <a:txBody>
                    <a:bodyPr/>
                    <a:lstStyle/>
                    <a:p>
                      <a:r>
                        <a:rPr lang="en-GB" dirty="0" smtClean="0"/>
                        <a:t>AMD Radeon R9 Fury X</a:t>
                      </a:r>
                      <a:endParaRPr lang="en-GB" dirty="0"/>
                    </a:p>
                  </a:txBody>
                  <a:tcPr/>
                </a:tc>
                <a:tc>
                  <a:txBody>
                    <a:bodyPr/>
                    <a:lstStyle/>
                    <a:p>
                      <a:pPr algn="ctr"/>
                      <a:r>
                        <a:rPr lang="en-GB" dirty="0" smtClean="0"/>
                        <a:t>4</a:t>
                      </a:r>
                      <a:endParaRPr lang="en-GB" dirty="0"/>
                    </a:p>
                  </a:txBody>
                  <a:tcPr/>
                </a:tc>
                <a:tc>
                  <a:txBody>
                    <a:bodyPr/>
                    <a:lstStyle/>
                    <a:p>
                      <a:pPr algn="ctr"/>
                      <a:r>
                        <a:rPr lang="en-GB" dirty="0" smtClean="0"/>
                        <a:t>400</a:t>
                      </a:r>
                      <a:endParaRPr lang="en-GB" dirty="0"/>
                    </a:p>
                  </a:txBody>
                  <a:tcPr/>
                </a:tc>
                <a:tc>
                  <a:txBody>
                    <a:bodyPr/>
                    <a:lstStyle/>
                    <a:p>
                      <a:pPr algn="ctr"/>
                      <a:r>
                        <a:rPr lang="en-GB" dirty="0" smtClean="0"/>
                        <a:t>8.60</a:t>
                      </a:r>
                      <a:endParaRPr lang="en-GB" dirty="0"/>
                    </a:p>
                  </a:txBody>
                  <a:tcPr/>
                </a:tc>
                <a:tc>
                  <a:txBody>
                    <a:bodyPr/>
                    <a:lstStyle/>
                    <a:p>
                      <a:pPr algn="ctr"/>
                      <a:r>
                        <a:rPr lang="en-GB" dirty="0" smtClean="0"/>
                        <a:t>0.54</a:t>
                      </a:r>
                      <a:endParaRPr lang="en-GB" dirty="0"/>
                    </a:p>
                  </a:txBody>
                  <a:tcPr/>
                </a:tc>
              </a:tr>
              <a:tr h="370840">
                <a:tc>
                  <a:txBody>
                    <a:bodyPr/>
                    <a:lstStyle/>
                    <a:p>
                      <a:r>
                        <a:rPr lang="en-GB" dirty="0" smtClean="0"/>
                        <a:t>NVIDIA K40</a:t>
                      </a:r>
                    </a:p>
                  </a:txBody>
                  <a:tcPr/>
                </a:tc>
                <a:tc>
                  <a:txBody>
                    <a:bodyPr/>
                    <a:lstStyle/>
                    <a:p>
                      <a:pPr algn="ctr"/>
                      <a:r>
                        <a:rPr lang="en-GB" dirty="0" smtClean="0"/>
                        <a:t>12</a:t>
                      </a:r>
                      <a:endParaRPr lang="en-GB" dirty="0"/>
                    </a:p>
                  </a:txBody>
                  <a:tcPr/>
                </a:tc>
                <a:tc>
                  <a:txBody>
                    <a:bodyPr/>
                    <a:lstStyle/>
                    <a:p>
                      <a:pPr algn="ctr"/>
                      <a:r>
                        <a:rPr lang="en-GB" dirty="0" smtClean="0"/>
                        <a:t>221</a:t>
                      </a:r>
                      <a:endParaRPr lang="en-GB" dirty="0"/>
                    </a:p>
                  </a:txBody>
                  <a:tcPr/>
                </a:tc>
                <a:tc>
                  <a:txBody>
                    <a:bodyPr/>
                    <a:lstStyle/>
                    <a:p>
                      <a:pPr algn="ctr"/>
                      <a:r>
                        <a:rPr lang="en-GB" dirty="0" smtClean="0"/>
                        <a:t>2.86</a:t>
                      </a:r>
                      <a:endParaRPr lang="en-GB" dirty="0"/>
                    </a:p>
                  </a:txBody>
                  <a:tcPr/>
                </a:tc>
                <a:tc>
                  <a:txBody>
                    <a:bodyPr/>
                    <a:lstStyle/>
                    <a:p>
                      <a:pPr algn="ctr"/>
                      <a:r>
                        <a:rPr lang="en-GB" dirty="0" smtClean="0"/>
                        <a:t>1.43</a:t>
                      </a:r>
                      <a:endParaRPr lang="en-GB" dirty="0"/>
                    </a:p>
                  </a:txBody>
                  <a:tcPr/>
                </a:tc>
              </a:tr>
              <a:tr h="370840">
                <a:tc>
                  <a:txBody>
                    <a:bodyPr/>
                    <a:lstStyle/>
                    <a:p>
                      <a:r>
                        <a:rPr lang="en-GB" dirty="0" smtClean="0"/>
                        <a:t>NVIDIA K20</a:t>
                      </a:r>
                      <a:endParaRPr lang="en-GB" dirty="0"/>
                    </a:p>
                  </a:txBody>
                  <a:tcPr/>
                </a:tc>
                <a:tc>
                  <a:txBody>
                    <a:bodyPr/>
                    <a:lstStyle/>
                    <a:p>
                      <a:pPr algn="ctr"/>
                      <a:r>
                        <a:rPr lang="en-GB" dirty="0" smtClean="0"/>
                        <a:t>5</a:t>
                      </a:r>
                      <a:endParaRPr lang="en-GB" dirty="0"/>
                    </a:p>
                  </a:txBody>
                  <a:tcPr/>
                </a:tc>
                <a:tc>
                  <a:txBody>
                    <a:bodyPr/>
                    <a:lstStyle/>
                    <a:p>
                      <a:pPr algn="ctr"/>
                      <a:r>
                        <a:rPr lang="en-GB" dirty="0" smtClean="0"/>
                        <a:t>174</a:t>
                      </a:r>
                      <a:endParaRPr lang="en-GB" dirty="0"/>
                    </a:p>
                  </a:txBody>
                  <a:tcPr/>
                </a:tc>
                <a:tc>
                  <a:txBody>
                    <a:bodyPr/>
                    <a:lstStyle/>
                    <a:p>
                      <a:pPr algn="ctr"/>
                      <a:r>
                        <a:rPr lang="en-GB" dirty="0" smtClean="0"/>
                        <a:t>2.34</a:t>
                      </a:r>
                      <a:endParaRPr lang="en-GB" dirty="0"/>
                    </a:p>
                  </a:txBody>
                  <a:tcPr/>
                </a:tc>
                <a:tc>
                  <a:txBody>
                    <a:bodyPr/>
                    <a:lstStyle/>
                    <a:p>
                      <a:pPr algn="ctr"/>
                      <a:r>
                        <a:rPr lang="en-GB" dirty="0" smtClean="0"/>
                        <a:t>1.17</a:t>
                      </a:r>
                      <a:endParaRPr lang="en-GB" dirty="0"/>
                    </a:p>
                  </a:txBody>
                  <a:tcPr/>
                </a:tc>
              </a:tr>
              <a:tr h="370840">
                <a:tc>
                  <a:txBody>
                    <a:bodyPr/>
                    <a:lstStyle/>
                    <a:p>
                      <a:r>
                        <a:rPr lang="en-GB" dirty="0" smtClean="0"/>
                        <a:t>Intel Xeon Phi</a:t>
                      </a:r>
                      <a:endParaRPr lang="en-GB" dirty="0"/>
                    </a:p>
                  </a:txBody>
                  <a:tcPr/>
                </a:tc>
                <a:tc>
                  <a:txBody>
                    <a:bodyPr/>
                    <a:lstStyle/>
                    <a:p>
                      <a:pPr algn="ctr"/>
                      <a:r>
                        <a:rPr lang="en-GB" dirty="0" smtClean="0"/>
                        <a:t>16</a:t>
                      </a:r>
                      <a:endParaRPr lang="en-GB" dirty="0"/>
                    </a:p>
                  </a:txBody>
                  <a:tcPr/>
                </a:tc>
                <a:tc>
                  <a:txBody>
                    <a:bodyPr/>
                    <a:lstStyle/>
                    <a:p>
                      <a:pPr algn="ctr"/>
                      <a:r>
                        <a:rPr lang="en-GB" dirty="0" smtClean="0"/>
                        <a:t>137</a:t>
                      </a:r>
                      <a:endParaRPr lang="en-GB" dirty="0"/>
                    </a:p>
                  </a:txBody>
                  <a:tcPr/>
                </a:tc>
                <a:tc>
                  <a:txBody>
                    <a:bodyPr/>
                    <a:lstStyle/>
                    <a:p>
                      <a:pPr algn="ctr"/>
                      <a:r>
                        <a:rPr lang="en-GB" dirty="0" smtClean="0"/>
                        <a:t>2.14</a:t>
                      </a:r>
                      <a:endParaRPr lang="en-GB" dirty="0"/>
                    </a:p>
                  </a:txBody>
                  <a:tcPr/>
                </a:tc>
                <a:tc>
                  <a:txBody>
                    <a:bodyPr/>
                    <a:lstStyle/>
                    <a:p>
                      <a:pPr algn="ctr"/>
                      <a:r>
                        <a:rPr lang="en-GB" dirty="0" smtClean="0"/>
                        <a:t>1.07</a:t>
                      </a:r>
                      <a:endParaRPr lang="en-GB"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kern="1200" dirty="0" smtClean="0">
                          <a:solidFill>
                            <a:schemeClr val="dk1"/>
                          </a:solidFill>
                          <a:effectLst/>
                          <a:latin typeface="+mn-lt"/>
                          <a:ea typeface="+mn-ea"/>
                          <a:cs typeface="+mn-cs"/>
                        </a:rPr>
                        <a:t>Intel </a:t>
                      </a:r>
                      <a:r>
                        <a:rPr lang="it-IT" sz="1800" kern="1200" dirty="0" err="1" smtClean="0">
                          <a:solidFill>
                            <a:schemeClr val="dk1"/>
                          </a:solidFill>
                          <a:effectLst/>
                          <a:latin typeface="+mn-lt"/>
                          <a:ea typeface="+mn-ea"/>
                          <a:cs typeface="+mn-cs"/>
                        </a:rPr>
                        <a:t>Xeon</a:t>
                      </a:r>
                      <a:r>
                        <a:rPr lang="it-IT" sz="1800" kern="1200" dirty="0" smtClean="0">
                          <a:solidFill>
                            <a:schemeClr val="dk1"/>
                          </a:solidFill>
                          <a:effectLst/>
                          <a:latin typeface="+mn-lt"/>
                          <a:ea typeface="+mn-ea"/>
                          <a:cs typeface="+mn-cs"/>
                        </a:rPr>
                        <a:t> E5-2698 x2</a:t>
                      </a:r>
                    </a:p>
                    <a:p>
                      <a:pPr marL="0" marR="0" indent="0" algn="l" defTabSz="914400" rtl="0" eaLnBrk="1" fontAlgn="auto" latinLnBrk="0" hangingPunct="1">
                        <a:lnSpc>
                          <a:spcPct val="100000"/>
                        </a:lnSpc>
                        <a:spcBef>
                          <a:spcPts val="0"/>
                        </a:spcBef>
                        <a:spcAft>
                          <a:spcPts val="0"/>
                        </a:spcAft>
                        <a:buClrTx/>
                        <a:buSzTx/>
                        <a:buFontTx/>
                        <a:buNone/>
                        <a:tabLst/>
                        <a:defRPr/>
                      </a:pPr>
                      <a:r>
                        <a:rPr lang="it-IT" sz="1800" kern="1200" dirty="0" smtClean="0">
                          <a:solidFill>
                            <a:schemeClr val="dk1"/>
                          </a:solidFill>
                          <a:effectLst/>
                          <a:latin typeface="+mn-lt"/>
                          <a:ea typeface="+mn-ea"/>
                          <a:cs typeface="+mn-cs"/>
                        </a:rPr>
                        <a:t>32-core</a:t>
                      </a:r>
                      <a:endParaRPr lang="it-IT" dirty="0" smtClean="0"/>
                    </a:p>
                  </a:txBody>
                  <a:tcPr/>
                </a:tc>
                <a:tc>
                  <a:txBody>
                    <a:bodyPr/>
                    <a:lstStyle/>
                    <a:p>
                      <a:pPr algn="ctr"/>
                      <a:r>
                        <a:rPr lang="en-GB" dirty="0" smtClean="0"/>
                        <a:t>Lots</a:t>
                      </a:r>
                      <a:endParaRPr lang="en-GB" dirty="0"/>
                    </a:p>
                  </a:txBody>
                  <a:tcPr/>
                </a:tc>
                <a:tc>
                  <a:txBody>
                    <a:bodyPr/>
                    <a:lstStyle/>
                    <a:p>
                      <a:pPr algn="ctr"/>
                      <a:r>
                        <a:rPr lang="en-GB" dirty="0" smtClean="0"/>
                        <a:t>118</a:t>
                      </a:r>
                      <a:endParaRPr lang="en-GB" dirty="0"/>
                    </a:p>
                  </a:txBody>
                  <a:tcPr/>
                </a:tc>
                <a:tc>
                  <a:txBody>
                    <a:bodyPr/>
                    <a:lstStyle/>
                    <a:p>
                      <a:pPr algn="ctr"/>
                      <a:r>
                        <a:rPr lang="en-GB" dirty="0" smtClean="0"/>
                        <a:t>2.36</a:t>
                      </a:r>
                      <a:endParaRPr lang="en-GB" dirty="0"/>
                    </a:p>
                  </a:txBody>
                  <a:tcPr/>
                </a:tc>
                <a:tc>
                  <a:txBody>
                    <a:bodyPr/>
                    <a:lstStyle/>
                    <a:p>
                      <a:pPr algn="ctr"/>
                      <a:r>
                        <a:rPr lang="en-GB" dirty="0" smtClean="0"/>
                        <a:t>1.18</a:t>
                      </a:r>
                      <a:endParaRPr lang="en-GB" dirty="0"/>
                    </a:p>
                  </a:txBody>
                  <a:tcPr/>
                </a:tc>
              </a:tr>
            </a:tbl>
          </a:graphicData>
        </a:graphic>
      </p:graphicFrame>
    </p:spTree>
    <p:extLst>
      <p:ext uri="{BB962C8B-B14F-4D97-AF65-F5344CB8AC3E}">
        <p14:creationId xmlns:p14="http://schemas.microsoft.com/office/powerpoint/2010/main" val="1056947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84"/>
            <a:ext cx="8229600" cy="1143000"/>
          </a:xfrm>
        </p:spPr>
        <p:txBody>
          <a:bodyPr/>
          <a:lstStyle/>
          <a:p>
            <a:r>
              <a:rPr lang="en-GB" dirty="0" smtClean="0"/>
              <a:t>Summary</a:t>
            </a:r>
            <a:endParaRPr lang="en-GB" dirty="0"/>
          </a:p>
        </p:txBody>
      </p:sp>
      <p:sp>
        <p:nvSpPr>
          <p:cNvPr id="5" name="Content Placeholder 4"/>
          <p:cNvSpPr>
            <a:spLocks noGrp="1"/>
          </p:cNvSpPr>
          <p:nvPr>
            <p:ph idx="1"/>
          </p:nvPr>
        </p:nvSpPr>
        <p:spPr>
          <a:xfrm>
            <a:off x="179512" y="1340768"/>
            <a:ext cx="8784976" cy="5445224"/>
          </a:xfrm>
        </p:spPr>
        <p:txBody>
          <a:bodyPr>
            <a:normAutofit fontScale="70000" lnSpcReduction="20000"/>
          </a:bodyPr>
          <a:lstStyle/>
          <a:p>
            <a:pPr>
              <a:lnSpc>
                <a:spcPct val="110000"/>
              </a:lnSpc>
            </a:pPr>
            <a:r>
              <a:rPr lang="en-GB" dirty="0"/>
              <a:t>OpenCL has </a:t>
            </a:r>
            <a:r>
              <a:rPr lang="en-GB" b="1" dirty="0" smtClean="0">
                <a:solidFill>
                  <a:srgbClr val="0000FF"/>
                </a:solidFill>
              </a:rPr>
              <a:t>increasingly widespread </a:t>
            </a:r>
            <a:r>
              <a:rPr lang="en-GB" dirty="0" smtClean="0"/>
              <a:t>industrial support</a:t>
            </a:r>
          </a:p>
          <a:p>
            <a:pPr>
              <a:lnSpc>
                <a:spcPct val="110000"/>
              </a:lnSpc>
            </a:pPr>
            <a:endParaRPr lang="en-GB" dirty="0"/>
          </a:p>
          <a:p>
            <a:pPr>
              <a:lnSpc>
                <a:spcPct val="110000"/>
              </a:lnSpc>
            </a:pPr>
            <a:r>
              <a:rPr lang="en-GB" dirty="0"/>
              <a:t>OpenCL defines a platform-API/framework for </a:t>
            </a:r>
            <a:r>
              <a:rPr lang="en-GB" b="1" dirty="0">
                <a:solidFill>
                  <a:srgbClr val="008000"/>
                </a:solidFill>
              </a:rPr>
              <a:t>heterogeneous </a:t>
            </a:r>
            <a:r>
              <a:rPr lang="en-GB" b="1" dirty="0" smtClean="0">
                <a:solidFill>
                  <a:srgbClr val="008000"/>
                </a:solidFill>
              </a:rPr>
              <a:t>computing</a:t>
            </a:r>
            <a:r>
              <a:rPr lang="en-GB" dirty="0" smtClean="0"/>
              <a:t>, </a:t>
            </a:r>
            <a:r>
              <a:rPr lang="en-GB" dirty="0"/>
              <a:t>not just GPGPU or CPU-offload programming</a:t>
            </a:r>
          </a:p>
          <a:p>
            <a:pPr>
              <a:lnSpc>
                <a:spcPct val="110000"/>
              </a:lnSpc>
            </a:pPr>
            <a:endParaRPr lang="en-GB" dirty="0"/>
          </a:p>
          <a:p>
            <a:pPr>
              <a:lnSpc>
                <a:spcPct val="110000"/>
              </a:lnSpc>
            </a:pPr>
            <a:r>
              <a:rPr lang="en-GB" dirty="0"/>
              <a:t>OpenCL has the potential to deliver </a:t>
            </a:r>
            <a:r>
              <a:rPr lang="en-GB" b="1" dirty="0" smtClean="0">
                <a:solidFill>
                  <a:srgbClr val="FF0000"/>
                </a:solidFill>
              </a:rPr>
              <a:t>performance portability</a:t>
            </a:r>
            <a:r>
              <a:rPr lang="en-GB" dirty="0" smtClean="0"/>
              <a:t>; </a:t>
            </a:r>
            <a:r>
              <a:rPr lang="en-GB" dirty="0"/>
              <a:t>but it has to be used correctly</a:t>
            </a:r>
          </a:p>
          <a:p>
            <a:pPr>
              <a:lnSpc>
                <a:spcPct val="110000"/>
              </a:lnSpc>
            </a:pPr>
            <a:endParaRPr lang="en-GB" dirty="0"/>
          </a:p>
          <a:p>
            <a:pPr>
              <a:lnSpc>
                <a:spcPct val="110000"/>
              </a:lnSpc>
            </a:pPr>
            <a:r>
              <a:rPr lang="en-GB" dirty="0"/>
              <a:t>The latest C++ </a:t>
            </a:r>
            <a:r>
              <a:rPr lang="en-GB" dirty="0" smtClean="0"/>
              <a:t>and Python APIs make </a:t>
            </a:r>
            <a:r>
              <a:rPr lang="en-GB" dirty="0"/>
              <a:t>developing OpenCL programs much simpler than before</a:t>
            </a:r>
          </a:p>
          <a:p>
            <a:pPr>
              <a:lnSpc>
                <a:spcPct val="110000"/>
              </a:lnSpc>
            </a:pPr>
            <a:endParaRPr lang="en-GB" dirty="0"/>
          </a:p>
          <a:p>
            <a:pPr>
              <a:lnSpc>
                <a:spcPct val="110000"/>
              </a:lnSpc>
            </a:pPr>
            <a:r>
              <a:rPr lang="en-GB" b="1" dirty="0" smtClean="0">
                <a:solidFill>
                  <a:srgbClr val="0000FF"/>
                </a:solidFill>
              </a:rPr>
              <a:t>OpenCL</a:t>
            </a:r>
            <a:r>
              <a:rPr lang="en-GB" dirty="0" smtClean="0"/>
              <a:t> is the </a:t>
            </a:r>
            <a:r>
              <a:rPr lang="en-GB" sz="3800" b="1" dirty="0" smtClean="0">
                <a:solidFill>
                  <a:schemeClr val="accent2"/>
                </a:solidFill>
              </a:rPr>
              <a:t>only</a:t>
            </a:r>
            <a:r>
              <a:rPr lang="en-GB" sz="3800" dirty="0" smtClean="0">
                <a:solidFill>
                  <a:schemeClr val="accent2"/>
                </a:solidFill>
              </a:rPr>
              <a:t> </a:t>
            </a:r>
            <a:r>
              <a:rPr lang="en-GB" dirty="0" smtClean="0"/>
              <a:t>parallel programming standard that enables mixing </a:t>
            </a:r>
            <a:r>
              <a:rPr lang="en-GB" dirty="0"/>
              <a:t>task parallel and data parallel code in a single program </a:t>
            </a:r>
            <a:r>
              <a:rPr lang="en-GB" dirty="0" smtClean="0"/>
              <a:t>while load balancing across </a:t>
            </a:r>
            <a:r>
              <a:rPr lang="en-GB" sz="3800" dirty="0" smtClean="0">
                <a:solidFill>
                  <a:schemeClr val="accent4">
                    <a:lumMod val="50000"/>
                  </a:schemeClr>
                </a:solidFill>
              </a:rPr>
              <a:t>ALL </a:t>
            </a:r>
            <a:r>
              <a:rPr lang="en-GB" dirty="0"/>
              <a:t>of the platform’s available resources.</a:t>
            </a:r>
          </a:p>
          <a:p>
            <a:pPr>
              <a:lnSpc>
                <a:spcPct val="110000"/>
              </a:lnSpc>
            </a:pPr>
            <a:endParaRPr lang="en-GB" dirty="0"/>
          </a:p>
        </p:txBody>
      </p:sp>
    </p:spTree>
    <p:extLst>
      <p:ext uri="{BB962C8B-B14F-4D97-AF65-F5344CB8AC3E}">
        <p14:creationId xmlns:p14="http://schemas.microsoft.com/office/powerpoint/2010/main" val="30635606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 to arms!</a:t>
            </a:r>
            <a:endParaRPr lang="en-GB" dirty="0"/>
          </a:p>
        </p:txBody>
      </p:sp>
      <p:sp>
        <p:nvSpPr>
          <p:cNvPr id="3" name="Content Placeholder 2"/>
          <p:cNvSpPr>
            <a:spLocks noGrp="1"/>
          </p:cNvSpPr>
          <p:nvPr>
            <p:ph idx="1"/>
          </p:nvPr>
        </p:nvSpPr>
        <p:spPr/>
        <p:txBody>
          <a:bodyPr/>
          <a:lstStyle/>
          <a:p>
            <a:r>
              <a:rPr lang="en-GB" b="1" dirty="0" smtClean="0">
                <a:solidFill>
                  <a:srgbClr val="0000FF"/>
                </a:solidFill>
              </a:rPr>
              <a:t>YOU</a:t>
            </a:r>
            <a:r>
              <a:rPr lang="en-GB" dirty="0" smtClean="0">
                <a:solidFill>
                  <a:srgbClr val="0000FF"/>
                </a:solidFill>
              </a:rPr>
              <a:t> </a:t>
            </a:r>
            <a:r>
              <a:rPr lang="en-GB" dirty="0" smtClean="0"/>
              <a:t>have to tell your vendor you want </a:t>
            </a:r>
            <a:r>
              <a:rPr lang="en-GB" b="1" u="sng" dirty="0" smtClean="0">
                <a:solidFill>
                  <a:srgbClr val="0000FF"/>
                </a:solidFill>
              </a:rPr>
              <a:t>OpenCL</a:t>
            </a:r>
          </a:p>
          <a:p>
            <a:endParaRPr lang="en-GB" dirty="0"/>
          </a:p>
          <a:p>
            <a:r>
              <a:rPr lang="en-GB" dirty="0" smtClean="0"/>
              <a:t>Otherwise they'll tell you what you have to use! (And their choice usually favours them, not you)</a:t>
            </a:r>
          </a:p>
          <a:p>
            <a:endParaRPr lang="en-GB" dirty="0"/>
          </a:p>
          <a:p>
            <a:r>
              <a:rPr lang="en-GB" b="1" u="sng" dirty="0" smtClean="0">
                <a:solidFill>
                  <a:srgbClr val="FF0000"/>
                </a:solidFill>
              </a:rPr>
              <a:t>Don't let yourself get locked in!!</a:t>
            </a:r>
            <a:endParaRPr lang="en-GB" b="1" u="sng" dirty="0">
              <a:solidFill>
                <a:srgbClr val="FF0000"/>
              </a:solidFill>
            </a:endParaRPr>
          </a:p>
        </p:txBody>
      </p:sp>
    </p:spTree>
    <p:extLst>
      <p:ext uri="{BB962C8B-B14F-4D97-AF65-F5344CB8AC3E}">
        <p14:creationId xmlns:p14="http://schemas.microsoft.com/office/powerpoint/2010/main" val="84443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Versions of </a:t>
            </a:r>
            <a:r>
              <a:rPr lang="en-GB" dirty="0" err="1" smtClean="0"/>
              <a:t>opencl</a:t>
            </a:r>
            <a:endParaRPr lang="en-GB" dirty="0"/>
          </a:p>
        </p:txBody>
      </p:sp>
      <p:sp>
        <p:nvSpPr>
          <p:cNvPr id="7" name="Text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100142538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OpenCL 1.0</a:t>
            </a:r>
            <a:endParaRPr lang="en-GB" dirty="0"/>
          </a:p>
        </p:txBody>
      </p:sp>
      <p:sp>
        <p:nvSpPr>
          <p:cNvPr id="3" name="Content Placeholder 2"/>
          <p:cNvSpPr>
            <a:spLocks noGrp="1"/>
          </p:cNvSpPr>
          <p:nvPr>
            <p:ph idx="1"/>
          </p:nvPr>
        </p:nvSpPr>
        <p:spPr/>
        <p:txBody>
          <a:bodyPr/>
          <a:lstStyle/>
          <a:p>
            <a:r>
              <a:rPr lang="en-GB" dirty="0" smtClean="0"/>
              <a:t>First public release, December 2008</a:t>
            </a:r>
            <a:endParaRPr lang="en-GB" dirty="0"/>
          </a:p>
        </p:txBody>
      </p:sp>
    </p:spTree>
    <p:extLst>
      <p:ext uri="{BB962C8B-B14F-4D97-AF65-F5344CB8AC3E}">
        <p14:creationId xmlns:p14="http://schemas.microsoft.com/office/powerpoint/2010/main" val="12651999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1.1</a:t>
            </a:r>
            <a:endParaRPr lang="en-GB" dirty="0"/>
          </a:p>
        </p:txBody>
      </p:sp>
      <p:sp>
        <p:nvSpPr>
          <p:cNvPr id="5" name="Content Placeholder 4"/>
          <p:cNvSpPr>
            <a:spLocks noGrp="1"/>
          </p:cNvSpPr>
          <p:nvPr>
            <p:ph idx="1"/>
          </p:nvPr>
        </p:nvSpPr>
        <p:spPr/>
        <p:txBody>
          <a:bodyPr/>
          <a:lstStyle/>
          <a:p>
            <a:r>
              <a:rPr lang="en-GB" dirty="0" smtClean="0"/>
              <a:t>Released June 2010</a:t>
            </a:r>
          </a:p>
          <a:p>
            <a:r>
              <a:rPr lang="en-GB" dirty="0" smtClean="0"/>
              <a:t>Major new features:</a:t>
            </a:r>
          </a:p>
          <a:p>
            <a:pPr lvl="1"/>
            <a:r>
              <a:rPr lang="en-GB" dirty="0" smtClean="0"/>
              <a:t>Sub buffers</a:t>
            </a:r>
          </a:p>
          <a:p>
            <a:pPr lvl="1"/>
            <a:r>
              <a:rPr lang="en-GB" dirty="0" smtClean="0"/>
              <a:t>User events</a:t>
            </a:r>
          </a:p>
          <a:p>
            <a:pPr lvl="1"/>
            <a:r>
              <a:rPr lang="en-GB" dirty="0" smtClean="0"/>
              <a:t>More built-in functions</a:t>
            </a:r>
          </a:p>
          <a:p>
            <a:pPr lvl="1"/>
            <a:r>
              <a:rPr lang="en-GB" dirty="0" smtClean="0"/>
              <a:t>32-bit atomics become core features</a:t>
            </a:r>
          </a:p>
          <a:p>
            <a:pPr lvl="1"/>
            <a:endParaRPr lang="en-GB" dirty="0"/>
          </a:p>
        </p:txBody>
      </p:sp>
    </p:spTree>
    <p:extLst>
      <p:ext uri="{BB962C8B-B14F-4D97-AF65-F5344CB8AC3E}">
        <p14:creationId xmlns:p14="http://schemas.microsoft.com/office/powerpoint/2010/main" val="274946402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1.2</a:t>
            </a:r>
            <a:endParaRPr lang="en-GB" dirty="0"/>
          </a:p>
        </p:txBody>
      </p:sp>
      <p:sp>
        <p:nvSpPr>
          <p:cNvPr id="5" name="Content Placeholder 4"/>
          <p:cNvSpPr>
            <a:spLocks noGrp="1"/>
          </p:cNvSpPr>
          <p:nvPr>
            <p:ph idx="1"/>
          </p:nvPr>
        </p:nvSpPr>
        <p:spPr/>
        <p:txBody>
          <a:bodyPr/>
          <a:lstStyle/>
          <a:p>
            <a:r>
              <a:rPr lang="en-GB" dirty="0" smtClean="0"/>
              <a:t>Released November 2011</a:t>
            </a:r>
          </a:p>
          <a:p>
            <a:r>
              <a:rPr lang="en-GB" dirty="0" smtClean="0"/>
              <a:t>Major new features:</a:t>
            </a:r>
          </a:p>
          <a:p>
            <a:pPr lvl="1"/>
            <a:r>
              <a:rPr lang="en-GB" dirty="0"/>
              <a:t>Custom devices and built-in </a:t>
            </a:r>
            <a:r>
              <a:rPr lang="en-GB" dirty="0" smtClean="0"/>
              <a:t>kernels</a:t>
            </a:r>
          </a:p>
          <a:p>
            <a:pPr lvl="1"/>
            <a:r>
              <a:rPr lang="en-GB" dirty="0" smtClean="0"/>
              <a:t>Device partitioning</a:t>
            </a:r>
          </a:p>
          <a:p>
            <a:pPr lvl="1"/>
            <a:r>
              <a:rPr lang="en-GB" dirty="0"/>
              <a:t>Support separate compilation and linking of </a:t>
            </a:r>
            <a:r>
              <a:rPr lang="en-GB" dirty="0" smtClean="0"/>
              <a:t>programs</a:t>
            </a:r>
            <a:endParaRPr lang="en-GB" dirty="0"/>
          </a:p>
          <a:p>
            <a:pPr lvl="1"/>
            <a:r>
              <a:rPr lang="en-GB" dirty="0" smtClean="0"/>
              <a:t>Greater support for OpenCL libraries</a:t>
            </a:r>
            <a:endParaRPr lang="en-GB" dirty="0"/>
          </a:p>
        </p:txBody>
      </p:sp>
    </p:spTree>
    <p:extLst>
      <p:ext uri="{BB962C8B-B14F-4D97-AF65-F5344CB8AC3E}">
        <p14:creationId xmlns:p14="http://schemas.microsoft.com/office/powerpoint/2010/main" val="84364535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OpenCL 2.0</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Released November 2013</a:t>
            </a:r>
          </a:p>
          <a:p>
            <a:r>
              <a:rPr lang="en-GB" dirty="0" smtClean="0"/>
              <a:t>Major new features:</a:t>
            </a:r>
          </a:p>
          <a:p>
            <a:pPr lvl="1"/>
            <a:r>
              <a:rPr lang="en-GB" dirty="0" smtClean="0"/>
              <a:t>Shared virtual memory (SVM)</a:t>
            </a:r>
          </a:p>
          <a:p>
            <a:pPr lvl="1"/>
            <a:r>
              <a:rPr lang="en-GB" dirty="0" smtClean="0"/>
              <a:t>Dynamic parallelism</a:t>
            </a:r>
          </a:p>
          <a:p>
            <a:pPr lvl="1"/>
            <a:r>
              <a:rPr lang="en-GB" dirty="0" smtClean="0"/>
              <a:t>Pipes</a:t>
            </a:r>
          </a:p>
          <a:p>
            <a:pPr lvl="1"/>
            <a:r>
              <a:rPr lang="en-GB" dirty="0" smtClean="0"/>
              <a:t>Built</a:t>
            </a:r>
            <a:r>
              <a:rPr lang="en-GB" dirty="0"/>
              <a:t>-in reductions/</a:t>
            </a:r>
            <a:r>
              <a:rPr lang="en-GB" dirty="0" smtClean="0"/>
              <a:t>broadcasts</a:t>
            </a:r>
            <a:endParaRPr lang="en-GB" dirty="0"/>
          </a:p>
          <a:p>
            <a:pPr lvl="1"/>
            <a:r>
              <a:rPr lang="en-GB" dirty="0" smtClean="0"/>
              <a:t>Sub</a:t>
            </a:r>
            <a:r>
              <a:rPr lang="en-GB" dirty="0"/>
              <a:t>-</a:t>
            </a:r>
            <a:r>
              <a:rPr lang="en-GB" dirty="0" smtClean="0"/>
              <a:t>groups</a:t>
            </a:r>
            <a:endParaRPr lang="en-GB" dirty="0"/>
          </a:p>
          <a:p>
            <a:pPr lvl="1"/>
            <a:r>
              <a:rPr lang="en-GB" dirty="0" smtClean="0"/>
              <a:t>"</a:t>
            </a:r>
            <a:r>
              <a:rPr lang="en-GB" dirty="0"/>
              <a:t>generic" address </a:t>
            </a:r>
            <a:r>
              <a:rPr lang="en-GB" dirty="0" smtClean="0"/>
              <a:t>space</a:t>
            </a:r>
            <a:endParaRPr lang="en-GB" dirty="0"/>
          </a:p>
          <a:p>
            <a:pPr lvl="1"/>
            <a:r>
              <a:rPr lang="en-GB" dirty="0" smtClean="0"/>
              <a:t>C11 atomics</a:t>
            </a:r>
            <a:endParaRPr lang="en-GB" dirty="0"/>
          </a:p>
          <a:p>
            <a:pPr lvl="1"/>
            <a:r>
              <a:rPr lang="en-GB" dirty="0" smtClean="0"/>
              <a:t>More </a:t>
            </a:r>
            <a:r>
              <a:rPr lang="en-GB" dirty="0"/>
              <a:t>image support</a:t>
            </a:r>
          </a:p>
        </p:txBody>
      </p:sp>
    </p:spTree>
    <p:extLst>
      <p:ext uri="{BB962C8B-B14F-4D97-AF65-F5344CB8AC3E}">
        <p14:creationId xmlns:p14="http://schemas.microsoft.com/office/powerpoint/2010/main" val="84364535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Vector operations within kernels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A</a:t>
            </a:r>
            <a:endParaRPr lang="en-GB" dirty="0">
              <a:solidFill>
                <a:schemeClr val="tx1"/>
              </a:solidFill>
            </a:endParaRPr>
          </a:p>
        </p:txBody>
      </p:sp>
    </p:spTree>
    <p:extLst>
      <p:ext uri="{BB962C8B-B14F-4D97-AF65-F5344CB8AC3E}">
        <p14:creationId xmlns:p14="http://schemas.microsoft.com/office/powerpoint/2010/main" val="14693861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Before we continue...</a:t>
            </a:r>
            <a:endParaRPr lang="en-GB" dirty="0"/>
          </a:p>
        </p:txBody>
      </p:sp>
      <p:sp>
        <p:nvSpPr>
          <p:cNvPr id="5" name="Content Placeholder 4"/>
          <p:cNvSpPr>
            <a:spLocks noGrp="1"/>
          </p:cNvSpPr>
          <p:nvPr>
            <p:ph idx="1"/>
          </p:nvPr>
        </p:nvSpPr>
        <p:spPr/>
        <p:txBody>
          <a:bodyPr>
            <a:normAutofit lnSpcReduction="10000"/>
          </a:bodyPr>
          <a:lstStyle/>
          <a:p>
            <a:r>
              <a:rPr lang="en-GB" dirty="0" smtClean="0"/>
              <a:t>The </a:t>
            </a:r>
            <a:r>
              <a:rPr lang="en-GB" dirty="0" err="1" smtClean="0"/>
              <a:t>OpenCL</a:t>
            </a:r>
            <a:r>
              <a:rPr lang="en-GB" dirty="0" smtClean="0"/>
              <a:t> device compilers are good at auto-</a:t>
            </a:r>
            <a:r>
              <a:rPr lang="en-GB" dirty="0" err="1" smtClean="0"/>
              <a:t>vectorising</a:t>
            </a:r>
            <a:r>
              <a:rPr lang="en-GB" dirty="0" smtClean="0"/>
              <a:t> your code</a:t>
            </a:r>
          </a:p>
          <a:p>
            <a:pPr lvl="1"/>
            <a:r>
              <a:rPr lang="en-GB" dirty="0" smtClean="0"/>
              <a:t>Adjacent work-items may be packed to produce </a:t>
            </a:r>
            <a:r>
              <a:rPr lang="en-GB" dirty="0" err="1" smtClean="0"/>
              <a:t>vectorized</a:t>
            </a:r>
            <a:r>
              <a:rPr lang="en-GB" dirty="0" smtClean="0"/>
              <a:t> code</a:t>
            </a:r>
          </a:p>
          <a:p>
            <a:r>
              <a:rPr lang="en-GB" dirty="0" smtClean="0"/>
              <a:t>By using vector operations the compiler may not optimize as </a:t>
            </a:r>
            <a:r>
              <a:rPr lang="en-GB" dirty="0" err="1" smtClean="0"/>
              <a:t>sucessfully</a:t>
            </a:r>
            <a:endParaRPr lang="en-GB" dirty="0" smtClean="0"/>
          </a:p>
          <a:p>
            <a:r>
              <a:rPr lang="en-GB" dirty="0" smtClean="0"/>
              <a:t>So </a:t>
            </a:r>
            <a:r>
              <a:rPr lang="en-GB" b="1" i="1" u="sng" dirty="0" smtClean="0">
                <a:solidFill>
                  <a:srgbClr val="FF0000"/>
                </a:solidFill>
              </a:rPr>
              <a:t>think twice</a:t>
            </a:r>
            <a:r>
              <a:rPr lang="en-GB" dirty="0" smtClean="0">
                <a:solidFill>
                  <a:srgbClr val="FF0000"/>
                </a:solidFill>
              </a:rPr>
              <a:t> </a:t>
            </a:r>
            <a:r>
              <a:rPr lang="en-GB" dirty="0" smtClean="0"/>
              <a:t>before you explicitly </a:t>
            </a:r>
            <a:r>
              <a:rPr lang="en-GB" dirty="0" err="1" smtClean="0"/>
              <a:t>vectorize</a:t>
            </a:r>
            <a:r>
              <a:rPr lang="en-GB" dirty="0" smtClean="0"/>
              <a:t> your OpenCL kernels, you might end up hurting performance!</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Virtual Memory</a:t>
            </a:r>
            <a:endParaRPr lang="en-US" dirty="0"/>
          </a:p>
        </p:txBody>
      </p:sp>
      <p:sp>
        <p:nvSpPr>
          <p:cNvPr id="3" name="Content Placeholder 2"/>
          <p:cNvSpPr>
            <a:spLocks noGrp="1"/>
          </p:cNvSpPr>
          <p:nvPr>
            <p:ph idx="1"/>
          </p:nvPr>
        </p:nvSpPr>
        <p:spPr>
          <a:xfrm>
            <a:off x="683568" y="1412776"/>
            <a:ext cx="8064896" cy="5256584"/>
          </a:xfrm>
        </p:spPr>
        <p:txBody>
          <a:bodyPr>
            <a:normAutofit/>
          </a:bodyPr>
          <a:lstStyle/>
          <a:p>
            <a:r>
              <a:rPr lang="en-US" dirty="0" err="1" smtClean="0">
                <a:solidFill>
                  <a:srgbClr val="0000FF"/>
                </a:solidFill>
              </a:rPr>
              <a:t>clSVMAlloc</a:t>
            </a:r>
            <a:r>
              <a:rPr lang="en-US" dirty="0" smtClean="0">
                <a:solidFill>
                  <a:srgbClr val="0000FF"/>
                </a:solidFill>
              </a:rPr>
              <a:t> </a:t>
            </a:r>
            <a:r>
              <a:rPr lang="en-US" dirty="0" smtClean="0"/>
              <a:t>– allocates a shared virtual memory buffer</a:t>
            </a:r>
          </a:p>
          <a:p>
            <a:pPr lvl="1"/>
            <a:r>
              <a:rPr lang="en-US" dirty="0" smtClean="0"/>
              <a:t>Specify size in bytes</a:t>
            </a:r>
          </a:p>
          <a:p>
            <a:pPr lvl="1"/>
            <a:r>
              <a:rPr lang="en-US" dirty="0" smtClean="0"/>
              <a:t>Specify usage information</a:t>
            </a:r>
          </a:p>
          <a:p>
            <a:pPr lvl="1"/>
            <a:r>
              <a:rPr lang="en-US" dirty="0" smtClean="0"/>
              <a:t>Optional alignment value</a:t>
            </a:r>
          </a:p>
          <a:p>
            <a:pPr lvl="1"/>
            <a:endParaRPr lang="en-US" dirty="0" smtClean="0"/>
          </a:p>
          <a:p>
            <a:r>
              <a:rPr lang="en-US" dirty="0" smtClean="0"/>
              <a:t>An SVM pointer can be shared by the host </a:t>
            </a:r>
            <a:r>
              <a:rPr lang="en-US" b="1" dirty="0" smtClean="0">
                <a:solidFill>
                  <a:srgbClr val="008000"/>
                </a:solidFill>
              </a:rPr>
              <a:t>and</a:t>
            </a:r>
            <a:r>
              <a:rPr lang="en-US" dirty="0" smtClean="0"/>
              <a:t> OpenCL device</a:t>
            </a:r>
          </a:p>
        </p:txBody>
      </p:sp>
    </p:spTree>
    <p:extLst>
      <p:ext uri="{BB962C8B-B14F-4D97-AF65-F5344CB8AC3E}">
        <p14:creationId xmlns:p14="http://schemas.microsoft.com/office/powerpoint/2010/main" val="331773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2272"/>
            <a:ext cx="8229600" cy="1143000"/>
          </a:xfrm>
        </p:spPr>
        <p:txBody>
          <a:bodyPr>
            <a:normAutofit/>
          </a:bodyPr>
          <a:lstStyle/>
          <a:p>
            <a:r>
              <a:rPr lang="en-GB" dirty="0" smtClean="0"/>
              <a:t>Vector operations</a:t>
            </a:r>
            <a:endParaRPr lang="en-GB" dirty="0"/>
          </a:p>
        </p:txBody>
      </p:sp>
      <p:sp>
        <p:nvSpPr>
          <p:cNvPr id="5" name="Content Placeholder 4"/>
          <p:cNvSpPr>
            <a:spLocks noGrp="1"/>
          </p:cNvSpPr>
          <p:nvPr>
            <p:ph idx="1"/>
          </p:nvPr>
        </p:nvSpPr>
        <p:spPr>
          <a:xfrm>
            <a:off x="107504" y="836714"/>
            <a:ext cx="8928992" cy="4464495"/>
          </a:xfrm>
        </p:spPr>
        <p:txBody>
          <a:bodyPr>
            <a:normAutofit fontScale="77500" lnSpcReduction="20000"/>
          </a:bodyPr>
          <a:lstStyle/>
          <a:p>
            <a:r>
              <a:rPr lang="en-GB" dirty="0"/>
              <a:t>Modern microprocessors include vector units:</a:t>
            </a:r>
          </a:p>
          <a:p>
            <a:pPr marL="457200" lvl="1" indent="0">
              <a:buNone/>
            </a:pPr>
            <a:r>
              <a:rPr lang="en-GB" dirty="0"/>
              <a:t>Functional units that carry out operations on blocks of numbers</a:t>
            </a:r>
          </a:p>
          <a:p>
            <a:r>
              <a:rPr lang="en-GB" dirty="0"/>
              <a:t>For example, x86 CPUs have over the years introduced MMX, SSE, and AVX instruction sets </a:t>
            </a:r>
            <a:r>
              <a:rPr lang="en-GB" dirty="0" smtClean="0"/>
              <a:t>…</a:t>
            </a:r>
          </a:p>
          <a:p>
            <a:pPr marL="457200" lvl="1" indent="0">
              <a:buNone/>
            </a:pPr>
            <a:r>
              <a:rPr lang="en-GB" dirty="0" smtClean="0"/>
              <a:t>characterized in part by their widths (e.g. SSE operates on 128 bits at a time, AVX 256 bits </a:t>
            </a:r>
            <a:r>
              <a:rPr lang="en-GB" dirty="0" err="1" smtClean="0"/>
              <a:t>etc</a:t>
            </a:r>
            <a:r>
              <a:rPr lang="en-GB" dirty="0" smtClean="0"/>
              <a:t>)</a:t>
            </a:r>
          </a:p>
          <a:p>
            <a:r>
              <a:rPr lang="en-GB" dirty="0" smtClean="0"/>
              <a:t>To </a:t>
            </a:r>
            <a:r>
              <a:rPr lang="en-GB" dirty="0"/>
              <a:t>gain full performance from these processors it is important to exploit these vector units</a:t>
            </a:r>
          </a:p>
          <a:p>
            <a:r>
              <a:rPr lang="en-GB" dirty="0"/>
              <a:t>Compilers can sometimes automatically exploit vector </a:t>
            </a:r>
            <a:r>
              <a:rPr lang="en-GB" dirty="0" smtClean="0"/>
              <a:t>units.</a:t>
            </a:r>
          </a:p>
          <a:p>
            <a:pPr marL="457200" lvl="1" indent="0">
              <a:buNone/>
            </a:pPr>
            <a:r>
              <a:rPr lang="en-GB" dirty="0" smtClean="0"/>
              <a:t>Experience </a:t>
            </a:r>
            <a:r>
              <a:rPr lang="en-GB" dirty="0"/>
              <a:t>over the years has shown, however, that you all too often have to code vector operations by hand.</a:t>
            </a:r>
          </a:p>
          <a:p>
            <a:r>
              <a:rPr lang="en-GB" dirty="0"/>
              <a:t>Example using 128 bit wide SSE:</a:t>
            </a:r>
          </a:p>
          <a:p>
            <a:endParaRPr lang="en-GB" dirty="0"/>
          </a:p>
        </p:txBody>
      </p:sp>
      <p:sp>
        <p:nvSpPr>
          <p:cNvPr id="8" name="TextBox 7"/>
          <p:cNvSpPr txBox="1"/>
          <p:nvPr/>
        </p:nvSpPr>
        <p:spPr>
          <a:xfrm>
            <a:off x="82550" y="5315145"/>
            <a:ext cx="9061450" cy="1354217"/>
          </a:xfrm>
          <a:prstGeom prst="rect">
            <a:avLst/>
          </a:prstGeom>
          <a:noFill/>
        </p:spPr>
        <p:txBody>
          <a:bodyPr wrap="square" rtlCol="0">
            <a:spAutoFit/>
          </a:bodyPr>
          <a:lstStyle/>
          <a:p>
            <a:r>
              <a:rPr lang="en-US" sz="1400" b="1" dirty="0" smtClean="0">
                <a:solidFill>
                  <a:schemeClr val="tx1"/>
                </a:solidFill>
                <a:latin typeface="Courier New Bold"/>
              </a:rPr>
              <a:t>#include "</a:t>
            </a:r>
            <a:r>
              <a:rPr lang="en-US" sz="1400" b="1" dirty="0" err="1" smtClean="0">
                <a:solidFill>
                  <a:schemeClr val="tx1"/>
                </a:solidFill>
                <a:latin typeface="Courier New Bold"/>
              </a:rPr>
              <a:t>xmmintrin.h</a:t>
            </a:r>
            <a:r>
              <a:rPr lang="en-US" sz="1400" b="1" dirty="0" smtClean="0">
                <a:solidFill>
                  <a:schemeClr val="tx1"/>
                </a:solidFill>
                <a:latin typeface="Courier New Bold"/>
              </a:rPr>
              <a:t> "     // vector </a:t>
            </a:r>
            <a:r>
              <a:rPr lang="en-US" sz="1400" b="1" dirty="0" err="1" smtClean="0">
                <a:solidFill>
                  <a:schemeClr val="tx1"/>
                </a:solidFill>
                <a:latin typeface="Courier New Bold"/>
              </a:rPr>
              <a:t>intrinsics</a:t>
            </a:r>
            <a:r>
              <a:rPr lang="en-US" sz="1400" b="1" dirty="0" smtClean="0">
                <a:solidFill>
                  <a:schemeClr val="tx1"/>
                </a:solidFill>
                <a:latin typeface="Courier New Bold"/>
              </a:rPr>
              <a:t> from </a:t>
            </a:r>
            <a:r>
              <a:rPr lang="en-US" sz="1400" b="1" dirty="0" err="1" smtClean="0">
                <a:solidFill>
                  <a:schemeClr val="tx1"/>
                </a:solidFill>
                <a:latin typeface="Courier New Bold"/>
              </a:rPr>
              <a:t>gcc</a:t>
            </a:r>
            <a:r>
              <a:rPr lang="en-US" sz="1400" b="1" dirty="0" smtClean="0">
                <a:solidFill>
                  <a:schemeClr val="tx1"/>
                </a:solidFill>
                <a:latin typeface="Courier New Bold"/>
              </a:rPr>
              <a:t> for SSE (128 bit wide)</a:t>
            </a:r>
          </a:p>
          <a:p>
            <a:endParaRPr lang="en-US" sz="1400" b="1" dirty="0" smtClean="0">
              <a:solidFill>
                <a:schemeClr val="tx1"/>
              </a:solidFill>
              <a:latin typeface="Courier New Bold"/>
            </a:endParaRPr>
          </a:p>
          <a:p>
            <a:r>
              <a:rPr lang="en-US" sz="1400" b="1" dirty="0" smtClean="0">
                <a:solidFill>
                  <a:schemeClr val="tx1"/>
                </a:solidFill>
                <a:latin typeface="Courier New Bold"/>
              </a:rPr>
              <a:t>__m128 ramp = _</a:t>
            </a:r>
            <a:r>
              <a:rPr lang="en-US" sz="1400" b="1" dirty="0" err="1" smtClean="0">
                <a:solidFill>
                  <a:schemeClr val="tx1"/>
                </a:solidFill>
                <a:latin typeface="Courier New Bold"/>
              </a:rPr>
              <a:t>mm_setr_ps</a:t>
            </a:r>
            <a:r>
              <a:rPr lang="en-US" sz="1400" b="1" dirty="0" smtClean="0">
                <a:solidFill>
                  <a:schemeClr val="tx1"/>
                </a:solidFill>
                <a:latin typeface="Courier New Bold"/>
              </a:rPr>
              <a:t>(0.5, 1.5, 2.5, 3.5);   </a:t>
            </a:r>
            <a:r>
              <a:rPr lang="en-US" sz="1200" b="1" dirty="0" smtClean="0">
                <a:solidFill>
                  <a:schemeClr val="tx1"/>
                </a:solidFill>
                <a:latin typeface="Courier New Bold"/>
              </a:rPr>
              <a:t>// pack 4 floats into vector register</a:t>
            </a:r>
          </a:p>
          <a:p>
            <a:r>
              <a:rPr lang="en-US" sz="1400" b="1" dirty="0" smtClean="0">
                <a:solidFill>
                  <a:schemeClr val="tx1"/>
                </a:solidFill>
                <a:latin typeface="Courier New Bold"/>
              </a:rPr>
              <a:t>__m128 </a:t>
            </a:r>
            <a:r>
              <a:rPr lang="en-US" sz="1400" b="1" dirty="0" err="1" smtClean="0">
                <a:solidFill>
                  <a:schemeClr val="tx1"/>
                </a:solidFill>
                <a:latin typeface="Courier New Bold"/>
              </a:rPr>
              <a:t>vstep</a:t>
            </a:r>
            <a:r>
              <a:rPr lang="en-US" sz="1400" b="1" dirty="0" smtClean="0">
                <a:solidFill>
                  <a:schemeClr val="tx1"/>
                </a:solidFill>
                <a:latin typeface="Courier New Bold"/>
              </a:rPr>
              <a:t> = _mm_load1_ps(&amp;step);              </a:t>
            </a:r>
            <a:r>
              <a:rPr lang="en-US" sz="1200" b="1" dirty="0" smtClean="0">
                <a:solidFill>
                  <a:schemeClr val="tx1"/>
                </a:solidFill>
                <a:latin typeface="Courier New Bold"/>
              </a:rPr>
              <a:t>// pack step into a vector register</a:t>
            </a:r>
          </a:p>
          <a:p>
            <a:r>
              <a:rPr lang="en-US" sz="1400" b="1" dirty="0" smtClean="0">
                <a:solidFill>
                  <a:schemeClr val="tx1"/>
                </a:solidFill>
                <a:latin typeface="Courier New Bold"/>
              </a:rPr>
              <a:t>__m128 </a:t>
            </a:r>
            <a:r>
              <a:rPr lang="en-US" sz="1400" b="1" dirty="0" err="1" smtClean="0">
                <a:solidFill>
                  <a:schemeClr val="tx1"/>
                </a:solidFill>
                <a:latin typeface="Courier New Bold"/>
              </a:rPr>
              <a:t>xvec</a:t>
            </a:r>
            <a:r>
              <a:rPr lang="en-US" sz="1400" b="1" dirty="0" smtClean="0">
                <a:solidFill>
                  <a:schemeClr val="tx1"/>
                </a:solidFill>
                <a:latin typeface="Courier New Bold"/>
              </a:rPr>
              <a:t>; = _</a:t>
            </a:r>
            <a:r>
              <a:rPr lang="en-US" sz="1400" b="1" dirty="0" err="1" smtClean="0">
                <a:solidFill>
                  <a:schemeClr val="tx1"/>
                </a:solidFill>
                <a:latin typeface="Courier New Bold"/>
              </a:rPr>
              <a:t>mm_mul_ps</a:t>
            </a:r>
            <a:r>
              <a:rPr lang="en-US" sz="1400" b="1" dirty="0" smtClean="0">
                <a:solidFill>
                  <a:schemeClr val="tx1"/>
                </a:solidFill>
                <a:latin typeface="Courier New Bold"/>
              </a:rPr>
              <a:t>(</a:t>
            </a:r>
            <a:r>
              <a:rPr lang="en-US" sz="1400" b="1" dirty="0" err="1" smtClean="0">
                <a:solidFill>
                  <a:schemeClr val="tx1"/>
                </a:solidFill>
                <a:latin typeface="Courier New Bold"/>
              </a:rPr>
              <a:t>ramp,vstep</a:t>
            </a:r>
            <a:r>
              <a:rPr lang="en-US" sz="1400" b="1" dirty="0" smtClean="0">
                <a:solidFill>
                  <a:schemeClr val="tx1"/>
                </a:solidFill>
                <a:latin typeface="Courier New Bold"/>
              </a:rPr>
              <a:t>);           </a:t>
            </a:r>
            <a:r>
              <a:rPr lang="en-US" sz="1200" b="1" dirty="0" smtClean="0">
                <a:solidFill>
                  <a:schemeClr val="tx1"/>
                </a:solidFill>
                <a:latin typeface="Courier New Bold"/>
              </a:rPr>
              <a:t>// multiple corresponding 32 bit</a:t>
            </a:r>
          </a:p>
          <a:p>
            <a:r>
              <a:rPr lang="en-US" sz="1200" b="1" dirty="0">
                <a:latin typeface="Courier New Bold"/>
              </a:rPr>
              <a:t> </a:t>
            </a:r>
            <a:r>
              <a:rPr lang="en-US" sz="1200" b="1" dirty="0" smtClean="0">
                <a:latin typeface="Courier New Bold"/>
              </a:rPr>
              <a:t>                                                        // </a:t>
            </a:r>
            <a:r>
              <a:rPr lang="en-US" sz="1200" b="1" dirty="0" smtClean="0">
                <a:solidFill>
                  <a:schemeClr val="tx1"/>
                </a:solidFill>
                <a:latin typeface="Courier New Bold"/>
              </a:rPr>
              <a:t> floats and assign to </a:t>
            </a:r>
            <a:r>
              <a:rPr lang="en-US" sz="1200" b="1" dirty="0" err="1" smtClean="0">
                <a:solidFill>
                  <a:schemeClr val="tx1"/>
                </a:solidFill>
                <a:latin typeface="Courier New Bold"/>
              </a:rPr>
              <a:t>xvec</a:t>
            </a:r>
            <a:endParaRPr lang="en-US" sz="1200" b="1" dirty="0" smtClean="0">
              <a:solidFill>
                <a:schemeClr val="tx1"/>
              </a:solidFill>
              <a:latin typeface="Courier New Bold"/>
            </a:endParaRPr>
          </a:p>
        </p:txBody>
      </p:sp>
    </p:spTree>
    <p:extLst>
      <p:ext uri="{BB962C8B-B14F-4D97-AF65-F5344CB8AC3E}">
        <p14:creationId xmlns:p14="http://schemas.microsoft.com/office/powerpoint/2010/main" val="28598720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Vector </a:t>
            </a:r>
            <a:r>
              <a:rPr lang="en-GB" dirty="0" err="1" smtClean="0"/>
              <a:t>intrinsics</a:t>
            </a:r>
            <a:r>
              <a:rPr lang="en-GB" dirty="0" smtClean="0"/>
              <a:t> challenges</a:t>
            </a:r>
            <a:endParaRPr lang="en-GB" dirty="0"/>
          </a:p>
        </p:txBody>
      </p:sp>
      <p:sp>
        <p:nvSpPr>
          <p:cNvPr id="3" name="Content Placeholder 2"/>
          <p:cNvSpPr>
            <a:spLocks noGrp="1"/>
          </p:cNvSpPr>
          <p:nvPr>
            <p:ph idx="1"/>
          </p:nvPr>
        </p:nvSpPr>
        <p:spPr>
          <a:xfrm>
            <a:off x="107504" y="1412776"/>
            <a:ext cx="8856984" cy="4525963"/>
          </a:xfrm>
        </p:spPr>
        <p:txBody>
          <a:bodyPr>
            <a:normAutofit fontScale="77500" lnSpcReduction="20000"/>
          </a:bodyPr>
          <a:lstStyle/>
          <a:p>
            <a:r>
              <a:rPr lang="en-GB" dirty="0"/>
              <a:t>Requires an assembly code style of programming:</a:t>
            </a:r>
          </a:p>
          <a:p>
            <a:pPr lvl="1"/>
            <a:r>
              <a:rPr lang="en-GB" dirty="0"/>
              <a:t>Load into registers</a:t>
            </a:r>
          </a:p>
          <a:p>
            <a:pPr lvl="1"/>
            <a:r>
              <a:rPr lang="en-GB" dirty="0"/>
              <a:t>Operate with register operands to produce values in another vector register</a:t>
            </a:r>
          </a:p>
          <a:p>
            <a:r>
              <a:rPr lang="en-GB" dirty="0"/>
              <a:t>Non portable</a:t>
            </a:r>
          </a:p>
          <a:p>
            <a:pPr lvl="1"/>
            <a:r>
              <a:rPr lang="en-GB" dirty="0"/>
              <a:t>Change vector instruction set (even from the same vendor) and code must be re-written. Compilers might treat them differently too</a:t>
            </a:r>
          </a:p>
          <a:p>
            <a:r>
              <a:rPr lang="en-GB" dirty="0"/>
              <a:t>Consequences:</a:t>
            </a:r>
          </a:p>
          <a:p>
            <a:pPr lvl="1"/>
            <a:r>
              <a:rPr lang="en-GB" dirty="0"/>
              <a:t>Very few programmers are willing to code with </a:t>
            </a:r>
            <a:r>
              <a:rPr lang="en-GB" dirty="0" err="1"/>
              <a:t>intrinsics</a:t>
            </a:r>
            <a:endParaRPr lang="en-GB" dirty="0"/>
          </a:p>
          <a:p>
            <a:pPr lvl="1"/>
            <a:r>
              <a:rPr lang="en-GB" dirty="0"/>
              <a:t>Most programs only exploit vector instructions that the compiler can automatically generate – which can be hit or miss</a:t>
            </a:r>
          </a:p>
          <a:p>
            <a:pPr lvl="1"/>
            <a:r>
              <a:rPr lang="en-GB" dirty="0"/>
              <a:t>Most programs grossly under exploit available performance.</a:t>
            </a:r>
          </a:p>
          <a:p>
            <a:endParaRPr lang="en-GB" dirty="0"/>
          </a:p>
        </p:txBody>
      </p:sp>
      <p:sp>
        <p:nvSpPr>
          <p:cNvPr id="4" name="TextBox 3"/>
          <p:cNvSpPr txBox="1"/>
          <p:nvPr/>
        </p:nvSpPr>
        <p:spPr>
          <a:xfrm>
            <a:off x="1403648" y="5805266"/>
            <a:ext cx="6552728" cy="1015663"/>
          </a:xfrm>
          <a:prstGeom prst="rect">
            <a:avLst/>
          </a:prstGeom>
          <a:noFill/>
        </p:spPr>
        <p:txBody>
          <a:bodyPr wrap="square" rtlCol="0">
            <a:spAutoFit/>
          </a:bodyPr>
          <a:lstStyle/>
          <a:p>
            <a:r>
              <a:rPr lang="en-GB" sz="2000" dirty="0">
                <a:solidFill>
                  <a:schemeClr val="accent1"/>
                </a:solidFill>
              </a:rPr>
              <a:t>Solution: a  high level portable vector instruction set … which is precisely what OpenCL provides. </a:t>
            </a:r>
          </a:p>
          <a:p>
            <a:endParaRPr lang="en-GB" sz="2000" dirty="0">
              <a:solidFill>
                <a:schemeClr val="accent1"/>
              </a:solidFill>
            </a:endParaRPr>
          </a:p>
        </p:txBody>
      </p:sp>
    </p:spTree>
    <p:extLst>
      <p:ext uri="{BB962C8B-B14F-4D97-AF65-F5344CB8AC3E}">
        <p14:creationId xmlns:p14="http://schemas.microsoft.com/office/powerpoint/2010/main" val="191861677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 Types</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The OpenCL C kernel programming language provides a set of vector instructions:</a:t>
            </a:r>
          </a:p>
          <a:p>
            <a:pPr lvl="1"/>
            <a:r>
              <a:rPr lang="en-GB" dirty="0"/>
              <a:t>These are portable between different vector instruction sets</a:t>
            </a:r>
          </a:p>
          <a:p>
            <a:r>
              <a:rPr lang="en-GB" dirty="0"/>
              <a:t>These instructions support vector lengths of 2, 4, 8, and 16 … for example:</a:t>
            </a:r>
          </a:p>
          <a:p>
            <a:pPr lvl="1"/>
            <a:r>
              <a:rPr lang="en-GB" b="1" dirty="0">
                <a:latin typeface="Courier New Bold"/>
              </a:rPr>
              <a:t>char2, ushort4, int8, float16, double2</a:t>
            </a:r>
            <a:r>
              <a:rPr lang="en-GB" dirty="0"/>
              <a:t>, …</a:t>
            </a:r>
          </a:p>
          <a:p>
            <a:r>
              <a:rPr lang="en-GB" dirty="0"/>
              <a:t>Properties of these types include:</a:t>
            </a:r>
          </a:p>
          <a:p>
            <a:pPr lvl="1"/>
            <a:r>
              <a:rPr lang="en-GB" dirty="0"/>
              <a:t>Endian safe</a:t>
            </a:r>
          </a:p>
          <a:p>
            <a:pPr lvl="1"/>
            <a:r>
              <a:rPr lang="en-GB" dirty="0"/>
              <a:t>Aligned at vector length</a:t>
            </a:r>
          </a:p>
          <a:p>
            <a:pPr lvl="1"/>
            <a:r>
              <a:rPr lang="en-GB" dirty="0"/>
              <a:t>Vector operations (</a:t>
            </a:r>
            <a:r>
              <a:rPr lang="en-GB" dirty="0" err="1"/>
              <a:t>elementwise</a:t>
            </a:r>
            <a:r>
              <a:rPr lang="en-GB" dirty="0"/>
              <a:t>) and built-in functions</a:t>
            </a:r>
          </a:p>
          <a:p>
            <a:endParaRPr lang="en-GB" dirty="0"/>
          </a:p>
        </p:txBody>
      </p:sp>
      <p:sp>
        <p:nvSpPr>
          <p:cNvPr id="5" name="TextBox 4"/>
          <p:cNvSpPr txBox="1"/>
          <p:nvPr/>
        </p:nvSpPr>
        <p:spPr>
          <a:xfrm>
            <a:off x="4355978" y="6002978"/>
            <a:ext cx="4382979" cy="646331"/>
          </a:xfrm>
          <a:prstGeom prst="rect">
            <a:avLst/>
          </a:prstGeom>
          <a:noFill/>
        </p:spPr>
        <p:txBody>
          <a:bodyPr wrap="square" rtlCol="0">
            <a:spAutoFit/>
          </a:bodyPr>
          <a:lstStyle/>
          <a:p>
            <a:r>
              <a:rPr lang="en-GB" dirty="0" smtClean="0">
                <a:solidFill>
                  <a:schemeClr val="accent1"/>
                </a:solidFill>
              </a:rPr>
              <a:t>Remember, double (and hence vectors of double) are optional in OpenCL v1.1</a:t>
            </a:r>
            <a:endParaRPr lang="en-GB" dirty="0">
              <a:solidFill>
                <a:schemeClr val="accent1"/>
              </a:solidFill>
            </a:endParaRPr>
          </a:p>
        </p:txBody>
      </p:sp>
    </p:spTree>
    <p:extLst>
      <p:ext uri="{BB962C8B-B14F-4D97-AF65-F5344CB8AC3E}">
        <p14:creationId xmlns:p14="http://schemas.microsoft.com/office/powerpoint/2010/main" val="109746880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72"/>
            <a:ext cx="8229600" cy="1143000"/>
          </a:xfrm>
        </p:spPr>
        <p:txBody>
          <a:bodyPr/>
          <a:lstStyle/>
          <a:p>
            <a:r>
              <a:rPr lang="en-GB" dirty="0" smtClean="0"/>
              <a:t>Vector Operations</a:t>
            </a:r>
            <a:endParaRPr lang="en-GB" dirty="0"/>
          </a:p>
        </p:txBody>
      </p:sp>
      <p:sp>
        <p:nvSpPr>
          <p:cNvPr id="3" name="Content Placeholder 2"/>
          <p:cNvSpPr>
            <a:spLocks noGrp="1"/>
          </p:cNvSpPr>
          <p:nvPr>
            <p:ph idx="1"/>
          </p:nvPr>
        </p:nvSpPr>
        <p:spPr>
          <a:xfrm>
            <a:off x="457200" y="952128"/>
            <a:ext cx="3106688" cy="676672"/>
          </a:xfrm>
        </p:spPr>
        <p:txBody>
          <a:bodyPr/>
          <a:lstStyle/>
          <a:p>
            <a:r>
              <a:rPr lang="en-GB" dirty="0" smtClean="0"/>
              <a:t>Vector literal</a:t>
            </a:r>
            <a:endParaRPr lang="en-GB" dirty="0"/>
          </a:p>
        </p:txBody>
      </p:sp>
      <p:sp>
        <p:nvSpPr>
          <p:cNvPr id="4" name="Content Placeholder 2"/>
          <p:cNvSpPr txBox="1">
            <a:spLocks/>
          </p:cNvSpPr>
          <p:nvPr/>
        </p:nvSpPr>
        <p:spPr>
          <a:xfrm>
            <a:off x="467290" y="2924944"/>
            <a:ext cx="5040814" cy="6766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Vector components</a:t>
            </a:r>
            <a:endParaRPr lang="en-GB" dirty="0"/>
          </a:p>
        </p:txBody>
      </p:sp>
      <p:sp>
        <p:nvSpPr>
          <p:cNvPr id="5" name="Content Placeholder 2"/>
          <p:cNvSpPr txBox="1">
            <a:spLocks/>
          </p:cNvSpPr>
          <p:nvPr/>
        </p:nvSpPr>
        <p:spPr>
          <a:xfrm>
            <a:off x="457200" y="4912568"/>
            <a:ext cx="3106688"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Vector ops</a:t>
            </a:r>
            <a:endParaRPr lang="en-GB" dirty="0"/>
          </a:p>
        </p:txBody>
      </p:sp>
      <p:sp>
        <p:nvSpPr>
          <p:cNvPr id="6" name="TextBox 5"/>
          <p:cNvSpPr txBox="1"/>
          <p:nvPr/>
        </p:nvSpPr>
        <p:spPr>
          <a:xfrm>
            <a:off x="611560" y="1686089"/>
            <a:ext cx="2447192" cy="307777"/>
          </a:xfrm>
          <a:prstGeom prst="rect">
            <a:avLst/>
          </a:prstGeom>
          <a:noFill/>
        </p:spPr>
        <p:txBody>
          <a:bodyPr wrap="none" rtlCol="0">
            <a:spAutoFit/>
          </a:bodyPr>
          <a:lstStyle/>
          <a:p>
            <a:r>
              <a:rPr lang="en-GB" sz="1400" b="1" dirty="0">
                <a:solidFill>
                  <a:schemeClr val="accent3"/>
                </a:solidFill>
                <a:latin typeface="Courier New Bold"/>
              </a:rPr>
              <a:t>i</a:t>
            </a:r>
            <a:r>
              <a:rPr lang="en-GB" sz="1400" b="1" dirty="0" smtClean="0">
                <a:solidFill>
                  <a:schemeClr val="accent3"/>
                </a:solidFill>
                <a:latin typeface="Courier New Bold"/>
              </a:rPr>
              <a:t>nt4</a:t>
            </a:r>
            <a:r>
              <a:rPr lang="en-GB" sz="1400" b="1" dirty="0" smtClean="0">
                <a:latin typeface="Courier New Bold"/>
              </a:rPr>
              <a:t> vi0 = (</a:t>
            </a:r>
            <a:r>
              <a:rPr lang="en-GB" sz="1400" b="1" dirty="0" smtClean="0">
                <a:solidFill>
                  <a:schemeClr val="accent3"/>
                </a:solidFill>
                <a:latin typeface="Courier New Bold"/>
              </a:rPr>
              <a:t>int4</a:t>
            </a:r>
            <a:r>
              <a:rPr lang="en-GB" sz="1400" b="1" dirty="0" smtClean="0">
                <a:latin typeface="Courier New Bold"/>
              </a:rPr>
              <a:t>) -7;</a:t>
            </a:r>
          </a:p>
        </p:txBody>
      </p:sp>
      <p:sp>
        <p:nvSpPr>
          <p:cNvPr id="7" name="TextBox 6"/>
          <p:cNvSpPr txBox="1"/>
          <p:nvPr/>
        </p:nvSpPr>
        <p:spPr>
          <a:xfrm>
            <a:off x="611562" y="2396877"/>
            <a:ext cx="3524585" cy="307777"/>
          </a:xfrm>
          <a:prstGeom prst="rect">
            <a:avLst/>
          </a:prstGeom>
          <a:noFill/>
        </p:spPr>
        <p:txBody>
          <a:bodyPr wrap="none" rtlCol="0">
            <a:spAutoFit/>
          </a:bodyPr>
          <a:lstStyle/>
          <a:p>
            <a:r>
              <a:rPr lang="en-GB" sz="1400" b="1" dirty="0">
                <a:solidFill>
                  <a:schemeClr val="accent3"/>
                </a:solidFill>
                <a:latin typeface="Courier New Bold"/>
              </a:rPr>
              <a:t>i</a:t>
            </a:r>
            <a:r>
              <a:rPr lang="en-GB" sz="1400" b="1" dirty="0" smtClean="0">
                <a:solidFill>
                  <a:schemeClr val="accent3"/>
                </a:solidFill>
                <a:latin typeface="Courier New Bold"/>
              </a:rPr>
              <a:t>nt4</a:t>
            </a:r>
            <a:r>
              <a:rPr lang="en-GB" sz="1400" b="1" dirty="0" smtClean="0">
                <a:latin typeface="Courier New Bold"/>
              </a:rPr>
              <a:t> vi1 = (</a:t>
            </a:r>
            <a:r>
              <a:rPr lang="en-GB" sz="1400" b="1" dirty="0" smtClean="0">
                <a:solidFill>
                  <a:schemeClr val="accent3"/>
                </a:solidFill>
                <a:latin typeface="Courier New Bold"/>
              </a:rPr>
              <a:t>int4</a:t>
            </a:r>
            <a:r>
              <a:rPr lang="en-GB" sz="1400" b="1" dirty="0" smtClean="0">
                <a:latin typeface="Courier New Bold"/>
              </a:rPr>
              <a:t>) (0, 1, 2, 3);</a:t>
            </a:r>
          </a:p>
        </p:txBody>
      </p:sp>
      <p:sp>
        <p:nvSpPr>
          <p:cNvPr id="8" name="TextBox 7"/>
          <p:cNvSpPr txBox="1"/>
          <p:nvPr/>
        </p:nvSpPr>
        <p:spPr>
          <a:xfrm>
            <a:off x="611562" y="3652952"/>
            <a:ext cx="1908495" cy="307777"/>
          </a:xfrm>
          <a:prstGeom prst="rect">
            <a:avLst/>
          </a:prstGeom>
          <a:noFill/>
        </p:spPr>
        <p:txBody>
          <a:bodyPr wrap="none" rtlCol="0">
            <a:spAutoFit/>
          </a:bodyPr>
          <a:lstStyle/>
          <a:p>
            <a:r>
              <a:rPr lang="en-GB" sz="1400" b="1" dirty="0">
                <a:latin typeface="Courier New Bold"/>
              </a:rPr>
              <a:t>v</a:t>
            </a:r>
            <a:r>
              <a:rPr lang="en-GB" sz="1400" b="1" dirty="0" smtClean="0">
                <a:latin typeface="Courier New Bold"/>
              </a:rPr>
              <a:t>i0.lo = vi1.hi;</a:t>
            </a:r>
          </a:p>
        </p:txBody>
      </p:sp>
      <p:sp>
        <p:nvSpPr>
          <p:cNvPr id="9" name="TextBox 8"/>
          <p:cNvSpPr txBox="1"/>
          <p:nvPr/>
        </p:nvSpPr>
        <p:spPr>
          <a:xfrm>
            <a:off x="611562" y="4301024"/>
            <a:ext cx="4601979" cy="307777"/>
          </a:xfrm>
          <a:prstGeom prst="rect">
            <a:avLst/>
          </a:prstGeom>
          <a:noFill/>
        </p:spPr>
        <p:txBody>
          <a:bodyPr wrap="none" rtlCol="0">
            <a:spAutoFit/>
          </a:bodyPr>
          <a:lstStyle/>
          <a:p>
            <a:r>
              <a:rPr lang="en-GB" sz="1400" b="1" dirty="0" smtClean="0">
                <a:solidFill>
                  <a:schemeClr val="accent3"/>
                </a:solidFill>
                <a:latin typeface="Courier New Bold"/>
              </a:rPr>
              <a:t>int8</a:t>
            </a:r>
            <a:r>
              <a:rPr lang="en-GB" sz="1400" b="1" dirty="0" smtClean="0">
                <a:latin typeface="Courier New Bold"/>
              </a:rPr>
              <a:t> v8 = (</a:t>
            </a:r>
            <a:r>
              <a:rPr lang="en-GB" sz="1400" b="1" dirty="0" smtClean="0">
                <a:solidFill>
                  <a:schemeClr val="accent3"/>
                </a:solidFill>
                <a:latin typeface="Courier New Bold"/>
              </a:rPr>
              <a:t>int8</a:t>
            </a:r>
            <a:r>
              <a:rPr lang="en-GB" sz="1400" b="1" dirty="0" smtClean="0">
                <a:latin typeface="Courier New Bold"/>
              </a:rPr>
              <a:t>) (vi0, vi1.s01, vi1.odd);</a:t>
            </a:r>
          </a:p>
        </p:txBody>
      </p:sp>
      <p:sp>
        <p:nvSpPr>
          <p:cNvPr id="10" name="TextBox 9"/>
          <p:cNvSpPr txBox="1"/>
          <p:nvPr/>
        </p:nvSpPr>
        <p:spPr>
          <a:xfrm>
            <a:off x="611562" y="5637237"/>
            <a:ext cx="1369799" cy="307777"/>
          </a:xfrm>
          <a:prstGeom prst="rect">
            <a:avLst/>
          </a:prstGeom>
          <a:noFill/>
        </p:spPr>
        <p:txBody>
          <a:bodyPr wrap="none" rtlCol="0">
            <a:spAutoFit/>
          </a:bodyPr>
          <a:lstStyle/>
          <a:p>
            <a:r>
              <a:rPr lang="en-GB" sz="1400" b="1" dirty="0" smtClean="0">
                <a:latin typeface="Courier New Bold"/>
              </a:rPr>
              <a:t>vi0 += vi1;</a:t>
            </a:r>
          </a:p>
        </p:txBody>
      </p:sp>
      <p:sp>
        <p:nvSpPr>
          <p:cNvPr id="11" name="TextBox 10"/>
          <p:cNvSpPr txBox="1"/>
          <p:nvPr/>
        </p:nvSpPr>
        <p:spPr>
          <a:xfrm>
            <a:off x="611560" y="6217569"/>
            <a:ext cx="1800756" cy="307777"/>
          </a:xfrm>
          <a:prstGeom prst="rect">
            <a:avLst/>
          </a:prstGeom>
          <a:noFill/>
        </p:spPr>
        <p:txBody>
          <a:bodyPr wrap="none" rtlCol="0">
            <a:spAutoFit/>
          </a:bodyPr>
          <a:lstStyle/>
          <a:p>
            <a:r>
              <a:rPr lang="en-GB" sz="1400" b="1" dirty="0" smtClean="0">
                <a:latin typeface="Courier New Bold"/>
              </a:rPr>
              <a:t>vi0 = </a:t>
            </a:r>
            <a:r>
              <a:rPr lang="en-GB" sz="1400" b="1" dirty="0" smtClean="0">
                <a:solidFill>
                  <a:schemeClr val="tx2">
                    <a:lumMod val="75000"/>
                  </a:schemeClr>
                </a:solidFill>
                <a:latin typeface="Courier New Bold"/>
              </a:rPr>
              <a:t>abs</a:t>
            </a:r>
            <a:r>
              <a:rPr lang="en-GB" sz="1400" b="1" dirty="0" smtClean="0">
                <a:latin typeface="Courier New Bold"/>
              </a:rPr>
              <a:t>(vi0);</a:t>
            </a:r>
          </a:p>
        </p:txBody>
      </p:sp>
      <p:graphicFrame>
        <p:nvGraphicFramePr>
          <p:cNvPr id="12" name="Group 140"/>
          <p:cNvGraphicFramePr>
            <a:graphicFrameLocks noGrp="1"/>
          </p:cNvGraphicFramePr>
          <p:nvPr>
            <p:extLst>
              <p:ext uri="{D42A27DB-BD31-4B8C-83A1-F6EECF244321}">
                <p14:modId xmlns:p14="http://schemas.microsoft.com/office/powerpoint/2010/main" val="4082940376"/>
              </p:ext>
            </p:extLst>
          </p:nvPr>
        </p:nvGraphicFramePr>
        <p:xfrm>
          <a:off x="4470009" y="1638092"/>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13" name="Group 140"/>
          <p:cNvGraphicFramePr>
            <a:graphicFrameLocks noGrp="1"/>
          </p:cNvGraphicFramePr>
          <p:nvPr>
            <p:extLst>
              <p:ext uri="{D42A27DB-BD31-4B8C-83A1-F6EECF244321}">
                <p14:modId xmlns:p14="http://schemas.microsoft.com/office/powerpoint/2010/main" val="3713438586"/>
              </p:ext>
            </p:extLst>
          </p:nvPr>
        </p:nvGraphicFramePr>
        <p:xfrm>
          <a:off x="4932042" y="2375321"/>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14" name="Group 140"/>
          <p:cNvGraphicFramePr>
            <a:graphicFrameLocks noGrp="1"/>
          </p:cNvGraphicFramePr>
          <p:nvPr>
            <p:extLst>
              <p:ext uri="{D42A27DB-BD31-4B8C-83A1-F6EECF244321}">
                <p14:modId xmlns:p14="http://schemas.microsoft.com/office/powerpoint/2010/main" val="1590088008"/>
              </p:ext>
            </p:extLst>
          </p:nvPr>
        </p:nvGraphicFramePr>
        <p:xfrm>
          <a:off x="4932042" y="3529340"/>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16" name="Straight Arrow Connector 15"/>
          <p:cNvCxnSpPr/>
          <p:nvPr/>
        </p:nvCxnSpPr>
        <p:spPr>
          <a:xfrm flipH="1">
            <a:off x="5148064" y="2748989"/>
            <a:ext cx="792088" cy="7520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544562" y="2748989"/>
            <a:ext cx="792088" cy="7520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Group 140"/>
          <p:cNvGraphicFramePr>
            <a:graphicFrameLocks noGrp="1"/>
          </p:cNvGraphicFramePr>
          <p:nvPr>
            <p:extLst>
              <p:ext uri="{D42A27DB-BD31-4B8C-83A1-F6EECF244321}">
                <p14:modId xmlns:p14="http://schemas.microsoft.com/office/powerpoint/2010/main" val="918168380"/>
              </p:ext>
            </p:extLst>
          </p:nvPr>
        </p:nvGraphicFramePr>
        <p:xfrm>
          <a:off x="5357904" y="4291610"/>
          <a:ext cx="3462566" cy="333102"/>
        </p:xfrm>
        <a:graphic>
          <a:graphicData uri="http://schemas.openxmlformats.org/drawingml/2006/table">
            <a:tbl>
              <a:tblPr/>
              <a:tblGrid>
                <a:gridCol w="432619"/>
                <a:gridCol w="432621"/>
                <a:gridCol w="434231"/>
                <a:gridCol w="432619"/>
                <a:gridCol w="432619"/>
                <a:gridCol w="432619"/>
                <a:gridCol w="432619"/>
                <a:gridCol w="432619"/>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endPar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endParaRP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20" name="Straight Arrow Connector 19"/>
          <p:cNvCxnSpPr/>
          <p:nvPr/>
        </p:nvCxnSpPr>
        <p:spPr>
          <a:xfrm>
            <a:off x="5544562" y="1996973"/>
            <a:ext cx="539606"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919074" y="1996973"/>
            <a:ext cx="539606"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48064" y="3877018"/>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16116" y="3877016"/>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51039" y="3877017"/>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25551" y="3877017"/>
            <a:ext cx="396498" cy="3760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48064" y="2748991"/>
            <a:ext cx="2196698" cy="150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960561386"/>
              </p:ext>
            </p:extLst>
          </p:nvPr>
        </p:nvGraphicFramePr>
        <p:xfrm>
          <a:off x="7100714" y="4291610"/>
          <a:ext cx="855662" cy="333102"/>
        </p:xfrm>
        <a:graphic>
          <a:graphicData uri="http://schemas.openxmlformats.org/drawingml/2006/table">
            <a:tbl>
              <a:tblPr/>
              <a:tblGrid>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r>
            </a:tbl>
          </a:graphicData>
        </a:graphic>
      </p:graphicFrame>
      <p:cxnSp>
        <p:nvCxnSpPr>
          <p:cNvPr id="31" name="Straight Arrow Connector 30"/>
          <p:cNvCxnSpPr/>
          <p:nvPr/>
        </p:nvCxnSpPr>
        <p:spPr>
          <a:xfrm>
            <a:off x="5508104" y="2685509"/>
            <a:ext cx="2196698" cy="1567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351050545"/>
              </p:ext>
            </p:extLst>
          </p:nvPr>
        </p:nvGraphicFramePr>
        <p:xfrm>
          <a:off x="7956376" y="4291610"/>
          <a:ext cx="855662" cy="333102"/>
        </p:xfrm>
        <a:graphic>
          <a:graphicData uri="http://schemas.openxmlformats.org/drawingml/2006/table">
            <a:tbl>
              <a:tblPr/>
              <a:tblGrid>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noFill/>
                  </a:tcPr>
                </a:tc>
              </a:tr>
            </a:tbl>
          </a:graphicData>
        </a:graphic>
      </p:graphicFrame>
      <p:cxnSp>
        <p:nvCxnSpPr>
          <p:cNvPr id="34" name="Straight Arrow Connector 33"/>
          <p:cNvCxnSpPr/>
          <p:nvPr/>
        </p:nvCxnSpPr>
        <p:spPr>
          <a:xfrm>
            <a:off x="5508104" y="2685504"/>
            <a:ext cx="2542918" cy="15675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404529" y="2685506"/>
            <a:ext cx="2196698" cy="15675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8" name="Group 140"/>
          <p:cNvGraphicFramePr>
            <a:graphicFrameLocks noGrp="1"/>
          </p:cNvGraphicFramePr>
          <p:nvPr>
            <p:extLst>
              <p:ext uri="{D42A27DB-BD31-4B8C-83A1-F6EECF244321}">
                <p14:modId xmlns:p14="http://schemas.microsoft.com/office/powerpoint/2010/main" val="2691441903"/>
              </p:ext>
            </p:extLst>
          </p:nvPr>
        </p:nvGraphicFramePr>
        <p:xfrm>
          <a:off x="5324878" y="4774051"/>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-7</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39" name="Group 140"/>
          <p:cNvGraphicFramePr>
            <a:graphicFrameLocks noGrp="1"/>
          </p:cNvGraphicFramePr>
          <p:nvPr>
            <p:extLst>
              <p:ext uri="{D42A27DB-BD31-4B8C-83A1-F6EECF244321}">
                <p14:modId xmlns:p14="http://schemas.microsoft.com/office/powerpoint/2010/main" val="69594787"/>
              </p:ext>
            </p:extLst>
          </p:nvPr>
        </p:nvGraphicFramePr>
        <p:xfrm>
          <a:off x="5324878" y="5194290"/>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0</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1</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3</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graphicFrame>
        <p:nvGraphicFramePr>
          <p:cNvPr id="40" name="Group 140"/>
          <p:cNvGraphicFramePr>
            <a:graphicFrameLocks noGrp="1"/>
          </p:cNvGraphicFramePr>
          <p:nvPr>
            <p:extLst>
              <p:ext uri="{D42A27DB-BD31-4B8C-83A1-F6EECF244321}">
                <p14:modId xmlns:p14="http://schemas.microsoft.com/office/powerpoint/2010/main" val="3608502446"/>
              </p:ext>
            </p:extLst>
          </p:nvPr>
        </p:nvGraphicFramePr>
        <p:xfrm>
          <a:off x="5324878" y="5842362"/>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-5</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
        <p:nvSpPr>
          <p:cNvPr id="41" name="TextBox 40"/>
          <p:cNvSpPr txBox="1"/>
          <p:nvPr/>
        </p:nvSpPr>
        <p:spPr>
          <a:xfrm>
            <a:off x="4644010" y="5383669"/>
            <a:ext cx="302155" cy="523220"/>
          </a:xfrm>
          <a:prstGeom prst="rect">
            <a:avLst/>
          </a:prstGeom>
          <a:noFill/>
        </p:spPr>
        <p:txBody>
          <a:bodyPr wrap="square" rtlCol="0">
            <a:spAutoFit/>
          </a:bodyPr>
          <a:lstStyle/>
          <a:p>
            <a:r>
              <a:rPr lang="en-GB" sz="2800" dirty="0" smtClean="0"/>
              <a:t>+</a:t>
            </a:r>
            <a:endParaRPr lang="en-GB" sz="2800" dirty="0"/>
          </a:p>
        </p:txBody>
      </p:sp>
      <p:cxnSp>
        <p:nvCxnSpPr>
          <p:cNvPr id="42" name="Straight Arrow Connector 41"/>
          <p:cNvCxnSpPr/>
          <p:nvPr/>
        </p:nvCxnSpPr>
        <p:spPr>
          <a:xfrm>
            <a:off x="5467940" y="5530881"/>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918543" y="5530881"/>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309225" y="5530881"/>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54283" y="5530881"/>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47" name="Group 140"/>
          <p:cNvGraphicFramePr>
            <a:graphicFrameLocks noGrp="1"/>
          </p:cNvGraphicFramePr>
          <p:nvPr>
            <p:extLst>
              <p:ext uri="{D42A27DB-BD31-4B8C-83A1-F6EECF244321}">
                <p14:modId xmlns:p14="http://schemas.microsoft.com/office/powerpoint/2010/main" val="3940527939"/>
              </p:ext>
            </p:extLst>
          </p:nvPr>
        </p:nvGraphicFramePr>
        <p:xfrm>
          <a:off x="5310537" y="6453337"/>
          <a:ext cx="1709737" cy="333102"/>
        </p:xfrm>
        <a:graphic>
          <a:graphicData uri="http://schemas.openxmlformats.org/drawingml/2006/table">
            <a:tbl>
              <a:tblPr/>
              <a:tblGrid>
                <a:gridCol w="427037"/>
                <a:gridCol w="427038"/>
                <a:gridCol w="428625"/>
                <a:gridCol w="427037"/>
              </a:tblGrid>
              <a:tr h="328021">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2</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5</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c>
                  <a:txBody>
                    <a:bodyPr/>
                    <a:lstStyle/>
                    <a:p>
                      <a:pPr marL="30163" marR="0" lvl="0" indent="0" algn="l"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900" b="1" i="0" u="none" strike="noStrike" cap="none" normalizeH="0" baseline="0" dirty="0" smtClean="0">
                          <a:ln>
                            <a:noFill/>
                          </a:ln>
                          <a:solidFill>
                            <a:schemeClr val="tx1"/>
                          </a:solidFill>
                          <a:effectLst/>
                          <a:latin typeface="+mn-lt"/>
                          <a:ea typeface="ヒラギノ角ゴ ProN W3" charset="-128"/>
                          <a:cs typeface="Arial" pitchFamily="34" charset="0"/>
                          <a:sym typeface="Myriad Set Text" charset="0"/>
                        </a:rPr>
                        <a:t>4</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cxnSp>
        <p:nvCxnSpPr>
          <p:cNvPr id="48" name="Straight Arrow Connector 47"/>
          <p:cNvCxnSpPr/>
          <p:nvPr/>
        </p:nvCxnSpPr>
        <p:spPr>
          <a:xfrm>
            <a:off x="5517905" y="6165305"/>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968508" y="6165305"/>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359190" y="6165305"/>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804248" y="6165305"/>
            <a:ext cx="0" cy="314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7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0" presetClass="entr" presetSubtype="0" fill="hold" nodeType="withEffect">
                                  <p:stCondLst>
                                    <p:cond delay="90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20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nodeType="withEffect">
                                  <p:stCondLst>
                                    <p:cond delay="20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nodeType="withEffect">
                                  <p:stCondLst>
                                    <p:cond delay="20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nodeType="withEffect">
                                  <p:stCondLst>
                                    <p:cond delay="20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20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nodeType="withEffect">
                                  <p:stCondLst>
                                    <p:cond delay="20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par>
                                <p:cTn id="108" presetID="10" presetClass="entr" presetSubtype="0" fill="hold" nodeType="withEffect">
                                  <p:stCondLst>
                                    <p:cond delay="20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20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par>
                                <p:cTn id="114" presetID="10" presetClass="entr" presetSubtype="0" fill="hold" nodeType="withEffect">
                                  <p:stCondLst>
                                    <p:cond delay="900"/>
                                  </p:stCondLst>
                                  <p:childTnLst>
                                    <p:set>
                                      <p:cBhvr>
                                        <p:cTn id="115" dur="1" fill="hold">
                                          <p:stCondLst>
                                            <p:cond delay="0"/>
                                          </p:stCondLst>
                                        </p:cTn>
                                        <p:tgtEl>
                                          <p:spTgt spid="47"/>
                                        </p:tgtEl>
                                        <p:attrNameLst>
                                          <p:attrName>style.visibility</p:attrName>
                                        </p:attrNameLst>
                                      </p:cBhvr>
                                      <p:to>
                                        <p:strVal val="visible"/>
                                      </p:to>
                                    </p:set>
                                    <p:animEffect transition="in" filter="fade">
                                      <p:cBhvr>
                                        <p:cTn id="116" dur="500"/>
                                        <p:tgtEl>
                                          <p:spTgt spid="47"/>
                                        </p:tgtEl>
                                      </p:cBhvr>
                                    </p:animEffect>
                                  </p:childTnLst>
                                </p:cTn>
                              </p:par>
                              <p:par>
                                <p:cTn id="117" presetID="1"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GB" dirty="0" smtClean="0"/>
              <a:t>Using vector operations</a:t>
            </a:r>
            <a:endParaRPr lang="en-GB" dirty="0"/>
          </a:p>
        </p:txBody>
      </p:sp>
      <p:sp>
        <p:nvSpPr>
          <p:cNvPr id="3" name="Content Placeholder 2"/>
          <p:cNvSpPr>
            <a:spLocks noGrp="1"/>
          </p:cNvSpPr>
          <p:nvPr>
            <p:ph idx="1"/>
          </p:nvPr>
        </p:nvSpPr>
        <p:spPr>
          <a:xfrm>
            <a:off x="107504" y="1196752"/>
            <a:ext cx="8856984" cy="5472608"/>
          </a:xfrm>
        </p:spPr>
        <p:txBody>
          <a:bodyPr>
            <a:normAutofit fontScale="85000" lnSpcReduction="10000"/>
          </a:bodyPr>
          <a:lstStyle/>
          <a:p>
            <a:r>
              <a:rPr lang="en-GB" dirty="0"/>
              <a:t>You can convert a scalar loop into a vector loop using the following steps:</a:t>
            </a:r>
          </a:p>
          <a:p>
            <a:pPr lvl="1"/>
            <a:r>
              <a:rPr lang="en-GB" dirty="0"/>
              <a:t>Based on the width of your vector instruction set and your problem, choose the number of values you can pack into a vector register (the width):  </a:t>
            </a:r>
          </a:p>
          <a:p>
            <a:pPr lvl="2"/>
            <a:r>
              <a:rPr lang="en-GB" dirty="0"/>
              <a:t>E.g. for a 128 bit wide SSE instruction set and float data (32 bit), you can pack four values (128 bits =4*32 bits) into a vector register</a:t>
            </a:r>
          </a:p>
          <a:p>
            <a:pPr lvl="1"/>
            <a:r>
              <a:rPr lang="en-GB" dirty="0"/>
              <a:t>Unroll the loop to match your width (in our example, 4)</a:t>
            </a:r>
          </a:p>
          <a:p>
            <a:pPr lvl="1"/>
            <a:r>
              <a:rPr lang="en-GB" dirty="0"/>
              <a:t>Set up the loop preamble and postscript. For example, if the number of loop iterations doesn’t evenly divide the width, you’ll need to cover the extra iterations in a loop postscript or pad your vectors in a preamble</a:t>
            </a:r>
          </a:p>
          <a:p>
            <a:pPr lvl="1"/>
            <a:r>
              <a:rPr lang="en-GB" dirty="0"/>
              <a:t>Replace instructions in the body of the loop with their vector instruction counter parts</a:t>
            </a:r>
          </a:p>
          <a:p>
            <a:endParaRPr lang="en-GB" dirty="0"/>
          </a:p>
        </p:txBody>
      </p:sp>
    </p:spTree>
    <p:extLst>
      <p:ext uri="{BB962C8B-B14F-4D97-AF65-F5344CB8AC3E}">
        <p14:creationId xmlns:p14="http://schemas.microsoft.com/office/powerpoint/2010/main" val="250655629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Vector instructions example</a:t>
            </a:r>
            <a:endParaRPr lang="en-GB" dirty="0"/>
          </a:p>
        </p:txBody>
      </p:sp>
      <p:sp>
        <p:nvSpPr>
          <p:cNvPr id="3" name="Content Placeholder 2"/>
          <p:cNvSpPr>
            <a:spLocks noGrp="1"/>
          </p:cNvSpPr>
          <p:nvPr>
            <p:ph idx="1"/>
          </p:nvPr>
        </p:nvSpPr>
        <p:spPr>
          <a:xfrm>
            <a:off x="179512" y="908720"/>
            <a:ext cx="8784976" cy="5760640"/>
          </a:xfrm>
        </p:spPr>
        <p:txBody>
          <a:bodyPr>
            <a:normAutofit fontScale="70000" lnSpcReduction="20000"/>
          </a:bodyPr>
          <a:lstStyle/>
          <a:p>
            <a:r>
              <a:rPr lang="en-GB" dirty="0" smtClean="0"/>
              <a:t>Scalar loop:</a:t>
            </a:r>
          </a:p>
          <a:p>
            <a:pPr marL="457200" lvl="1" indent="0">
              <a:buNone/>
            </a:pPr>
            <a:r>
              <a:rPr lang="en-GB" b="1" dirty="0">
                <a:solidFill>
                  <a:schemeClr val="accent1"/>
                </a:solidFill>
                <a:latin typeface="Courier New Bold"/>
              </a:rPr>
              <a:t>f</a:t>
            </a:r>
            <a:r>
              <a:rPr lang="en-GB" b="1" dirty="0" smtClean="0">
                <a:solidFill>
                  <a:schemeClr val="accent1"/>
                </a:solidFill>
                <a:latin typeface="Courier New Bold"/>
              </a:rPr>
              <a:t>or</a:t>
            </a:r>
            <a:r>
              <a:rPr lang="en-GB" b="1" dirty="0" smtClean="0">
                <a:latin typeface="Courier New Bold"/>
              </a:rPr>
              <a:t> (</a:t>
            </a:r>
            <a:r>
              <a:rPr lang="en-GB" b="1" dirty="0" err="1" smtClean="0">
                <a:latin typeface="Courier New Bold"/>
              </a:rPr>
              <a:t>i</a:t>
            </a:r>
            <a:r>
              <a:rPr lang="en-GB" b="1" dirty="0" smtClean="0">
                <a:latin typeface="Courier New Bold"/>
              </a:rPr>
              <a:t> = 0; </a:t>
            </a:r>
            <a:r>
              <a:rPr lang="en-GB" b="1" dirty="0" err="1" smtClean="0">
                <a:latin typeface="Courier New Bold"/>
              </a:rPr>
              <a:t>i</a:t>
            </a:r>
            <a:r>
              <a:rPr lang="en-GB" b="1" dirty="0" smtClean="0">
                <a:latin typeface="Courier New Bold"/>
              </a:rPr>
              <a:t> &lt; 34; </a:t>
            </a:r>
            <a:r>
              <a:rPr lang="en-GB" b="1" dirty="0" err="1" smtClean="0">
                <a:latin typeface="Courier New Bold"/>
              </a:rPr>
              <a:t>i</a:t>
            </a:r>
            <a:r>
              <a:rPr lang="en-GB" b="1" dirty="0" smtClean="0">
                <a:latin typeface="Courier New Bold"/>
              </a:rPr>
              <a:t>++) x[</a:t>
            </a:r>
            <a:r>
              <a:rPr lang="en-GB" b="1" dirty="0" err="1" smtClean="0">
                <a:latin typeface="Courier New Bold"/>
              </a:rPr>
              <a:t>i</a:t>
            </a:r>
            <a:r>
              <a:rPr lang="en-GB" b="1" dirty="0" smtClean="0">
                <a:latin typeface="Courier New Bold"/>
              </a:rPr>
              <a:t>] = y[</a:t>
            </a:r>
            <a:r>
              <a:rPr lang="en-GB" b="1" dirty="0" err="1" smtClean="0">
                <a:latin typeface="Courier New Bold"/>
              </a:rPr>
              <a:t>i</a:t>
            </a:r>
            <a:r>
              <a:rPr lang="en-GB" b="1" dirty="0" smtClean="0">
                <a:latin typeface="Courier New Bold"/>
              </a:rPr>
              <a:t>] * y[</a:t>
            </a:r>
            <a:r>
              <a:rPr lang="en-GB" b="1" dirty="0" err="1" smtClean="0">
                <a:latin typeface="Courier New Bold"/>
              </a:rPr>
              <a:t>i</a:t>
            </a:r>
            <a:r>
              <a:rPr lang="en-GB" b="1" dirty="0" smtClean="0">
                <a:latin typeface="Courier New Bold"/>
              </a:rPr>
              <a:t>];</a:t>
            </a:r>
          </a:p>
          <a:p>
            <a:r>
              <a:rPr lang="en-GB" dirty="0" smtClean="0"/>
              <a:t>Width for a 128-bit SSE is 128/32=4</a:t>
            </a:r>
          </a:p>
          <a:p>
            <a:r>
              <a:rPr lang="en-GB" dirty="0" smtClean="0"/>
              <a:t>Unroll the loop, then add postscript and </a:t>
            </a:r>
            <a:r>
              <a:rPr lang="en-GB" dirty="0" err="1" smtClean="0"/>
              <a:t>premable</a:t>
            </a:r>
            <a:r>
              <a:rPr lang="en-GB" dirty="0" smtClean="0"/>
              <a:t> as needed:</a:t>
            </a:r>
          </a:p>
          <a:p>
            <a:pPr marL="457200" lvl="1" indent="0">
              <a:buNone/>
            </a:pPr>
            <a:r>
              <a:rPr lang="en-GB" sz="2300" b="1" dirty="0" smtClean="0">
                <a:latin typeface="Courier New Bold"/>
              </a:rPr>
              <a:t>NLP = 34+2; x[34]=x[35]=y[34]=y[35]=0.0f </a:t>
            </a:r>
            <a:r>
              <a:rPr lang="en-GB" sz="2300" b="1" dirty="0" smtClean="0">
                <a:solidFill>
                  <a:schemeClr val="tx1">
                    <a:lumMod val="85000"/>
                  </a:schemeClr>
                </a:solidFill>
                <a:latin typeface="Courier New Bold"/>
              </a:rPr>
              <a:t>// preamble to zero pad</a:t>
            </a:r>
          </a:p>
          <a:p>
            <a:pPr marL="457200" lvl="1" indent="0">
              <a:buNone/>
            </a:pPr>
            <a:r>
              <a:rPr lang="en-GB" sz="2300" b="1" dirty="0">
                <a:solidFill>
                  <a:schemeClr val="accent1"/>
                </a:solidFill>
                <a:latin typeface="Courier New Bold"/>
              </a:rPr>
              <a:t>f</a:t>
            </a:r>
            <a:r>
              <a:rPr lang="en-GB" sz="2300" b="1" dirty="0" smtClean="0">
                <a:solidFill>
                  <a:schemeClr val="accent1"/>
                </a:solidFill>
                <a:latin typeface="Courier New Bold"/>
              </a:rPr>
              <a:t>or</a:t>
            </a:r>
            <a:r>
              <a:rPr lang="en-GB" sz="2300" b="1" dirty="0" smtClean="0">
                <a:latin typeface="Courier New Bold"/>
              </a:rPr>
              <a:t> (</a:t>
            </a:r>
            <a:r>
              <a:rPr lang="en-GB" sz="2300" b="1" dirty="0" err="1" smtClean="0">
                <a:latin typeface="Courier New Bold"/>
              </a:rPr>
              <a:t>i</a:t>
            </a:r>
            <a:r>
              <a:rPr lang="en-GB" sz="2300" b="1" dirty="0" smtClean="0">
                <a:latin typeface="Courier New Bold"/>
              </a:rPr>
              <a:t> = 0; </a:t>
            </a:r>
            <a:r>
              <a:rPr lang="en-GB" sz="2300" b="1" dirty="0">
                <a:latin typeface="Courier New Bold"/>
              </a:rPr>
              <a:t>i</a:t>
            </a:r>
            <a:r>
              <a:rPr lang="en-GB" sz="2300" b="1" dirty="0" smtClean="0">
                <a:latin typeface="Courier New Bold"/>
              </a:rPr>
              <a:t> &lt; NLP; </a:t>
            </a:r>
            <a:r>
              <a:rPr lang="en-GB" sz="2300" b="1" dirty="0">
                <a:latin typeface="Courier New Bold"/>
              </a:rPr>
              <a:t>i</a:t>
            </a:r>
            <a:r>
              <a:rPr lang="en-GB" sz="2300" b="1" dirty="0" smtClean="0">
                <a:latin typeface="Courier New Bold"/>
              </a:rPr>
              <a:t> = </a:t>
            </a:r>
            <a:r>
              <a:rPr lang="en-GB" sz="2300" b="1" dirty="0" err="1" smtClean="0">
                <a:latin typeface="Courier New Bold"/>
              </a:rPr>
              <a:t>i</a:t>
            </a:r>
            <a:r>
              <a:rPr lang="en-GB" sz="2300" b="1" dirty="0" smtClean="0">
                <a:latin typeface="Courier New Bold"/>
              </a:rPr>
              <a:t> + 4) {</a:t>
            </a:r>
          </a:p>
          <a:p>
            <a:pPr marL="457200" lvl="1" indent="0">
              <a:buNone/>
            </a:pPr>
            <a:r>
              <a:rPr lang="en-GB" sz="2300" b="1" dirty="0">
                <a:latin typeface="Courier New Bold"/>
              </a:rPr>
              <a:t> </a:t>
            </a:r>
            <a:r>
              <a:rPr lang="en-GB" sz="2300" b="1" dirty="0" smtClean="0">
                <a:latin typeface="Courier New Bold"/>
              </a:rPr>
              <a:t> x[</a:t>
            </a:r>
            <a:r>
              <a:rPr lang="en-GB" sz="2300" b="1" dirty="0" err="1" smtClean="0">
                <a:latin typeface="Courier New Bold"/>
              </a:rPr>
              <a:t>i</a:t>
            </a:r>
            <a:r>
              <a:rPr lang="en-GB" sz="2300" b="1" dirty="0" smtClean="0">
                <a:latin typeface="Courier New Bold"/>
              </a:rPr>
              <a:t>] = y[</a:t>
            </a:r>
            <a:r>
              <a:rPr lang="en-GB" sz="2300" b="1" dirty="0" err="1" smtClean="0">
                <a:latin typeface="Courier New Bold"/>
              </a:rPr>
              <a:t>i</a:t>
            </a:r>
            <a:r>
              <a:rPr lang="en-GB" sz="2300" b="1" dirty="0" smtClean="0">
                <a:latin typeface="Courier New Bold"/>
              </a:rPr>
              <a:t>] * y[</a:t>
            </a:r>
            <a:r>
              <a:rPr lang="en-GB" sz="2300" b="1" dirty="0" err="1" smtClean="0">
                <a:latin typeface="Courier New Bold"/>
              </a:rPr>
              <a:t>i</a:t>
            </a:r>
            <a:r>
              <a:rPr lang="en-GB" sz="2300" b="1" dirty="0" smtClean="0">
                <a:latin typeface="Courier New Bold"/>
              </a:rPr>
              <a:t>];  x[i+1] = y[i+1] * y[</a:t>
            </a:r>
            <a:r>
              <a:rPr lang="en-GB" sz="2300" b="1" dirty="0" err="1" smtClean="0">
                <a:latin typeface="Courier New Bold"/>
              </a:rPr>
              <a:t>i</a:t>
            </a:r>
            <a:r>
              <a:rPr lang="en-GB" sz="2300" b="1" dirty="0" smtClean="0">
                <a:latin typeface="Courier New Bold"/>
              </a:rPr>
              <a:t>*1];</a:t>
            </a:r>
          </a:p>
          <a:p>
            <a:pPr marL="457200" lvl="1" indent="0">
              <a:buNone/>
            </a:pPr>
            <a:r>
              <a:rPr lang="en-GB" sz="2300" b="1" dirty="0">
                <a:latin typeface="Courier New Bold"/>
              </a:rPr>
              <a:t> </a:t>
            </a:r>
            <a:r>
              <a:rPr lang="en-GB" sz="2300" b="1" dirty="0" smtClean="0">
                <a:latin typeface="Courier New Bold"/>
              </a:rPr>
              <a:t> x[i+2] = y[i+2] * y[</a:t>
            </a:r>
            <a:r>
              <a:rPr lang="en-GB" sz="2300" b="1" dirty="0" err="1" smtClean="0">
                <a:latin typeface="Courier New Bold"/>
              </a:rPr>
              <a:t>i</a:t>
            </a:r>
            <a:r>
              <a:rPr lang="en-GB" sz="2300" b="1" dirty="0" smtClean="0">
                <a:latin typeface="Courier New Bold"/>
              </a:rPr>
              <a:t>*2];  x[i+3] = y[i+3] * y[</a:t>
            </a:r>
            <a:r>
              <a:rPr lang="en-GB" sz="2300" b="1" dirty="0" err="1" smtClean="0">
                <a:latin typeface="Courier New Bold"/>
              </a:rPr>
              <a:t>i</a:t>
            </a:r>
            <a:r>
              <a:rPr lang="en-GB" sz="2300" b="1" dirty="0" smtClean="0">
                <a:latin typeface="Courier New Bold"/>
              </a:rPr>
              <a:t>*3];</a:t>
            </a:r>
          </a:p>
          <a:p>
            <a:pPr marL="457200" lvl="1" indent="0">
              <a:buNone/>
            </a:pPr>
            <a:r>
              <a:rPr lang="en-GB" sz="2300" b="1" dirty="0">
                <a:latin typeface="Courier New Bold"/>
              </a:rPr>
              <a:t>}</a:t>
            </a:r>
            <a:endParaRPr lang="en-GB" sz="2300" b="1" dirty="0" smtClean="0">
              <a:latin typeface="Courier New Bold"/>
            </a:endParaRPr>
          </a:p>
          <a:p>
            <a:r>
              <a:rPr lang="en-GB" dirty="0" smtClean="0"/>
              <a:t>Replace unrolled loop with associated vector instructions:</a:t>
            </a:r>
          </a:p>
          <a:p>
            <a:endParaRPr lang="en-GB" dirty="0" smtClean="0"/>
          </a:p>
          <a:p>
            <a:pPr marL="0" indent="0">
              <a:buNone/>
            </a:pPr>
            <a:r>
              <a:rPr lang="en-GB" sz="2600" b="1" dirty="0" smtClean="0">
                <a:solidFill>
                  <a:schemeClr val="accent3"/>
                </a:solidFill>
                <a:latin typeface="Courier New Bold"/>
              </a:rPr>
              <a:t>float4 </a:t>
            </a:r>
            <a:r>
              <a:rPr lang="en-GB" sz="2600" b="1" dirty="0" smtClean="0">
                <a:latin typeface="Courier New Bold"/>
              </a:rPr>
              <a:t>x4[DIM], y4[DIM];</a:t>
            </a:r>
          </a:p>
          <a:p>
            <a:pPr marL="0" indent="0">
              <a:buNone/>
            </a:pPr>
            <a:r>
              <a:rPr lang="en-GB" sz="2300" b="1" dirty="0" smtClean="0">
                <a:solidFill>
                  <a:schemeClr val="tx1">
                    <a:lumMod val="85000"/>
                  </a:schemeClr>
                </a:solidFill>
                <a:latin typeface="Courier New Bold"/>
              </a:rPr>
              <a:t>// DIM set to hold 34 values extended to multiple of 4 (36)</a:t>
            </a:r>
          </a:p>
          <a:p>
            <a:pPr marL="0" indent="0">
              <a:buNone/>
            </a:pPr>
            <a:r>
              <a:rPr lang="en-GB" sz="2600" b="1" dirty="0" smtClean="0">
                <a:solidFill>
                  <a:schemeClr val="accent3"/>
                </a:solidFill>
                <a:latin typeface="Courier New Bold"/>
              </a:rPr>
              <a:t>float4</a:t>
            </a:r>
            <a:r>
              <a:rPr lang="en-GB" sz="2600" b="1" dirty="0" smtClean="0">
                <a:latin typeface="Courier New Bold"/>
              </a:rPr>
              <a:t> zero = {0.0f, 0.0f, 0.0f, 0.0f};</a:t>
            </a:r>
          </a:p>
          <a:p>
            <a:pPr marL="0" indent="0">
              <a:buNone/>
            </a:pPr>
            <a:r>
              <a:rPr lang="en-GB" sz="2600" b="1" dirty="0" smtClean="0">
                <a:latin typeface="Courier New Bold"/>
              </a:rPr>
              <a:t>NLP = 34 % 4 + 1; </a:t>
            </a:r>
            <a:r>
              <a:rPr lang="en-GB" sz="2600" b="1" dirty="0" smtClean="0">
                <a:solidFill>
                  <a:schemeClr val="tx1">
                    <a:lumMod val="85000"/>
                  </a:schemeClr>
                </a:solidFill>
                <a:latin typeface="Courier New Bold"/>
              </a:rPr>
              <a:t>// 9 values (as 34 isn’t a multiple of 4)</a:t>
            </a:r>
          </a:p>
          <a:p>
            <a:pPr marL="0" indent="0">
              <a:buNone/>
            </a:pPr>
            <a:r>
              <a:rPr lang="en-GB" sz="2600" b="1" dirty="0" smtClean="0">
                <a:latin typeface="Courier New Bold"/>
              </a:rPr>
              <a:t>x4[NLP-1] = 0.0f; y4[NLP-1] = 0.0f; </a:t>
            </a:r>
            <a:r>
              <a:rPr lang="en-GB" sz="2600" b="1" dirty="0" smtClean="0">
                <a:solidFill>
                  <a:schemeClr val="tx1">
                    <a:lumMod val="85000"/>
                  </a:schemeClr>
                </a:solidFill>
                <a:latin typeface="Courier New Bold"/>
              </a:rPr>
              <a:t>// zero pad arrays</a:t>
            </a:r>
          </a:p>
          <a:p>
            <a:pPr marL="0" indent="0">
              <a:buNone/>
            </a:pPr>
            <a:endParaRPr lang="en-GB" sz="2600" b="1" dirty="0" smtClean="0">
              <a:latin typeface="Courier New Bold"/>
            </a:endParaRPr>
          </a:p>
          <a:p>
            <a:pPr marL="0" indent="0">
              <a:buNone/>
            </a:pPr>
            <a:r>
              <a:rPr lang="en-GB" sz="2600" b="1" dirty="0" smtClean="0">
                <a:solidFill>
                  <a:schemeClr val="accent2"/>
                </a:solidFill>
                <a:latin typeface="Courier New Bold"/>
              </a:rPr>
              <a:t>for</a:t>
            </a:r>
            <a:r>
              <a:rPr lang="en-GB" sz="2600" b="1" dirty="0" smtClean="0">
                <a:latin typeface="Courier New Bold"/>
              </a:rPr>
              <a:t> (</a:t>
            </a:r>
            <a:r>
              <a:rPr lang="en-GB" sz="2600" b="1" dirty="0" err="1" smtClean="0">
                <a:latin typeface="Courier New Bold"/>
              </a:rPr>
              <a:t>i</a:t>
            </a:r>
            <a:r>
              <a:rPr lang="en-GB" sz="2600" b="1" dirty="0" smtClean="0">
                <a:latin typeface="Courier New Bold"/>
              </a:rPr>
              <a:t> = 0; </a:t>
            </a:r>
            <a:r>
              <a:rPr lang="en-GB" sz="2600" b="1" dirty="0" err="1" smtClean="0">
                <a:latin typeface="Courier New Bold"/>
              </a:rPr>
              <a:t>i</a:t>
            </a:r>
            <a:r>
              <a:rPr lang="en-GB" sz="2600" b="1" dirty="0" smtClean="0">
                <a:latin typeface="Courier New Bold"/>
              </a:rPr>
              <a:t> &lt; NLP; </a:t>
            </a:r>
            <a:r>
              <a:rPr lang="en-GB" sz="2600" b="1" dirty="0" err="1" smtClean="0">
                <a:latin typeface="Courier New Bold"/>
              </a:rPr>
              <a:t>i</a:t>
            </a:r>
            <a:r>
              <a:rPr lang="en-GB" sz="2600" b="1" dirty="0" smtClean="0">
                <a:latin typeface="Courier New Bold"/>
              </a:rPr>
              <a:t>++)</a:t>
            </a:r>
          </a:p>
          <a:p>
            <a:pPr marL="0" indent="0">
              <a:buNone/>
            </a:pPr>
            <a:r>
              <a:rPr lang="en-GB" sz="2600" b="1" dirty="0" smtClean="0">
                <a:latin typeface="Courier New Bold"/>
              </a:rPr>
              <a:t> x4[</a:t>
            </a:r>
            <a:r>
              <a:rPr lang="en-GB" sz="2600" b="1" dirty="0" err="1" smtClean="0">
                <a:latin typeface="Courier New Bold"/>
              </a:rPr>
              <a:t>i</a:t>
            </a:r>
            <a:r>
              <a:rPr lang="en-GB" sz="2600" b="1" dirty="0" smtClean="0">
                <a:latin typeface="Courier New Bold"/>
              </a:rPr>
              <a:t>] = y4[</a:t>
            </a:r>
            <a:r>
              <a:rPr lang="en-GB" sz="2600" b="1" dirty="0" err="1" smtClean="0">
                <a:latin typeface="Courier New Bold"/>
              </a:rPr>
              <a:t>i</a:t>
            </a:r>
            <a:r>
              <a:rPr lang="en-GB" sz="2600" b="1" dirty="0" smtClean="0">
                <a:latin typeface="Courier New Bold"/>
              </a:rPr>
              <a:t>] * y4[</a:t>
            </a:r>
            <a:r>
              <a:rPr lang="en-GB" sz="2600" b="1" dirty="0" err="1" smtClean="0">
                <a:latin typeface="Courier New Bold"/>
              </a:rPr>
              <a:t>i</a:t>
            </a:r>
            <a:r>
              <a:rPr lang="en-GB" sz="2600" b="1" dirty="0" smtClean="0">
                <a:latin typeface="Courier New Bold"/>
              </a:rPr>
              <a:t>]; </a:t>
            </a:r>
            <a:r>
              <a:rPr lang="en-GB" sz="2600" b="1" dirty="0" smtClean="0">
                <a:solidFill>
                  <a:schemeClr val="tx1">
                    <a:lumMod val="85000"/>
                  </a:schemeClr>
                </a:solidFill>
                <a:latin typeface="Courier New Bold"/>
              </a:rPr>
              <a:t>// actual vector operations</a:t>
            </a:r>
          </a:p>
        </p:txBody>
      </p:sp>
    </p:spTree>
    <p:extLst>
      <p:ext uri="{BB962C8B-B14F-4D97-AF65-F5344CB8AC3E}">
        <p14:creationId xmlns:p14="http://schemas.microsoft.com/office/powerpoint/2010/main" val="180537718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1"/>
            <a:ext cx="9108504" cy="1143000"/>
          </a:xfrm>
        </p:spPr>
        <p:txBody>
          <a:bodyPr>
            <a:normAutofit/>
          </a:bodyPr>
          <a:lstStyle/>
          <a:p>
            <a:r>
              <a:rPr lang="en-GB" sz="3600" dirty="0" smtClean="0"/>
              <a:t>Exercise </a:t>
            </a:r>
            <a:r>
              <a:rPr lang="en-GB" sz="3600" dirty="0"/>
              <a:t>A</a:t>
            </a:r>
            <a:r>
              <a:rPr lang="en-GB" sz="3600" dirty="0" smtClean="0"/>
              <a:t>: The </a:t>
            </a:r>
            <a:r>
              <a:rPr lang="en-GB" sz="3600" dirty="0" err="1" smtClean="0"/>
              <a:t>vectorized</a:t>
            </a:r>
            <a:r>
              <a:rPr lang="en-GB" sz="3600" dirty="0" smtClean="0"/>
              <a:t> Pi program</a:t>
            </a:r>
            <a:endParaRPr lang="en-GB" sz="3600" dirty="0"/>
          </a:p>
        </p:txBody>
      </p:sp>
      <p:sp>
        <p:nvSpPr>
          <p:cNvPr id="8" name="Content Placeholder 7"/>
          <p:cNvSpPr>
            <a:spLocks noGrp="1"/>
          </p:cNvSpPr>
          <p:nvPr>
            <p:ph idx="1"/>
          </p:nvPr>
        </p:nvSpPr>
        <p:spPr>
          <a:xfrm>
            <a:off x="179512" y="1199509"/>
            <a:ext cx="8784976" cy="5541859"/>
          </a:xfrm>
        </p:spPr>
        <p:txBody>
          <a:bodyPr>
            <a:normAutofit fontScale="85000" lnSpcReduction="20000"/>
          </a:bodyPr>
          <a:lstStyle/>
          <a:p>
            <a:pPr>
              <a:lnSpc>
                <a:spcPct val="110000"/>
              </a:lnSpc>
            </a:pPr>
            <a:r>
              <a:rPr lang="en-GB" dirty="0">
                <a:solidFill>
                  <a:schemeClr val="accent2"/>
                </a:solidFill>
              </a:rPr>
              <a:t>Goal: </a:t>
            </a:r>
          </a:p>
          <a:p>
            <a:pPr lvl="1">
              <a:lnSpc>
                <a:spcPct val="110000"/>
              </a:lnSpc>
            </a:pPr>
            <a:r>
              <a:rPr lang="en-GB" dirty="0"/>
              <a:t>To understand the vector instructions in the kernel programming language</a:t>
            </a:r>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Start with your best Pi program</a:t>
            </a:r>
          </a:p>
          <a:p>
            <a:pPr lvl="1">
              <a:lnSpc>
                <a:spcPct val="110000"/>
              </a:lnSpc>
            </a:pPr>
            <a:r>
              <a:rPr lang="en-GB" dirty="0"/>
              <a:t>Unroll the loops 4 times.  Verify that the program still works</a:t>
            </a:r>
          </a:p>
          <a:p>
            <a:pPr lvl="1">
              <a:lnSpc>
                <a:spcPct val="110000"/>
              </a:lnSpc>
            </a:pPr>
            <a:r>
              <a:rPr lang="en-GB" dirty="0"/>
              <a:t>Use vector instructions in the body of the loop </a:t>
            </a:r>
          </a:p>
          <a:p>
            <a:pPr>
              <a:lnSpc>
                <a:spcPct val="110000"/>
              </a:lnSpc>
            </a:pPr>
            <a:r>
              <a:rPr lang="en-GB" dirty="0" smtClean="0">
                <a:solidFill>
                  <a:schemeClr val="accent2"/>
                </a:solidFill>
              </a:rPr>
              <a:t>Expected </a:t>
            </a:r>
            <a:r>
              <a:rPr lang="en-GB" dirty="0">
                <a:solidFill>
                  <a:schemeClr val="accent2"/>
                </a:solidFill>
              </a:rPr>
              <a:t>output:</a:t>
            </a:r>
          </a:p>
          <a:p>
            <a:pPr lvl="1">
              <a:lnSpc>
                <a:spcPct val="110000"/>
              </a:lnSpc>
            </a:pPr>
            <a:r>
              <a:rPr lang="en-GB" dirty="0"/>
              <a:t>Output result plus an estimate of the error in the result</a:t>
            </a:r>
          </a:p>
          <a:p>
            <a:pPr lvl="1">
              <a:lnSpc>
                <a:spcPct val="110000"/>
              </a:lnSpc>
            </a:pPr>
            <a:r>
              <a:rPr lang="en-GB" dirty="0"/>
              <a:t>Report the runtime and compare </a:t>
            </a:r>
            <a:r>
              <a:rPr lang="en-GB" dirty="0" err="1"/>
              <a:t>vectorized</a:t>
            </a:r>
            <a:r>
              <a:rPr lang="en-GB" dirty="0"/>
              <a:t> and scalar versions  of the program</a:t>
            </a:r>
          </a:p>
          <a:p>
            <a:pPr lvl="1">
              <a:lnSpc>
                <a:spcPct val="110000"/>
              </a:lnSpc>
            </a:pPr>
            <a:r>
              <a:rPr lang="en-GB" dirty="0"/>
              <a:t>You could try running this on the CPU as well as the GPU…</a:t>
            </a:r>
          </a:p>
        </p:txBody>
      </p:sp>
    </p:spTree>
    <p:extLst>
      <p:ext uri="{BB962C8B-B14F-4D97-AF65-F5344CB8AC3E}">
        <p14:creationId xmlns:p14="http://schemas.microsoft.com/office/powerpoint/2010/main" val="1146299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The OpenCL event model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B</a:t>
            </a:r>
            <a:endParaRPr lang="en-GB" dirty="0">
              <a:solidFill>
                <a:schemeClr val="tx1"/>
              </a:solidFill>
            </a:endParaRPr>
          </a:p>
        </p:txBody>
      </p:sp>
    </p:spTree>
    <p:extLst>
      <p:ext uri="{BB962C8B-B14F-4D97-AF65-F5344CB8AC3E}">
        <p14:creationId xmlns:p14="http://schemas.microsoft.com/office/powerpoint/2010/main" val="373082488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0264"/>
            <a:ext cx="8229600" cy="1143000"/>
          </a:xfrm>
        </p:spPr>
        <p:txBody>
          <a:bodyPr/>
          <a:lstStyle/>
          <a:p>
            <a:r>
              <a:rPr lang="en-GB" dirty="0" smtClean="0"/>
              <a:t>OpenCL Events</a:t>
            </a:r>
            <a:endParaRPr lang="en-GB" dirty="0"/>
          </a:p>
        </p:txBody>
      </p:sp>
      <p:sp>
        <p:nvSpPr>
          <p:cNvPr id="5" name="Content Placeholder 4"/>
          <p:cNvSpPr>
            <a:spLocks noGrp="1"/>
          </p:cNvSpPr>
          <p:nvPr>
            <p:ph idx="1"/>
          </p:nvPr>
        </p:nvSpPr>
        <p:spPr>
          <a:xfrm>
            <a:off x="179512" y="980728"/>
            <a:ext cx="8784976" cy="4277072"/>
          </a:xfrm>
        </p:spPr>
        <p:txBody>
          <a:bodyPr>
            <a:normAutofit fontScale="77500" lnSpcReduction="20000"/>
          </a:bodyPr>
          <a:lstStyle/>
          <a:p>
            <a:pPr>
              <a:lnSpc>
                <a:spcPct val="110000"/>
              </a:lnSpc>
            </a:pPr>
            <a:r>
              <a:rPr lang="en-GB" dirty="0"/>
              <a:t>An event is an object that communicates the status of commands in OpenCL … legal values for an event:</a:t>
            </a:r>
          </a:p>
          <a:p>
            <a:pPr lvl="1">
              <a:lnSpc>
                <a:spcPct val="110000"/>
              </a:lnSpc>
            </a:pPr>
            <a:r>
              <a:rPr lang="en-GB" dirty="0" smtClean="0">
                <a:solidFill>
                  <a:schemeClr val="accent3"/>
                </a:solidFill>
              </a:rPr>
              <a:t>CL_QUEUED</a:t>
            </a:r>
            <a:r>
              <a:rPr lang="en-GB" dirty="0" smtClean="0"/>
              <a:t>:      command </a:t>
            </a:r>
            <a:r>
              <a:rPr lang="en-GB" dirty="0"/>
              <a:t>has been </a:t>
            </a:r>
            <a:r>
              <a:rPr lang="en-GB" dirty="0" err="1"/>
              <a:t>enqueued</a:t>
            </a:r>
            <a:r>
              <a:rPr lang="en-GB" dirty="0"/>
              <a:t>. </a:t>
            </a:r>
          </a:p>
          <a:p>
            <a:pPr lvl="1">
              <a:lnSpc>
                <a:spcPct val="110000"/>
              </a:lnSpc>
            </a:pPr>
            <a:r>
              <a:rPr lang="en-GB" dirty="0" smtClean="0">
                <a:solidFill>
                  <a:schemeClr val="accent3"/>
                </a:solidFill>
              </a:rPr>
              <a:t>CL_SUBMITTED</a:t>
            </a:r>
            <a:r>
              <a:rPr lang="en-GB" dirty="0" smtClean="0"/>
              <a:t>:  command </a:t>
            </a:r>
            <a:r>
              <a:rPr lang="en-GB" dirty="0"/>
              <a:t>has been submitted to the </a:t>
            </a:r>
            <a:r>
              <a:rPr lang="en-GB" dirty="0" smtClean="0"/>
              <a:t/>
            </a:r>
            <a:br>
              <a:rPr lang="en-GB" dirty="0" smtClean="0"/>
            </a:br>
            <a:r>
              <a:rPr lang="en-GB" dirty="0" smtClean="0"/>
              <a:t>                         compute </a:t>
            </a:r>
            <a:r>
              <a:rPr lang="en-GB" dirty="0"/>
              <a:t>device</a:t>
            </a:r>
          </a:p>
          <a:p>
            <a:pPr lvl="1">
              <a:lnSpc>
                <a:spcPct val="110000"/>
              </a:lnSpc>
            </a:pPr>
            <a:r>
              <a:rPr lang="en-GB" dirty="0" smtClean="0">
                <a:solidFill>
                  <a:schemeClr val="accent3"/>
                </a:solidFill>
              </a:rPr>
              <a:t>CL_RUNNING</a:t>
            </a:r>
            <a:r>
              <a:rPr lang="en-GB" dirty="0" smtClean="0"/>
              <a:t>:    compute </a:t>
            </a:r>
            <a:r>
              <a:rPr lang="en-GB" dirty="0"/>
              <a:t>device is executing the command</a:t>
            </a:r>
          </a:p>
          <a:p>
            <a:pPr lvl="1">
              <a:lnSpc>
                <a:spcPct val="110000"/>
              </a:lnSpc>
            </a:pPr>
            <a:r>
              <a:rPr lang="en-GB" dirty="0" smtClean="0">
                <a:solidFill>
                  <a:schemeClr val="accent3"/>
                </a:solidFill>
              </a:rPr>
              <a:t>CL_COMPLETE</a:t>
            </a:r>
            <a:r>
              <a:rPr lang="en-GB" dirty="0" smtClean="0"/>
              <a:t>:  command </a:t>
            </a:r>
            <a:r>
              <a:rPr lang="en-GB" dirty="0"/>
              <a:t>has completed</a:t>
            </a:r>
          </a:p>
          <a:p>
            <a:pPr lvl="1">
              <a:lnSpc>
                <a:spcPct val="110000"/>
              </a:lnSpc>
            </a:pPr>
            <a:r>
              <a:rPr lang="en-GB" dirty="0" smtClean="0">
                <a:solidFill>
                  <a:schemeClr val="accent3"/>
                </a:solidFill>
              </a:rPr>
              <a:t>ERROR_CODE</a:t>
            </a:r>
            <a:r>
              <a:rPr lang="en-GB" dirty="0" smtClean="0"/>
              <a:t>:   a </a:t>
            </a:r>
            <a:r>
              <a:rPr lang="en-GB" dirty="0"/>
              <a:t>negative value indicates an error condition </a:t>
            </a:r>
            <a:r>
              <a:rPr lang="en-GB" dirty="0" smtClean="0"/>
              <a:t/>
            </a:r>
            <a:br>
              <a:rPr lang="en-GB" dirty="0" smtClean="0"/>
            </a:br>
            <a:r>
              <a:rPr lang="en-GB" dirty="0" smtClean="0"/>
              <a:t>                        occurred</a:t>
            </a:r>
            <a:r>
              <a:rPr lang="en-GB" dirty="0"/>
              <a:t>. </a:t>
            </a:r>
          </a:p>
          <a:p>
            <a:pPr>
              <a:lnSpc>
                <a:spcPct val="110000"/>
              </a:lnSpc>
            </a:pPr>
            <a:r>
              <a:rPr lang="en-GB" dirty="0"/>
              <a:t>Can query the value of an event from the host … for example to track the progress of a command.</a:t>
            </a:r>
          </a:p>
          <a:p>
            <a:pPr>
              <a:lnSpc>
                <a:spcPct val="110000"/>
              </a:lnSpc>
            </a:pPr>
            <a:endParaRPr lang="en-GB" dirty="0"/>
          </a:p>
        </p:txBody>
      </p:sp>
      <p:sp>
        <p:nvSpPr>
          <p:cNvPr id="2" name="TextBox 1"/>
          <p:cNvSpPr txBox="1"/>
          <p:nvPr/>
        </p:nvSpPr>
        <p:spPr>
          <a:xfrm>
            <a:off x="107504" y="5715254"/>
            <a:ext cx="5976664" cy="954107"/>
          </a:xfrm>
          <a:prstGeom prst="rect">
            <a:avLst/>
          </a:prstGeom>
          <a:noFill/>
        </p:spPr>
        <p:txBody>
          <a:bodyPr wrap="square" rtlCol="0">
            <a:spAutoFit/>
          </a:bodyPr>
          <a:lstStyle/>
          <a:p>
            <a:r>
              <a:rPr lang="en-GB" sz="1400" b="1" dirty="0" err="1">
                <a:latin typeface="Courier New Bold"/>
              </a:rPr>
              <a:t>cl_int</a:t>
            </a:r>
            <a:r>
              <a:rPr lang="en-GB" sz="1400" b="1" dirty="0">
                <a:latin typeface="Courier New Bold"/>
              </a:rPr>
              <a:t> </a:t>
            </a:r>
            <a:r>
              <a:rPr lang="en-GB" sz="1400" b="1" dirty="0" err="1">
                <a:latin typeface="Courier New Bold"/>
              </a:rPr>
              <a:t>clGetEventInfo</a:t>
            </a:r>
            <a:r>
              <a:rPr lang="en-GB" sz="1400" b="1" dirty="0">
                <a:latin typeface="Courier New Bold"/>
              </a:rPr>
              <a:t> (</a:t>
            </a:r>
          </a:p>
          <a:p>
            <a:r>
              <a:rPr lang="en-GB" sz="1400" b="1" dirty="0">
                <a:latin typeface="Courier New Bold"/>
              </a:rPr>
              <a:t>          </a:t>
            </a:r>
            <a:r>
              <a:rPr lang="en-GB" sz="1400" b="1" dirty="0" err="1">
                <a:latin typeface="Courier New Bold"/>
              </a:rPr>
              <a:t>cl_event</a:t>
            </a:r>
            <a:r>
              <a:rPr lang="en-GB" sz="1400" b="1" dirty="0">
                <a:latin typeface="Courier New Bold"/>
              </a:rPr>
              <a:t> event,    </a:t>
            </a:r>
            <a:r>
              <a:rPr lang="en-GB" sz="1400" b="1" dirty="0" err="1">
                <a:latin typeface="Courier New Bold"/>
              </a:rPr>
              <a:t>cl_event_info</a:t>
            </a:r>
            <a:r>
              <a:rPr lang="en-GB" sz="1400" b="1" dirty="0">
                <a:latin typeface="Courier New Bold"/>
              </a:rPr>
              <a:t> </a:t>
            </a:r>
            <a:r>
              <a:rPr lang="en-GB" sz="1400" b="1" dirty="0" err="1">
                <a:latin typeface="Courier New Bold"/>
              </a:rPr>
              <a:t>param_name</a:t>
            </a:r>
            <a:r>
              <a:rPr lang="en-GB" sz="1400" b="1" dirty="0">
                <a:latin typeface="Courier New Bold"/>
              </a:rPr>
              <a:t>,</a:t>
            </a:r>
          </a:p>
          <a:p>
            <a:r>
              <a:rPr lang="en-GB" sz="1400" b="1" dirty="0">
                <a:latin typeface="Courier New Bold"/>
              </a:rPr>
              <a:t>          </a:t>
            </a:r>
            <a:r>
              <a:rPr lang="en-GB" sz="1400" b="1" dirty="0" err="1">
                <a:latin typeface="Courier New Bold"/>
              </a:rPr>
              <a:t>size_t</a:t>
            </a:r>
            <a:r>
              <a:rPr lang="en-GB" sz="1400" b="1" dirty="0">
                <a:latin typeface="Courier New Bold"/>
              </a:rPr>
              <a:t> </a:t>
            </a:r>
            <a:r>
              <a:rPr lang="en-GB" sz="1400" b="1" dirty="0" err="1">
                <a:latin typeface="Courier New Bold"/>
              </a:rPr>
              <a:t>param_value_size</a:t>
            </a:r>
            <a:r>
              <a:rPr lang="en-GB" sz="1400" b="1" dirty="0">
                <a:latin typeface="Courier New Bold"/>
              </a:rPr>
              <a:t>, void *</a:t>
            </a:r>
            <a:r>
              <a:rPr lang="en-GB" sz="1400" b="1" dirty="0" err="1">
                <a:latin typeface="Courier New Bold"/>
              </a:rPr>
              <a:t>param_value</a:t>
            </a:r>
            <a:r>
              <a:rPr lang="en-GB" sz="1400" b="1" dirty="0">
                <a:latin typeface="Courier New Bold"/>
              </a:rPr>
              <a:t>,</a:t>
            </a:r>
          </a:p>
          <a:p>
            <a:r>
              <a:rPr lang="en-GB" sz="1400" b="1" dirty="0">
                <a:latin typeface="Courier New Bold"/>
              </a:rPr>
              <a:t>          </a:t>
            </a:r>
            <a:r>
              <a:rPr lang="en-GB" sz="1400" b="1" dirty="0" err="1">
                <a:latin typeface="Courier New Bold"/>
              </a:rPr>
              <a:t>size_t</a:t>
            </a:r>
            <a:r>
              <a:rPr lang="en-GB" sz="1400" b="1" dirty="0">
                <a:latin typeface="Courier New Bold"/>
              </a:rPr>
              <a:t> *</a:t>
            </a:r>
            <a:r>
              <a:rPr lang="en-GB" sz="1400" b="1" dirty="0" err="1">
                <a:latin typeface="Courier New Bold"/>
              </a:rPr>
              <a:t>param_value_size_ret</a:t>
            </a:r>
            <a:r>
              <a:rPr lang="en-GB" sz="1400" b="1" dirty="0" smtClean="0">
                <a:latin typeface="Courier New Bold"/>
              </a:rPr>
              <a:t>)</a:t>
            </a:r>
            <a:endParaRPr lang="en-GB" sz="1400" b="1" dirty="0">
              <a:latin typeface="Courier New Bold"/>
            </a:endParaRPr>
          </a:p>
        </p:txBody>
      </p:sp>
      <p:sp>
        <p:nvSpPr>
          <p:cNvPr id="3" name="TextBox 2"/>
          <p:cNvSpPr txBox="1"/>
          <p:nvPr/>
        </p:nvSpPr>
        <p:spPr>
          <a:xfrm>
            <a:off x="4860032" y="4851738"/>
            <a:ext cx="4326826" cy="1169551"/>
          </a:xfrm>
          <a:prstGeom prst="rect">
            <a:avLst/>
          </a:prstGeom>
          <a:noFill/>
        </p:spPr>
        <p:txBody>
          <a:bodyPr wrap="none" rtlCol="0">
            <a:spAutoFit/>
          </a:bodyPr>
          <a:lstStyle/>
          <a:p>
            <a:r>
              <a:rPr lang="en-GB" dirty="0" smtClean="0">
                <a:solidFill>
                  <a:schemeClr val="accent1"/>
                </a:solidFill>
              </a:rPr>
              <a:t>Examples:</a:t>
            </a:r>
          </a:p>
          <a:p>
            <a:pPr marL="285750" indent="-285750">
              <a:buFont typeface="Arial" pitchFamily="34" charset="0"/>
              <a:buChar char="•"/>
            </a:pPr>
            <a:r>
              <a:rPr lang="en-GB" dirty="0" smtClean="0">
                <a:solidFill>
                  <a:schemeClr val="accent1"/>
                </a:solidFill>
              </a:rPr>
              <a:t>CL_EVENT_CONTEXT</a:t>
            </a:r>
          </a:p>
          <a:p>
            <a:pPr marL="285750" indent="-285750">
              <a:buFont typeface="Arial" pitchFamily="34" charset="0"/>
              <a:buChar char="•"/>
            </a:pPr>
            <a:r>
              <a:rPr lang="en-GB" sz="1600" dirty="0" smtClean="0">
                <a:solidFill>
                  <a:schemeClr val="accent1"/>
                </a:solidFill>
              </a:rPr>
              <a:t>CL_EVENT_COMMAND_EXECUTION_STATUS</a:t>
            </a:r>
          </a:p>
          <a:p>
            <a:pPr marL="285750" indent="-285750">
              <a:buFont typeface="Arial" pitchFamily="34" charset="0"/>
              <a:buChar char="•"/>
            </a:pPr>
            <a:r>
              <a:rPr lang="en-GB" dirty="0" smtClean="0">
                <a:solidFill>
                  <a:schemeClr val="accent1"/>
                </a:solidFill>
              </a:rPr>
              <a:t>CL_EVENT_COMMAND_TYPE</a:t>
            </a:r>
            <a:endParaRPr lang="en-GB" dirty="0">
              <a:solidFill>
                <a:schemeClr val="accent1"/>
              </a:solidFill>
            </a:endParaRPr>
          </a:p>
        </p:txBody>
      </p:sp>
      <p:cxnSp>
        <p:nvCxnSpPr>
          <p:cNvPr id="9" name="Straight Arrow Connector 8"/>
          <p:cNvCxnSpPr/>
          <p:nvPr/>
        </p:nvCxnSpPr>
        <p:spPr>
          <a:xfrm flipH="1">
            <a:off x="4355976" y="5364504"/>
            <a:ext cx="504056" cy="5847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70159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9"/>
            <a:ext cx="8928992" cy="1143000"/>
          </a:xfrm>
        </p:spPr>
        <p:txBody>
          <a:bodyPr>
            <a:normAutofit/>
          </a:bodyPr>
          <a:lstStyle/>
          <a:p>
            <a:r>
              <a:rPr lang="en-GB" dirty="0" smtClean="0"/>
              <a:t>Generating and consuming events</a:t>
            </a:r>
            <a:endParaRPr lang="en-GB" dirty="0"/>
          </a:p>
        </p:txBody>
      </p:sp>
      <p:sp>
        <p:nvSpPr>
          <p:cNvPr id="3" name="Content Placeholder 2"/>
          <p:cNvSpPr>
            <a:spLocks noGrp="1"/>
          </p:cNvSpPr>
          <p:nvPr>
            <p:ph idx="1"/>
          </p:nvPr>
        </p:nvSpPr>
        <p:spPr>
          <a:xfrm>
            <a:off x="179512" y="1412776"/>
            <a:ext cx="8784976" cy="748680"/>
          </a:xfrm>
        </p:spPr>
        <p:txBody>
          <a:bodyPr>
            <a:normAutofit fontScale="70000" lnSpcReduction="20000"/>
          </a:bodyPr>
          <a:lstStyle/>
          <a:p>
            <a:r>
              <a:rPr lang="en-GB" dirty="0"/>
              <a:t>Consider the command to </a:t>
            </a:r>
            <a:r>
              <a:rPr lang="en-GB" dirty="0" err="1"/>
              <a:t>enqueue</a:t>
            </a:r>
            <a:r>
              <a:rPr lang="en-GB" dirty="0"/>
              <a:t> a kernel.  The last three arguments optionally expose events (NULL otherwise).</a:t>
            </a:r>
          </a:p>
          <a:p>
            <a:endParaRPr lang="en-GB" dirty="0"/>
          </a:p>
        </p:txBody>
      </p:sp>
      <p:sp>
        <p:nvSpPr>
          <p:cNvPr id="4" name="TextBox 3"/>
          <p:cNvSpPr txBox="1"/>
          <p:nvPr/>
        </p:nvSpPr>
        <p:spPr>
          <a:xfrm>
            <a:off x="467544" y="2708920"/>
            <a:ext cx="5400600" cy="2800766"/>
          </a:xfrm>
          <a:prstGeom prst="rect">
            <a:avLst/>
          </a:prstGeom>
          <a:noFill/>
        </p:spPr>
        <p:txBody>
          <a:bodyPr wrap="square" rtlCol="0">
            <a:spAutoFit/>
          </a:bodyPr>
          <a:lstStyle/>
          <a:p>
            <a:r>
              <a:rPr lang="en-GB" sz="1600" b="1" dirty="0" err="1">
                <a:solidFill>
                  <a:schemeClr val="accent4"/>
                </a:solidFill>
                <a:latin typeface="Courier New Bold"/>
              </a:rPr>
              <a:t>cl_int</a:t>
            </a:r>
            <a:r>
              <a:rPr lang="en-GB" sz="1600" b="1" dirty="0">
                <a:solidFill>
                  <a:schemeClr val="accent4"/>
                </a:solidFill>
                <a:latin typeface="Courier New Bold"/>
              </a:rPr>
              <a:t> </a:t>
            </a:r>
            <a:r>
              <a:rPr lang="en-GB" sz="1600" b="1" dirty="0" err="1">
                <a:solidFill>
                  <a:schemeClr val="tx2">
                    <a:lumMod val="75000"/>
                  </a:schemeClr>
                </a:solidFill>
                <a:latin typeface="Courier New Bold"/>
              </a:rPr>
              <a:t>clEnqueueNDRangeKernel</a:t>
            </a:r>
            <a:r>
              <a:rPr lang="en-GB" sz="1600" b="1" dirty="0">
                <a:latin typeface="Courier New Bold"/>
              </a:rPr>
              <a:t> (</a:t>
            </a:r>
          </a:p>
          <a:p>
            <a:r>
              <a:rPr lang="en-GB" sz="1600" b="1" dirty="0">
                <a:solidFill>
                  <a:schemeClr val="accent3"/>
                </a:solidFill>
                <a:latin typeface="Courier New Bold"/>
              </a:rPr>
              <a:t>     </a:t>
            </a:r>
            <a:r>
              <a:rPr lang="en-GB" sz="1600" b="1" dirty="0" err="1">
                <a:solidFill>
                  <a:schemeClr val="accent4"/>
                </a:solidFill>
                <a:latin typeface="Courier New Bold"/>
              </a:rPr>
              <a:t>cl_command_queue</a:t>
            </a:r>
            <a:r>
              <a:rPr lang="en-GB" sz="1600" b="1" dirty="0">
                <a:solidFill>
                  <a:schemeClr val="accent4"/>
                </a:solidFill>
                <a:latin typeface="Courier New Bold"/>
              </a:rPr>
              <a:t> </a:t>
            </a:r>
            <a:r>
              <a:rPr lang="en-GB" sz="1600" b="1" dirty="0" err="1">
                <a:latin typeface="Courier New Bold"/>
              </a:rPr>
              <a:t>command_queue</a:t>
            </a:r>
            <a:r>
              <a:rPr lang="en-GB" sz="1600" b="1" dirty="0">
                <a:latin typeface="Courier New Bold"/>
              </a:rPr>
              <a:t>,     </a:t>
            </a:r>
          </a:p>
          <a:p>
            <a:r>
              <a:rPr lang="en-GB" sz="1600" b="1" dirty="0">
                <a:latin typeface="Courier New Bold"/>
              </a:rPr>
              <a:t>     </a:t>
            </a:r>
            <a:r>
              <a:rPr lang="en-GB" sz="1600" b="1" dirty="0" err="1">
                <a:solidFill>
                  <a:schemeClr val="accent4"/>
                </a:solidFill>
                <a:latin typeface="Courier New Bold"/>
              </a:rPr>
              <a:t>cl_kernel</a:t>
            </a:r>
            <a:r>
              <a:rPr lang="en-GB" sz="1600" b="1" dirty="0">
                <a:solidFill>
                  <a:schemeClr val="accent4"/>
                </a:solidFill>
                <a:latin typeface="Courier New Bold"/>
              </a:rPr>
              <a:t> </a:t>
            </a:r>
            <a:r>
              <a:rPr lang="en-GB" sz="1600" b="1" dirty="0">
                <a:latin typeface="Courier New Bold"/>
              </a:rPr>
              <a:t>kernel</a:t>
            </a:r>
            <a:r>
              <a:rPr lang="en-GB" sz="1600" b="1" dirty="0" smtClean="0">
                <a:latin typeface="Courier New Bold"/>
              </a:rPr>
              <a:t>,</a:t>
            </a:r>
          </a:p>
          <a:p>
            <a:r>
              <a:rPr lang="en-GB" sz="1600" b="1" dirty="0" smtClean="0">
                <a:latin typeface="Courier New Bold"/>
              </a:rPr>
              <a:t>     </a:t>
            </a:r>
            <a:r>
              <a:rPr lang="en-GB" sz="1600" b="1" dirty="0" err="1">
                <a:solidFill>
                  <a:schemeClr val="accent4"/>
                </a:solidFill>
                <a:latin typeface="Courier New Bold"/>
              </a:rPr>
              <a:t>cl_uint</a:t>
            </a:r>
            <a:r>
              <a:rPr lang="en-GB" sz="1600" b="1" dirty="0">
                <a:solidFill>
                  <a:schemeClr val="accent4"/>
                </a:solidFill>
                <a:latin typeface="Courier New Bold"/>
              </a:rPr>
              <a:t> </a:t>
            </a:r>
            <a:r>
              <a:rPr lang="en-GB" sz="1600" b="1" dirty="0" err="1">
                <a:latin typeface="Courier New Bold"/>
              </a:rPr>
              <a:t>work_dim</a:t>
            </a:r>
            <a:r>
              <a:rPr lang="en-GB" sz="1600" b="1" dirty="0">
                <a:latin typeface="Courier New Bold"/>
              </a:rPr>
              <a:t>,</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a:latin typeface="Courier New Bold"/>
              </a:rPr>
              <a:t>*</a:t>
            </a:r>
            <a:r>
              <a:rPr lang="en-GB" sz="1600" b="1" dirty="0" err="1">
                <a:latin typeface="Courier New Bold"/>
              </a:rPr>
              <a:t>global_work_offset</a:t>
            </a:r>
            <a:r>
              <a:rPr lang="en-GB" sz="1600" b="1" dirty="0">
                <a:latin typeface="Courier New Bold"/>
              </a:rPr>
              <a:t>,     </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a:latin typeface="Courier New Bold"/>
              </a:rPr>
              <a:t>*</a:t>
            </a:r>
            <a:r>
              <a:rPr lang="en-GB" sz="1600" b="1" dirty="0" err="1">
                <a:latin typeface="Courier New Bold"/>
              </a:rPr>
              <a:t>global_work_size</a:t>
            </a:r>
            <a:r>
              <a:rPr lang="en-GB" sz="1600" b="1" dirty="0">
                <a:latin typeface="Courier New Bold"/>
              </a:rPr>
              <a:t>,</a:t>
            </a:r>
          </a:p>
          <a:p>
            <a:r>
              <a:rPr lang="en-GB" sz="1600" b="1" dirty="0">
                <a:solidFill>
                  <a:schemeClr val="accent2"/>
                </a:solidFill>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2"/>
                </a:solidFill>
                <a:latin typeface="Courier New Bold"/>
              </a:rPr>
              <a:t>size_t</a:t>
            </a:r>
            <a:r>
              <a:rPr lang="en-GB" sz="1600" b="1" dirty="0">
                <a:latin typeface="Courier New Bold"/>
              </a:rPr>
              <a:t> *</a:t>
            </a:r>
            <a:r>
              <a:rPr lang="en-GB" sz="1600" b="1" dirty="0" err="1">
                <a:latin typeface="Courier New Bold"/>
              </a:rPr>
              <a:t>local_work_size</a:t>
            </a:r>
            <a:r>
              <a:rPr lang="en-GB" sz="1600" b="1" dirty="0">
                <a:latin typeface="Courier New Bold"/>
              </a:rPr>
              <a:t>,</a:t>
            </a:r>
          </a:p>
          <a:p>
            <a:r>
              <a:rPr lang="en-GB" sz="1600" b="1" dirty="0">
                <a:latin typeface="Courier New Bold"/>
              </a:rPr>
              <a:t>     </a:t>
            </a:r>
            <a:r>
              <a:rPr lang="en-GB" sz="1600" b="1" dirty="0" err="1">
                <a:solidFill>
                  <a:schemeClr val="accent4"/>
                </a:solidFill>
                <a:latin typeface="Courier New Bold"/>
              </a:rPr>
              <a:t>cl_uint</a:t>
            </a:r>
            <a:r>
              <a:rPr lang="en-GB" sz="1600" b="1" dirty="0">
                <a:solidFill>
                  <a:schemeClr val="accent4"/>
                </a:solidFill>
                <a:latin typeface="Courier New Bold"/>
              </a:rPr>
              <a:t> </a:t>
            </a:r>
            <a:r>
              <a:rPr lang="en-GB" sz="1600" b="1" dirty="0" err="1">
                <a:latin typeface="Courier New Bold"/>
              </a:rPr>
              <a:t>num_events_in_wait_list</a:t>
            </a:r>
            <a:r>
              <a:rPr lang="en-GB" sz="1600" b="1" dirty="0">
                <a:latin typeface="Courier New Bold"/>
              </a:rPr>
              <a:t>,</a:t>
            </a:r>
          </a:p>
          <a:p>
            <a:r>
              <a:rPr lang="en-GB" sz="1600" b="1" dirty="0">
                <a:latin typeface="Courier New Bold"/>
              </a:rPr>
              <a:t>     </a:t>
            </a:r>
            <a:r>
              <a:rPr lang="en-GB" sz="1600" b="1" dirty="0" err="1">
                <a:solidFill>
                  <a:schemeClr val="accent2"/>
                </a:solidFill>
                <a:latin typeface="Courier New Bold"/>
              </a:rPr>
              <a:t>const</a:t>
            </a:r>
            <a:r>
              <a:rPr lang="en-GB" sz="1600" b="1" dirty="0">
                <a:solidFill>
                  <a:schemeClr val="accent2"/>
                </a:solidFill>
                <a:latin typeface="Courier New Bold"/>
              </a:rPr>
              <a:t> </a:t>
            </a:r>
            <a:r>
              <a:rPr lang="en-GB" sz="1600" b="1" dirty="0" err="1">
                <a:solidFill>
                  <a:schemeClr val="accent4"/>
                </a:solidFill>
                <a:latin typeface="Courier New Bold"/>
              </a:rPr>
              <a:t>cl_event</a:t>
            </a:r>
            <a:r>
              <a:rPr lang="en-GB" sz="1600" b="1" dirty="0">
                <a:solidFill>
                  <a:schemeClr val="accent4"/>
                </a:solidFill>
                <a:latin typeface="Courier New Bold"/>
              </a:rPr>
              <a:t> </a:t>
            </a:r>
            <a:r>
              <a:rPr lang="en-GB" sz="1600" b="1" dirty="0">
                <a:latin typeface="Courier New Bold"/>
              </a:rPr>
              <a:t>*</a:t>
            </a:r>
            <a:r>
              <a:rPr lang="en-GB" sz="1600" b="1" dirty="0" err="1">
                <a:latin typeface="Courier New Bold"/>
              </a:rPr>
              <a:t>event_wait_list</a:t>
            </a:r>
            <a:r>
              <a:rPr lang="en-GB" sz="1600" b="1" dirty="0">
                <a:latin typeface="Courier New Bold"/>
              </a:rPr>
              <a:t>,</a:t>
            </a:r>
          </a:p>
          <a:p>
            <a:r>
              <a:rPr lang="en-GB" sz="1600" b="1" dirty="0">
                <a:latin typeface="Courier New Bold"/>
              </a:rPr>
              <a:t>     </a:t>
            </a:r>
            <a:r>
              <a:rPr lang="en-GB" sz="1600" b="1" dirty="0" err="1">
                <a:solidFill>
                  <a:schemeClr val="accent4"/>
                </a:solidFill>
                <a:latin typeface="Courier New Bold"/>
              </a:rPr>
              <a:t>cl_event</a:t>
            </a:r>
            <a:r>
              <a:rPr lang="en-GB" sz="1600" b="1" dirty="0">
                <a:solidFill>
                  <a:schemeClr val="accent4"/>
                </a:solidFill>
                <a:latin typeface="Courier New Bold"/>
              </a:rPr>
              <a:t> </a:t>
            </a:r>
            <a:r>
              <a:rPr lang="en-GB" sz="1600" b="1" dirty="0">
                <a:latin typeface="Courier New Bold"/>
              </a:rPr>
              <a:t>*event)</a:t>
            </a:r>
          </a:p>
          <a:p>
            <a:endParaRPr lang="en-GB" sz="1600" b="1" dirty="0">
              <a:latin typeface="Courier New Bold"/>
            </a:endParaRPr>
          </a:p>
        </p:txBody>
      </p:sp>
      <p:sp>
        <p:nvSpPr>
          <p:cNvPr id="5" name="TextBox 4"/>
          <p:cNvSpPr txBox="1"/>
          <p:nvPr/>
        </p:nvSpPr>
        <p:spPr>
          <a:xfrm>
            <a:off x="467544" y="5983309"/>
            <a:ext cx="3528392" cy="646331"/>
          </a:xfrm>
          <a:prstGeom prst="rect">
            <a:avLst/>
          </a:prstGeom>
          <a:noFill/>
        </p:spPr>
        <p:txBody>
          <a:bodyPr wrap="square" rtlCol="0">
            <a:spAutoFit/>
          </a:bodyPr>
          <a:lstStyle/>
          <a:p>
            <a:r>
              <a:rPr lang="en-GB" dirty="0" smtClean="0">
                <a:solidFill>
                  <a:schemeClr val="accent1"/>
                </a:solidFill>
              </a:rPr>
              <a:t>Pointer to an </a:t>
            </a:r>
            <a:r>
              <a:rPr lang="en-GB" dirty="0" smtClean="0">
                <a:solidFill>
                  <a:schemeClr val="accent3"/>
                </a:solidFill>
              </a:rPr>
              <a:t>event object </a:t>
            </a:r>
            <a:r>
              <a:rPr lang="en-GB" dirty="0" smtClean="0">
                <a:solidFill>
                  <a:schemeClr val="accent1"/>
                </a:solidFill>
              </a:rPr>
              <a:t>generated by this command</a:t>
            </a:r>
            <a:endParaRPr lang="en-GB" dirty="0">
              <a:solidFill>
                <a:schemeClr val="accent1"/>
              </a:solidFill>
            </a:endParaRPr>
          </a:p>
        </p:txBody>
      </p:sp>
      <p:cxnSp>
        <p:nvCxnSpPr>
          <p:cNvPr id="7" name="Straight Arrow Connector 6"/>
          <p:cNvCxnSpPr>
            <a:stCxn id="5" idx="0"/>
          </p:cNvCxnSpPr>
          <p:nvPr/>
        </p:nvCxnSpPr>
        <p:spPr>
          <a:xfrm flipV="1">
            <a:off x="2231740" y="5229202"/>
            <a:ext cx="396044" cy="7541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60032" y="5229202"/>
            <a:ext cx="3528392" cy="1200329"/>
          </a:xfrm>
          <a:prstGeom prst="rect">
            <a:avLst/>
          </a:prstGeom>
          <a:noFill/>
        </p:spPr>
        <p:txBody>
          <a:bodyPr wrap="square" rtlCol="0">
            <a:spAutoFit/>
          </a:bodyPr>
          <a:lstStyle/>
          <a:p>
            <a:r>
              <a:rPr lang="en-GB" dirty="0" smtClean="0">
                <a:solidFill>
                  <a:schemeClr val="accent3"/>
                </a:solidFill>
              </a:rPr>
              <a:t>Array of pointers to the events being waited upon </a:t>
            </a:r>
            <a:r>
              <a:rPr lang="en-GB" dirty="0" smtClean="0">
                <a:solidFill>
                  <a:schemeClr val="accent1"/>
                </a:solidFill>
              </a:rPr>
              <a:t>… Command queue and events must share a context.</a:t>
            </a:r>
            <a:endParaRPr lang="en-GB" dirty="0">
              <a:solidFill>
                <a:schemeClr val="accent1"/>
              </a:solidFill>
            </a:endParaRPr>
          </a:p>
        </p:txBody>
      </p:sp>
      <p:cxnSp>
        <p:nvCxnSpPr>
          <p:cNvPr id="10" name="Straight Arrow Connector 9"/>
          <p:cNvCxnSpPr/>
          <p:nvPr/>
        </p:nvCxnSpPr>
        <p:spPr>
          <a:xfrm flipH="1" flipV="1">
            <a:off x="5148066" y="4869161"/>
            <a:ext cx="1810963" cy="3715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10082" y="2923657"/>
            <a:ext cx="3528392" cy="923330"/>
          </a:xfrm>
          <a:prstGeom prst="rect">
            <a:avLst/>
          </a:prstGeom>
          <a:noFill/>
        </p:spPr>
        <p:txBody>
          <a:bodyPr wrap="square" rtlCol="0">
            <a:spAutoFit/>
          </a:bodyPr>
          <a:lstStyle/>
          <a:p>
            <a:r>
              <a:rPr lang="en-GB" dirty="0" smtClean="0">
                <a:solidFill>
                  <a:schemeClr val="accent3"/>
                </a:solidFill>
              </a:rPr>
              <a:t>Number of events </a:t>
            </a:r>
            <a:r>
              <a:rPr lang="en-GB" dirty="0" smtClean="0">
                <a:solidFill>
                  <a:schemeClr val="accent1"/>
                </a:solidFill>
              </a:rPr>
              <a:t>this command is waiting to complete </a:t>
            </a:r>
            <a:r>
              <a:rPr lang="en-GB" dirty="0" smtClean="0">
                <a:solidFill>
                  <a:schemeClr val="accent2"/>
                </a:solidFill>
              </a:rPr>
              <a:t>before</a:t>
            </a:r>
            <a:r>
              <a:rPr lang="en-GB" dirty="0" smtClean="0">
                <a:solidFill>
                  <a:schemeClr val="accent1"/>
                </a:solidFill>
              </a:rPr>
              <a:t> executing</a:t>
            </a:r>
            <a:endParaRPr lang="en-GB" dirty="0">
              <a:solidFill>
                <a:schemeClr val="accent1"/>
              </a:solidFill>
            </a:endParaRPr>
          </a:p>
        </p:txBody>
      </p:sp>
      <p:cxnSp>
        <p:nvCxnSpPr>
          <p:cNvPr id="13" name="Straight Arrow Connector 12"/>
          <p:cNvCxnSpPr/>
          <p:nvPr/>
        </p:nvCxnSpPr>
        <p:spPr>
          <a:xfrm flipH="1">
            <a:off x="5004048" y="3717032"/>
            <a:ext cx="1944216" cy="7920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750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Shared Virtual Memory</a:t>
            </a:r>
            <a:endParaRPr lang="en-US" dirty="0"/>
          </a:p>
        </p:txBody>
      </p:sp>
      <p:sp>
        <p:nvSpPr>
          <p:cNvPr id="3" name="Content Placeholder 2"/>
          <p:cNvSpPr>
            <a:spLocks noGrp="1"/>
          </p:cNvSpPr>
          <p:nvPr>
            <p:ph idx="1"/>
          </p:nvPr>
        </p:nvSpPr>
        <p:spPr>
          <a:xfrm>
            <a:off x="179512" y="1523925"/>
            <a:ext cx="8507288" cy="4785395"/>
          </a:xfrm>
        </p:spPr>
        <p:txBody>
          <a:bodyPr>
            <a:normAutofit/>
          </a:bodyPr>
          <a:lstStyle/>
          <a:p>
            <a:pPr marL="0" indent="0">
              <a:buNone/>
            </a:pPr>
            <a:r>
              <a:rPr lang="en-US" sz="2000" dirty="0" err="1" smtClean="0"/>
              <a:t>clSetKernelArgSVMPointer</a:t>
            </a:r>
            <a:endParaRPr lang="en-US" sz="2000" dirty="0" smtClean="0"/>
          </a:p>
          <a:p>
            <a:r>
              <a:rPr lang="en-US" sz="2000" dirty="0" smtClean="0"/>
              <a:t>SVM pointers as kernel arguments</a:t>
            </a:r>
          </a:p>
          <a:p>
            <a:r>
              <a:rPr lang="en-US" sz="2000" dirty="0" smtClean="0"/>
              <a:t>A SVM pointer</a:t>
            </a:r>
          </a:p>
          <a:p>
            <a:r>
              <a:rPr lang="en-US" sz="2000" dirty="0" smtClean="0"/>
              <a:t>A SVM pointer + offset</a:t>
            </a:r>
          </a:p>
        </p:txBody>
      </p:sp>
      <p:sp>
        <p:nvSpPr>
          <p:cNvPr id="6" name="TextBox 5"/>
          <p:cNvSpPr txBox="1"/>
          <p:nvPr/>
        </p:nvSpPr>
        <p:spPr bwMode="auto">
          <a:xfrm>
            <a:off x="4644008" y="1523925"/>
            <a:ext cx="4499992" cy="1569660"/>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kernel void</a:t>
            </a:r>
          </a:p>
          <a:p>
            <a:r>
              <a:rPr lang="en-US" sz="1600" b="1" dirty="0" err="1" smtClean="0">
                <a:solidFill>
                  <a:schemeClr val="tx2"/>
                </a:solidFill>
                <a:latin typeface="Courier New" pitchFamily="49" charset="0"/>
                <a:cs typeface="Courier New" pitchFamily="49" charset="0"/>
              </a:rPr>
              <a:t>vec_add</a:t>
            </a:r>
            <a:r>
              <a:rPr lang="en-US" sz="1600" b="1" dirty="0" smtClean="0">
                <a:solidFill>
                  <a:schemeClr val="tx2"/>
                </a:solidFill>
                <a:latin typeface="Courier New" pitchFamily="49" charset="0"/>
                <a:cs typeface="Courier New" pitchFamily="49" charset="0"/>
              </a:rPr>
              <a:t>(float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float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a:t>
            </a:r>
            <a:br>
              <a:rPr lang="en-US" sz="1600" b="1" dirty="0" smtClean="0">
                <a:solidFill>
                  <a:schemeClr val="tx2"/>
                </a:solidFill>
                <a:latin typeface="Courier New" pitchFamily="49" charset="0"/>
                <a:cs typeface="Courier New" pitchFamily="49" charset="0"/>
              </a:rPr>
            </a:br>
            <a:r>
              <a:rPr lang="en-US" sz="1600" b="1" dirty="0" smtClean="0">
                <a:solidFill>
                  <a:schemeClr val="tx2"/>
                </a:solidFill>
                <a:latin typeface="Courier New" pitchFamily="49" charset="0"/>
                <a:cs typeface="Courier New" pitchFamily="49" charset="0"/>
              </a:rPr>
              <a:t>{</a:t>
            </a:r>
          </a:p>
          <a:p>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size_t</a:t>
            </a:r>
            <a:r>
              <a:rPr lang="en-US" sz="1600" b="1" dirty="0" smtClean="0">
                <a:solidFill>
                  <a:schemeClr val="tx2"/>
                </a:solidFill>
                <a:latin typeface="Courier New" pitchFamily="49" charset="0"/>
                <a:cs typeface="Courier New" pitchFamily="49" charset="0"/>
              </a:rPr>
              <a:t> id = </a:t>
            </a:r>
            <a:r>
              <a:rPr lang="en-US" sz="1600" b="1" dirty="0" err="1" smtClean="0">
                <a:solidFill>
                  <a:schemeClr val="tx2"/>
                </a:solidFill>
                <a:latin typeface="Courier New" pitchFamily="49" charset="0"/>
                <a:cs typeface="Courier New" pitchFamily="49" charset="0"/>
              </a:rPr>
              <a:t>get_global_id</a:t>
            </a:r>
            <a:r>
              <a:rPr lang="en-US" sz="1600" b="1" dirty="0" smtClean="0">
                <a:solidFill>
                  <a:schemeClr val="tx2"/>
                </a:solidFill>
                <a:latin typeface="Courier New" pitchFamily="49" charset="0"/>
                <a:cs typeface="Courier New" pitchFamily="49" charset="0"/>
              </a:rPr>
              <a:t>(0);</a:t>
            </a:r>
          </a:p>
          <a:p>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[id] +=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[id];</a:t>
            </a:r>
          </a:p>
          <a:p>
            <a:r>
              <a:rPr lang="en-US" sz="1600" b="1" dirty="0" smtClean="0">
                <a:solidFill>
                  <a:schemeClr val="tx2"/>
                </a:solidFill>
                <a:latin typeface="Courier New" pitchFamily="49" charset="0"/>
                <a:cs typeface="Courier New" pitchFamily="49" charset="0"/>
              </a:rPr>
              <a:t>}</a:t>
            </a:r>
            <a:endParaRPr lang="en-US" sz="1600" b="1" dirty="0">
              <a:solidFill>
                <a:schemeClr val="tx2"/>
              </a:solidFill>
              <a:latin typeface="Courier New" pitchFamily="49" charset="0"/>
              <a:cs typeface="Courier New" pitchFamily="49" charset="0"/>
            </a:endParaRPr>
          </a:p>
        </p:txBody>
      </p:sp>
      <p:sp>
        <p:nvSpPr>
          <p:cNvPr id="10" name="TextBox 9"/>
          <p:cNvSpPr txBox="1"/>
          <p:nvPr/>
        </p:nvSpPr>
        <p:spPr bwMode="auto">
          <a:xfrm>
            <a:off x="179512" y="3179057"/>
            <a:ext cx="8964488"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allocating SVM pointers</a:t>
            </a:r>
          </a:p>
          <a:p>
            <a:r>
              <a:rPr lang="en-US" sz="1600" b="1" dirty="0" err="1" smtClean="0">
                <a:solidFill>
                  <a:schemeClr val="tx2"/>
                </a:solidFill>
                <a:latin typeface="Courier New" pitchFamily="49" charset="0"/>
                <a:cs typeface="Courier New" pitchFamily="49" charset="0"/>
              </a:rPr>
              <a:t>cl_float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 (</a:t>
            </a:r>
            <a:r>
              <a:rPr lang="en-US" sz="1600" b="1" dirty="0" err="1" smtClean="0">
                <a:solidFill>
                  <a:schemeClr val="tx2"/>
                </a:solidFill>
                <a:latin typeface="Courier New" pitchFamily="49" charset="0"/>
                <a:cs typeface="Courier New" pitchFamily="49" charset="0"/>
              </a:rPr>
              <a:t>cl_float</a:t>
            </a:r>
            <a:r>
              <a:rPr lang="en-US" sz="1600" b="1" dirty="0" smtClean="0">
                <a:solidFill>
                  <a:schemeClr val="tx2"/>
                </a:solidFill>
                <a:latin typeface="Courier New" pitchFamily="49" charset="0"/>
                <a:cs typeface="Courier New" pitchFamily="49" charset="0"/>
              </a:rPr>
              <a:t> *)</a:t>
            </a:r>
            <a:r>
              <a:rPr lang="en-US" sz="1600" b="1" dirty="0" err="1" smtClean="0">
                <a:solidFill>
                  <a:schemeClr val="tx2"/>
                </a:solidFill>
                <a:latin typeface="Courier New" pitchFamily="49" charset="0"/>
                <a:cs typeface="Courier New" pitchFamily="49" charset="0"/>
              </a:rPr>
              <a:t>clSVMAlloc</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ctx</a:t>
            </a:r>
            <a:r>
              <a:rPr lang="en-US" sz="1600" b="1" dirty="0" smtClean="0">
                <a:solidFill>
                  <a:schemeClr val="tx2"/>
                </a:solidFill>
                <a:latin typeface="Courier New" pitchFamily="49" charset="0"/>
                <a:cs typeface="Courier New" pitchFamily="49" charset="0"/>
              </a:rPr>
              <a:t>, CL_MEM_READ_ONLY, size, 0);</a:t>
            </a:r>
          </a:p>
          <a:p>
            <a:r>
              <a:rPr lang="en-US" sz="1600" b="1" dirty="0" err="1">
                <a:solidFill>
                  <a:schemeClr val="tx2"/>
                </a:solidFill>
                <a:latin typeface="Courier New" pitchFamily="49" charset="0"/>
                <a:cs typeface="Courier New" pitchFamily="49" charset="0"/>
              </a:rPr>
              <a:t>cl_float</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 = (</a:t>
            </a:r>
            <a:r>
              <a:rPr lang="en-US" sz="1600" b="1" dirty="0" err="1">
                <a:solidFill>
                  <a:schemeClr val="tx2"/>
                </a:solidFill>
                <a:latin typeface="Courier New" pitchFamily="49" charset="0"/>
                <a:cs typeface="Courier New" pitchFamily="49" charset="0"/>
              </a:rPr>
              <a:t>cl_float</a:t>
            </a:r>
            <a:r>
              <a:rPr lang="en-US" sz="1600" b="1" dirty="0">
                <a:solidFill>
                  <a:schemeClr val="tx2"/>
                </a:solidFill>
                <a:latin typeface="Courier New" pitchFamily="49" charset="0"/>
                <a:cs typeface="Courier New" pitchFamily="49" charset="0"/>
              </a:rPr>
              <a:t> *)</a:t>
            </a:r>
            <a:r>
              <a:rPr lang="en-US" sz="1600" b="1" dirty="0" err="1">
                <a:solidFill>
                  <a:schemeClr val="tx2"/>
                </a:solidFill>
                <a:latin typeface="Courier New" pitchFamily="49" charset="0"/>
                <a:cs typeface="Courier New" pitchFamily="49" charset="0"/>
              </a:rPr>
              <a:t>clSVMAlloc</a:t>
            </a:r>
            <a:r>
              <a:rPr lang="en-US" sz="1600" b="1" dirty="0">
                <a:solidFill>
                  <a:schemeClr val="tx2"/>
                </a:solidFill>
                <a:latin typeface="Courier New" pitchFamily="49" charset="0"/>
                <a:cs typeface="Courier New" pitchFamily="49" charset="0"/>
              </a:rPr>
              <a:t>(</a:t>
            </a:r>
            <a:r>
              <a:rPr lang="en-US" sz="1600" b="1" dirty="0" err="1">
                <a:solidFill>
                  <a:schemeClr val="tx2"/>
                </a:solidFill>
                <a:latin typeface="Courier New" pitchFamily="49" charset="0"/>
                <a:cs typeface="Courier New" pitchFamily="49" charset="0"/>
              </a:rPr>
              <a:t>ctx</a:t>
            </a:r>
            <a:r>
              <a:rPr lang="en-US" sz="1600" b="1" dirty="0">
                <a:solidFill>
                  <a:schemeClr val="tx2"/>
                </a:solidFill>
                <a:latin typeface="Courier New" pitchFamily="49" charset="0"/>
                <a:cs typeface="Courier New" pitchFamily="49" charset="0"/>
              </a:rPr>
              <a:t>, </a:t>
            </a:r>
            <a:r>
              <a:rPr lang="en-US" sz="1600" b="1" dirty="0" smtClean="0">
                <a:solidFill>
                  <a:schemeClr val="tx2"/>
                </a:solidFill>
                <a:latin typeface="Courier New" pitchFamily="49" charset="0"/>
                <a:cs typeface="Courier New" pitchFamily="49" charset="0"/>
              </a:rPr>
              <a:t>CL_MEM_READ_WRITE</a:t>
            </a:r>
            <a:r>
              <a:rPr lang="en-US" sz="1600" b="1" dirty="0">
                <a:solidFill>
                  <a:schemeClr val="tx2"/>
                </a:solidFill>
                <a:latin typeface="Courier New" pitchFamily="49" charset="0"/>
                <a:cs typeface="Courier New" pitchFamily="49" charset="0"/>
              </a:rPr>
              <a:t>, size, 0)</a:t>
            </a:r>
            <a:r>
              <a:rPr lang="en-US" sz="1600" b="1" dirty="0" smtClean="0">
                <a:solidFill>
                  <a:schemeClr val="tx2"/>
                </a:solidFill>
                <a:latin typeface="Courier New" pitchFamily="49" charset="0"/>
                <a:cs typeface="Courier New" pitchFamily="49" charset="0"/>
              </a:rPr>
              <a:t>;</a:t>
            </a:r>
          </a:p>
        </p:txBody>
      </p:sp>
      <p:sp>
        <p:nvSpPr>
          <p:cNvPr id="11" name="TextBox 10"/>
          <p:cNvSpPr txBox="1"/>
          <p:nvPr/>
        </p:nvSpPr>
        <p:spPr bwMode="auto">
          <a:xfrm>
            <a:off x="179514" y="4279723"/>
            <a:ext cx="8208369"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Passing SVM pointers as arguments</a:t>
            </a:r>
          </a:p>
          <a:p>
            <a:r>
              <a:rPr lang="en-US" sz="1600" b="1" dirty="0" err="1" smtClean="0">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0, </a:t>
            </a:r>
            <a:r>
              <a:rPr lang="en-US" sz="1600" b="1" dirty="0" err="1">
                <a:solidFill>
                  <a:schemeClr val="tx2"/>
                </a:solidFill>
                <a:latin typeface="Courier New" pitchFamily="49" charset="0"/>
                <a:cs typeface="Courier New" pitchFamily="49" charset="0"/>
              </a:rPr>
              <a:t>src</a:t>
            </a:r>
            <a:r>
              <a:rPr lang="en-US" sz="1600" b="1" dirty="0">
                <a:solidFill>
                  <a:schemeClr val="tx2"/>
                </a:solidFill>
                <a:latin typeface="Courier New" pitchFamily="49" charset="0"/>
                <a:cs typeface="Courier New" pitchFamily="49" charset="0"/>
              </a:rPr>
              <a:t>);</a:t>
            </a:r>
          </a:p>
          <a:p>
            <a:r>
              <a:rPr lang="en-US" sz="1600" b="1" dirty="0" err="1">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1, </a:t>
            </a:r>
            <a:r>
              <a:rPr lang="en-US" sz="1600" b="1" dirty="0" err="1">
                <a:solidFill>
                  <a:schemeClr val="tx2"/>
                </a:solidFill>
                <a:latin typeface="Courier New" pitchFamily="49" charset="0"/>
                <a:cs typeface="Courier New" pitchFamily="49" charset="0"/>
              </a:rPr>
              <a:t>dst</a:t>
            </a:r>
            <a:r>
              <a:rPr lang="en-US" sz="1600" b="1" dirty="0">
                <a:solidFill>
                  <a:schemeClr val="tx2"/>
                </a:solidFill>
                <a:latin typeface="Courier New" pitchFamily="49" charset="0"/>
                <a:cs typeface="Courier New" pitchFamily="49" charset="0"/>
              </a:rPr>
              <a:t>);</a:t>
            </a:r>
          </a:p>
        </p:txBody>
      </p:sp>
      <p:sp>
        <p:nvSpPr>
          <p:cNvPr id="12" name="TextBox 11"/>
          <p:cNvSpPr txBox="1"/>
          <p:nvPr/>
        </p:nvSpPr>
        <p:spPr bwMode="auto">
          <a:xfrm>
            <a:off x="179512" y="5380390"/>
            <a:ext cx="7375812" cy="830997"/>
          </a:xfrm>
          <a:prstGeom prst="rect">
            <a:avLst/>
          </a:prstGeom>
          <a:noFill/>
          <a:ln w="3175" algn="ctr">
            <a:noFill/>
            <a:miter lim="800000"/>
            <a:headEnd/>
            <a:tailEnd/>
          </a:ln>
          <a:effectLst/>
        </p:spPr>
        <p:txBody>
          <a:bodyPr wrap="square" rtlCol="0">
            <a:spAutoFit/>
          </a:bodyPr>
          <a:lstStyle/>
          <a:p>
            <a:r>
              <a:rPr lang="en-US" sz="1600" b="1" dirty="0" smtClean="0">
                <a:solidFill>
                  <a:schemeClr val="tx2"/>
                </a:solidFill>
                <a:latin typeface="Courier New" pitchFamily="49" charset="0"/>
                <a:cs typeface="Courier New" pitchFamily="49" charset="0"/>
              </a:rPr>
              <a:t>// Passing SVM pointer + offset as arguments</a:t>
            </a:r>
          </a:p>
          <a:p>
            <a:r>
              <a:rPr lang="en-US" sz="1600" b="1" dirty="0" err="1" smtClean="0">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0, </a:t>
            </a:r>
            <a:r>
              <a:rPr lang="en-US" sz="1600" b="1" dirty="0" err="1" smtClean="0">
                <a:solidFill>
                  <a:schemeClr val="tx2"/>
                </a:solidFill>
                <a:latin typeface="Courier New" pitchFamily="49" charset="0"/>
                <a:cs typeface="Courier New" pitchFamily="49" charset="0"/>
              </a:rPr>
              <a:t>src</a:t>
            </a:r>
            <a:r>
              <a:rPr lang="en-US" sz="1600" b="1" dirty="0" smtClean="0">
                <a:solidFill>
                  <a:schemeClr val="tx2"/>
                </a:solidFill>
                <a:latin typeface="Courier New" pitchFamily="49" charset="0"/>
                <a:cs typeface="Courier New" pitchFamily="49" charset="0"/>
              </a:rPr>
              <a:t> + offset)</a:t>
            </a:r>
            <a:r>
              <a:rPr lang="en-US" sz="1600" b="1" dirty="0">
                <a:solidFill>
                  <a:schemeClr val="tx2"/>
                </a:solidFill>
                <a:latin typeface="Courier New" pitchFamily="49" charset="0"/>
                <a:cs typeface="Courier New" pitchFamily="49" charset="0"/>
              </a:rPr>
              <a:t>;</a:t>
            </a:r>
          </a:p>
          <a:p>
            <a:r>
              <a:rPr lang="en-US" sz="1600" b="1" dirty="0" err="1">
                <a:solidFill>
                  <a:schemeClr val="tx2"/>
                </a:solidFill>
                <a:latin typeface="Courier New" pitchFamily="49" charset="0"/>
                <a:cs typeface="Courier New" pitchFamily="49" charset="0"/>
              </a:rPr>
              <a:t>clSetKernelArgSVMPointer</a:t>
            </a:r>
            <a:r>
              <a:rPr lang="en-US" sz="1600" b="1" dirty="0">
                <a:solidFill>
                  <a:schemeClr val="tx2"/>
                </a:solidFill>
                <a:latin typeface="Courier New" pitchFamily="49" charset="0"/>
                <a:cs typeface="Courier New" pitchFamily="49" charset="0"/>
              </a:rPr>
              <a:t>(</a:t>
            </a:r>
            <a:r>
              <a:rPr lang="en-US" sz="1600" b="1" dirty="0" err="1" smtClean="0">
                <a:solidFill>
                  <a:schemeClr val="tx2"/>
                </a:solidFill>
                <a:latin typeface="Courier New" pitchFamily="49" charset="0"/>
                <a:cs typeface="Courier New" pitchFamily="49" charset="0"/>
              </a:rPr>
              <a:t>vec_add_kernel</a:t>
            </a:r>
            <a:r>
              <a:rPr lang="en-US" sz="1600" b="1" dirty="0">
                <a:solidFill>
                  <a:schemeClr val="tx2"/>
                </a:solidFill>
                <a:latin typeface="Courier New" pitchFamily="49" charset="0"/>
                <a:cs typeface="Courier New" pitchFamily="49" charset="0"/>
              </a:rPr>
              <a:t>, 1, </a:t>
            </a:r>
            <a:r>
              <a:rPr lang="en-US" sz="1600" b="1" dirty="0" err="1" smtClean="0">
                <a:solidFill>
                  <a:schemeClr val="tx2"/>
                </a:solidFill>
                <a:latin typeface="Courier New" pitchFamily="49" charset="0"/>
                <a:cs typeface="Courier New" pitchFamily="49" charset="0"/>
              </a:rPr>
              <a:t>dst</a:t>
            </a:r>
            <a:r>
              <a:rPr lang="en-US" sz="1600" b="1" dirty="0" smtClean="0">
                <a:solidFill>
                  <a:schemeClr val="tx2"/>
                </a:solidFill>
                <a:latin typeface="Courier New" pitchFamily="49" charset="0"/>
                <a:cs typeface="Courier New" pitchFamily="49" charset="0"/>
              </a:rPr>
              <a:t> + offset)</a:t>
            </a:r>
            <a:r>
              <a:rPr lang="en-US" sz="1600" b="1" dirty="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1092983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Event: basic event usage</a:t>
            </a:r>
            <a:endParaRPr lang="en-GB" dirty="0"/>
          </a:p>
        </p:txBody>
      </p:sp>
      <p:sp>
        <p:nvSpPr>
          <p:cNvPr id="3" name="Content Placeholder 2"/>
          <p:cNvSpPr>
            <a:spLocks noGrp="1"/>
          </p:cNvSpPr>
          <p:nvPr>
            <p:ph idx="1"/>
          </p:nvPr>
        </p:nvSpPr>
        <p:spPr>
          <a:xfrm>
            <a:off x="179512" y="1240160"/>
            <a:ext cx="8784976" cy="1540768"/>
          </a:xfrm>
        </p:spPr>
        <p:txBody>
          <a:bodyPr>
            <a:normAutofit lnSpcReduction="10000"/>
          </a:bodyPr>
          <a:lstStyle/>
          <a:p>
            <a:r>
              <a:rPr lang="en-GB" dirty="0"/>
              <a:t>Events can be used to </a:t>
            </a:r>
            <a:r>
              <a:rPr lang="en-GB" dirty="0">
                <a:solidFill>
                  <a:schemeClr val="accent1"/>
                </a:solidFill>
              </a:rPr>
              <a:t>impose order constraints</a:t>
            </a:r>
            <a:r>
              <a:rPr lang="en-GB" dirty="0"/>
              <a:t> on kernel execution.</a:t>
            </a:r>
          </a:p>
          <a:p>
            <a:r>
              <a:rPr lang="en-GB" dirty="0"/>
              <a:t>Very useful with </a:t>
            </a:r>
            <a:r>
              <a:rPr lang="en-GB" dirty="0">
                <a:solidFill>
                  <a:schemeClr val="accent2"/>
                </a:solidFill>
              </a:rPr>
              <a:t>out-of-order queues</a:t>
            </a:r>
            <a:r>
              <a:rPr lang="en-GB" dirty="0"/>
              <a:t>.</a:t>
            </a:r>
          </a:p>
        </p:txBody>
      </p:sp>
      <p:sp>
        <p:nvSpPr>
          <p:cNvPr id="4" name="TextBox 3"/>
          <p:cNvSpPr txBox="1"/>
          <p:nvPr/>
        </p:nvSpPr>
        <p:spPr>
          <a:xfrm>
            <a:off x="179512" y="3189165"/>
            <a:ext cx="7200800" cy="2554545"/>
          </a:xfrm>
          <a:prstGeom prst="rect">
            <a:avLst/>
          </a:prstGeom>
          <a:noFill/>
        </p:spPr>
        <p:txBody>
          <a:bodyPr wrap="square" rtlCol="0">
            <a:spAutoFit/>
          </a:bodyPr>
          <a:lstStyle/>
          <a:p>
            <a:r>
              <a:rPr lang="en-GB" sz="1600" b="1" dirty="0" err="1">
                <a:solidFill>
                  <a:schemeClr val="accent4"/>
                </a:solidFill>
                <a:latin typeface="Courier New Bold"/>
              </a:rPr>
              <a:t>cl_event</a:t>
            </a:r>
            <a:r>
              <a:rPr lang="en-GB" sz="1600" b="1" dirty="0">
                <a:latin typeface="Courier New Bold"/>
              </a:rPr>
              <a:t>    </a:t>
            </a:r>
            <a:r>
              <a:rPr lang="en-GB" sz="1600" b="1" dirty="0" err="1">
                <a:latin typeface="Courier New Bold"/>
              </a:rPr>
              <a:t>k_events</a:t>
            </a:r>
            <a:r>
              <a:rPr lang="en-GB" sz="1600" b="1" dirty="0">
                <a:latin typeface="Courier New Bold"/>
              </a:rPr>
              <a:t>[2];</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kernel1, 1, </a:t>
            </a:r>
          </a:p>
          <a:p>
            <a:r>
              <a:rPr lang="en-GB" sz="1600" b="1" dirty="0">
                <a:latin typeface="Courier New Bold"/>
              </a:rPr>
              <a:t> </a:t>
            </a:r>
            <a:r>
              <a:rPr lang="en-GB" sz="1600" b="1" dirty="0" smtClean="0">
                <a:latin typeface="Courier New Bold"/>
              </a:rPr>
              <a:t>NULL</a:t>
            </a:r>
            <a:r>
              <a:rPr lang="en-GB" sz="1600" b="1" dirty="0">
                <a:latin typeface="Courier New Bold"/>
              </a:rPr>
              <a:t>, &amp;global, &amp;local, 0, NULL, &amp;</a:t>
            </a:r>
            <a:r>
              <a:rPr lang="en-GB" sz="1600" b="1" dirty="0" err="1">
                <a:latin typeface="Courier New Bold"/>
              </a:rPr>
              <a:t>k_events</a:t>
            </a:r>
            <a:r>
              <a:rPr lang="en-GB" sz="1600" b="1" dirty="0">
                <a:latin typeface="Courier New Bold"/>
              </a:rPr>
              <a:t>[0]);</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kernel2, 1, </a:t>
            </a:r>
          </a:p>
          <a:p>
            <a:r>
              <a:rPr lang="en-GB" sz="1600" b="1" dirty="0">
                <a:latin typeface="Courier New Bold"/>
              </a:rPr>
              <a:t> </a:t>
            </a:r>
            <a:r>
              <a:rPr lang="en-GB" sz="1600" b="1" dirty="0" smtClean="0">
                <a:latin typeface="Courier New Bold"/>
              </a:rPr>
              <a:t>NULL</a:t>
            </a:r>
            <a:r>
              <a:rPr lang="en-GB" sz="1600" b="1" dirty="0">
                <a:latin typeface="Courier New Bold"/>
              </a:rPr>
              <a:t>, &amp;global, &amp;local, 0, NULL, &amp;</a:t>
            </a:r>
            <a:r>
              <a:rPr lang="en-GB" sz="1600" b="1" dirty="0" err="1">
                <a:latin typeface="Courier New Bold"/>
              </a:rPr>
              <a:t>k_events</a:t>
            </a:r>
            <a:r>
              <a:rPr lang="en-GB" sz="1600" b="1" dirty="0">
                <a:latin typeface="Courier New Bold"/>
              </a:rPr>
              <a:t>[1]);</a:t>
            </a:r>
          </a:p>
          <a:p>
            <a:r>
              <a:rPr lang="en-GB" sz="1600" b="1" dirty="0">
                <a:latin typeface="Courier New Bold"/>
              </a:rPr>
              <a:t> </a:t>
            </a:r>
          </a:p>
          <a:p>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(commands, kernel3, 1,</a:t>
            </a:r>
          </a:p>
          <a:p>
            <a:r>
              <a:rPr lang="en-GB" sz="1600" b="1" dirty="0">
                <a:latin typeface="Courier New Bold"/>
              </a:rPr>
              <a:t> </a:t>
            </a:r>
            <a:r>
              <a:rPr lang="en-GB" sz="1600" b="1" dirty="0" smtClean="0">
                <a:latin typeface="Courier New Bold"/>
              </a:rPr>
              <a:t>NULL</a:t>
            </a:r>
            <a:r>
              <a:rPr lang="en-GB" sz="1600" b="1" dirty="0">
                <a:latin typeface="Courier New Bold"/>
              </a:rPr>
              <a:t>, &amp;global, &amp;local, 2, </a:t>
            </a:r>
            <a:r>
              <a:rPr lang="en-GB" sz="1600" b="1" dirty="0" err="1">
                <a:latin typeface="Courier New Bold"/>
              </a:rPr>
              <a:t>k_events</a:t>
            </a:r>
            <a:r>
              <a:rPr lang="en-GB" sz="1600" b="1" dirty="0">
                <a:latin typeface="Courier New Bold"/>
              </a:rPr>
              <a:t>, NULL);</a:t>
            </a:r>
          </a:p>
        </p:txBody>
      </p:sp>
      <p:sp>
        <p:nvSpPr>
          <p:cNvPr id="5" name="TextBox 4"/>
          <p:cNvSpPr txBox="1"/>
          <p:nvPr/>
        </p:nvSpPr>
        <p:spPr>
          <a:xfrm>
            <a:off x="7064929" y="4038457"/>
            <a:ext cx="2016224" cy="923330"/>
          </a:xfrm>
          <a:prstGeom prst="rect">
            <a:avLst/>
          </a:prstGeom>
          <a:noFill/>
        </p:spPr>
        <p:txBody>
          <a:bodyPr wrap="square" rtlCol="0">
            <a:spAutoFit/>
          </a:bodyPr>
          <a:lstStyle/>
          <a:p>
            <a:r>
              <a:rPr lang="en-GB" dirty="0" err="1" smtClean="0">
                <a:solidFill>
                  <a:schemeClr val="accent1"/>
                </a:solidFill>
              </a:rPr>
              <a:t>Enqueue</a:t>
            </a:r>
            <a:r>
              <a:rPr lang="en-GB" dirty="0" smtClean="0">
                <a:solidFill>
                  <a:schemeClr val="accent1"/>
                </a:solidFill>
              </a:rPr>
              <a:t> two kernels that expose events</a:t>
            </a:r>
            <a:endParaRPr lang="en-GB" dirty="0">
              <a:solidFill>
                <a:schemeClr val="accent1"/>
              </a:solidFill>
            </a:endParaRPr>
          </a:p>
        </p:txBody>
      </p:sp>
      <p:cxnSp>
        <p:nvCxnSpPr>
          <p:cNvPr id="7" name="Straight Arrow Connector 6"/>
          <p:cNvCxnSpPr>
            <a:stCxn id="5" idx="1"/>
          </p:cNvCxnSpPr>
          <p:nvPr/>
        </p:nvCxnSpPr>
        <p:spPr>
          <a:xfrm flipH="1" flipV="1">
            <a:off x="6372204" y="4077073"/>
            <a:ext cx="692725" cy="4230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a:off x="6444212" y="4500122"/>
            <a:ext cx="620717" cy="1530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31946" y="5870231"/>
            <a:ext cx="2122603" cy="923330"/>
          </a:xfrm>
          <a:prstGeom prst="rect">
            <a:avLst/>
          </a:prstGeom>
          <a:noFill/>
        </p:spPr>
        <p:txBody>
          <a:bodyPr wrap="square" rtlCol="0">
            <a:spAutoFit/>
          </a:bodyPr>
          <a:lstStyle/>
          <a:p>
            <a:r>
              <a:rPr lang="en-GB" dirty="0" smtClean="0">
                <a:solidFill>
                  <a:schemeClr val="accent1"/>
                </a:solidFill>
              </a:rPr>
              <a:t>Wait to execute until two previous events complete</a:t>
            </a:r>
            <a:endParaRPr lang="en-GB" dirty="0">
              <a:solidFill>
                <a:schemeClr val="accent1"/>
              </a:solidFill>
            </a:endParaRPr>
          </a:p>
        </p:txBody>
      </p:sp>
      <p:cxnSp>
        <p:nvCxnSpPr>
          <p:cNvPr id="12" name="Straight Arrow Connector 11"/>
          <p:cNvCxnSpPr>
            <a:stCxn id="11" idx="1"/>
          </p:cNvCxnSpPr>
          <p:nvPr/>
        </p:nvCxnSpPr>
        <p:spPr>
          <a:xfrm flipH="1" flipV="1">
            <a:off x="4355978" y="5733256"/>
            <a:ext cx="1375968" cy="5986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5739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0264"/>
            <a:ext cx="8928992" cy="1143000"/>
          </a:xfrm>
        </p:spPr>
        <p:txBody>
          <a:bodyPr>
            <a:normAutofit/>
          </a:bodyPr>
          <a:lstStyle/>
          <a:p>
            <a:r>
              <a:rPr lang="en-GB" sz="3600" dirty="0" smtClean="0"/>
              <a:t>OpenCL synchronization: queues &amp; events</a:t>
            </a:r>
            <a:endParaRPr lang="en-GB" sz="3600" dirty="0"/>
          </a:p>
        </p:txBody>
      </p:sp>
      <p:sp>
        <p:nvSpPr>
          <p:cNvPr id="3" name="Content Placeholder 2"/>
          <p:cNvSpPr>
            <a:spLocks noGrp="1"/>
          </p:cNvSpPr>
          <p:nvPr>
            <p:ph idx="1"/>
          </p:nvPr>
        </p:nvSpPr>
        <p:spPr>
          <a:xfrm>
            <a:off x="107504" y="908720"/>
            <a:ext cx="8928992" cy="1080120"/>
          </a:xfrm>
        </p:spPr>
        <p:txBody>
          <a:bodyPr>
            <a:normAutofit fontScale="70000" lnSpcReduction="20000"/>
          </a:bodyPr>
          <a:lstStyle/>
          <a:p>
            <a:r>
              <a:rPr lang="en-GB" dirty="0"/>
              <a:t>Events connect command invocations. Can be used to synchronize executions inside out-of-order queues or between queues</a:t>
            </a:r>
          </a:p>
          <a:p>
            <a:r>
              <a:rPr lang="en-GB" dirty="0"/>
              <a:t>Example: 2 queues with 2 devices</a:t>
            </a:r>
          </a:p>
        </p:txBody>
      </p:sp>
      <p:sp>
        <p:nvSpPr>
          <p:cNvPr id="4" name="Rectangle 3"/>
          <p:cNvSpPr/>
          <p:nvPr/>
        </p:nvSpPr>
        <p:spPr>
          <a:xfrm>
            <a:off x="251520" y="5733256"/>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GPU</a:t>
            </a:r>
            <a:endParaRPr lang="en-GB" b="1" dirty="0"/>
          </a:p>
        </p:txBody>
      </p:sp>
      <p:sp>
        <p:nvSpPr>
          <p:cNvPr id="5" name="Rectangle 4"/>
          <p:cNvSpPr/>
          <p:nvPr/>
        </p:nvSpPr>
        <p:spPr>
          <a:xfrm>
            <a:off x="251520" y="3979495"/>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C</a:t>
            </a:r>
            <a:r>
              <a:rPr lang="en-GB" b="1" dirty="0" smtClean="0"/>
              <a:t>PU</a:t>
            </a:r>
            <a:endParaRPr lang="en-GB" b="1" dirty="0"/>
          </a:p>
        </p:txBody>
      </p:sp>
      <p:sp>
        <p:nvSpPr>
          <p:cNvPr id="6" name="Rectangle 5"/>
          <p:cNvSpPr/>
          <p:nvPr/>
        </p:nvSpPr>
        <p:spPr>
          <a:xfrm>
            <a:off x="5076056" y="5733256"/>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GPU</a:t>
            </a:r>
            <a:endParaRPr lang="en-GB" b="1" dirty="0"/>
          </a:p>
        </p:txBody>
      </p:sp>
      <p:sp>
        <p:nvSpPr>
          <p:cNvPr id="7" name="Rectangle 6"/>
          <p:cNvSpPr/>
          <p:nvPr/>
        </p:nvSpPr>
        <p:spPr>
          <a:xfrm>
            <a:off x="5076056" y="3979495"/>
            <a:ext cx="3672408"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C</a:t>
            </a:r>
            <a:r>
              <a:rPr lang="en-GB" b="1" dirty="0" smtClean="0"/>
              <a:t>PU</a:t>
            </a:r>
            <a:endParaRPr lang="en-GB" b="1" dirty="0"/>
          </a:p>
        </p:txBody>
      </p:sp>
      <p:sp>
        <p:nvSpPr>
          <p:cNvPr id="8" name="TextBox 7"/>
          <p:cNvSpPr txBox="1"/>
          <p:nvPr/>
        </p:nvSpPr>
        <p:spPr>
          <a:xfrm>
            <a:off x="179512" y="6516052"/>
            <a:ext cx="792088" cy="369332"/>
          </a:xfrm>
          <a:prstGeom prst="rect">
            <a:avLst/>
          </a:prstGeom>
          <a:noFill/>
        </p:spPr>
        <p:txBody>
          <a:bodyPr wrap="square" rtlCol="0">
            <a:spAutoFit/>
          </a:bodyPr>
          <a:lstStyle/>
          <a:p>
            <a:r>
              <a:rPr lang="en-GB" dirty="0" smtClean="0"/>
              <a:t>Time</a:t>
            </a:r>
          </a:p>
        </p:txBody>
      </p:sp>
      <p:cxnSp>
        <p:nvCxnSpPr>
          <p:cNvPr id="11" name="Straight Arrow Connector 10"/>
          <p:cNvCxnSpPr>
            <a:stCxn id="8" idx="3"/>
          </p:cNvCxnSpPr>
          <p:nvPr/>
        </p:nvCxnSpPr>
        <p:spPr>
          <a:xfrm>
            <a:off x="971600" y="6700718"/>
            <a:ext cx="936104" cy="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9468" y="6516579"/>
            <a:ext cx="792088" cy="369332"/>
          </a:xfrm>
          <a:prstGeom prst="rect">
            <a:avLst/>
          </a:prstGeom>
          <a:noFill/>
        </p:spPr>
        <p:txBody>
          <a:bodyPr wrap="square" rtlCol="0">
            <a:spAutoFit/>
          </a:bodyPr>
          <a:lstStyle/>
          <a:p>
            <a:r>
              <a:rPr lang="en-GB" dirty="0" smtClean="0"/>
              <a:t>Time</a:t>
            </a:r>
          </a:p>
        </p:txBody>
      </p:sp>
      <p:cxnSp>
        <p:nvCxnSpPr>
          <p:cNvPr id="16" name="Straight Arrow Connector 15"/>
          <p:cNvCxnSpPr>
            <a:stCxn id="15" idx="3"/>
          </p:cNvCxnSpPr>
          <p:nvPr/>
        </p:nvCxnSpPr>
        <p:spPr>
          <a:xfrm>
            <a:off x="5871556" y="6701245"/>
            <a:ext cx="936104"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6716" y="5877272"/>
            <a:ext cx="115212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1</a:t>
            </a:r>
            <a:endParaRPr lang="en-GB" dirty="0"/>
          </a:p>
        </p:txBody>
      </p:sp>
      <p:sp>
        <p:nvSpPr>
          <p:cNvPr id="18" name="Rectangle 17"/>
          <p:cNvSpPr/>
          <p:nvPr/>
        </p:nvSpPr>
        <p:spPr>
          <a:xfrm>
            <a:off x="1340024" y="4123511"/>
            <a:ext cx="115212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2</a:t>
            </a:r>
            <a:endParaRPr lang="en-GB" dirty="0"/>
          </a:p>
        </p:txBody>
      </p:sp>
      <p:sp>
        <p:nvSpPr>
          <p:cNvPr id="21" name="Right Arrow 20"/>
          <p:cNvSpPr/>
          <p:nvPr/>
        </p:nvSpPr>
        <p:spPr>
          <a:xfrm>
            <a:off x="251520" y="5190565"/>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251520" y="3429000"/>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5079468" y="5229200"/>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5079468" y="3467635"/>
            <a:ext cx="3672408" cy="4320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Heptagon 24"/>
          <p:cNvSpPr/>
          <p:nvPr/>
        </p:nvSpPr>
        <p:spPr>
          <a:xfrm>
            <a:off x="286363" y="5173924"/>
            <a:ext cx="442936" cy="432048"/>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ptagon 25"/>
          <p:cNvSpPr/>
          <p:nvPr/>
        </p:nvSpPr>
        <p:spPr>
          <a:xfrm>
            <a:off x="755576" y="3429000"/>
            <a:ext cx="442936" cy="432048"/>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p:cNvSpPr txBox="1"/>
          <p:nvPr/>
        </p:nvSpPr>
        <p:spPr>
          <a:xfrm rot="16200000">
            <a:off x="-231061" y="2373715"/>
            <a:ext cx="1478795" cy="276999"/>
          </a:xfrm>
          <a:prstGeom prst="rect">
            <a:avLst/>
          </a:prstGeom>
          <a:noFill/>
        </p:spPr>
        <p:txBody>
          <a:bodyPr wrap="square" rtlCol="0">
            <a:spAutoFit/>
          </a:bodyPr>
          <a:lstStyle/>
          <a:p>
            <a:r>
              <a:rPr lang="en-GB" sz="1200" dirty="0" err="1" smtClean="0"/>
              <a:t>Enqueue</a:t>
            </a:r>
            <a:r>
              <a:rPr lang="en-GB" sz="1200" dirty="0" smtClean="0"/>
              <a:t> Kernel 1</a:t>
            </a:r>
            <a:endParaRPr lang="en-GB" sz="1200" dirty="0"/>
          </a:p>
        </p:txBody>
      </p:sp>
      <p:sp>
        <p:nvSpPr>
          <p:cNvPr id="28" name="TextBox 27"/>
          <p:cNvSpPr txBox="1"/>
          <p:nvPr/>
        </p:nvSpPr>
        <p:spPr>
          <a:xfrm rot="16200000">
            <a:off x="232204" y="2373714"/>
            <a:ext cx="1478795" cy="276999"/>
          </a:xfrm>
          <a:prstGeom prst="rect">
            <a:avLst/>
          </a:prstGeom>
          <a:noFill/>
        </p:spPr>
        <p:txBody>
          <a:bodyPr wrap="square" rtlCol="0">
            <a:spAutoFit/>
          </a:bodyPr>
          <a:lstStyle/>
          <a:p>
            <a:r>
              <a:rPr lang="en-GB" sz="1200" dirty="0" err="1" smtClean="0"/>
              <a:t>Enqueue</a:t>
            </a:r>
            <a:r>
              <a:rPr lang="en-GB" sz="1200" dirty="0" smtClean="0"/>
              <a:t> Kernel 2</a:t>
            </a:r>
            <a:endParaRPr lang="en-GB" sz="1200" dirty="0"/>
          </a:p>
        </p:txBody>
      </p:sp>
      <p:sp>
        <p:nvSpPr>
          <p:cNvPr id="29" name="TextBox 28"/>
          <p:cNvSpPr txBox="1"/>
          <p:nvPr/>
        </p:nvSpPr>
        <p:spPr>
          <a:xfrm>
            <a:off x="1572780" y="1988841"/>
            <a:ext cx="2351148" cy="1200329"/>
          </a:xfrm>
          <a:prstGeom prst="rect">
            <a:avLst/>
          </a:prstGeom>
          <a:noFill/>
        </p:spPr>
        <p:txBody>
          <a:bodyPr wrap="square" rtlCol="0">
            <a:spAutoFit/>
          </a:bodyPr>
          <a:lstStyle/>
          <a:p>
            <a:r>
              <a:rPr lang="en-GB" b="1" dirty="0" smtClean="0">
                <a:solidFill>
                  <a:schemeClr val="accent1"/>
                </a:solidFill>
              </a:rPr>
              <a:t>Kernel 2 starts before the results from Kernel 1 are ready</a:t>
            </a:r>
            <a:endParaRPr lang="en-GB" b="1" dirty="0">
              <a:solidFill>
                <a:schemeClr val="accent1"/>
              </a:solidFill>
            </a:endParaRPr>
          </a:p>
        </p:txBody>
      </p:sp>
      <p:sp>
        <p:nvSpPr>
          <p:cNvPr id="39" name="Rectangle 38"/>
          <p:cNvSpPr/>
          <p:nvPr/>
        </p:nvSpPr>
        <p:spPr>
          <a:xfrm>
            <a:off x="5784490" y="5877272"/>
            <a:ext cx="115212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1</a:t>
            </a:r>
            <a:endParaRPr lang="en-GB" dirty="0"/>
          </a:p>
        </p:txBody>
      </p:sp>
      <p:sp>
        <p:nvSpPr>
          <p:cNvPr id="40" name="Rectangle 39"/>
          <p:cNvSpPr/>
          <p:nvPr/>
        </p:nvSpPr>
        <p:spPr>
          <a:xfrm>
            <a:off x="7233853" y="4079361"/>
            <a:ext cx="115212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Kernel 2</a:t>
            </a:r>
            <a:endParaRPr lang="en-GB" dirty="0"/>
          </a:p>
        </p:txBody>
      </p:sp>
      <p:sp>
        <p:nvSpPr>
          <p:cNvPr id="41" name="Heptagon 40"/>
          <p:cNvSpPr/>
          <p:nvPr/>
        </p:nvSpPr>
        <p:spPr>
          <a:xfrm>
            <a:off x="5074137" y="5173924"/>
            <a:ext cx="442936" cy="432048"/>
          </a:xfrm>
          <a:prstGeom prst="hep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eptagon 41"/>
          <p:cNvSpPr/>
          <p:nvPr/>
        </p:nvSpPr>
        <p:spPr>
          <a:xfrm>
            <a:off x="5543350" y="3429000"/>
            <a:ext cx="442936" cy="432048"/>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rot="16200000">
            <a:off x="4556714" y="2373715"/>
            <a:ext cx="1478795" cy="276999"/>
          </a:xfrm>
          <a:prstGeom prst="rect">
            <a:avLst/>
          </a:prstGeom>
          <a:noFill/>
        </p:spPr>
        <p:txBody>
          <a:bodyPr wrap="square" rtlCol="0">
            <a:spAutoFit/>
          </a:bodyPr>
          <a:lstStyle/>
          <a:p>
            <a:r>
              <a:rPr lang="en-GB" sz="1200" dirty="0" err="1" smtClean="0"/>
              <a:t>Enqueue</a:t>
            </a:r>
            <a:r>
              <a:rPr lang="en-GB" sz="1200" dirty="0" smtClean="0"/>
              <a:t> Kernel 1</a:t>
            </a:r>
            <a:endParaRPr lang="en-GB" sz="1200" dirty="0"/>
          </a:p>
        </p:txBody>
      </p:sp>
      <p:sp>
        <p:nvSpPr>
          <p:cNvPr id="44" name="TextBox 43"/>
          <p:cNvSpPr txBox="1"/>
          <p:nvPr/>
        </p:nvSpPr>
        <p:spPr>
          <a:xfrm rot="16200000">
            <a:off x="5019978" y="2373714"/>
            <a:ext cx="1478795" cy="276999"/>
          </a:xfrm>
          <a:prstGeom prst="rect">
            <a:avLst/>
          </a:prstGeom>
          <a:noFill/>
        </p:spPr>
        <p:txBody>
          <a:bodyPr wrap="square" rtlCol="0">
            <a:spAutoFit/>
          </a:bodyPr>
          <a:lstStyle/>
          <a:p>
            <a:r>
              <a:rPr lang="en-GB" sz="1200" dirty="0" err="1" smtClean="0"/>
              <a:t>Enqueue</a:t>
            </a:r>
            <a:r>
              <a:rPr lang="en-GB" sz="1200" dirty="0" smtClean="0"/>
              <a:t> Kernel 2</a:t>
            </a:r>
            <a:endParaRPr lang="en-GB" sz="1200" dirty="0"/>
          </a:p>
        </p:txBody>
      </p:sp>
      <p:sp>
        <p:nvSpPr>
          <p:cNvPr id="45" name="TextBox 44"/>
          <p:cNvSpPr txBox="1"/>
          <p:nvPr/>
        </p:nvSpPr>
        <p:spPr>
          <a:xfrm>
            <a:off x="6360554" y="1988840"/>
            <a:ext cx="2351148" cy="1477328"/>
          </a:xfrm>
          <a:prstGeom prst="rect">
            <a:avLst/>
          </a:prstGeom>
          <a:noFill/>
        </p:spPr>
        <p:txBody>
          <a:bodyPr wrap="square" rtlCol="0">
            <a:spAutoFit/>
          </a:bodyPr>
          <a:lstStyle/>
          <a:p>
            <a:r>
              <a:rPr lang="en-GB" b="1" dirty="0" smtClean="0">
                <a:solidFill>
                  <a:schemeClr val="accent1"/>
                </a:solidFill>
              </a:rPr>
              <a:t>Kernel 2 waits for an event from Kernel 1 and does not start until the results are ready</a:t>
            </a:r>
            <a:endParaRPr lang="en-GB" b="1" dirty="0">
              <a:solidFill>
                <a:schemeClr val="accent1"/>
              </a:solidFill>
            </a:endParaRPr>
          </a:p>
        </p:txBody>
      </p:sp>
      <p:cxnSp>
        <p:nvCxnSpPr>
          <p:cNvPr id="47" name="Straight Arrow Connector 46"/>
          <p:cNvCxnSpPr/>
          <p:nvPr/>
        </p:nvCxnSpPr>
        <p:spPr>
          <a:xfrm flipV="1">
            <a:off x="6936618" y="3683660"/>
            <a:ext cx="0" cy="2409637"/>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0" idx="1"/>
          </p:cNvCxnSpPr>
          <p:nvPr/>
        </p:nvCxnSpPr>
        <p:spPr>
          <a:xfrm>
            <a:off x="6936620" y="3683659"/>
            <a:ext cx="297235" cy="611727"/>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517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700"/>
                                  </p:stCondLst>
                                  <p:childTnLst>
                                    <p:set>
                                      <p:cBhvr>
                                        <p:cTn id="8" dur="1" fill="hold">
                                          <p:stCondLst>
                                            <p:cond delay="0"/>
                                          </p:stCondLst>
                                        </p:cTn>
                                        <p:tgtEl>
                                          <p:spTgt spid="28"/>
                                        </p:tgtEl>
                                        <p:attrNameLst>
                                          <p:attrName>style.visibility</p:attrName>
                                        </p:attrNameLst>
                                      </p:cBhvr>
                                      <p:to>
                                        <p:strVal val="visible"/>
                                      </p:to>
                                    </p:set>
                                  </p:childTnLst>
                                </p:cTn>
                              </p:par>
                              <p:par>
                                <p:cTn id="9" presetID="10" presetClass="entr" presetSubtype="0" fill="hold" grpId="0" nodeType="withEffect">
                                  <p:stCondLst>
                                    <p:cond delay="80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22" presetClass="entr" presetSubtype="8" fill="hold" grpId="0" nodeType="withEffect">
                                  <p:stCondLst>
                                    <p:cond delay="14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1000"/>
                                        <p:tgtEl>
                                          <p:spTgt spid="18"/>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22" presetClass="entr" presetSubtype="8" fill="hold" grpId="0" nodeType="withEffect">
                                  <p:stCondLst>
                                    <p:cond delay="90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700"/>
                                  </p:stCondLst>
                                  <p:childTnLst>
                                    <p:set>
                                      <p:cBhvr>
                                        <p:cTn id="30" dur="1" fill="hold">
                                          <p:stCondLst>
                                            <p:cond delay="0"/>
                                          </p:stCondLst>
                                        </p:cTn>
                                        <p:tgtEl>
                                          <p:spTgt spid="44"/>
                                        </p:tgtEl>
                                        <p:attrNameLst>
                                          <p:attrName>style.visibility</p:attrName>
                                        </p:attrNameLst>
                                      </p:cBhvr>
                                      <p:to>
                                        <p:strVal val="visible"/>
                                      </p:to>
                                    </p:set>
                                  </p:childTnLst>
                                </p:cTn>
                              </p:par>
                              <p:par>
                                <p:cTn id="31" presetID="10" presetClass="entr" presetSubtype="0" fill="hold" grpId="0" nodeType="withEffect">
                                  <p:stCondLst>
                                    <p:cond delay="80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22" presetClass="entr" presetSubtype="8" fill="hold" grpId="0" nodeType="withEffect">
                                  <p:stCondLst>
                                    <p:cond delay="200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1000"/>
                                        <p:tgtEl>
                                          <p:spTgt spid="40"/>
                                        </p:tgtEl>
                                      </p:cBhvr>
                                    </p:animEffect>
                                  </p:childTnLst>
                                </p:cTn>
                              </p:par>
                              <p:par>
                                <p:cTn id="37" presetID="10" presetClass="entr" presetSubtype="0" fill="hold" grpId="0" nodeType="withEffect">
                                  <p:stCondLst>
                                    <p:cond delay="20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22" presetClass="entr" presetSubtype="8" fill="hold" grpId="0" nodeType="withEffect">
                                  <p:stCondLst>
                                    <p:cond delay="90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1000"/>
                                        <p:tgtEl>
                                          <p:spTgt spid="39"/>
                                        </p:tgtEl>
                                      </p:cBhvr>
                                    </p:animEffect>
                                  </p:childTnLst>
                                </p:cTn>
                              </p:par>
                              <p:par>
                                <p:cTn id="43" presetID="1" presetClass="entr" presetSubtype="0" fill="hold" nodeType="withEffect">
                                  <p:stCondLst>
                                    <p:cond delay="190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190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5" grpId="0" animBg="1"/>
      <p:bldP spid="26" grpId="0" animBg="1"/>
      <p:bldP spid="27" grpId="0"/>
      <p:bldP spid="28" grpId="0"/>
      <p:bldP spid="29" grpId="0"/>
      <p:bldP spid="39" grpId="0" animBg="1"/>
      <p:bldP spid="40" grpId="0" animBg="1"/>
      <p:bldP spid="41" grpId="0" animBg="1"/>
      <p:bldP spid="42" grpId="0" animBg="1"/>
      <p:bldP spid="43" grpId="0"/>
      <p:bldP spid="44"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normAutofit/>
          </a:bodyPr>
          <a:lstStyle/>
          <a:p>
            <a:r>
              <a:rPr lang="en-GB" dirty="0" smtClean="0"/>
              <a:t>Why Events? Won’t a barrier do?</a:t>
            </a:r>
            <a:endParaRPr lang="en-GB" dirty="0"/>
          </a:p>
        </p:txBody>
      </p:sp>
      <p:sp>
        <p:nvSpPr>
          <p:cNvPr id="5" name="Content Placeholder 4"/>
          <p:cNvSpPr>
            <a:spLocks noGrp="1"/>
          </p:cNvSpPr>
          <p:nvPr>
            <p:ph sz="half" idx="1"/>
          </p:nvPr>
        </p:nvSpPr>
        <p:spPr>
          <a:xfrm>
            <a:off x="-36512" y="908720"/>
            <a:ext cx="5965793" cy="5760640"/>
          </a:xfrm>
        </p:spPr>
        <p:txBody>
          <a:bodyPr>
            <a:normAutofit fontScale="92500" lnSpcReduction="20000"/>
          </a:bodyPr>
          <a:lstStyle/>
          <a:p>
            <a:r>
              <a:rPr lang="en-GB" dirty="0" smtClean="0"/>
              <a:t>A barrier defines a synchronization point … commands following a barrier wait to execute until all prior </a:t>
            </a:r>
            <a:r>
              <a:rPr lang="en-GB" dirty="0" err="1" smtClean="0"/>
              <a:t>enqueued</a:t>
            </a:r>
            <a:r>
              <a:rPr lang="en-GB" dirty="0" smtClean="0"/>
              <a:t> commands complete</a:t>
            </a:r>
          </a:p>
          <a:p>
            <a:pPr marL="457200" lvl="1" indent="0">
              <a:buNone/>
            </a:pPr>
            <a:r>
              <a:rPr lang="en-GB" sz="1900" b="1" dirty="0" err="1" smtClean="0">
                <a:solidFill>
                  <a:schemeClr val="accent3"/>
                </a:solidFill>
                <a:latin typeface="Courier New Bold"/>
              </a:rPr>
              <a:t>cl_int</a:t>
            </a:r>
            <a:r>
              <a:rPr lang="en-GB" sz="1900" b="1" dirty="0" smtClean="0">
                <a:latin typeface="Courier New Bold"/>
              </a:rPr>
              <a:t> </a:t>
            </a:r>
            <a:r>
              <a:rPr lang="en-GB" sz="1900" b="1" dirty="0" err="1" smtClean="0">
                <a:solidFill>
                  <a:schemeClr val="tx2">
                    <a:lumMod val="75000"/>
                  </a:schemeClr>
                </a:solidFill>
                <a:latin typeface="Courier New Bold"/>
              </a:rPr>
              <a:t>clEnqueueBarrier</a:t>
            </a:r>
            <a:r>
              <a:rPr lang="en-GB" sz="1900" b="1" dirty="0" smtClean="0">
                <a:latin typeface="Courier New Bold"/>
              </a:rPr>
              <a:t>(</a:t>
            </a:r>
            <a:r>
              <a:rPr lang="en-GB" sz="1900" b="1" dirty="0" err="1" smtClean="0">
                <a:solidFill>
                  <a:schemeClr val="accent3"/>
                </a:solidFill>
                <a:latin typeface="Courier New Bold"/>
              </a:rPr>
              <a:t>cl_command_queue</a:t>
            </a:r>
            <a:r>
              <a:rPr lang="en-GB" sz="1900" b="1" dirty="0" smtClean="0">
                <a:latin typeface="Courier New Bold"/>
              </a:rPr>
              <a:t> queue)</a:t>
            </a:r>
          </a:p>
          <a:p>
            <a:pPr marL="514350" indent="-457200"/>
            <a:r>
              <a:rPr lang="en-GB" dirty="0" smtClean="0"/>
              <a:t>Events provide </a:t>
            </a:r>
            <a:r>
              <a:rPr lang="en-GB" dirty="0" smtClean="0">
                <a:solidFill>
                  <a:schemeClr val="accent1"/>
                </a:solidFill>
              </a:rPr>
              <a:t>fine grained control </a:t>
            </a:r>
            <a:r>
              <a:rPr lang="en-GB" dirty="0" smtClean="0"/>
              <a:t>… this can really matter with an out-of-order queue.</a:t>
            </a:r>
          </a:p>
          <a:p>
            <a:pPr marL="514350" indent="-457200"/>
            <a:r>
              <a:rPr lang="en-GB" dirty="0" smtClean="0"/>
              <a:t>Events work between commands in the </a:t>
            </a:r>
            <a:r>
              <a:rPr lang="en-GB" dirty="0" smtClean="0">
                <a:solidFill>
                  <a:schemeClr val="accent1"/>
                </a:solidFill>
              </a:rPr>
              <a:t>different queues </a:t>
            </a:r>
            <a:r>
              <a:rPr lang="en-GB" dirty="0" smtClean="0"/>
              <a:t>… as long as they </a:t>
            </a:r>
            <a:r>
              <a:rPr lang="en-GB" dirty="0" smtClean="0">
                <a:solidFill>
                  <a:schemeClr val="accent2"/>
                </a:solidFill>
              </a:rPr>
              <a:t>share a context</a:t>
            </a:r>
          </a:p>
          <a:p>
            <a:pPr marL="514350" indent="-457200"/>
            <a:r>
              <a:rPr lang="en-GB" dirty="0" smtClean="0"/>
              <a:t>Events convey more information than a barrier … provide info on state of a command, not just whether it’s complete or not.</a:t>
            </a:r>
            <a:endParaRPr lang="en-GB" dirty="0"/>
          </a:p>
        </p:txBody>
      </p:sp>
      <p:grpSp>
        <p:nvGrpSpPr>
          <p:cNvPr id="16" name="Group 15"/>
          <p:cNvGrpSpPr>
            <a:grpSpLocks/>
          </p:cNvGrpSpPr>
          <p:nvPr/>
        </p:nvGrpSpPr>
        <p:grpSpPr bwMode="auto">
          <a:xfrm>
            <a:off x="5899513" y="2852936"/>
            <a:ext cx="3208993" cy="3957277"/>
            <a:chOff x="3648" y="888"/>
            <a:chExt cx="1663" cy="2146"/>
          </a:xfrm>
        </p:grpSpPr>
        <p:sp>
          <p:nvSpPr>
            <p:cNvPr id="17" name="AutoShape 4"/>
            <p:cNvSpPr>
              <a:spLocks/>
            </p:cNvSpPr>
            <p:nvPr/>
          </p:nvSpPr>
          <p:spPr bwMode="auto">
            <a:xfrm>
              <a:off x="3648" y="888"/>
              <a:ext cx="1663" cy="1949"/>
            </a:xfrm>
            <a:prstGeom prst="roundRect">
              <a:avLst>
                <a:gd name="adj" fmla="val 4954"/>
              </a:avLst>
            </a:prstGeom>
            <a:solidFill>
              <a:srgbClr val="20538D">
                <a:alpha val="28627"/>
              </a:srgbClr>
            </a:solidFill>
            <a:ln w="6350">
              <a:solidFill>
                <a:srgbClr val="000000">
                  <a:alpha val="41960"/>
                </a:srgbClr>
              </a:solidFill>
              <a:miter lim="800000"/>
              <a:headEnd/>
              <a:tailEnd/>
            </a:ln>
          </p:spPr>
          <p:txBody>
            <a:bodyPr lIns="0" tIns="0" rIns="0" bIns="0"/>
            <a:lstStyle/>
            <a:p>
              <a:pPr marL="0" marR="0" lvl="0" indent="0" defTabSz="914400" eaLnBrk="1" fontAlgn="base" latinLnBrk="0" hangingPunct="1">
                <a:lnSpc>
                  <a:spcPct val="99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uLnTx/>
                <a:uFillTx/>
                <a:latin typeface="Myriad Set Text" charset="0"/>
                <a:ea typeface="ヒラギノ角ゴ ProN W3" charset="-128"/>
                <a:cs typeface="Arial"/>
                <a:sym typeface="Myriad Set Text" charset="0"/>
              </a:endParaRPr>
            </a:p>
          </p:txBody>
        </p:sp>
        <p:pic>
          <p:nvPicPr>
            <p:cNvPr id="18" name="Picture 5"/>
            <p:cNvPicPr>
              <a:picLocks noChangeAspect="1" noChangeArrowheads="1"/>
            </p:cNvPicPr>
            <p:nvPr/>
          </p:nvPicPr>
          <p:blipFill>
            <a:blip r:embed="rId2" cstate="print"/>
            <a:srcRect/>
            <a:stretch>
              <a:fillRect/>
            </a:stretch>
          </p:blipFill>
          <p:spPr bwMode="auto">
            <a:xfrm>
              <a:off x="3717" y="1636"/>
              <a:ext cx="739" cy="1398"/>
            </a:xfrm>
            <a:prstGeom prst="rect">
              <a:avLst/>
            </a:prstGeom>
            <a:noFill/>
            <a:ln w="25400">
              <a:noFill/>
              <a:miter lim="800000"/>
              <a:headEnd/>
              <a:tailEnd/>
            </a:ln>
          </p:spPr>
        </p:pic>
        <p:pic>
          <p:nvPicPr>
            <p:cNvPr id="19" name="Picture 6"/>
            <p:cNvPicPr>
              <a:picLocks noChangeAspect="1" noChangeArrowheads="1"/>
            </p:cNvPicPr>
            <p:nvPr/>
          </p:nvPicPr>
          <p:blipFill>
            <a:blip r:embed="rId2" cstate="print"/>
            <a:srcRect/>
            <a:stretch>
              <a:fillRect/>
            </a:stretch>
          </p:blipFill>
          <p:spPr bwMode="auto">
            <a:xfrm>
              <a:off x="4565" y="1636"/>
              <a:ext cx="739" cy="1398"/>
            </a:xfrm>
            <a:prstGeom prst="rect">
              <a:avLst/>
            </a:prstGeom>
            <a:noFill/>
            <a:ln w="25400">
              <a:noFill/>
              <a:miter lim="800000"/>
              <a:headEnd/>
              <a:tailEnd/>
            </a:ln>
          </p:spPr>
        </p:pic>
        <p:sp>
          <p:nvSpPr>
            <p:cNvPr id="20" name="Rectangle 7"/>
            <p:cNvSpPr>
              <a:spLocks/>
            </p:cNvSpPr>
            <p:nvPr/>
          </p:nvSpPr>
          <p:spPr bwMode="auto">
            <a:xfrm>
              <a:off x="3881" y="1849"/>
              <a:ext cx="336" cy="136"/>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600" b="1" i="0" u="none" strike="noStrike" kern="0" cap="none" spc="0" normalizeH="0" baseline="0" noProof="0" dirty="0">
                  <a:ln>
                    <a:noFill/>
                  </a:ln>
                  <a:solidFill>
                    <a:srgbClr val="003434"/>
                  </a:solidFill>
                  <a:effectLst/>
                  <a:uLnTx/>
                  <a:uFillTx/>
                  <a:latin typeface="Arial Narrow" pitchFamily="34" charset="0"/>
                  <a:ea typeface="ヒラギノ角ゴ ProN W3" charset="-128"/>
                  <a:cs typeface="Arial"/>
                  <a:sym typeface="Myriad Set Semibold" charset="0"/>
                </a:rPr>
                <a:t>Queue</a:t>
              </a:r>
            </a:p>
          </p:txBody>
        </p:sp>
        <p:sp>
          <p:nvSpPr>
            <p:cNvPr id="21" name="Rectangle 8"/>
            <p:cNvSpPr>
              <a:spLocks/>
            </p:cNvSpPr>
            <p:nvPr/>
          </p:nvSpPr>
          <p:spPr bwMode="auto">
            <a:xfrm>
              <a:off x="4729" y="1849"/>
              <a:ext cx="336" cy="136"/>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600" b="1" i="0" u="none" strike="noStrike" kern="0" cap="none" spc="0" normalizeH="0" baseline="0" noProof="0" dirty="0">
                  <a:ln>
                    <a:noFill/>
                  </a:ln>
                  <a:solidFill>
                    <a:srgbClr val="003434"/>
                  </a:solidFill>
                  <a:effectLst/>
                  <a:uLnTx/>
                  <a:uFillTx/>
                  <a:latin typeface="Arial Narrow" pitchFamily="34" charset="0"/>
                  <a:ea typeface="ヒラギノ角ゴ ProN W3" charset="-128"/>
                  <a:cs typeface="Arial"/>
                  <a:sym typeface="Myriad Set Semibold" charset="0"/>
                </a:rPr>
                <a:t>Queue</a:t>
              </a:r>
            </a:p>
          </p:txBody>
        </p:sp>
        <p:sp>
          <p:nvSpPr>
            <p:cNvPr id="22" name="Rectangle 9"/>
            <p:cNvSpPr>
              <a:spLocks/>
            </p:cNvSpPr>
            <p:nvPr/>
          </p:nvSpPr>
          <p:spPr bwMode="auto">
            <a:xfrm>
              <a:off x="4248" y="2645"/>
              <a:ext cx="465" cy="177"/>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800" b="1" i="0" u="none" strike="noStrike" kern="0" cap="none" spc="0" normalizeH="0" baseline="0" noProof="0" dirty="0">
                  <a:ln>
                    <a:noFill/>
                  </a:ln>
                  <a:effectLst/>
                  <a:uLnTx/>
                  <a:uFillTx/>
                  <a:latin typeface="Arial Narrow" pitchFamily="34" charset="0"/>
                  <a:ea typeface="ヒラギノ角ゴ ProN W3" charset="-128"/>
                  <a:cs typeface="Arial"/>
                  <a:sym typeface="Myriad Set Semibold" charset="0"/>
                </a:rPr>
                <a:t>Context</a:t>
              </a:r>
            </a:p>
          </p:txBody>
        </p:sp>
        <p:sp>
          <p:nvSpPr>
            <p:cNvPr id="23" name="Rounded Rectangle 22"/>
            <p:cNvSpPr/>
            <p:nvPr/>
          </p:nvSpPr>
          <p:spPr bwMode="auto">
            <a:xfrm>
              <a:off x="3806" y="1071"/>
              <a:ext cx="514" cy="514"/>
            </a:xfrm>
            <a:prstGeom prst="round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0"/>
              <a:tileRect/>
            </a:gradFill>
            <a:ln w="76200" cap="flat" cmpd="sng" algn="ctr">
              <a:solidFill>
                <a:srgbClr val="000000"/>
              </a:solidFill>
              <a:prstDash val="solid"/>
              <a:headEnd type="oval" w="med" len="med"/>
              <a:tailEnd type="none" w="med" len="med"/>
            </a:ln>
            <a:effectLst/>
          </p:spPr>
          <p:txBody>
            <a:bodyPr lIns="39182" tIns="19591" rIns="39182" bIns="19591"/>
            <a:lstStyle/>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 </a:t>
              </a:r>
            </a:p>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GPU</a:t>
              </a:r>
            </a:p>
          </p:txBody>
        </p:sp>
        <p:sp>
          <p:nvSpPr>
            <p:cNvPr id="24" name="Rounded Rectangle 23"/>
            <p:cNvSpPr/>
            <p:nvPr/>
          </p:nvSpPr>
          <p:spPr bwMode="auto">
            <a:xfrm>
              <a:off x="4650" y="1071"/>
              <a:ext cx="514" cy="514"/>
            </a:xfrm>
            <a:prstGeom prst="round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2700000" scaled="0"/>
              <a:tileRect/>
            </a:gradFill>
            <a:ln w="76200" cap="flat" cmpd="sng" algn="ctr">
              <a:solidFill>
                <a:srgbClr val="000000"/>
              </a:solidFill>
              <a:prstDash val="solid"/>
              <a:headEnd type="oval" w="med" len="med"/>
              <a:tailEnd type="none" w="med" len="med"/>
            </a:ln>
            <a:effectLst/>
          </p:spPr>
          <p:txBody>
            <a:bodyPr lIns="39182" tIns="19591" rIns="39182" bIns="19591"/>
            <a:lstStyle/>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 </a:t>
              </a:r>
            </a:p>
            <a:p>
              <a:pPr marL="0" marR="0" lvl="0" indent="0" algn="ctr" defTabSz="914400" eaLnBrk="1" fontAlgn="base" latinLnBrk="0" hangingPunct="1">
                <a:lnSpc>
                  <a:spcPct val="99000"/>
                </a:lnSpc>
                <a:spcBef>
                  <a:spcPct val="0"/>
                </a:spcBef>
                <a:spcAft>
                  <a:spcPct val="0"/>
                </a:spcAft>
                <a:buClrTx/>
                <a:buSzTx/>
                <a:buFontTx/>
                <a:buNone/>
                <a:tabLst>
                  <a:tab pos="68024" algn="l"/>
                  <a:tab pos="753030" algn="l"/>
                  <a:tab pos="1438716" algn="l"/>
                  <a:tab pos="2123721" algn="l"/>
                  <a:tab pos="2808046" algn="l"/>
                </a:tabLst>
                <a:defRPr/>
              </a:pPr>
              <a:r>
                <a:rPr kumimoji="0" lang="en-US" sz="1500" b="1" i="0" u="none" strike="noStrike" kern="0" cap="none" spc="0" normalizeH="0" baseline="0" noProof="0" dirty="0">
                  <a:ln>
                    <a:noFill/>
                  </a:ln>
                  <a:solidFill>
                    <a:srgbClr val="000000"/>
                  </a:solidFill>
                  <a:effectLst/>
                  <a:uLnTx/>
                  <a:uFillTx/>
                  <a:latin typeface="Arial Black" pitchFamily="34" charset="0"/>
                  <a:ea typeface="ヒラギノ角ゴ ProN W3" charset="-128"/>
                  <a:cs typeface="Arial"/>
                  <a:sym typeface="Myriad Set Text" charset="0"/>
                </a:rPr>
                <a:t>CPU</a:t>
              </a:r>
            </a:p>
          </p:txBody>
        </p:sp>
      </p:grpSp>
      <p:sp>
        <p:nvSpPr>
          <p:cNvPr id="2" name="Rectangle 1"/>
          <p:cNvSpPr/>
          <p:nvPr/>
        </p:nvSpPr>
        <p:spPr>
          <a:xfrm>
            <a:off x="6394559" y="5301209"/>
            <a:ext cx="553707" cy="13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8032780" y="5611907"/>
            <a:ext cx="553707" cy="131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a:stCxn id="2" idx="3"/>
            <a:endCxn id="14" idx="1"/>
          </p:cNvCxnSpPr>
          <p:nvPr/>
        </p:nvCxnSpPr>
        <p:spPr>
          <a:xfrm>
            <a:off x="6948264" y="5366909"/>
            <a:ext cx="1084514" cy="3106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Rectangle 9"/>
          <p:cNvSpPr>
            <a:spLocks/>
          </p:cNvSpPr>
          <p:nvPr/>
        </p:nvSpPr>
        <p:spPr bwMode="auto">
          <a:xfrm>
            <a:off x="7057298" y="4996244"/>
            <a:ext cx="897283" cy="326392"/>
          </a:xfrm>
          <a:prstGeom prst="rect">
            <a:avLst/>
          </a:prstGeom>
          <a:noFill/>
          <a:ln w="12700">
            <a:noFill/>
            <a:miter lim="800000"/>
            <a:headEnd/>
            <a:tailEnd/>
          </a:ln>
        </p:spPr>
        <p:txBody>
          <a:bodyPr lIns="0" tIns="0" rIns="0" bIns="0"/>
          <a:lstStyle/>
          <a:p>
            <a:pPr marL="36513" marR="0" lvl="0" indent="0" algn="ctr" defTabSz="914400" eaLnBrk="1" fontAlgn="base" latinLnBrk="0" hangingPunct="1">
              <a:lnSpc>
                <a:spcPct val="99000"/>
              </a:lnSpc>
              <a:spcBef>
                <a:spcPct val="0"/>
              </a:spcBef>
              <a:spcAft>
                <a:spcPct val="0"/>
              </a:spcAft>
              <a:buClrTx/>
              <a:buSzTx/>
              <a:buFontTx/>
              <a:buNone/>
              <a:tabLst>
                <a:tab pos="66675" algn="l"/>
                <a:tab pos="752475" algn="l"/>
                <a:tab pos="1438275" algn="l"/>
                <a:tab pos="2122488" algn="l"/>
                <a:tab pos="2806700" algn="l"/>
              </a:tabLst>
              <a:defRPr/>
            </a:pPr>
            <a:r>
              <a:rPr kumimoji="0" lang="en-US" sz="1800" b="1" i="0" u="none" strike="noStrike" kern="0" cap="none" spc="0" normalizeH="0" baseline="0" noProof="0" dirty="0" smtClean="0">
                <a:ln>
                  <a:noFill/>
                </a:ln>
                <a:effectLst/>
                <a:uLnTx/>
                <a:uFillTx/>
                <a:latin typeface="Arial Narrow" pitchFamily="34" charset="0"/>
                <a:ea typeface="ヒラギノ角ゴ ProN W3" charset="-128"/>
                <a:cs typeface="Arial"/>
                <a:sym typeface="Myriad Set Semibold" charset="0"/>
              </a:rPr>
              <a:t>Event</a:t>
            </a:r>
            <a:endParaRPr kumimoji="0" lang="en-US" sz="1800" b="1" i="0" u="none" strike="noStrike" kern="0" cap="none" spc="0" normalizeH="0" baseline="0" noProof="0" dirty="0">
              <a:ln>
                <a:noFill/>
              </a:ln>
              <a:effectLst/>
              <a:uLnTx/>
              <a:uFillTx/>
              <a:latin typeface="Arial Narrow" pitchFamily="34" charset="0"/>
              <a:ea typeface="ヒラギノ角ゴ ProN W3" charset="-128"/>
              <a:cs typeface="Arial"/>
              <a:sym typeface="Myriad Set Semibold" charset="0"/>
            </a:endParaRPr>
          </a:p>
        </p:txBody>
      </p:sp>
    </p:spTree>
    <p:extLst>
      <p:ext uri="{BB962C8B-B14F-4D97-AF65-F5344CB8AC3E}">
        <p14:creationId xmlns:p14="http://schemas.microsoft.com/office/powerpoint/2010/main" val="251482100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9"/>
          <p:cNvSpPr/>
          <p:nvPr/>
        </p:nvSpPr>
        <p:spPr>
          <a:xfrm>
            <a:off x="488667" y="982981"/>
            <a:ext cx="3667125" cy="584073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2" name="Title 1"/>
          <p:cNvSpPr>
            <a:spLocks noGrp="1"/>
          </p:cNvSpPr>
          <p:nvPr>
            <p:ph type="title"/>
          </p:nvPr>
        </p:nvSpPr>
        <p:spPr>
          <a:xfrm>
            <a:off x="0" y="-315416"/>
            <a:ext cx="9144000" cy="1143000"/>
          </a:xfrm>
        </p:spPr>
        <p:txBody>
          <a:bodyPr>
            <a:noAutofit/>
          </a:bodyPr>
          <a:lstStyle/>
          <a:p>
            <a:r>
              <a:rPr lang="en-GB" sz="2400" dirty="0" smtClean="0"/>
              <a:t>Barriers between queues: </a:t>
            </a:r>
            <a:r>
              <a:rPr lang="en-GB" sz="2400" dirty="0" err="1" smtClean="0"/>
              <a:t>clEnqueueBarrier</a:t>
            </a:r>
            <a:r>
              <a:rPr lang="en-GB" sz="2400" dirty="0" smtClean="0"/>
              <a:t> doesn’t work</a:t>
            </a:r>
            <a:endParaRPr lang="en-GB" sz="2400" dirty="0"/>
          </a:p>
        </p:txBody>
      </p:sp>
      <p:sp>
        <p:nvSpPr>
          <p:cNvPr id="11" name="Down Arrow 10"/>
          <p:cNvSpPr/>
          <p:nvPr/>
        </p:nvSpPr>
        <p:spPr>
          <a:xfrm>
            <a:off x="5076058" y="874396"/>
            <a:ext cx="3667125" cy="584073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12" name="TextBox 11"/>
          <p:cNvSpPr txBox="1"/>
          <p:nvPr/>
        </p:nvSpPr>
        <p:spPr>
          <a:xfrm>
            <a:off x="5923209" y="1325835"/>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13" name="TextBox 12"/>
          <p:cNvSpPr txBox="1"/>
          <p:nvPr/>
        </p:nvSpPr>
        <p:spPr>
          <a:xfrm>
            <a:off x="5869696" y="4060426"/>
            <a:ext cx="208668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
        <p:nvSpPr>
          <p:cNvPr id="14" name="TextBox 13"/>
          <p:cNvSpPr txBox="1"/>
          <p:nvPr/>
        </p:nvSpPr>
        <p:spPr>
          <a:xfrm>
            <a:off x="1195958" y="570644"/>
            <a:ext cx="2249309" cy="369332"/>
          </a:xfrm>
          <a:prstGeom prst="rect">
            <a:avLst/>
          </a:prstGeom>
          <a:noFill/>
        </p:spPr>
        <p:txBody>
          <a:bodyPr wrap="none" rtlCol="0">
            <a:spAutoFit/>
          </a:bodyPr>
          <a:lstStyle/>
          <a:p>
            <a:r>
              <a:rPr lang="en-GB" dirty="0" smtClean="0"/>
              <a:t>1</a:t>
            </a:r>
            <a:r>
              <a:rPr lang="en-GB" baseline="30000" dirty="0" smtClean="0"/>
              <a:t>st</a:t>
            </a:r>
            <a:r>
              <a:rPr lang="en-GB" dirty="0" smtClean="0"/>
              <a:t> Command Queue</a:t>
            </a:r>
            <a:endParaRPr lang="en-GB" dirty="0"/>
          </a:p>
        </p:txBody>
      </p:sp>
      <p:sp>
        <p:nvSpPr>
          <p:cNvPr id="15" name="TextBox 14"/>
          <p:cNvSpPr txBox="1"/>
          <p:nvPr/>
        </p:nvSpPr>
        <p:spPr>
          <a:xfrm>
            <a:off x="5783349" y="505064"/>
            <a:ext cx="2295821" cy="369332"/>
          </a:xfrm>
          <a:prstGeom prst="rect">
            <a:avLst/>
          </a:prstGeom>
          <a:noFill/>
        </p:spPr>
        <p:txBody>
          <a:bodyPr wrap="none" rtlCol="0">
            <a:spAutoFit/>
          </a:bodyPr>
          <a:lstStyle/>
          <a:p>
            <a:r>
              <a:rPr lang="en-GB" dirty="0" smtClean="0"/>
              <a:t>2</a:t>
            </a:r>
            <a:r>
              <a:rPr lang="en-GB" baseline="30000" dirty="0" smtClean="0"/>
              <a:t>nd</a:t>
            </a:r>
            <a:r>
              <a:rPr lang="en-GB" dirty="0" smtClean="0"/>
              <a:t> Command Queue</a:t>
            </a:r>
            <a:endParaRPr lang="en-GB" dirty="0"/>
          </a:p>
        </p:txBody>
      </p:sp>
      <p:sp>
        <p:nvSpPr>
          <p:cNvPr id="16" name="Oval 15"/>
          <p:cNvSpPr/>
          <p:nvPr/>
        </p:nvSpPr>
        <p:spPr>
          <a:xfrm>
            <a:off x="641067" y="3154683"/>
            <a:ext cx="7362825" cy="720091"/>
          </a:xfrm>
          <a:prstGeom prst="ellipse">
            <a:avLst/>
          </a:prstGeom>
          <a:solidFill>
            <a:schemeClr val="accent2">
              <a:lumMod val="40000"/>
              <a:lumOff val="6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a:solidFill>
                <a:srgbClr val="FFFFFF"/>
              </a:solidFill>
              <a:sym typeface="Myriad Set Text" charset="0"/>
            </a:endParaRPr>
          </a:p>
        </p:txBody>
      </p:sp>
      <p:sp>
        <p:nvSpPr>
          <p:cNvPr id="17" name="TextBox 16"/>
          <p:cNvSpPr txBox="1"/>
          <p:nvPr/>
        </p:nvSpPr>
        <p:spPr>
          <a:xfrm>
            <a:off x="1460217" y="3337563"/>
            <a:ext cx="2047875"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a:latin typeface="Courier New Bold"/>
                <a:sym typeface="Myriad Set Text" charset="0"/>
              </a:rPr>
              <a:t>()</a:t>
            </a:r>
          </a:p>
        </p:txBody>
      </p:sp>
      <p:sp>
        <p:nvSpPr>
          <p:cNvPr id="18" name="TextBox 17"/>
          <p:cNvSpPr txBox="1"/>
          <p:nvPr/>
        </p:nvSpPr>
        <p:spPr>
          <a:xfrm>
            <a:off x="5746467" y="3337563"/>
            <a:ext cx="1849871"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a:latin typeface="Courier New Bold"/>
                <a:sym typeface="Myriad Set Text" charset="0"/>
              </a:rPr>
              <a:t>()</a:t>
            </a:r>
          </a:p>
        </p:txBody>
      </p:sp>
      <p:cxnSp>
        <p:nvCxnSpPr>
          <p:cNvPr id="19" name="Straight Connector 18"/>
          <p:cNvCxnSpPr/>
          <p:nvPr/>
        </p:nvCxnSpPr>
        <p:spPr>
          <a:xfrm rot="5400000" flipH="1" flipV="1">
            <a:off x="3310919" y="3001332"/>
            <a:ext cx="1965960" cy="923925"/>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V="1">
            <a:off x="3294729" y="2971803"/>
            <a:ext cx="2036447" cy="981077"/>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69760" y="1325834"/>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22" name="TextBox 21"/>
          <p:cNvSpPr txBox="1"/>
          <p:nvPr/>
        </p:nvSpPr>
        <p:spPr>
          <a:xfrm>
            <a:off x="1316249" y="4060424"/>
            <a:ext cx="2031617"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Tree>
    <p:extLst>
      <p:ext uri="{BB962C8B-B14F-4D97-AF65-F5344CB8AC3E}">
        <p14:creationId xmlns:p14="http://schemas.microsoft.com/office/powerpoint/2010/main" val="148303195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wn Arrow 9"/>
          <p:cNvSpPr/>
          <p:nvPr/>
        </p:nvSpPr>
        <p:spPr>
          <a:xfrm>
            <a:off x="493950" y="982981"/>
            <a:ext cx="3667125" cy="584073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2" name="Title 1"/>
          <p:cNvSpPr>
            <a:spLocks noGrp="1"/>
          </p:cNvSpPr>
          <p:nvPr>
            <p:ph type="title"/>
          </p:nvPr>
        </p:nvSpPr>
        <p:spPr>
          <a:xfrm>
            <a:off x="0" y="-315416"/>
            <a:ext cx="9144000" cy="1143000"/>
          </a:xfrm>
        </p:spPr>
        <p:txBody>
          <a:bodyPr>
            <a:noAutofit/>
          </a:bodyPr>
          <a:lstStyle/>
          <a:p>
            <a:r>
              <a:rPr lang="en-GB" sz="2400" dirty="0" smtClean="0"/>
              <a:t>Barriers between queues: this works!</a:t>
            </a:r>
            <a:endParaRPr lang="en-GB" sz="2400" dirty="0"/>
          </a:p>
        </p:txBody>
      </p:sp>
      <p:sp>
        <p:nvSpPr>
          <p:cNvPr id="11" name="Down Arrow 10"/>
          <p:cNvSpPr/>
          <p:nvPr/>
        </p:nvSpPr>
        <p:spPr>
          <a:xfrm>
            <a:off x="5081341" y="874396"/>
            <a:ext cx="3667125" cy="584073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dirty="0">
              <a:solidFill>
                <a:srgbClr val="FFFFFF"/>
              </a:solidFill>
              <a:latin typeface="Courier New Bold"/>
              <a:sym typeface="Myriad Set Text" charset="0"/>
            </a:endParaRPr>
          </a:p>
        </p:txBody>
      </p:sp>
      <p:sp>
        <p:nvSpPr>
          <p:cNvPr id="12" name="TextBox 11"/>
          <p:cNvSpPr txBox="1"/>
          <p:nvPr/>
        </p:nvSpPr>
        <p:spPr>
          <a:xfrm>
            <a:off x="5939796" y="1325835"/>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13" name="TextBox 12"/>
          <p:cNvSpPr txBox="1"/>
          <p:nvPr/>
        </p:nvSpPr>
        <p:spPr>
          <a:xfrm>
            <a:off x="5913994" y="4060426"/>
            <a:ext cx="211439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sp>
        <p:nvSpPr>
          <p:cNvPr id="14" name="TextBox 13"/>
          <p:cNvSpPr txBox="1"/>
          <p:nvPr/>
        </p:nvSpPr>
        <p:spPr>
          <a:xfrm>
            <a:off x="1195958" y="570644"/>
            <a:ext cx="2249309" cy="369332"/>
          </a:xfrm>
          <a:prstGeom prst="rect">
            <a:avLst/>
          </a:prstGeom>
          <a:noFill/>
        </p:spPr>
        <p:txBody>
          <a:bodyPr wrap="none" rtlCol="0">
            <a:spAutoFit/>
          </a:bodyPr>
          <a:lstStyle/>
          <a:p>
            <a:r>
              <a:rPr lang="en-GB" dirty="0" smtClean="0"/>
              <a:t>1</a:t>
            </a:r>
            <a:r>
              <a:rPr lang="en-GB" baseline="30000" dirty="0" smtClean="0"/>
              <a:t>st</a:t>
            </a:r>
            <a:r>
              <a:rPr lang="en-GB" dirty="0" smtClean="0"/>
              <a:t> Command Queue</a:t>
            </a:r>
            <a:endParaRPr lang="en-GB" dirty="0"/>
          </a:p>
        </p:txBody>
      </p:sp>
      <p:sp>
        <p:nvSpPr>
          <p:cNvPr id="15" name="TextBox 14"/>
          <p:cNvSpPr txBox="1"/>
          <p:nvPr/>
        </p:nvSpPr>
        <p:spPr>
          <a:xfrm>
            <a:off x="5783349" y="505064"/>
            <a:ext cx="2295821" cy="369332"/>
          </a:xfrm>
          <a:prstGeom prst="rect">
            <a:avLst/>
          </a:prstGeom>
          <a:noFill/>
        </p:spPr>
        <p:txBody>
          <a:bodyPr wrap="none" rtlCol="0">
            <a:spAutoFit/>
          </a:bodyPr>
          <a:lstStyle/>
          <a:p>
            <a:r>
              <a:rPr lang="en-GB" dirty="0" smtClean="0"/>
              <a:t>2</a:t>
            </a:r>
            <a:r>
              <a:rPr lang="en-GB" baseline="30000" dirty="0" smtClean="0"/>
              <a:t>nd</a:t>
            </a:r>
            <a:r>
              <a:rPr lang="en-GB" dirty="0" smtClean="0"/>
              <a:t> Command Queue</a:t>
            </a:r>
            <a:endParaRPr lang="en-GB" dirty="0"/>
          </a:p>
        </p:txBody>
      </p:sp>
      <p:sp>
        <p:nvSpPr>
          <p:cNvPr id="16" name="Oval 15"/>
          <p:cNvSpPr/>
          <p:nvPr/>
        </p:nvSpPr>
        <p:spPr>
          <a:xfrm>
            <a:off x="641067" y="2955231"/>
            <a:ext cx="7675351" cy="1105193"/>
          </a:xfrm>
          <a:prstGeom prst="ellipse">
            <a:avLst/>
          </a:prstGeom>
          <a:solidFill>
            <a:schemeClr val="accent2">
              <a:lumMod val="40000"/>
              <a:lumOff val="6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99000"/>
              </a:lnSpc>
              <a:spcBef>
                <a:spcPct val="0"/>
              </a:spcBef>
              <a:spcAft>
                <a:spcPct val="0"/>
              </a:spcAft>
            </a:pPr>
            <a:endParaRPr lang="en-US" sz="1500">
              <a:solidFill>
                <a:srgbClr val="FFFFFF"/>
              </a:solidFill>
              <a:sym typeface="Myriad Set Text" charset="0"/>
            </a:endParaRPr>
          </a:p>
        </p:txBody>
      </p:sp>
      <p:sp>
        <p:nvSpPr>
          <p:cNvPr id="17" name="TextBox 16"/>
          <p:cNvSpPr txBox="1"/>
          <p:nvPr/>
        </p:nvSpPr>
        <p:spPr>
          <a:xfrm>
            <a:off x="1187624" y="3239661"/>
            <a:ext cx="2833684" cy="458279"/>
          </a:xfrm>
          <a:prstGeom prst="rect">
            <a:avLst/>
          </a:prstGeom>
          <a:noFill/>
        </p:spPr>
        <p:txBody>
          <a:bodyPr wrap="square" rtlCol="0">
            <a:spAutoFit/>
          </a:bodyPr>
          <a:lstStyle/>
          <a:p>
            <a:pPr fontAlgn="base">
              <a:lnSpc>
                <a:spcPct val="99000"/>
              </a:lnSpc>
              <a:spcBef>
                <a:spcPct val="0"/>
              </a:spcBef>
              <a:spcAft>
                <a:spcPct val="0"/>
              </a:spcAft>
            </a:pPr>
            <a:r>
              <a:rPr lang="en-US" sz="1200" dirty="0" err="1">
                <a:latin typeface="Courier New Bold"/>
                <a:sym typeface="Myriad Set Text" charset="0"/>
              </a:rPr>
              <a:t>clEnqueueBarrier</a:t>
            </a:r>
            <a:r>
              <a:rPr lang="en-US" sz="1200" dirty="0" smtClean="0">
                <a:latin typeface="Courier New Bold"/>
                <a:sym typeface="Myriad Set Text" charset="0"/>
              </a:rPr>
              <a:t>()</a:t>
            </a:r>
          </a:p>
          <a:p>
            <a:pPr fontAlgn="base">
              <a:lnSpc>
                <a:spcPct val="99000"/>
              </a:lnSpc>
              <a:spcBef>
                <a:spcPct val="0"/>
              </a:spcBef>
              <a:spcAft>
                <a:spcPct val="0"/>
              </a:spcAft>
            </a:pPr>
            <a:r>
              <a:rPr lang="en-US" sz="1200" dirty="0" err="1" smtClean="0">
                <a:latin typeface="Courier New Bold"/>
                <a:sym typeface="Myriad Set Text" charset="0"/>
              </a:rPr>
              <a:t>clEnqueueWaitForEvent</a:t>
            </a:r>
            <a:r>
              <a:rPr lang="en-US" sz="1200" dirty="0" smtClean="0">
                <a:latin typeface="Courier New Bold"/>
                <a:sym typeface="Myriad Set Text" charset="0"/>
              </a:rPr>
              <a:t>(event)</a:t>
            </a:r>
            <a:endParaRPr lang="en-US" sz="1200" dirty="0">
              <a:latin typeface="Courier New Bold"/>
              <a:sym typeface="Myriad Set Text" charset="0"/>
            </a:endParaRPr>
          </a:p>
        </p:txBody>
      </p:sp>
      <p:sp>
        <p:nvSpPr>
          <p:cNvPr id="18" name="TextBox 17"/>
          <p:cNvSpPr txBox="1"/>
          <p:nvPr/>
        </p:nvSpPr>
        <p:spPr>
          <a:xfrm>
            <a:off x="5749499" y="3337563"/>
            <a:ext cx="2304257" cy="275460"/>
          </a:xfrm>
          <a:prstGeom prst="rect">
            <a:avLst/>
          </a:prstGeom>
          <a:noFill/>
        </p:spPr>
        <p:txBody>
          <a:bodyPr wrap="square" rtlCol="0">
            <a:spAutoFit/>
          </a:bodyPr>
          <a:lstStyle/>
          <a:p>
            <a:pPr fontAlgn="base">
              <a:lnSpc>
                <a:spcPct val="99000"/>
              </a:lnSpc>
              <a:spcBef>
                <a:spcPct val="0"/>
              </a:spcBef>
              <a:spcAft>
                <a:spcPct val="0"/>
              </a:spcAft>
            </a:pPr>
            <a:r>
              <a:rPr lang="en-US" sz="1200" dirty="0" err="1" smtClean="0">
                <a:latin typeface="Courier New Bold"/>
                <a:sym typeface="Myriad Set Text" charset="0"/>
              </a:rPr>
              <a:t>clEnqueueMarker</a:t>
            </a:r>
            <a:r>
              <a:rPr lang="en-US" sz="1200" dirty="0" smtClean="0">
                <a:latin typeface="Courier New Bold"/>
                <a:sym typeface="Myriad Set Text" charset="0"/>
              </a:rPr>
              <a:t>(event)</a:t>
            </a:r>
            <a:endParaRPr lang="en-US" sz="1200" dirty="0">
              <a:latin typeface="Courier New Bold"/>
              <a:sym typeface="Myriad Set Text" charset="0"/>
            </a:endParaRPr>
          </a:p>
        </p:txBody>
      </p:sp>
      <p:sp>
        <p:nvSpPr>
          <p:cNvPr id="21" name="TextBox 20"/>
          <p:cNvSpPr txBox="1"/>
          <p:nvPr/>
        </p:nvSpPr>
        <p:spPr>
          <a:xfrm>
            <a:off x="1384367" y="1325834"/>
            <a:ext cx="2033169"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p:txBody>
      </p:sp>
      <p:sp>
        <p:nvSpPr>
          <p:cNvPr id="22" name="TextBox 21"/>
          <p:cNvSpPr txBox="1"/>
          <p:nvPr/>
        </p:nvSpPr>
        <p:spPr>
          <a:xfrm>
            <a:off x="1330854" y="4060424"/>
            <a:ext cx="2017010" cy="1463734"/>
          </a:xfrm>
          <a:prstGeom prst="rect">
            <a:avLst/>
          </a:prstGeom>
          <a:noFill/>
        </p:spPr>
        <p:txBody>
          <a:bodyPr wrap="square" rtlCol="0">
            <a:spAutoFit/>
          </a:bodyPr>
          <a:lstStyle/>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clEnqueueWriteBuffer</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clEnqueueNDRangeKernel</a:t>
            </a:r>
            <a:r>
              <a:rPr lang="en-US" sz="1000" dirty="0">
                <a:latin typeface="Courier New Bold"/>
                <a:sym typeface="Myriad Set Text" charset="0"/>
              </a:rPr>
              <a:t>()</a:t>
            </a:r>
          </a:p>
          <a:p>
            <a:pPr fontAlgn="base">
              <a:lnSpc>
                <a:spcPct val="99000"/>
              </a:lnSpc>
              <a:spcBef>
                <a:spcPct val="0"/>
              </a:spcBef>
              <a:spcAft>
                <a:spcPct val="0"/>
              </a:spcAft>
            </a:pPr>
            <a:r>
              <a:rPr lang="en-US" sz="1000" dirty="0" err="1">
                <a:latin typeface="Courier New Bold"/>
                <a:sym typeface="Myriad Set Text" charset="0"/>
              </a:rPr>
              <a:t>clEnqueueReadBuffer</a:t>
            </a:r>
            <a:r>
              <a:rPr lang="en-US" sz="1000" dirty="0">
                <a:latin typeface="Courier New Bold"/>
                <a:sym typeface="Myriad Set Text" charset="0"/>
              </a:rPr>
              <a:t>() </a:t>
            </a:r>
            <a:r>
              <a:rPr lang="en-US" sz="1000" dirty="0" err="1">
                <a:latin typeface="Courier New Bold"/>
                <a:sym typeface="Myriad Set Text" charset="0"/>
              </a:rPr>
              <a:t>clEnqueueNDRangeKernel</a:t>
            </a:r>
            <a:r>
              <a:rPr lang="en-US" sz="1000" dirty="0">
                <a:latin typeface="Courier New Bold"/>
                <a:sym typeface="Myriad Set Text" charset="0"/>
              </a:rPr>
              <a:t>()</a:t>
            </a:r>
          </a:p>
        </p:txBody>
      </p:sp>
      <p:cxnSp>
        <p:nvCxnSpPr>
          <p:cNvPr id="35" name="Elbow Connector 34"/>
          <p:cNvCxnSpPr/>
          <p:nvPr/>
        </p:nvCxnSpPr>
        <p:spPr>
          <a:xfrm flipV="1">
            <a:off x="3707904" y="3337563"/>
            <a:ext cx="3888432" cy="457199"/>
          </a:xfrm>
          <a:prstGeom prst="bentConnector3">
            <a:avLst/>
          </a:prstGeom>
          <a:ln w="381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95208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44624"/>
            <a:ext cx="8928992" cy="1143000"/>
          </a:xfrm>
        </p:spPr>
        <p:txBody>
          <a:bodyPr>
            <a:noAutofit/>
          </a:bodyPr>
          <a:lstStyle/>
          <a:p>
            <a:r>
              <a:rPr lang="en-GB" sz="3200" dirty="0" smtClean="0"/>
              <a:t>Host generated events influencing execution of commands: User events</a:t>
            </a:r>
            <a:endParaRPr lang="en-GB" sz="3200" dirty="0"/>
          </a:p>
        </p:txBody>
      </p:sp>
      <p:sp>
        <p:nvSpPr>
          <p:cNvPr id="6" name="Content Placeholder 5"/>
          <p:cNvSpPr>
            <a:spLocks noGrp="1"/>
          </p:cNvSpPr>
          <p:nvPr>
            <p:ph idx="1"/>
          </p:nvPr>
        </p:nvSpPr>
        <p:spPr>
          <a:xfrm>
            <a:off x="107504" y="1268760"/>
            <a:ext cx="8856984" cy="5472608"/>
          </a:xfrm>
        </p:spPr>
        <p:txBody>
          <a:bodyPr>
            <a:normAutofit fontScale="92500" lnSpcReduction="10000"/>
          </a:bodyPr>
          <a:lstStyle/>
          <a:p>
            <a:r>
              <a:rPr lang="en-GB" dirty="0" smtClean="0"/>
              <a:t>“user code” running on a host thread can generate event objects</a:t>
            </a:r>
          </a:p>
          <a:p>
            <a:pPr marL="457200" lvl="1" indent="0">
              <a:buNone/>
            </a:pPr>
            <a:r>
              <a:rPr lang="en-GB" sz="2200" b="1" dirty="0" err="1" smtClean="0">
                <a:solidFill>
                  <a:schemeClr val="accent3"/>
                </a:solidFill>
                <a:latin typeface="Courier New Bold"/>
              </a:rPr>
              <a:t>cl_event</a:t>
            </a:r>
            <a:r>
              <a:rPr lang="en-GB" sz="2200" b="1" dirty="0" smtClean="0">
                <a:latin typeface="Courier New Bold"/>
              </a:rPr>
              <a:t> </a:t>
            </a:r>
            <a:r>
              <a:rPr lang="en-GB" sz="2200" b="1" dirty="0" err="1" smtClean="0">
                <a:solidFill>
                  <a:schemeClr val="tx2">
                    <a:lumMod val="75000"/>
                  </a:schemeClr>
                </a:solidFill>
                <a:latin typeface="Courier New Bold"/>
              </a:rPr>
              <a:t>clCreateUserEvent</a:t>
            </a:r>
            <a:r>
              <a:rPr lang="en-GB" sz="2200" b="1" dirty="0" smtClean="0">
                <a:latin typeface="Courier New Bold"/>
              </a:rPr>
              <a:t>(</a:t>
            </a:r>
            <a:r>
              <a:rPr lang="en-GB" sz="2200" b="1" dirty="0" err="1" smtClean="0">
                <a:solidFill>
                  <a:schemeClr val="accent3"/>
                </a:solidFill>
                <a:latin typeface="Courier New Bold"/>
              </a:rPr>
              <a:t>cl_context</a:t>
            </a:r>
            <a:r>
              <a:rPr lang="en-GB" sz="2200" b="1" dirty="0" smtClean="0">
                <a:latin typeface="Courier New Bold"/>
              </a:rPr>
              <a:t> context, </a:t>
            </a: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latin typeface="Courier New Bold"/>
              </a:rPr>
              <a:t>errcode_ret</a:t>
            </a:r>
            <a:r>
              <a:rPr lang="en-GB" sz="2200" b="1" dirty="0" smtClean="0">
                <a:latin typeface="Courier New Bold"/>
              </a:rPr>
              <a:t>)</a:t>
            </a:r>
          </a:p>
          <a:p>
            <a:r>
              <a:rPr lang="en-GB" dirty="0" smtClean="0"/>
              <a:t>Created with value CL_SUBMITTED.</a:t>
            </a:r>
          </a:p>
          <a:p>
            <a:r>
              <a:rPr lang="en-GB" dirty="0" smtClean="0"/>
              <a:t>It’s just another event to </a:t>
            </a:r>
            <a:r>
              <a:rPr lang="en-GB" dirty="0" err="1" smtClean="0"/>
              <a:t>enqueued</a:t>
            </a:r>
            <a:r>
              <a:rPr lang="en-GB" dirty="0" smtClean="0"/>
              <a:t> commands.</a:t>
            </a:r>
          </a:p>
          <a:p>
            <a:r>
              <a:rPr lang="en-GB" dirty="0" smtClean="0"/>
              <a:t>Can set the event to one of the legal event values</a:t>
            </a:r>
          </a:p>
          <a:p>
            <a:pPr marL="457200" lvl="1" indent="0">
              <a:buNone/>
            </a:pP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solidFill>
                  <a:schemeClr val="tx2">
                    <a:lumMod val="75000"/>
                  </a:schemeClr>
                </a:solidFill>
                <a:latin typeface="Courier New Bold"/>
              </a:rPr>
              <a:t>clSetUserEventStatus</a:t>
            </a:r>
            <a:r>
              <a:rPr lang="en-GB" sz="2200" b="1" dirty="0" smtClean="0">
                <a:latin typeface="Courier New Bold"/>
              </a:rPr>
              <a:t>(</a:t>
            </a:r>
            <a:r>
              <a:rPr lang="en-GB" sz="2200" b="1" dirty="0" err="1" smtClean="0">
                <a:solidFill>
                  <a:schemeClr val="accent3"/>
                </a:solidFill>
                <a:latin typeface="Courier New Bold"/>
              </a:rPr>
              <a:t>cl_event</a:t>
            </a:r>
            <a:r>
              <a:rPr lang="en-GB" sz="2200" b="1" dirty="0" smtClean="0">
                <a:latin typeface="Courier New Bold"/>
              </a:rPr>
              <a:t> event, </a:t>
            </a:r>
            <a:r>
              <a:rPr lang="en-GB" sz="2200" b="1" dirty="0" err="1" smtClean="0">
                <a:solidFill>
                  <a:schemeClr val="accent3"/>
                </a:solidFill>
                <a:latin typeface="Courier New Bold"/>
              </a:rPr>
              <a:t>cl_int</a:t>
            </a:r>
            <a:r>
              <a:rPr lang="en-GB" sz="2200" b="1" dirty="0" smtClean="0">
                <a:latin typeface="Courier New Bold"/>
              </a:rPr>
              <a:t> </a:t>
            </a:r>
            <a:r>
              <a:rPr lang="en-GB" sz="2200" b="1" dirty="0" err="1" smtClean="0">
                <a:latin typeface="Courier New Bold"/>
              </a:rPr>
              <a:t>execution_status</a:t>
            </a:r>
            <a:r>
              <a:rPr lang="en-GB" sz="2200" b="1" dirty="0" smtClean="0">
                <a:latin typeface="Courier New Bold"/>
              </a:rPr>
              <a:t>)</a:t>
            </a:r>
          </a:p>
          <a:p>
            <a:r>
              <a:rPr lang="en-GB" dirty="0" smtClean="0"/>
              <a:t>Example use case: Queue up block of commands that wait on user input to finalize state of memory objects before proceeding.</a:t>
            </a:r>
            <a:endParaRPr lang="en-GB" dirty="0"/>
          </a:p>
        </p:txBody>
      </p:sp>
    </p:spTree>
    <p:extLst>
      <p:ext uri="{BB962C8B-B14F-4D97-AF65-F5344CB8AC3E}">
        <p14:creationId xmlns:p14="http://schemas.microsoft.com/office/powerpoint/2010/main" val="409135068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1143000"/>
          </a:xfrm>
        </p:spPr>
        <p:txBody>
          <a:bodyPr>
            <a:noAutofit/>
          </a:bodyPr>
          <a:lstStyle/>
          <a:p>
            <a:r>
              <a:rPr lang="en-GB" sz="3600" dirty="0" smtClean="0"/>
              <a:t>Command generated events influencing execution of host code</a:t>
            </a:r>
            <a:endParaRPr lang="en-GB" sz="3600" dirty="0"/>
          </a:p>
        </p:txBody>
      </p:sp>
      <p:sp>
        <p:nvSpPr>
          <p:cNvPr id="3" name="Content Placeholder 2"/>
          <p:cNvSpPr>
            <a:spLocks noGrp="1"/>
          </p:cNvSpPr>
          <p:nvPr>
            <p:ph idx="1"/>
          </p:nvPr>
        </p:nvSpPr>
        <p:spPr>
          <a:xfrm>
            <a:off x="107504" y="1600200"/>
            <a:ext cx="8928992" cy="5141168"/>
          </a:xfrm>
        </p:spPr>
        <p:txBody>
          <a:bodyPr>
            <a:normAutofit lnSpcReduction="10000"/>
          </a:bodyPr>
          <a:lstStyle/>
          <a:p>
            <a:r>
              <a:rPr lang="en-GB" dirty="0" smtClean="0"/>
              <a:t>A thread running on the host can pause waiting on a list of events to complete. This can be done with the function:</a:t>
            </a:r>
          </a:p>
          <a:p>
            <a:pPr marL="457200" lvl="1" indent="0">
              <a:buNone/>
            </a:pPr>
            <a:r>
              <a:rPr lang="en-GB" b="1" dirty="0" err="1" smtClean="0">
                <a:solidFill>
                  <a:schemeClr val="accent4"/>
                </a:solidFill>
                <a:latin typeface="Courier New Bold"/>
              </a:rPr>
              <a:t>cl_int</a:t>
            </a:r>
            <a:r>
              <a:rPr lang="en-GB" b="1" dirty="0" smtClean="0">
                <a:solidFill>
                  <a:schemeClr val="accent4"/>
                </a:solidFill>
                <a:latin typeface="Courier New Bold"/>
              </a:rPr>
              <a:t> </a:t>
            </a:r>
            <a:r>
              <a:rPr lang="en-GB" b="1" dirty="0" err="1" smtClean="0">
                <a:solidFill>
                  <a:schemeClr val="tx2">
                    <a:lumMod val="75000"/>
                  </a:schemeClr>
                </a:solidFill>
                <a:latin typeface="Courier New Bold"/>
              </a:rPr>
              <a:t>clWaitForEvents</a:t>
            </a:r>
            <a:r>
              <a:rPr lang="en-GB" b="1" dirty="0" smtClean="0">
                <a:latin typeface="Courier New Bold"/>
              </a:rPr>
              <a:t>(</a:t>
            </a:r>
          </a:p>
          <a:p>
            <a:pPr marL="457200" lvl="1" indent="0">
              <a:buNone/>
            </a:pPr>
            <a:r>
              <a:rPr lang="en-GB" b="1" dirty="0">
                <a:latin typeface="Courier New Bold"/>
              </a:rPr>
              <a:t>	</a:t>
            </a:r>
            <a:r>
              <a:rPr lang="en-GB" b="1" dirty="0" err="1" smtClean="0">
                <a:solidFill>
                  <a:schemeClr val="accent4"/>
                </a:solidFill>
                <a:latin typeface="Courier New Bold"/>
              </a:rPr>
              <a:t>cl_uint</a:t>
            </a:r>
            <a:r>
              <a:rPr lang="en-GB" b="1" dirty="0" smtClean="0">
                <a:solidFill>
                  <a:schemeClr val="accent4"/>
                </a:solidFill>
                <a:latin typeface="Courier New Bold"/>
              </a:rPr>
              <a:t> </a:t>
            </a:r>
            <a:r>
              <a:rPr lang="en-GB" b="1" dirty="0" err="1" smtClean="0">
                <a:latin typeface="Courier New Bold"/>
              </a:rPr>
              <a:t>num_events</a:t>
            </a:r>
            <a:r>
              <a:rPr lang="en-GB" b="1" dirty="0" smtClean="0">
                <a:latin typeface="Courier New Bold"/>
              </a:rPr>
              <a:t>,</a:t>
            </a:r>
          </a:p>
          <a:p>
            <a:pPr marL="457200" lvl="1" indent="0">
              <a:buNone/>
            </a:pPr>
            <a:r>
              <a:rPr lang="en-GB" b="1" dirty="0">
                <a:latin typeface="Courier New Bold"/>
              </a:rPr>
              <a:t>	</a:t>
            </a:r>
            <a:r>
              <a:rPr lang="en-GB" b="1" dirty="0" err="1" smtClean="0">
                <a:solidFill>
                  <a:schemeClr val="accent2"/>
                </a:solidFill>
                <a:latin typeface="Courier New Bold"/>
              </a:rPr>
              <a:t>const</a:t>
            </a:r>
            <a:r>
              <a:rPr lang="en-GB" b="1" dirty="0" smtClean="0">
                <a:latin typeface="Courier New Bold"/>
              </a:rPr>
              <a:t> </a:t>
            </a:r>
            <a:r>
              <a:rPr lang="en-GB" b="1" dirty="0" err="1" smtClean="0">
                <a:solidFill>
                  <a:schemeClr val="accent4"/>
                </a:solidFill>
                <a:latin typeface="Courier New Bold"/>
              </a:rPr>
              <a:t>cl_event</a:t>
            </a:r>
            <a:r>
              <a:rPr lang="en-GB" b="1" dirty="0" smtClean="0">
                <a:solidFill>
                  <a:schemeClr val="accent4"/>
                </a:solidFill>
                <a:latin typeface="Courier New Bold"/>
              </a:rPr>
              <a:t> </a:t>
            </a:r>
            <a:r>
              <a:rPr lang="en-GB" b="1" dirty="0" smtClean="0">
                <a:latin typeface="Courier New Bold"/>
              </a:rPr>
              <a:t>*</a:t>
            </a:r>
            <a:r>
              <a:rPr lang="en-GB" b="1" dirty="0" err="1" smtClean="0">
                <a:latin typeface="Courier New Bold"/>
              </a:rPr>
              <a:t>event_list</a:t>
            </a:r>
            <a:r>
              <a:rPr lang="en-GB" b="1" dirty="0" smtClean="0">
                <a:latin typeface="Courier New Bold"/>
              </a:rPr>
              <a:t>)</a:t>
            </a:r>
          </a:p>
          <a:p>
            <a:endParaRPr lang="en-GB" b="1" dirty="0">
              <a:latin typeface="Courier New Bold"/>
            </a:endParaRPr>
          </a:p>
          <a:p>
            <a:r>
              <a:rPr lang="en-GB" dirty="0" smtClean="0"/>
              <a:t>Example use case: Host code waiting for an event to complete before extracting information from the event.</a:t>
            </a:r>
          </a:p>
        </p:txBody>
      </p:sp>
      <p:sp>
        <p:nvSpPr>
          <p:cNvPr id="4" name="TextBox 3"/>
          <p:cNvSpPr txBox="1"/>
          <p:nvPr/>
        </p:nvSpPr>
        <p:spPr>
          <a:xfrm>
            <a:off x="5580112" y="3356992"/>
            <a:ext cx="3672408" cy="400110"/>
          </a:xfrm>
          <a:prstGeom prst="rect">
            <a:avLst/>
          </a:prstGeom>
          <a:noFill/>
        </p:spPr>
        <p:txBody>
          <a:bodyPr wrap="square" rtlCol="0">
            <a:spAutoFit/>
          </a:bodyPr>
          <a:lstStyle/>
          <a:p>
            <a:r>
              <a:rPr lang="en-GB" sz="2000" dirty="0" smtClean="0">
                <a:solidFill>
                  <a:schemeClr val="accent1"/>
                </a:solidFill>
              </a:rPr>
              <a:t>Number of events to wait on</a:t>
            </a:r>
            <a:endParaRPr lang="en-GB" sz="2000" dirty="0">
              <a:solidFill>
                <a:schemeClr val="accent1"/>
              </a:solidFill>
            </a:endParaRPr>
          </a:p>
        </p:txBody>
      </p:sp>
      <p:cxnSp>
        <p:nvCxnSpPr>
          <p:cNvPr id="6" name="Straight Arrow Connector 5"/>
          <p:cNvCxnSpPr>
            <a:stCxn id="4" idx="1"/>
          </p:cNvCxnSpPr>
          <p:nvPr/>
        </p:nvCxnSpPr>
        <p:spPr>
          <a:xfrm flipH="1">
            <a:off x="5004048" y="3557047"/>
            <a:ext cx="576064" cy="879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56176" y="4305289"/>
            <a:ext cx="2692896" cy="707886"/>
          </a:xfrm>
          <a:prstGeom prst="rect">
            <a:avLst/>
          </a:prstGeom>
          <a:noFill/>
        </p:spPr>
        <p:txBody>
          <a:bodyPr wrap="square" rtlCol="0">
            <a:spAutoFit/>
          </a:bodyPr>
          <a:lstStyle/>
          <a:p>
            <a:r>
              <a:rPr lang="en-GB" sz="2000" dirty="0" smtClean="0">
                <a:solidFill>
                  <a:schemeClr val="accent1"/>
                </a:solidFill>
              </a:rPr>
              <a:t>An array of pointers to event object</a:t>
            </a:r>
            <a:endParaRPr lang="en-GB" sz="2000" dirty="0">
              <a:solidFill>
                <a:schemeClr val="accent1"/>
              </a:solidFill>
            </a:endParaRPr>
          </a:p>
        </p:txBody>
      </p:sp>
      <p:cxnSp>
        <p:nvCxnSpPr>
          <p:cNvPr id="10" name="Straight Arrow Connector 9"/>
          <p:cNvCxnSpPr>
            <a:stCxn id="9" idx="1"/>
          </p:cNvCxnSpPr>
          <p:nvPr/>
        </p:nvCxnSpPr>
        <p:spPr>
          <a:xfrm flipH="1" flipV="1">
            <a:off x="5363144" y="4455786"/>
            <a:ext cx="793032" cy="2034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5779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Profiling with Events</a:t>
            </a:r>
            <a:endParaRPr lang="en-GB" dirty="0"/>
          </a:p>
        </p:txBody>
      </p:sp>
      <p:sp>
        <p:nvSpPr>
          <p:cNvPr id="3" name="Content Placeholder 2"/>
          <p:cNvSpPr>
            <a:spLocks noGrp="1"/>
          </p:cNvSpPr>
          <p:nvPr>
            <p:ph idx="1"/>
          </p:nvPr>
        </p:nvSpPr>
        <p:spPr>
          <a:xfrm>
            <a:off x="179512" y="1600200"/>
            <a:ext cx="8784976" cy="5069160"/>
          </a:xfrm>
        </p:spPr>
        <p:txBody>
          <a:bodyPr>
            <a:normAutofit fontScale="85000" lnSpcReduction="10000"/>
          </a:bodyPr>
          <a:lstStyle/>
          <a:p>
            <a:r>
              <a:rPr lang="en-GB" dirty="0"/>
              <a:t>OpenCL is a performance oriented language … Hence performance analysis is an essential part of OpenCL programming.</a:t>
            </a:r>
          </a:p>
          <a:p>
            <a:r>
              <a:rPr lang="en-GB" dirty="0"/>
              <a:t>The OpenCL specification defines a portable way to collect profiling data. </a:t>
            </a:r>
          </a:p>
          <a:p>
            <a:r>
              <a:rPr lang="en-GB" dirty="0"/>
              <a:t>Can be used with most commands placed on the command queue … includes:</a:t>
            </a:r>
          </a:p>
          <a:p>
            <a:pPr lvl="1"/>
            <a:r>
              <a:rPr lang="en-GB" dirty="0"/>
              <a:t>Commands to read, write, map or copy memory objects</a:t>
            </a:r>
          </a:p>
          <a:p>
            <a:pPr lvl="1"/>
            <a:r>
              <a:rPr lang="en-GB" dirty="0"/>
              <a:t>Commands to </a:t>
            </a:r>
            <a:r>
              <a:rPr lang="en-GB" dirty="0" err="1"/>
              <a:t>enqueue</a:t>
            </a:r>
            <a:r>
              <a:rPr lang="en-GB" dirty="0"/>
              <a:t> kernels, tasks, and native kernels</a:t>
            </a:r>
          </a:p>
          <a:p>
            <a:pPr lvl="1"/>
            <a:r>
              <a:rPr lang="en-GB" dirty="0"/>
              <a:t>Commands to Acquire or Release OpenGL objects</a:t>
            </a:r>
          </a:p>
          <a:p>
            <a:r>
              <a:rPr lang="en-GB" dirty="0"/>
              <a:t>Profiling works by turning an event into an opaque object to hold timing data.  </a:t>
            </a:r>
          </a:p>
          <a:p>
            <a:endParaRPr lang="en-GB" dirty="0"/>
          </a:p>
          <a:p>
            <a:endParaRPr lang="en-GB" dirty="0"/>
          </a:p>
        </p:txBody>
      </p:sp>
    </p:spTree>
    <p:extLst>
      <p:ext uri="{BB962C8B-B14F-4D97-AF65-F5344CB8AC3E}">
        <p14:creationId xmlns:p14="http://schemas.microsoft.com/office/powerpoint/2010/main" val="308830139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Using the Profiling interface</a:t>
            </a:r>
            <a:endParaRPr lang="en-GB" dirty="0"/>
          </a:p>
        </p:txBody>
      </p:sp>
      <p:sp>
        <p:nvSpPr>
          <p:cNvPr id="3" name="Content Placeholder 2"/>
          <p:cNvSpPr>
            <a:spLocks noGrp="1"/>
          </p:cNvSpPr>
          <p:nvPr>
            <p:ph idx="1"/>
          </p:nvPr>
        </p:nvSpPr>
        <p:spPr>
          <a:xfrm>
            <a:off x="179512" y="1168152"/>
            <a:ext cx="8784976" cy="1396752"/>
          </a:xfrm>
        </p:spPr>
        <p:txBody>
          <a:bodyPr>
            <a:normAutofit fontScale="77500" lnSpcReduction="20000"/>
          </a:bodyPr>
          <a:lstStyle/>
          <a:p>
            <a:r>
              <a:rPr lang="en-GB" dirty="0"/>
              <a:t>Profiling is enabled when a queue is created with the CL_QUEUE_PROFILING_ENABLE  flag  set.   </a:t>
            </a:r>
          </a:p>
          <a:p>
            <a:r>
              <a:rPr lang="en-GB" dirty="0"/>
              <a:t>When profiling is enabled, the following function is used to extract the timing </a:t>
            </a:r>
            <a:r>
              <a:rPr lang="en-GB" dirty="0" smtClean="0"/>
              <a:t>data</a:t>
            </a:r>
            <a:endParaRPr lang="en-GB" dirty="0"/>
          </a:p>
        </p:txBody>
      </p:sp>
      <p:sp>
        <p:nvSpPr>
          <p:cNvPr id="4" name="TextBox 3"/>
          <p:cNvSpPr txBox="1"/>
          <p:nvPr/>
        </p:nvSpPr>
        <p:spPr>
          <a:xfrm>
            <a:off x="1619672" y="3290208"/>
            <a:ext cx="5688632" cy="1938992"/>
          </a:xfrm>
          <a:prstGeom prst="rect">
            <a:avLst/>
          </a:prstGeom>
          <a:noFill/>
        </p:spPr>
        <p:txBody>
          <a:bodyPr wrap="square" rtlCol="0">
            <a:spAutoFit/>
          </a:bodyPr>
          <a:lstStyle/>
          <a:p>
            <a:r>
              <a:rPr lang="en-GB" sz="2000" b="1" dirty="0" err="1" smtClean="0">
                <a:solidFill>
                  <a:schemeClr val="accent4"/>
                </a:solidFill>
                <a:latin typeface="Courier New Bold"/>
              </a:rPr>
              <a:t>cl_int</a:t>
            </a:r>
            <a:r>
              <a:rPr lang="en-GB" sz="2000" b="1" dirty="0" smtClean="0">
                <a:solidFill>
                  <a:schemeClr val="accent4"/>
                </a:solidFill>
                <a:latin typeface="Courier New Bold"/>
              </a:rPr>
              <a:t> </a:t>
            </a:r>
            <a:r>
              <a:rPr lang="en-GB" sz="2000" b="1" dirty="0" err="1" smtClean="0">
                <a:solidFill>
                  <a:schemeClr val="tx2">
                    <a:lumMod val="75000"/>
                  </a:schemeClr>
                </a:solidFill>
                <a:latin typeface="Courier New Bold"/>
              </a:rPr>
              <a:t>clGetEventProfilingInfo</a:t>
            </a:r>
            <a:r>
              <a:rPr lang="en-GB" sz="2000" b="1" dirty="0" smtClean="0">
                <a:latin typeface="Courier New Bold"/>
              </a:rPr>
              <a:t>(</a:t>
            </a:r>
          </a:p>
          <a:p>
            <a:r>
              <a:rPr lang="en-GB" sz="2000" b="1" dirty="0">
                <a:latin typeface="Courier New Bold"/>
              </a:rPr>
              <a:t>	</a:t>
            </a:r>
            <a:r>
              <a:rPr lang="en-GB" sz="2000" b="1" dirty="0" err="1" smtClean="0">
                <a:solidFill>
                  <a:schemeClr val="accent4"/>
                </a:solidFill>
                <a:latin typeface="Courier New Bold"/>
              </a:rPr>
              <a:t>cl_event</a:t>
            </a:r>
            <a:r>
              <a:rPr lang="en-GB" sz="2000" b="1" dirty="0" smtClean="0">
                <a:solidFill>
                  <a:schemeClr val="accent4"/>
                </a:solidFill>
                <a:latin typeface="Courier New Bold"/>
              </a:rPr>
              <a:t> </a:t>
            </a:r>
            <a:r>
              <a:rPr lang="en-GB" sz="2000" b="1" dirty="0" smtClean="0">
                <a:latin typeface="Courier New Bold"/>
              </a:rPr>
              <a:t>event,</a:t>
            </a:r>
          </a:p>
          <a:p>
            <a:r>
              <a:rPr lang="en-GB" sz="2000" b="1" dirty="0">
                <a:latin typeface="Courier New Bold"/>
              </a:rPr>
              <a:t>	</a:t>
            </a:r>
            <a:r>
              <a:rPr lang="en-GB" sz="2000" b="1" dirty="0" err="1" smtClean="0">
                <a:solidFill>
                  <a:schemeClr val="accent4"/>
                </a:solidFill>
                <a:latin typeface="Courier New Bold"/>
              </a:rPr>
              <a:t>cl_profiling_info</a:t>
            </a:r>
            <a:r>
              <a:rPr lang="en-GB" sz="2000" b="1" dirty="0" smtClean="0">
                <a:solidFill>
                  <a:schemeClr val="accent4"/>
                </a:solidFill>
                <a:latin typeface="Courier New Bold"/>
              </a:rPr>
              <a:t> </a:t>
            </a:r>
            <a:r>
              <a:rPr lang="en-GB" sz="2000" b="1" dirty="0" err="1" smtClean="0">
                <a:latin typeface="Courier New Bold"/>
              </a:rPr>
              <a:t>param_name</a:t>
            </a:r>
            <a:r>
              <a:rPr lang="en-GB" sz="2000" b="1" dirty="0" smtClean="0">
                <a:latin typeface="Courier New Bold"/>
              </a:rPr>
              <a:t>,</a:t>
            </a:r>
          </a:p>
          <a:p>
            <a:r>
              <a:rPr lang="en-GB" sz="2000" b="1" dirty="0">
                <a:latin typeface="Courier New Bold"/>
              </a:rPr>
              <a:t>	</a:t>
            </a:r>
            <a:r>
              <a:rPr lang="en-GB" sz="2000" b="1" dirty="0" err="1" smtClean="0">
                <a:solidFill>
                  <a:schemeClr val="accent2"/>
                </a:solidFill>
                <a:latin typeface="Courier New Bold"/>
              </a:rPr>
              <a:t>size_t</a:t>
            </a:r>
            <a:r>
              <a:rPr lang="en-GB" sz="2000" b="1" dirty="0" smtClean="0">
                <a:solidFill>
                  <a:schemeClr val="accent2"/>
                </a:solidFill>
                <a:latin typeface="Courier New Bold"/>
              </a:rPr>
              <a:t> </a:t>
            </a:r>
            <a:r>
              <a:rPr lang="en-GB" sz="2000" b="1" dirty="0" err="1" smtClean="0">
                <a:latin typeface="Courier New Bold"/>
              </a:rPr>
              <a:t>param_value_size</a:t>
            </a:r>
            <a:r>
              <a:rPr lang="en-GB" sz="2000" b="1" dirty="0" smtClean="0">
                <a:latin typeface="Courier New Bold"/>
              </a:rPr>
              <a:t>,</a:t>
            </a:r>
          </a:p>
          <a:p>
            <a:r>
              <a:rPr lang="en-GB" sz="2000" b="1" dirty="0">
                <a:latin typeface="Courier New Bold"/>
              </a:rPr>
              <a:t>	</a:t>
            </a:r>
            <a:r>
              <a:rPr lang="en-GB" sz="2000" b="1" dirty="0" smtClean="0">
                <a:solidFill>
                  <a:schemeClr val="accent2"/>
                </a:solidFill>
                <a:latin typeface="Courier New Bold"/>
              </a:rPr>
              <a:t>void</a:t>
            </a:r>
            <a:r>
              <a:rPr lang="en-GB" sz="2000" b="1" dirty="0" smtClean="0">
                <a:latin typeface="Courier New Bold"/>
              </a:rPr>
              <a:t> *</a:t>
            </a:r>
            <a:r>
              <a:rPr lang="en-GB" sz="2000" b="1" dirty="0" err="1" smtClean="0">
                <a:latin typeface="Courier New Bold"/>
              </a:rPr>
              <a:t>param_value</a:t>
            </a:r>
            <a:r>
              <a:rPr lang="en-GB" sz="2000" b="1" dirty="0" smtClean="0">
                <a:latin typeface="Courier New Bold"/>
              </a:rPr>
              <a:t>,</a:t>
            </a:r>
          </a:p>
          <a:p>
            <a:r>
              <a:rPr lang="en-GB" sz="2000" b="1" dirty="0">
                <a:latin typeface="Courier New Bold"/>
              </a:rPr>
              <a:t>	</a:t>
            </a:r>
            <a:r>
              <a:rPr lang="en-GB" sz="2000" b="1" dirty="0" err="1" smtClean="0">
                <a:solidFill>
                  <a:schemeClr val="accent2"/>
                </a:solidFill>
                <a:latin typeface="Courier New Bold"/>
              </a:rPr>
              <a:t>size_t</a:t>
            </a:r>
            <a:r>
              <a:rPr lang="en-GB" sz="2000" b="1" dirty="0" smtClean="0">
                <a:solidFill>
                  <a:schemeClr val="accent2"/>
                </a:solidFill>
                <a:latin typeface="Courier New Bold"/>
              </a:rPr>
              <a:t> </a:t>
            </a:r>
            <a:r>
              <a:rPr lang="en-GB" sz="2000" b="1" dirty="0" smtClean="0">
                <a:latin typeface="Courier New Bold"/>
              </a:rPr>
              <a:t>*</a:t>
            </a:r>
            <a:r>
              <a:rPr lang="en-GB" sz="2000" b="1" dirty="0" err="1" smtClean="0">
                <a:latin typeface="Courier New Bold"/>
              </a:rPr>
              <a:t>param_value_size_ret</a:t>
            </a:r>
            <a:r>
              <a:rPr lang="en-GB" sz="2000" b="1" dirty="0" smtClean="0">
                <a:latin typeface="Courier New Bold"/>
              </a:rPr>
              <a:t>)</a:t>
            </a:r>
          </a:p>
        </p:txBody>
      </p:sp>
      <p:sp>
        <p:nvSpPr>
          <p:cNvPr id="5" name="TextBox 4"/>
          <p:cNvSpPr txBox="1"/>
          <p:nvPr/>
        </p:nvSpPr>
        <p:spPr>
          <a:xfrm>
            <a:off x="251521" y="4223121"/>
            <a:ext cx="1656185" cy="923330"/>
          </a:xfrm>
          <a:prstGeom prst="rect">
            <a:avLst/>
          </a:prstGeom>
          <a:noFill/>
        </p:spPr>
        <p:txBody>
          <a:bodyPr wrap="square" rtlCol="0">
            <a:spAutoFit/>
          </a:bodyPr>
          <a:lstStyle/>
          <a:p>
            <a:r>
              <a:rPr lang="en-GB" dirty="0" smtClean="0">
                <a:solidFill>
                  <a:schemeClr val="accent1"/>
                </a:solidFill>
              </a:rPr>
              <a:t>Expected and actual size of profiling data.</a:t>
            </a:r>
            <a:endParaRPr lang="en-GB" dirty="0">
              <a:solidFill>
                <a:schemeClr val="accent1"/>
              </a:solidFill>
            </a:endParaRPr>
          </a:p>
        </p:txBody>
      </p:sp>
      <p:cxnSp>
        <p:nvCxnSpPr>
          <p:cNvPr id="7" name="Straight Arrow Connector 6"/>
          <p:cNvCxnSpPr/>
          <p:nvPr/>
        </p:nvCxnSpPr>
        <p:spPr>
          <a:xfrm flipV="1">
            <a:off x="1835698" y="4437114"/>
            <a:ext cx="690027" cy="1598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35698" y="4596951"/>
            <a:ext cx="690027" cy="4616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40835" y="2780928"/>
            <a:ext cx="1656185" cy="923330"/>
          </a:xfrm>
          <a:prstGeom prst="rect">
            <a:avLst/>
          </a:prstGeom>
          <a:noFill/>
        </p:spPr>
        <p:txBody>
          <a:bodyPr wrap="square" rtlCol="0">
            <a:spAutoFit/>
          </a:bodyPr>
          <a:lstStyle/>
          <a:p>
            <a:r>
              <a:rPr lang="en-GB" dirty="0" smtClean="0">
                <a:solidFill>
                  <a:schemeClr val="accent1"/>
                </a:solidFill>
              </a:rPr>
              <a:t>Profiling data to query (see next slide)</a:t>
            </a:r>
            <a:endParaRPr lang="en-GB" dirty="0">
              <a:solidFill>
                <a:schemeClr val="accent1"/>
              </a:solidFill>
            </a:endParaRPr>
          </a:p>
        </p:txBody>
      </p:sp>
      <p:cxnSp>
        <p:nvCxnSpPr>
          <p:cNvPr id="26" name="Straight Arrow Connector 25"/>
          <p:cNvCxnSpPr/>
          <p:nvPr/>
        </p:nvCxnSpPr>
        <p:spPr>
          <a:xfrm flipH="1">
            <a:off x="6084170" y="3356994"/>
            <a:ext cx="756665" cy="6904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354051" y="4223123"/>
            <a:ext cx="1656185" cy="923330"/>
          </a:xfrm>
          <a:prstGeom prst="rect">
            <a:avLst/>
          </a:prstGeom>
          <a:noFill/>
        </p:spPr>
        <p:txBody>
          <a:bodyPr wrap="square" rtlCol="0">
            <a:spAutoFit/>
          </a:bodyPr>
          <a:lstStyle/>
          <a:p>
            <a:r>
              <a:rPr lang="en-GB" dirty="0" smtClean="0">
                <a:solidFill>
                  <a:schemeClr val="accent1"/>
                </a:solidFill>
              </a:rPr>
              <a:t>Pointer to memory to hold results</a:t>
            </a:r>
            <a:endParaRPr lang="en-GB" dirty="0">
              <a:solidFill>
                <a:schemeClr val="accent1"/>
              </a:solidFill>
            </a:endParaRPr>
          </a:p>
        </p:txBody>
      </p:sp>
      <p:cxnSp>
        <p:nvCxnSpPr>
          <p:cNvPr id="31" name="Straight Arrow Connector 30"/>
          <p:cNvCxnSpPr/>
          <p:nvPr/>
        </p:nvCxnSpPr>
        <p:spPr>
          <a:xfrm flipH="1" flipV="1">
            <a:off x="5436098" y="4725145"/>
            <a:ext cx="1917953" cy="306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2769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a:t>
            </a:r>
            <a:r>
              <a:rPr lang="en-GB" dirty="0" err="1" smtClean="0"/>
              <a:t>l_profiling_info</a:t>
            </a:r>
            <a:r>
              <a:rPr lang="en-GB" dirty="0" smtClean="0"/>
              <a:t> values</a:t>
            </a:r>
            <a:endParaRPr lang="en-GB" dirty="0"/>
          </a:p>
        </p:txBody>
      </p:sp>
      <p:sp>
        <p:nvSpPr>
          <p:cNvPr id="3" name="Content Placeholder 2"/>
          <p:cNvSpPr>
            <a:spLocks noGrp="1"/>
          </p:cNvSpPr>
          <p:nvPr>
            <p:ph idx="1"/>
          </p:nvPr>
        </p:nvSpPr>
        <p:spPr>
          <a:xfrm>
            <a:off x="179512" y="1600200"/>
            <a:ext cx="8712968" cy="4997152"/>
          </a:xfrm>
        </p:spPr>
        <p:txBody>
          <a:bodyPr>
            <a:normAutofit fontScale="85000" lnSpcReduction="10000"/>
          </a:bodyPr>
          <a:lstStyle/>
          <a:p>
            <a:r>
              <a:rPr lang="en-GB" dirty="0"/>
              <a:t>CL_PROFILING_COMMAND_QUEUED</a:t>
            </a:r>
          </a:p>
          <a:p>
            <a:pPr lvl="1"/>
            <a:r>
              <a:rPr lang="en-GB" dirty="0"/>
              <a:t>the device time in nanoseconds when the command is </a:t>
            </a:r>
            <a:r>
              <a:rPr lang="en-GB" dirty="0" err="1"/>
              <a:t>enqueued</a:t>
            </a:r>
            <a:r>
              <a:rPr lang="en-GB" dirty="0"/>
              <a:t> in a command-queue by the host. (</a:t>
            </a:r>
            <a:r>
              <a:rPr lang="en-GB" dirty="0" err="1"/>
              <a:t>cl_ulong</a:t>
            </a:r>
            <a:r>
              <a:rPr lang="en-GB" dirty="0"/>
              <a:t>)</a:t>
            </a:r>
          </a:p>
          <a:p>
            <a:r>
              <a:rPr lang="en-GB" dirty="0"/>
              <a:t>CL_PROFILING_COMMAND_SUBMIT</a:t>
            </a:r>
          </a:p>
          <a:p>
            <a:pPr lvl="1"/>
            <a:r>
              <a:rPr lang="en-GB" dirty="0"/>
              <a:t>the device time in nanoseconds when the command is submitted to compute device. (</a:t>
            </a:r>
            <a:r>
              <a:rPr lang="en-GB" dirty="0" err="1"/>
              <a:t>cl_ulong</a:t>
            </a:r>
            <a:r>
              <a:rPr lang="en-GB" dirty="0"/>
              <a:t>)</a:t>
            </a:r>
          </a:p>
          <a:p>
            <a:r>
              <a:rPr lang="en-GB" dirty="0"/>
              <a:t>CL_PROFILING_COMMAND_START</a:t>
            </a:r>
          </a:p>
          <a:p>
            <a:pPr lvl="1"/>
            <a:r>
              <a:rPr lang="en-GB" dirty="0"/>
              <a:t>the device time in nanoseconds when the command starts execution on the device. (</a:t>
            </a:r>
            <a:r>
              <a:rPr lang="en-GB" dirty="0" err="1"/>
              <a:t>cl_ulong</a:t>
            </a:r>
            <a:r>
              <a:rPr lang="en-GB" dirty="0"/>
              <a:t>)</a:t>
            </a:r>
          </a:p>
          <a:p>
            <a:r>
              <a:rPr lang="en-GB" dirty="0"/>
              <a:t>CL_PROFILING_COMMAND_END</a:t>
            </a:r>
          </a:p>
          <a:p>
            <a:pPr lvl="1"/>
            <a:r>
              <a:rPr lang="en-GB" dirty="0"/>
              <a:t>the device time in nanoseconds when the command has finished execution on the device. (</a:t>
            </a:r>
            <a:r>
              <a:rPr lang="en-GB" dirty="0" err="1"/>
              <a:t>cl_ulong</a:t>
            </a:r>
            <a:r>
              <a:rPr lang="en-GB" dirty="0"/>
              <a:t>)</a:t>
            </a:r>
          </a:p>
          <a:p>
            <a:endParaRPr lang="en-GB" dirty="0"/>
          </a:p>
        </p:txBody>
      </p:sp>
    </p:spTree>
    <p:extLst>
      <p:ext uri="{BB962C8B-B14F-4D97-AF65-F5344CB8AC3E}">
        <p14:creationId xmlns:p14="http://schemas.microsoft.com/office/powerpoint/2010/main" val="38619799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Virtual Memory</a:t>
            </a:r>
            <a:endParaRPr lang="en-US" dirty="0"/>
          </a:p>
        </p:txBody>
      </p:sp>
      <p:sp>
        <p:nvSpPr>
          <p:cNvPr id="3" name="Content Placeholder 2"/>
          <p:cNvSpPr>
            <a:spLocks noGrp="1"/>
          </p:cNvSpPr>
          <p:nvPr>
            <p:ph idx="1"/>
          </p:nvPr>
        </p:nvSpPr>
        <p:spPr/>
        <p:txBody>
          <a:bodyPr/>
          <a:lstStyle/>
          <a:p>
            <a:r>
              <a:rPr lang="en-US" dirty="0" smtClean="0"/>
              <a:t>Three types of sharing</a:t>
            </a:r>
          </a:p>
          <a:p>
            <a:pPr lvl="1"/>
            <a:r>
              <a:rPr lang="en-US" b="1" dirty="0" smtClean="0">
                <a:solidFill>
                  <a:srgbClr val="008000"/>
                </a:solidFill>
              </a:rPr>
              <a:t>Coarse-grained </a:t>
            </a:r>
            <a:r>
              <a:rPr lang="en-US" dirty="0" smtClean="0"/>
              <a:t>buffer sharing</a:t>
            </a:r>
          </a:p>
          <a:p>
            <a:pPr lvl="1"/>
            <a:r>
              <a:rPr lang="en-US" b="1" dirty="0" smtClean="0">
                <a:solidFill>
                  <a:srgbClr val="008000"/>
                </a:solidFill>
              </a:rPr>
              <a:t>Fine-grained </a:t>
            </a:r>
            <a:r>
              <a:rPr lang="en-US" dirty="0" smtClean="0"/>
              <a:t>buffer sharing</a:t>
            </a:r>
          </a:p>
          <a:p>
            <a:pPr lvl="1"/>
            <a:r>
              <a:rPr lang="en-US" b="1" dirty="0" smtClean="0">
                <a:solidFill>
                  <a:srgbClr val="008000"/>
                </a:solidFill>
              </a:rPr>
              <a:t>System sharing</a:t>
            </a:r>
          </a:p>
          <a:p>
            <a:pPr lvl="1"/>
            <a:endParaRPr lang="en-US" dirty="0" smtClean="0"/>
          </a:p>
        </p:txBody>
      </p:sp>
    </p:spTree>
    <p:extLst>
      <p:ext uri="{BB962C8B-B14F-4D97-AF65-F5344CB8AC3E}">
        <p14:creationId xmlns:p14="http://schemas.microsoft.com/office/powerpoint/2010/main" val="386483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Profiling Examples</a:t>
            </a:r>
            <a:endParaRPr lang="en-GB" dirty="0"/>
          </a:p>
        </p:txBody>
      </p:sp>
      <p:sp>
        <p:nvSpPr>
          <p:cNvPr id="5" name="Content Placeholder 4"/>
          <p:cNvSpPr>
            <a:spLocks noGrp="1"/>
          </p:cNvSpPr>
          <p:nvPr>
            <p:ph sz="half" idx="1"/>
          </p:nvPr>
        </p:nvSpPr>
        <p:spPr>
          <a:xfrm>
            <a:off x="107504" y="1052736"/>
            <a:ext cx="4388296" cy="5616624"/>
          </a:xfrm>
        </p:spPr>
        <p:txBody>
          <a:bodyPr>
            <a:normAutofit/>
          </a:bodyPr>
          <a:lstStyle/>
          <a:p>
            <a:pPr marL="0" indent="0">
              <a:buNone/>
            </a:pPr>
            <a:r>
              <a:rPr lang="en-GB" sz="1600" b="1" dirty="0" err="1">
                <a:solidFill>
                  <a:schemeClr val="accent3"/>
                </a:solidFill>
                <a:latin typeface="Courier New Bold"/>
              </a:rPr>
              <a:t>cl_event</a:t>
            </a:r>
            <a:r>
              <a:rPr lang="en-GB" sz="1600" b="1" dirty="0">
                <a:solidFill>
                  <a:schemeClr val="accent3"/>
                </a:solidFill>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err="1">
                <a:solidFill>
                  <a:schemeClr val="accent3"/>
                </a:solidFill>
                <a:latin typeface="Courier New Bold"/>
              </a:rPr>
              <a:t>cl_command_queue</a:t>
            </a:r>
            <a:r>
              <a:rPr lang="en-GB" sz="1600" b="1" dirty="0">
                <a:solidFill>
                  <a:schemeClr val="accent3"/>
                </a:solidFill>
                <a:latin typeface="Courier New Bold"/>
              </a:rPr>
              <a:t> </a:t>
            </a:r>
            <a:r>
              <a:rPr lang="en-GB" sz="1600" b="1" dirty="0" err="1">
                <a:latin typeface="Courier New Bold"/>
              </a:rPr>
              <a:t>comm</a:t>
            </a:r>
            <a:r>
              <a:rPr lang="en-GB" sz="1600" b="1" dirty="0">
                <a:latin typeface="Courier New Bold"/>
              </a:rPr>
              <a:t>; </a:t>
            </a:r>
          </a:p>
          <a:p>
            <a:pPr marL="0" indent="0">
              <a:buNone/>
            </a:pPr>
            <a:endParaRPr lang="en-GB" sz="1600" b="1" dirty="0">
              <a:latin typeface="Courier New Bold"/>
            </a:endParaRPr>
          </a:p>
          <a:p>
            <a:pPr marL="0" indent="0">
              <a:buNone/>
            </a:pPr>
            <a:r>
              <a:rPr lang="en-GB" sz="1600" b="1" dirty="0" err="1">
                <a:latin typeface="Courier New Bold"/>
              </a:rPr>
              <a:t>comm</a:t>
            </a:r>
            <a:r>
              <a:rPr lang="en-GB" sz="1600" b="1" dirty="0">
                <a:latin typeface="Courier New Bold"/>
              </a:rPr>
              <a:t> = </a:t>
            </a:r>
            <a:r>
              <a:rPr lang="en-GB" sz="1600" b="1" dirty="0" err="1">
                <a:solidFill>
                  <a:schemeClr val="tx2">
                    <a:lumMod val="75000"/>
                  </a:schemeClr>
                </a:solidFill>
                <a:latin typeface="Courier New Bold"/>
              </a:rPr>
              <a:t>clCreateCommandQueue</a:t>
            </a:r>
            <a:r>
              <a:rPr lang="en-GB" sz="1600" b="1" dirty="0">
                <a:latin typeface="Courier New Bold"/>
              </a:rPr>
              <a:t>(</a:t>
            </a:r>
          </a:p>
          <a:p>
            <a:pPr marL="0" indent="0">
              <a:buNone/>
            </a:pPr>
            <a:r>
              <a:rPr lang="en-GB" sz="1600" b="1" dirty="0">
                <a:latin typeface="Courier New Bold"/>
              </a:rPr>
              <a:t>       context, </a:t>
            </a:r>
            <a:r>
              <a:rPr lang="en-GB" sz="1600" b="1" dirty="0" err="1">
                <a:latin typeface="Courier New Bold"/>
              </a:rPr>
              <a:t>device_id</a:t>
            </a:r>
            <a:r>
              <a:rPr lang="en-GB" sz="1600" b="1" dirty="0">
                <a:latin typeface="Courier New Bold"/>
              </a:rPr>
              <a:t>, </a:t>
            </a:r>
          </a:p>
          <a:p>
            <a:pPr marL="0" indent="0">
              <a:buNone/>
            </a:pPr>
            <a:r>
              <a:rPr lang="en-GB" sz="1600" b="1" dirty="0">
                <a:latin typeface="Courier New Bold"/>
              </a:rPr>
              <a:t>      CL_QUEUE_PROFILING_ENABLE, </a:t>
            </a:r>
          </a:p>
          <a:p>
            <a:pPr marL="0" indent="0">
              <a:buNone/>
            </a:pPr>
            <a:r>
              <a:rPr lang="en-GB" sz="1600" b="1" dirty="0">
                <a:latin typeface="Courier New Bold"/>
              </a:rPr>
              <a:t>       &amp;err);</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clEnqueueNDRangeKernel</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comm</a:t>
            </a:r>
            <a:r>
              <a:rPr lang="en-GB" sz="1600" b="1" dirty="0">
                <a:latin typeface="Courier New Bold"/>
              </a:rPr>
              <a:t>, kernel, </a:t>
            </a:r>
          </a:p>
          <a:p>
            <a:pPr marL="0" indent="0">
              <a:buNone/>
            </a:pPr>
            <a:r>
              <a:rPr lang="en-GB" sz="1600" b="1" dirty="0">
                <a:latin typeface="Courier New Bold"/>
              </a:rPr>
              <a:t>          </a:t>
            </a:r>
            <a:r>
              <a:rPr lang="en-GB" sz="1600" b="1" dirty="0" err="1">
                <a:latin typeface="Courier New Bold"/>
              </a:rPr>
              <a:t>nd</a:t>
            </a:r>
            <a:r>
              <a:rPr lang="en-GB" sz="1600" b="1" dirty="0">
                <a:latin typeface="Courier New Bold"/>
              </a:rPr>
              <a:t>, NULL, global, NULL, </a:t>
            </a:r>
          </a:p>
          <a:p>
            <a:pPr marL="0" indent="0">
              <a:buNone/>
            </a:pPr>
            <a:r>
              <a:rPr lang="en-GB" sz="1600" b="1" dirty="0">
                <a:latin typeface="Courier New Bold"/>
              </a:rPr>
              <a:t>          0, NULL,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a:t>
            </a:r>
          </a:p>
          <a:p>
            <a:pPr marL="0" indent="0">
              <a:buNone/>
            </a:pPr>
            <a:r>
              <a:rPr lang="en-GB" sz="1600" b="1" dirty="0" err="1">
                <a:solidFill>
                  <a:schemeClr val="tx2">
                    <a:lumMod val="75000"/>
                  </a:schemeClr>
                </a:solidFill>
                <a:latin typeface="Courier New Bold"/>
              </a:rPr>
              <a:t>clFinish</a:t>
            </a:r>
            <a:r>
              <a:rPr lang="en-GB" sz="1600" b="1" dirty="0">
                <a:latin typeface="Courier New Bold"/>
              </a:rPr>
              <a:t>(</a:t>
            </a:r>
            <a:r>
              <a:rPr lang="en-GB" sz="1600" b="1" dirty="0" err="1">
                <a:latin typeface="Courier New Bold"/>
              </a:rPr>
              <a:t>comm</a:t>
            </a:r>
            <a:r>
              <a:rPr lang="en-GB" sz="1600" b="1" dirty="0">
                <a:latin typeface="Courier New Bold"/>
              </a:rPr>
              <a:t>);</a:t>
            </a:r>
          </a:p>
          <a:p>
            <a:pPr marL="0" indent="0">
              <a:buNone/>
            </a:pPr>
            <a:r>
              <a:rPr lang="en-GB" sz="1600" b="1" dirty="0">
                <a:latin typeface="Courier New Bold"/>
              </a:rPr>
              <a:t>err = </a:t>
            </a:r>
            <a:r>
              <a:rPr lang="en-GB" sz="1600" b="1" dirty="0" err="1">
                <a:solidFill>
                  <a:schemeClr val="tx2">
                    <a:lumMod val="75000"/>
                  </a:schemeClr>
                </a:solidFill>
                <a:latin typeface="Courier New Bold"/>
              </a:rPr>
              <a:t>clWaitForEvents</a:t>
            </a:r>
            <a:r>
              <a:rPr lang="en-GB" sz="1600" b="1" dirty="0">
                <a:latin typeface="Courier New Bold"/>
              </a:rPr>
              <a:t>(1, &amp;</a:t>
            </a:r>
            <a:r>
              <a:rPr lang="en-GB" sz="1600" b="1" dirty="0" err="1">
                <a:latin typeface="Courier New Bold"/>
              </a:rPr>
              <a:t>prof_event</a:t>
            </a:r>
            <a:r>
              <a:rPr lang="en-GB" sz="1600" b="1" dirty="0">
                <a:latin typeface="Courier New Bold"/>
              </a:rPr>
              <a:t> );</a:t>
            </a:r>
          </a:p>
          <a:p>
            <a:pPr marL="0" indent="0">
              <a:buNone/>
            </a:pPr>
            <a:r>
              <a:rPr lang="en-GB" sz="1600" b="1" dirty="0">
                <a:latin typeface="Courier New Bold"/>
              </a:rPr>
              <a:t> </a:t>
            </a:r>
          </a:p>
          <a:p>
            <a:pPr marL="0" indent="0">
              <a:buNone/>
            </a:pPr>
            <a:endParaRPr lang="en-GB" sz="1600" b="1" dirty="0">
              <a:latin typeface="Courier New Bold"/>
            </a:endParaRPr>
          </a:p>
        </p:txBody>
      </p:sp>
      <p:sp>
        <p:nvSpPr>
          <p:cNvPr id="6" name="Content Placeholder 5"/>
          <p:cNvSpPr>
            <a:spLocks noGrp="1"/>
          </p:cNvSpPr>
          <p:nvPr>
            <p:ph sz="half" idx="2"/>
          </p:nvPr>
        </p:nvSpPr>
        <p:spPr>
          <a:xfrm>
            <a:off x="4648200" y="1052736"/>
            <a:ext cx="4388296" cy="5616624"/>
          </a:xfrm>
        </p:spPr>
        <p:txBody>
          <a:bodyPr>
            <a:normAutofit/>
          </a:bodyPr>
          <a:lstStyle/>
          <a:p>
            <a:pPr marL="0" indent="0">
              <a:buNone/>
            </a:pPr>
            <a:r>
              <a:rPr lang="en-GB" sz="1600" b="1" dirty="0" err="1">
                <a:solidFill>
                  <a:schemeClr val="accent3"/>
                </a:solidFill>
                <a:latin typeface="Courier New Bold"/>
              </a:rPr>
              <a:t>cl_ulong</a:t>
            </a:r>
            <a:r>
              <a:rPr lang="en-GB" sz="1600" b="1" dirty="0">
                <a:solidFill>
                  <a:schemeClr val="accent3"/>
                </a:solidFill>
                <a:latin typeface="Courier New Bold"/>
              </a:rPr>
              <a:t> </a:t>
            </a:r>
            <a:r>
              <a:rPr lang="en-GB" sz="1600" b="1" dirty="0" err="1">
                <a:latin typeface="Courier New Bold"/>
              </a:rPr>
              <a:t>start_time</a:t>
            </a:r>
            <a:r>
              <a:rPr lang="en-GB" sz="1600" b="1" dirty="0">
                <a:latin typeface="Courier New Bold"/>
              </a:rPr>
              <a:t>, </a:t>
            </a:r>
            <a:r>
              <a:rPr lang="en-GB" sz="1600" b="1" dirty="0" err="1">
                <a:latin typeface="Courier New Bold"/>
              </a:rPr>
              <a:t>end_time</a:t>
            </a:r>
            <a:r>
              <a:rPr lang="en-GB" sz="1600" b="1" dirty="0">
                <a:latin typeface="Courier New Bold"/>
              </a:rPr>
              <a:t>;</a:t>
            </a:r>
          </a:p>
          <a:p>
            <a:pPr marL="0" indent="0">
              <a:buNone/>
            </a:pPr>
            <a:r>
              <a:rPr lang="en-GB" sz="1600" b="1" dirty="0" err="1">
                <a:solidFill>
                  <a:schemeClr val="accent2"/>
                </a:solidFill>
                <a:latin typeface="Courier New Bold"/>
              </a:rPr>
              <a:t>size_t</a:t>
            </a:r>
            <a:r>
              <a:rPr lang="en-GB" sz="1600" b="1" dirty="0">
                <a:solidFill>
                  <a:schemeClr val="accent2"/>
                </a:solidFill>
                <a:latin typeface="Courier New Bold"/>
              </a:rPr>
              <a:t> </a:t>
            </a:r>
            <a:r>
              <a:rPr lang="en-GB" sz="1600" b="1" dirty="0" err="1">
                <a:latin typeface="Courier New Bold"/>
              </a:rPr>
              <a:t>return_bytes</a:t>
            </a:r>
            <a:r>
              <a:rPr lang="en-GB" sz="1600" b="1" dirty="0">
                <a:latin typeface="Courier New Bold"/>
              </a:rPr>
              <a:t>;</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clGetEventProfilingInfo</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CL_PROFILING_COMMAND_QUEUED,</a:t>
            </a:r>
          </a:p>
          <a:p>
            <a:pPr marL="0" indent="0">
              <a:buNone/>
            </a:pPr>
            <a:r>
              <a:rPr lang="en-GB" sz="1600" b="1" dirty="0">
                <a:latin typeface="Courier New Bold"/>
              </a:rPr>
              <a:t>	  </a:t>
            </a:r>
            <a:r>
              <a:rPr lang="en-GB" sz="1600" b="1" dirty="0" err="1">
                <a:solidFill>
                  <a:schemeClr val="tx2">
                    <a:lumMod val="75000"/>
                  </a:schemeClr>
                </a:solidFill>
                <a:latin typeface="Courier New Bold"/>
              </a:rPr>
              <a:t>sizeof</a:t>
            </a:r>
            <a:r>
              <a:rPr lang="en-GB" sz="1600" b="1" dirty="0">
                <a:latin typeface="Courier New Bold"/>
              </a:rPr>
              <a:t>(</a:t>
            </a:r>
            <a:r>
              <a:rPr lang="en-GB" sz="1600" b="1" dirty="0" err="1">
                <a:solidFill>
                  <a:schemeClr val="accent3"/>
                </a:solidFill>
                <a:latin typeface="Courier New Bold"/>
              </a:rPr>
              <a:t>cl_ulong</a:t>
            </a:r>
            <a:r>
              <a:rPr lang="en-GB" sz="1600" b="1" dirty="0">
                <a:latin typeface="Courier New Bold"/>
              </a:rPr>
              <a:t>),  </a:t>
            </a:r>
          </a:p>
          <a:p>
            <a:pPr marL="0" indent="0">
              <a:buNone/>
            </a:pPr>
            <a:r>
              <a:rPr lang="en-GB" sz="1600" b="1" dirty="0">
                <a:latin typeface="Courier New Bold"/>
              </a:rPr>
              <a:t>	  &amp;</a:t>
            </a:r>
            <a:r>
              <a:rPr lang="en-GB" sz="1600" b="1" dirty="0" err="1">
                <a:latin typeface="Courier New Bold"/>
              </a:rPr>
              <a:t>start_time</a:t>
            </a:r>
            <a:r>
              <a:rPr lang="en-GB" sz="1600" b="1" dirty="0">
                <a:latin typeface="Courier New Bold"/>
              </a:rPr>
              <a:t>,</a:t>
            </a:r>
          </a:p>
          <a:p>
            <a:pPr marL="0" indent="0">
              <a:buNone/>
            </a:pPr>
            <a:r>
              <a:rPr lang="en-GB" sz="1600" b="1" dirty="0">
                <a:latin typeface="Courier New Bold"/>
              </a:rPr>
              <a:t>	  &amp;</a:t>
            </a:r>
            <a:r>
              <a:rPr lang="en-GB" sz="1600" b="1" dirty="0" err="1">
                <a:latin typeface="Courier New Bold"/>
              </a:rPr>
              <a:t>return_bytes</a:t>
            </a:r>
            <a:r>
              <a:rPr lang="en-GB" sz="1600" b="1" dirty="0">
                <a:latin typeface="Courier New Bold"/>
              </a:rPr>
              <a:t>);</a:t>
            </a:r>
          </a:p>
          <a:p>
            <a:pPr marL="0" indent="0">
              <a:buNone/>
            </a:pPr>
            <a:r>
              <a:rPr lang="en-GB" sz="1600" b="1" dirty="0">
                <a:latin typeface="Courier New Bold"/>
              </a:rPr>
              <a:t> </a:t>
            </a:r>
          </a:p>
          <a:p>
            <a:pPr marL="0" indent="0">
              <a:buNone/>
            </a:pPr>
            <a:r>
              <a:rPr lang="en-GB" sz="1600" b="1" dirty="0">
                <a:latin typeface="Courier New Bold"/>
              </a:rPr>
              <a:t>err = </a:t>
            </a:r>
            <a:r>
              <a:rPr lang="en-GB" sz="1600" b="1" dirty="0" err="1">
                <a:solidFill>
                  <a:schemeClr val="tx2">
                    <a:lumMod val="75000"/>
                  </a:schemeClr>
                </a:solidFill>
                <a:latin typeface="Courier New Bold"/>
              </a:rPr>
              <a:t>clGetEventProfilingInfo</a:t>
            </a:r>
            <a:r>
              <a:rPr lang="en-GB" sz="1600" b="1" dirty="0">
                <a:latin typeface="Courier New Bold"/>
              </a:rPr>
              <a:t>(</a:t>
            </a:r>
          </a:p>
          <a:p>
            <a:pPr marL="0" indent="0">
              <a:buNone/>
            </a:pPr>
            <a:r>
              <a:rPr lang="en-GB" sz="1600" b="1" dirty="0">
                <a:latin typeface="Courier New Bold"/>
              </a:rPr>
              <a:t>	  </a:t>
            </a:r>
            <a:r>
              <a:rPr lang="en-GB" sz="1600" b="1" dirty="0" err="1">
                <a:latin typeface="Courier New Bold"/>
              </a:rPr>
              <a:t>prof_event</a:t>
            </a:r>
            <a:r>
              <a:rPr lang="en-GB" sz="1600" b="1" dirty="0">
                <a:latin typeface="Courier New Bold"/>
              </a:rPr>
              <a:t>,</a:t>
            </a:r>
          </a:p>
          <a:p>
            <a:pPr marL="0" indent="0">
              <a:buNone/>
            </a:pPr>
            <a:r>
              <a:rPr lang="en-GB" sz="1600" b="1" dirty="0">
                <a:latin typeface="Courier New Bold"/>
              </a:rPr>
              <a:t>	  CL_PROFILING_COMMAND_END,</a:t>
            </a:r>
          </a:p>
          <a:p>
            <a:pPr marL="0" indent="0">
              <a:buNone/>
            </a:pPr>
            <a:r>
              <a:rPr lang="en-GB" sz="1600" b="1" dirty="0">
                <a:latin typeface="Courier New Bold"/>
              </a:rPr>
              <a:t>	  </a:t>
            </a:r>
            <a:r>
              <a:rPr lang="en-GB" sz="1600" b="1" dirty="0" err="1">
                <a:solidFill>
                  <a:schemeClr val="tx2">
                    <a:lumMod val="75000"/>
                  </a:schemeClr>
                </a:solidFill>
                <a:latin typeface="Courier New Bold"/>
              </a:rPr>
              <a:t>sizeof</a:t>
            </a:r>
            <a:r>
              <a:rPr lang="en-GB" sz="1600" b="1" dirty="0">
                <a:latin typeface="Courier New Bold"/>
              </a:rPr>
              <a:t>(</a:t>
            </a:r>
            <a:r>
              <a:rPr lang="en-GB" sz="1600" b="1" dirty="0" err="1">
                <a:solidFill>
                  <a:schemeClr val="accent3"/>
                </a:solidFill>
                <a:latin typeface="Courier New Bold"/>
              </a:rPr>
              <a:t>cl_ulong</a:t>
            </a:r>
            <a:r>
              <a:rPr lang="en-GB" sz="1600" b="1" dirty="0">
                <a:latin typeface="Courier New Bold"/>
              </a:rPr>
              <a:t>), </a:t>
            </a:r>
          </a:p>
          <a:p>
            <a:pPr marL="0" indent="0">
              <a:buNone/>
            </a:pPr>
            <a:r>
              <a:rPr lang="en-GB" sz="1600" b="1" dirty="0">
                <a:latin typeface="Courier New Bold"/>
              </a:rPr>
              <a:t>	  &amp;</a:t>
            </a:r>
            <a:r>
              <a:rPr lang="en-GB" sz="1600" b="1" dirty="0" err="1">
                <a:latin typeface="Courier New Bold"/>
              </a:rPr>
              <a:t>end_time</a:t>
            </a:r>
            <a:r>
              <a:rPr lang="en-GB" sz="1600" b="1" dirty="0">
                <a:latin typeface="Courier New Bold"/>
              </a:rPr>
              <a:t>,</a:t>
            </a:r>
          </a:p>
          <a:p>
            <a:pPr marL="0" indent="0">
              <a:buNone/>
            </a:pPr>
            <a:r>
              <a:rPr lang="en-GB" sz="1600" b="1" dirty="0">
                <a:latin typeface="Courier New Bold"/>
              </a:rPr>
              <a:t>	  &amp;</a:t>
            </a:r>
            <a:r>
              <a:rPr lang="en-GB" sz="1600" b="1" dirty="0" err="1">
                <a:latin typeface="Courier New Bold"/>
              </a:rPr>
              <a:t>return_bytes</a:t>
            </a:r>
            <a:r>
              <a:rPr lang="en-GB" sz="1600" b="1" dirty="0">
                <a:latin typeface="Courier New Bold"/>
              </a:rPr>
              <a:t>);</a:t>
            </a:r>
          </a:p>
          <a:p>
            <a:pPr marL="0" indent="0">
              <a:buNone/>
            </a:pPr>
            <a:endParaRPr lang="en-GB" sz="1600" b="1" dirty="0">
              <a:latin typeface="Courier New Bold"/>
            </a:endParaRPr>
          </a:p>
          <a:p>
            <a:pPr marL="0" indent="0">
              <a:buNone/>
            </a:pPr>
            <a:r>
              <a:rPr lang="en-GB" sz="1600" b="1" dirty="0" err="1">
                <a:latin typeface="Courier New Bold"/>
              </a:rPr>
              <a:t>run_time</a:t>
            </a:r>
            <a:r>
              <a:rPr lang="en-GB" sz="1600" b="1" dirty="0">
                <a:latin typeface="Courier New Bold"/>
              </a:rPr>
              <a:t> =(</a:t>
            </a:r>
            <a:r>
              <a:rPr lang="en-GB" sz="1600" b="1" dirty="0">
                <a:solidFill>
                  <a:schemeClr val="accent2"/>
                </a:solidFill>
                <a:latin typeface="Courier New Bold"/>
              </a:rPr>
              <a:t>double</a:t>
            </a:r>
            <a:r>
              <a:rPr lang="en-GB" sz="1600" b="1" dirty="0">
                <a:latin typeface="Courier New Bold"/>
              </a:rPr>
              <a:t>)(</a:t>
            </a:r>
            <a:r>
              <a:rPr lang="en-GB" sz="1600" b="1" dirty="0" err="1">
                <a:latin typeface="Courier New Bold"/>
              </a:rPr>
              <a:t>end_time</a:t>
            </a:r>
            <a:r>
              <a:rPr lang="en-GB" sz="1600" b="1" dirty="0">
                <a:latin typeface="Courier New Bold"/>
              </a:rPr>
              <a:t> - </a:t>
            </a:r>
            <a:r>
              <a:rPr lang="en-GB" sz="1600" b="1" dirty="0" err="1">
                <a:latin typeface="Courier New Bold"/>
              </a:rPr>
              <a:t>start_time</a:t>
            </a:r>
            <a:r>
              <a:rPr lang="en-GB" sz="1600" b="1" dirty="0">
                <a:latin typeface="Courier New Bold"/>
              </a:rPr>
              <a:t>);</a:t>
            </a:r>
          </a:p>
          <a:p>
            <a:pPr marL="0" indent="0">
              <a:buNone/>
            </a:pPr>
            <a:endParaRPr lang="en-GB" sz="1600" b="1" dirty="0">
              <a:latin typeface="Courier New Bold"/>
            </a:endParaRPr>
          </a:p>
          <a:p>
            <a:pPr marL="0" indent="0">
              <a:buNone/>
            </a:pPr>
            <a:endParaRPr lang="en-GB" sz="1600" b="1" dirty="0">
              <a:latin typeface="Courier New Bold"/>
            </a:endParaRPr>
          </a:p>
        </p:txBody>
      </p:sp>
      <p:sp>
        <p:nvSpPr>
          <p:cNvPr id="7" name="Oval 6"/>
          <p:cNvSpPr/>
          <p:nvPr/>
        </p:nvSpPr>
        <p:spPr>
          <a:xfrm>
            <a:off x="539552" y="2492896"/>
            <a:ext cx="367240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483768" y="4221088"/>
            <a:ext cx="1296144"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211960" y="1664804"/>
            <a:ext cx="4608512" cy="2232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3995936" y="3944216"/>
            <a:ext cx="5184576" cy="201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854263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171400"/>
            <a:ext cx="8928992" cy="1143000"/>
          </a:xfrm>
        </p:spPr>
        <p:txBody>
          <a:bodyPr>
            <a:normAutofit fontScale="90000"/>
          </a:bodyPr>
          <a:lstStyle/>
          <a:p>
            <a:r>
              <a:rPr lang="en-GB" dirty="0" smtClean="0"/>
              <a:t>Events inside Kernels … </a:t>
            </a:r>
            <a:r>
              <a:rPr lang="en-GB" dirty="0" err="1" smtClean="0"/>
              <a:t>Async</a:t>
            </a:r>
            <a:r>
              <a:rPr lang="en-GB" dirty="0" smtClean="0"/>
              <a:t>. copy</a:t>
            </a:r>
            <a:endParaRPr lang="en-GB" dirty="0"/>
          </a:p>
        </p:txBody>
      </p:sp>
      <p:sp>
        <p:nvSpPr>
          <p:cNvPr id="6" name="Content Placeholder 5"/>
          <p:cNvSpPr>
            <a:spLocks noGrp="1"/>
          </p:cNvSpPr>
          <p:nvPr>
            <p:ph sz="half" idx="1"/>
          </p:nvPr>
        </p:nvSpPr>
        <p:spPr>
          <a:xfrm>
            <a:off x="107504" y="980729"/>
            <a:ext cx="5832648" cy="5145435"/>
          </a:xfrm>
        </p:spPr>
        <p:txBody>
          <a:bodyPr>
            <a:noAutofit/>
          </a:bodyPr>
          <a:lstStyle/>
          <a:p>
            <a:pPr marL="0" indent="0">
              <a:buNone/>
            </a:pPr>
            <a:r>
              <a:rPr lang="en-GB" sz="1400" b="1" dirty="0">
                <a:latin typeface="Courier New Bold"/>
              </a:rPr>
              <a:t>// A, B, C kernel </a:t>
            </a:r>
            <a:r>
              <a:rPr lang="en-GB" sz="1400" b="1" dirty="0" err="1">
                <a:latin typeface="Courier New Bold"/>
              </a:rPr>
              <a:t>args</a:t>
            </a:r>
            <a:r>
              <a:rPr lang="en-GB" sz="1400" b="1" dirty="0">
                <a:latin typeface="Courier New Bold"/>
              </a:rPr>
              <a:t> … global  buffers.  </a:t>
            </a:r>
          </a:p>
          <a:p>
            <a:pPr marL="0" indent="0">
              <a:buNone/>
            </a:pPr>
            <a:r>
              <a:rPr lang="en-GB" sz="1400" b="1" dirty="0">
                <a:latin typeface="Courier New Bold"/>
              </a:rPr>
              <a:t>// </a:t>
            </a:r>
            <a:r>
              <a:rPr lang="en-GB" sz="1400" b="1" dirty="0" err="1">
                <a:latin typeface="Courier New Bold"/>
              </a:rPr>
              <a:t>Bwrk</a:t>
            </a:r>
            <a:r>
              <a:rPr lang="en-GB" sz="1400" b="1" dirty="0">
                <a:latin typeface="Courier New Bold"/>
              </a:rPr>
              <a:t> is a local buffer</a:t>
            </a:r>
          </a:p>
          <a:p>
            <a:pPr marL="0" indent="0">
              <a:buNone/>
            </a:pPr>
            <a:endParaRPr lang="en-GB" sz="1400" b="1" dirty="0">
              <a:latin typeface="Courier New Bold"/>
            </a:endParaRPr>
          </a:p>
          <a:p>
            <a:pPr marL="0" indent="0">
              <a:buNone/>
            </a:pPr>
            <a:r>
              <a:rPr lang="en-GB" sz="1400" b="1" dirty="0">
                <a:solidFill>
                  <a:schemeClr val="accent1"/>
                </a:solidFill>
                <a:latin typeface="Courier New Bold"/>
              </a:rPr>
              <a:t>for</a:t>
            </a:r>
            <a:r>
              <a:rPr lang="en-GB" sz="1400" b="1" dirty="0">
                <a:latin typeface="Courier New Bold"/>
              </a:rPr>
              <a:t>(k=0;k&lt;</a:t>
            </a:r>
            <a:r>
              <a:rPr lang="en-GB" sz="1400" b="1" dirty="0" err="1">
                <a:latin typeface="Courier New Bold"/>
              </a:rPr>
              <a:t>Pdim;k</a:t>
            </a:r>
            <a:r>
              <a:rPr lang="en-GB" sz="1400" b="1" dirty="0">
                <a:latin typeface="Courier New Bold"/>
              </a:rPr>
              <a:t>++)</a:t>
            </a:r>
          </a:p>
          <a:p>
            <a:pPr marL="0" indent="0">
              <a:buNone/>
            </a:pPr>
            <a:r>
              <a:rPr lang="en-GB" sz="1400" b="1" dirty="0">
                <a:latin typeface="Courier New Bold"/>
              </a:rPr>
              <a:t>          </a:t>
            </a:r>
            <a:r>
              <a:rPr lang="en-GB" sz="1400" b="1" dirty="0" err="1">
                <a:latin typeface="Courier New Bold"/>
              </a:rPr>
              <a:t>Awrk</a:t>
            </a:r>
            <a:r>
              <a:rPr lang="en-GB" sz="1400" b="1" dirty="0">
                <a:latin typeface="Courier New Bold"/>
              </a:rPr>
              <a:t>[k] = A[</a:t>
            </a:r>
            <a:r>
              <a:rPr lang="en-GB" sz="1400" b="1" dirty="0" err="1">
                <a:latin typeface="Courier New Bold"/>
              </a:rPr>
              <a:t>i</a:t>
            </a:r>
            <a:r>
              <a:rPr lang="en-GB" sz="1400" b="1" dirty="0">
                <a:latin typeface="Courier New Bold"/>
              </a:rPr>
              <a:t>*</a:t>
            </a:r>
            <a:r>
              <a:rPr lang="en-GB" sz="1400" b="1" dirty="0" err="1">
                <a:latin typeface="Courier New Bold"/>
              </a:rPr>
              <a:t>Ndim+k</a:t>
            </a:r>
            <a:r>
              <a:rPr lang="en-GB" sz="1400" b="1" dirty="0">
                <a:latin typeface="Courier New Bold"/>
              </a:rPr>
              <a:t>];  </a:t>
            </a:r>
          </a:p>
          <a:p>
            <a:pPr marL="0" indent="0">
              <a:buNone/>
            </a:pPr>
            <a:endParaRPr lang="en-GB" sz="1400" b="1" dirty="0">
              <a:latin typeface="Courier New Bold"/>
            </a:endParaRPr>
          </a:p>
          <a:p>
            <a:pPr marL="0" indent="0">
              <a:buNone/>
            </a:pPr>
            <a:r>
              <a:rPr lang="en-GB" sz="1400" b="1" dirty="0">
                <a:solidFill>
                  <a:schemeClr val="accent1"/>
                </a:solidFill>
                <a:latin typeface="Courier New Bold"/>
              </a:rPr>
              <a:t>for</a:t>
            </a:r>
            <a:r>
              <a:rPr lang="en-GB" sz="1400" b="1" dirty="0">
                <a:latin typeface="Courier New Bold"/>
              </a:rPr>
              <a:t>(j=0;j&lt;</a:t>
            </a:r>
            <a:r>
              <a:rPr lang="en-GB" sz="1400" b="1" dirty="0" err="1">
                <a:latin typeface="Courier New Bold"/>
              </a:rPr>
              <a:t>Mdim;j</a:t>
            </a:r>
            <a:r>
              <a:rPr lang="en-GB" sz="1400" b="1" dirty="0">
                <a:latin typeface="Courier New Bold"/>
              </a:rPr>
              <a:t>++){</a:t>
            </a:r>
          </a:p>
          <a:p>
            <a:pPr marL="0" indent="0">
              <a:buNone/>
            </a:pPr>
            <a:r>
              <a:rPr lang="en-GB" sz="1400" b="1" dirty="0">
                <a:latin typeface="Courier New Bold"/>
              </a:rPr>
              <a:t>    </a:t>
            </a:r>
            <a:r>
              <a:rPr lang="en-GB" sz="1400" b="1" dirty="0" err="1">
                <a:latin typeface="Courier New Bold"/>
              </a:rPr>
              <a:t>event_t</a:t>
            </a:r>
            <a:r>
              <a:rPr lang="en-GB" sz="1400" b="1" dirty="0">
                <a:latin typeface="Courier New Bold"/>
              </a:rPr>
              <a:t> </a:t>
            </a:r>
            <a:r>
              <a:rPr lang="en-GB" sz="1400" b="1" dirty="0" err="1">
                <a:latin typeface="Courier New Bold"/>
              </a:rPr>
              <a:t>ev_cp</a:t>
            </a:r>
            <a:r>
              <a:rPr lang="en-GB" sz="1400" b="1" dirty="0">
                <a:latin typeface="Courier New Bold"/>
              </a:rPr>
              <a:t>  = </a:t>
            </a:r>
            <a:r>
              <a:rPr lang="en-GB" sz="1400" b="1" dirty="0" err="1">
                <a:solidFill>
                  <a:schemeClr val="tx2">
                    <a:lumMod val="75000"/>
                  </a:schemeClr>
                </a:solidFill>
                <a:latin typeface="Courier New Bold"/>
              </a:rPr>
              <a:t>async_work_group_copy</a:t>
            </a:r>
            <a:r>
              <a:rPr lang="en-GB" sz="1400" b="1" dirty="0">
                <a:latin typeface="Courier New Bold"/>
              </a:rPr>
              <a:t>( </a:t>
            </a:r>
          </a:p>
          <a:p>
            <a:pPr marL="0" indent="0">
              <a:buNone/>
            </a:pPr>
            <a:r>
              <a:rPr lang="en-GB" sz="1400" b="1" dirty="0">
                <a:latin typeface="Courier New Bold"/>
              </a:rPr>
              <a:t>        (</a:t>
            </a:r>
            <a:r>
              <a:rPr lang="en-GB" sz="1400" b="1" dirty="0">
                <a:solidFill>
                  <a:schemeClr val="accent3"/>
                </a:solidFill>
                <a:latin typeface="Courier New Bold"/>
              </a:rPr>
              <a:t>__local</a:t>
            </a:r>
            <a:r>
              <a:rPr lang="en-GB" sz="1400" b="1" dirty="0">
                <a:latin typeface="Courier New Bold"/>
              </a:rPr>
              <a:t> </a:t>
            </a:r>
            <a:r>
              <a:rPr lang="en-GB" sz="1400" b="1" dirty="0">
                <a:solidFill>
                  <a:schemeClr val="accent2"/>
                </a:solidFill>
                <a:latin typeface="Courier New Bold"/>
              </a:rPr>
              <a:t>float</a:t>
            </a:r>
            <a:r>
              <a:rPr lang="en-GB" sz="1400" b="1" dirty="0">
                <a:latin typeface="Courier New Bold"/>
              </a:rPr>
              <a:t>*) </a:t>
            </a:r>
            <a:r>
              <a:rPr lang="en-GB" sz="1400" b="1" dirty="0" err="1">
                <a:latin typeface="Courier New Bold"/>
              </a:rPr>
              <a:t>Bwrk</a:t>
            </a:r>
            <a:r>
              <a:rPr lang="en-GB" sz="1400" b="1" dirty="0">
                <a:latin typeface="Courier New Bold"/>
              </a:rPr>
              <a:t>, (</a:t>
            </a:r>
            <a:r>
              <a:rPr lang="en-GB" sz="1400" b="1" dirty="0">
                <a:solidFill>
                  <a:schemeClr val="accent3"/>
                </a:solidFill>
                <a:latin typeface="Courier New Bold"/>
              </a:rPr>
              <a:t>__global</a:t>
            </a:r>
            <a:r>
              <a:rPr lang="en-GB" sz="1400" b="1" dirty="0">
                <a:solidFill>
                  <a:schemeClr val="accent2"/>
                </a:solidFill>
                <a:latin typeface="Courier New Bold"/>
              </a:rPr>
              <a:t> float</a:t>
            </a:r>
            <a:r>
              <a:rPr lang="en-GB" sz="1400" b="1" dirty="0">
                <a:latin typeface="Courier New Bold"/>
              </a:rPr>
              <a:t>*) B,</a:t>
            </a:r>
          </a:p>
          <a:p>
            <a:pPr marL="0" indent="0">
              <a:buNone/>
            </a:pPr>
            <a:r>
              <a:rPr lang="en-GB" sz="1400" b="1" dirty="0">
                <a:latin typeface="Courier New Bold"/>
              </a:rPr>
              <a:t>        (</a:t>
            </a:r>
            <a:r>
              <a:rPr lang="en-GB" sz="1400" b="1" dirty="0" err="1">
                <a:solidFill>
                  <a:schemeClr val="accent2"/>
                </a:solidFill>
                <a:latin typeface="Courier New Bold"/>
              </a:rPr>
              <a:t>size_t</a:t>
            </a:r>
            <a:r>
              <a:rPr lang="en-GB" sz="1400" b="1" dirty="0">
                <a:latin typeface="Courier New Bold"/>
              </a:rPr>
              <a:t>) </a:t>
            </a:r>
            <a:r>
              <a:rPr lang="en-GB" sz="1400" b="1" dirty="0" err="1">
                <a:latin typeface="Courier New Bold"/>
              </a:rPr>
              <a:t>Pdim</a:t>
            </a:r>
            <a:r>
              <a:rPr lang="en-GB" sz="1400" b="1" dirty="0">
                <a:latin typeface="Courier New Bold"/>
              </a:rPr>
              <a:t>, (</a:t>
            </a:r>
            <a:r>
              <a:rPr lang="en-GB" sz="1400" b="1" dirty="0" err="1">
                <a:solidFill>
                  <a:schemeClr val="accent3"/>
                </a:solidFill>
                <a:latin typeface="Courier New Bold"/>
              </a:rPr>
              <a:t>event_t</a:t>
            </a:r>
            <a:r>
              <a:rPr lang="en-GB" sz="1400" b="1" dirty="0">
                <a:latin typeface="Courier New Bold"/>
              </a:rPr>
              <a:t>) 0); </a:t>
            </a:r>
          </a:p>
          <a:p>
            <a:pPr marL="0" indent="0">
              <a:buNone/>
            </a:pPr>
            <a:r>
              <a:rPr lang="en-GB" sz="1400" b="1" dirty="0">
                <a:latin typeface="Courier New Bold"/>
              </a:rPr>
              <a:t> </a:t>
            </a:r>
          </a:p>
          <a:p>
            <a:pPr marL="0" indent="0">
              <a:buNone/>
            </a:pPr>
            <a:r>
              <a:rPr lang="en-GB" sz="1400" b="1" dirty="0">
                <a:latin typeface="Courier New Bold"/>
              </a:rPr>
              <a:t>    </a:t>
            </a:r>
            <a:r>
              <a:rPr lang="en-GB" sz="1400" b="1" dirty="0" err="1">
                <a:solidFill>
                  <a:schemeClr val="tx2">
                    <a:lumMod val="75000"/>
                  </a:schemeClr>
                </a:solidFill>
                <a:latin typeface="Courier New Bold"/>
              </a:rPr>
              <a:t>wait_group_events</a:t>
            </a:r>
            <a:r>
              <a:rPr lang="en-GB" sz="1400" b="1" dirty="0">
                <a:latin typeface="Courier New Bold"/>
              </a:rPr>
              <a:t>(1, &amp;</a:t>
            </a:r>
            <a:r>
              <a:rPr lang="en-GB" sz="1400" b="1" dirty="0" err="1">
                <a:latin typeface="Courier New Bold"/>
              </a:rPr>
              <a:t>ev_cp</a:t>
            </a:r>
            <a:r>
              <a:rPr lang="en-GB" sz="1400" b="1" dirty="0">
                <a:latin typeface="Courier New Bold"/>
              </a:rPr>
              <a:t>);</a:t>
            </a:r>
          </a:p>
          <a:p>
            <a:pPr marL="0" indent="0">
              <a:buNone/>
            </a:pPr>
            <a:r>
              <a:rPr lang="en-GB" sz="1400" b="1" dirty="0">
                <a:latin typeface="Courier New Bold"/>
              </a:rPr>
              <a:t> </a:t>
            </a:r>
          </a:p>
          <a:p>
            <a:pPr marL="0" indent="0">
              <a:buNone/>
            </a:pPr>
            <a:r>
              <a:rPr lang="en-GB" sz="1400" b="1" dirty="0">
                <a:latin typeface="Courier New Bold"/>
              </a:rPr>
              <a:t>    </a:t>
            </a:r>
            <a:r>
              <a:rPr lang="en-GB" sz="1400" b="1" dirty="0">
                <a:solidFill>
                  <a:schemeClr val="accent1"/>
                </a:solidFill>
                <a:latin typeface="Courier New Bold"/>
              </a:rPr>
              <a:t>for</a:t>
            </a:r>
            <a:r>
              <a:rPr lang="en-GB" sz="1400" b="1" dirty="0">
                <a:latin typeface="Courier New Bold"/>
              </a:rPr>
              <a:t>(k=0, </a:t>
            </a:r>
            <a:r>
              <a:rPr lang="en-GB" sz="1400" b="1" dirty="0" err="1">
                <a:latin typeface="Courier New Bold"/>
              </a:rPr>
              <a:t>tmp</a:t>
            </a:r>
            <a:r>
              <a:rPr lang="en-GB" sz="1400" b="1" dirty="0">
                <a:latin typeface="Courier New Bold"/>
              </a:rPr>
              <a:t>= 0.0;k&lt;</a:t>
            </a:r>
            <a:r>
              <a:rPr lang="en-GB" sz="1400" b="1" dirty="0" err="1">
                <a:latin typeface="Courier New Bold"/>
              </a:rPr>
              <a:t>Pdim;k</a:t>
            </a:r>
            <a:r>
              <a:rPr lang="en-GB" sz="1400" b="1" dirty="0">
                <a:latin typeface="Courier New Bold"/>
              </a:rPr>
              <a:t>++) </a:t>
            </a:r>
          </a:p>
          <a:p>
            <a:pPr marL="0" indent="0">
              <a:buNone/>
            </a:pPr>
            <a:r>
              <a:rPr lang="en-GB" sz="1400" b="1" dirty="0">
                <a:latin typeface="Courier New Bold"/>
              </a:rPr>
              <a:t>           </a:t>
            </a:r>
            <a:r>
              <a:rPr lang="en-GB" sz="1400" b="1" dirty="0" err="1">
                <a:latin typeface="Courier New Bold"/>
              </a:rPr>
              <a:t>tmp</a:t>
            </a:r>
            <a:r>
              <a:rPr lang="en-GB" sz="1400" b="1" dirty="0">
                <a:latin typeface="Courier New Bold"/>
              </a:rPr>
              <a:t>  += </a:t>
            </a:r>
            <a:r>
              <a:rPr lang="en-GB" sz="1400" b="1" dirty="0" err="1">
                <a:latin typeface="Courier New Bold"/>
              </a:rPr>
              <a:t>Awrk</a:t>
            </a:r>
            <a:r>
              <a:rPr lang="en-GB" sz="1400" b="1" dirty="0">
                <a:latin typeface="Courier New Bold"/>
              </a:rPr>
              <a:t>[k] *  </a:t>
            </a:r>
            <a:r>
              <a:rPr lang="en-GB" sz="1400" b="1" dirty="0" err="1">
                <a:latin typeface="Courier New Bold"/>
              </a:rPr>
              <a:t>Bwrk</a:t>
            </a:r>
            <a:r>
              <a:rPr lang="en-GB" sz="1400" b="1" dirty="0">
                <a:latin typeface="Courier New Bold"/>
              </a:rPr>
              <a:t>[k]; </a:t>
            </a:r>
          </a:p>
          <a:p>
            <a:pPr marL="0" indent="0">
              <a:buNone/>
            </a:pPr>
            <a:r>
              <a:rPr lang="en-GB" sz="1400" b="1" dirty="0">
                <a:latin typeface="Courier New Bold"/>
              </a:rPr>
              <a:t>    C[</a:t>
            </a:r>
            <a:r>
              <a:rPr lang="en-GB" sz="1400" b="1" dirty="0" err="1">
                <a:latin typeface="Courier New Bold"/>
              </a:rPr>
              <a:t>i</a:t>
            </a:r>
            <a:r>
              <a:rPr lang="en-GB" sz="1400" b="1" dirty="0">
                <a:latin typeface="Courier New Bold"/>
              </a:rPr>
              <a:t>*</a:t>
            </a:r>
            <a:r>
              <a:rPr lang="en-GB" sz="1400" b="1" dirty="0" err="1">
                <a:latin typeface="Courier New Bold"/>
              </a:rPr>
              <a:t>Ndim+j</a:t>
            </a:r>
            <a:r>
              <a:rPr lang="en-GB" sz="1400" b="1" dirty="0">
                <a:latin typeface="Courier New Bold"/>
              </a:rPr>
              <a:t>] = </a:t>
            </a:r>
            <a:r>
              <a:rPr lang="en-GB" sz="1400" b="1" dirty="0" err="1">
                <a:latin typeface="Courier New Bold"/>
              </a:rPr>
              <a:t>tmp</a:t>
            </a:r>
            <a:r>
              <a:rPr lang="en-GB" sz="1400" b="1" dirty="0">
                <a:latin typeface="Courier New Bold"/>
              </a:rPr>
              <a:t>; </a:t>
            </a:r>
          </a:p>
          <a:p>
            <a:pPr marL="0" indent="0">
              <a:buNone/>
            </a:pPr>
            <a:r>
              <a:rPr lang="en-GB" sz="1400" b="1" dirty="0">
                <a:latin typeface="Courier New Bold"/>
              </a:rPr>
              <a:t>}</a:t>
            </a:r>
          </a:p>
          <a:p>
            <a:pPr marL="0" indent="0">
              <a:buNone/>
            </a:pPr>
            <a:endParaRPr lang="en-GB" sz="1400" b="1" dirty="0">
              <a:latin typeface="Courier New Bold"/>
            </a:endParaRPr>
          </a:p>
        </p:txBody>
      </p:sp>
      <p:sp>
        <p:nvSpPr>
          <p:cNvPr id="7" name="Content Placeholder 6"/>
          <p:cNvSpPr>
            <a:spLocks noGrp="1"/>
          </p:cNvSpPr>
          <p:nvPr>
            <p:ph sz="half" idx="2"/>
          </p:nvPr>
        </p:nvSpPr>
        <p:spPr>
          <a:xfrm>
            <a:off x="4427984" y="1052737"/>
            <a:ext cx="4464496" cy="1080120"/>
          </a:xfrm>
        </p:spPr>
        <p:txBody>
          <a:bodyPr>
            <a:noAutofit/>
          </a:bodyPr>
          <a:lstStyle/>
          <a:p>
            <a:r>
              <a:rPr lang="en-GB" sz="2000" dirty="0" smtClean="0"/>
              <a:t>Compute a row of C = A * B</a:t>
            </a:r>
          </a:p>
          <a:p>
            <a:pPr lvl="1"/>
            <a:r>
              <a:rPr lang="en-GB" sz="2000" dirty="0" smtClean="0"/>
              <a:t>1 A </a:t>
            </a:r>
            <a:r>
              <a:rPr lang="en-GB" sz="2000" dirty="0" err="1" smtClean="0"/>
              <a:t>col.per</a:t>
            </a:r>
            <a:r>
              <a:rPr lang="en-GB" sz="2000" dirty="0" smtClean="0"/>
              <a:t> work-item</a:t>
            </a:r>
          </a:p>
          <a:p>
            <a:pPr lvl="1"/>
            <a:r>
              <a:rPr lang="en-GB" sz="2000" dirty="0" smtClean="0"/>
              <a:t>Work group shares rows of B</a:t>
            </a:r>
          </a:p>
        </p:txBody>
      </p:sp>
      <p:sp>
        <p:nvSpPr>
          <p:cNvPr id="8" name="TextBox 7"/>
          <p:cNvSpPr txBox="1"/>
          <p:nvPr/>
        </p:nvSpPr>
        <p:spPr>
          <a:xfrm>
            <a:off x="6084168" y="2738897"/>
            <a:ext cx="2592288" cy="1200329"/>
          </a:xfrm>
          <a:prstGeom prst="rect">
            <a:avLst/>
          </a:prstGeom>
          <a:noFill/>
        </p:spPr>
        <p:txBody>
          <a:bodyPr wrap="square" rtlCol="0">
            <a:spAutoFit/>
          </a:bodyPr>
          <a:lstStyle/>
          <a:p>
            <a:r>
              <a:rPr lang="en-GB" dirty="0" smtClean="0">
                <a:solidFill>
                  <a:schemeClr val="accent1"/>
                </a:solidFill>
              </a:rPr>
              <a:t>Start an </a:t>
            </a:r>
            <a:r>
              <a:rPr lang="en-GB" dirty="0" err="1" smtClean="0">
                <a:solidFill>
                  <a:schemeClr val="accent1"/>
                </a:solidFill>
              </a:rPr>
              <a:t>async</a:t>
            </a:r>
            <a:r>
              <a:rPr lang="en-GB" dirty="0" smtClean="0">
                <a:solidFill>
                  <a:schemeClr val="accent1"/>
                </a:solidFill>
              </a:rPr>
              <a:t>. copy for row of B returning an event to track progress.</a:t>
            </a:r>
            <a:endParaRPr lang="en-GB" dirty="0">
              <a:solidFill>
                <a:schemeClr val="accent1"/>
              </a:solidFill>
            </a:endParaRPr>
          </a:p>
        </p:txBody>
      </p:sp>
      <p:cxnSp>
        <p:nvCxnSpPr>
          <p:cNvPr id="10" name="Straight Arrow Connector 9"/>
          <p:cNvCxnSpPr/>
          <p:nvPr/>
        </p:nvCxnSpPr>
        <p:spPr>
          <a:xfrm flipH="1" flipV="1">
            <a:off x="5076056" y="2924945"/>
            <a:ext cx="1008112" cy="1440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6324" y="4149081"/>
            <a:ext cx="2592288" cy="923330"/>
          </a:xfrm>
          <a:prstGeom prst="rect">
            <a:avLst/>
          </a:prstGeom>
          <a:noFill/>
        </p:spPr>
        <p:txBody>
          <a:bodyPr wrap="square" rtlCol="0">
            <a:spAutoFit/>
          </a:bodyPr>
          <a:lstStyle/>
          <a:p>
            <a:r>
              <a:rPr lang="en-GB" dirty="0" smtClean="0">
                <a:solidFill>
                  <a:schemeClr val="accent1"/>
                </a:solidFill>
              </a:rPr>
              <a:t>Wait for </a:t>
            </a:r>
            <a:r>
              <a:rPr lang="en-GB" dirty="0" err="1" smtClean="0">
                <a:solidFill>
                  <a:schemeClr val="accent1"/>
                </a:solidFill>
              </a:rPr>
              <a:t>async</a:t>
            </a:r>
            <a:r>
              <a:rPr lang="en-GB" dirty="0" smtClean="0">
                <a:solidFill>
                  <a:schemeClr val="accent1"/>
                </a:solidFill>
              </a:rPr>
              <a:t>. copy to complete before proceeding.</a:t>
            </a:r>
            <a:endParaRPr lang="en-GB" dirty="0">
              <a:solidFill>
                <a:schemeClr val="accent1"/>
              </a:solidFill>
            </a:endParaRPr>
          </a:p>
        </p:txBody>
      </p:sp>
      <p:cxnSp>
        <p:nvCxnSpPr>
          <p:cNvPr id="12" name="Straight Arrow Connector 11"/>
          <p:cNvCxnSpPr>
            <a:stCxn id="11" idx="1"/>
          </p:cNvCxnSpPr>
          <p:nvPr/>
        </p:nvCxnSpPr>
        <p:spPr>
          <a:xfrm flipH="1" flipV="1">
            <a:off x="3757700" y="4199897"/>
            <a:ext cx="2168624" cy="410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35896" y="5301209"/>
            <a:ext cx="2592288" cy="1200329"/>
          </a:xfrm>
          <a:prstGeom prst="rect">
            <a:avLst/>
          </a:prstGeom>
          <a:noFill/>
        </p:spPr>
        <p:txBody>
          <a:bodyPr wrap="square" rtlCol="0">
            <a:spAutoFit/>
          </a:bodyPr>
          <a:lstStyle/>
          <a:p>
            <a:r>
              <a:rPr lang="en-GB" dirty="0" smtClean="0">
                <a:solidFill>
                  <a:schemeClr val="accent1"/>
                </a:solidFill>
              </a:rPr>
              <a:t>Compute element of C using </a:t>
            </a:r>
            <a:r>
              <a:rPr lang="en-GB" dirty="0" smtClean="0">
                <a:solidFill>
                  <a:schemeClr val="accent2"/>
                </a:solidFill>
              </a:rPr>
              <a:t>A</a:t>
            </a:r>
            <a:r>
              <a:rPr lang="en-GB" dirty="0" smtClean="0">
                <a:solidFill>
                  <a:schemeClr val="accent1"/>
                </a:solidFill>
              </a:rPr>
              <a:t> from </a:t>
            </a:r>
            <a:r>
              <a:rPr lang="en-GB" dirty="0" smtClean="0">
                <a:solidFill>
                  <a:schemeClr val="accent2"/>
                </a:solidFill>
              </a:rPr>
              <a:t>private</a:t>
            </a:r>
            <a:r>
              <a:rPr lang="en-GB" dirty="0" smtClean="0">
                <a:solidFill>
                  <a:schemeClr val="accent2">
                    <a:lumMod val="40000"/>
                    <a:lumOff val="60000"/>
                  </a:schemeClr>
                </a:solidFill>
              </a:rPr>
              <a:t> </a:t>
            </a:r>
            <a:r>
              <a:rPr lang="en-GB" dirty="0" smtClean="0">
                <a:solidFill>
                  <a:schemeClr val="accent1"/>
                </a:solidFill>
              </a:rPr>
              <a:t>memory and </a:t>
            </a:r>
            <a:r>
              <a:rPr lang="en-GB" dirty="0" smtClean="0">
                <a:solidFill>
                  <a:schemeClr val="accent6">
                    <a:lumMod val="75000"/>
                  </a:schemeClr>
                </a:solidFill>
              </a:rPr>
              <a:t>B </a:t>
            </a:r>
            <a:r>
              <a:rPr lang="en-GB" dirty="0" smtClean="0">
                <a:solidFill>
                  <a:schemeClr val="accent1"/>
                </a:solidFill>
              </a:rPr>
              <a:t>from </a:t>
            </a:r>
            <a:r>
              <a:rPr lang="en-GB" dirty="0" smtClean="0">
                <a:solidFill>
                  <a:schemeClr val="accent6">
                    <a:lumMod val="75000"/>
                  </a:schemeClr>
                </a:solidFill>
              </a:rPr>
              <a:t>local </a:t>
            </a:r>
            <a:r>
              <a:rPr lang="en-GB" dirty="0" smtClean="0">
                <a:solidFill>
                  <a:schemeClr val="accent1"/>
                </a:solidFill>
              </a:rPr>
              <a:t>memory.</a:t>
            </a:r>
            <a:endParaRPr lang="en-GB" dirty="0">
              <a:solidFill>
                <a:schemeClr val="accent1"/>
              </a:solidFill>
            </a:endParaRPr>
          </a:p>
        </p:txBody>
      </p:sp>
      <p:cxnSp>
        <p:nvCxnSpPr>
          <p:cNvPr id="16" name="Straight Arrow Connector 15"/>
          <p:cNvCxnSpPr>
            <a:stCxn id="15" idx="1"/>
          </p:cNvCxnSpPr>
          <p:nvPr/>
        </p:nvCxnSpPr>
        <p:spPr>
          <a:xfrm flipH="1" flipV="1">
            <a:off x="2627784" y="5301209"/>
            <a:ext cx="1008112" cy="6001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1206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fontScale="90000"/>
          </a:bodyPr>
          <a:lstStyle/>
          <a:p>
            <a:r>
              <a:rPr lang="en-GB" dirty="0" smtClean="0"/>
              <a:t>Events and the C++ interface</a:t>
            </a:r>
            <a:br>
              <a:rPr lang="en-GB" dirty="0" smtClean="0"/>
            </a:br>
            <a:r>
              <a:rPr lang="en-GB" dirty="0" smtClean="0"/>
              <a:t>(for profiling)</a:t>
            </a:r>
            <a:endParaRPr lang="en-GB" dirty="0"/>
          </a:p>
        </p:txBody>
      </p:sp>
      <p:sp>
        <p:nvSpPr>
          <p:cNvPr id="5" name="Content Placeholder 4"/>
          <p:cNvSpPr>
            <a:spLocks noGrp="1"/>
          </p:cNvSpPr>
          <p:nvPr>
            <p:ph idx="1"/>
          </p:nvPr>
        </p:nvSpPr>
        <p:spPr>
          <a:xfrm>
            <a:off x="0" y="1340768"/>
            <a:ext cx="9144000" cy="5400600"/>
          </a:xfrm>
        </p:spPr>
        <p:txBody>
          <a:bodyPr>
            <a:normAutofit fontScale="77500" lnSpcReduction="20000"/>
          </a:bodyPr>
          <a:lstStyle/>
          <a:p>
            <a:r>
              <a:rPr lang="en-GB" dirty="0" err="1"/>
              <a:t>Enqueue</a:t>
            </a:r>
            <a:r>
              <a:rPr lang="en-GB" dirty="0"/>
              <a:t> the kernel with a returned event</a:t>
            </a:r>
          </a:p>
          <a:p>
            <a:pPr marL="457200" lvl="1" indent="0">
              <a:buNone/>
            </a:pPr>
            <a:r>
              <a:rPr lang="en-GB" sz="2300" b="1" dirty="0">
                <a:solidFill>
                  <a:schemeClr val="accent3"/>
                </a:solidFill>
                <a:latin typeface="Courier New Bold"/>
              </a:rPr>
              <a:t>Event</a:t>
            </a:r>
            <a:r>
              <a:rPr lang="en-GB" sz="2300" b="1" dirty="0">
                <a:latin typeface="Courier New Bold"/>
              </a:rPr>
              <a:t> event </a:t>
            </a:r>
            <a:r>
              <a:rPr lang="en-GB" sz="2300" b="1" dirty="0" smtClean="0">
                <a:latin typeface="Courier New Bold"/>
              </a:rPr>
              <a:t>=</a:t>
            </a:r>
          </a:p>
          <a:p>
            <a:pPr marL="457200" lvl="1" indent="0">
              <a:buNone/>
            </a:pPr>
            <a:r>
              <a:rPr lang="en-GB" sz="2300" b="1" dirty="0">
                <a:solidFill>
                  <a:schemeClr val="tx2">
                    <a:lumMod val="75000"/>
                  </a:schemeClr>
                </a:solidFill>
                <a:latin typeface="Courier New Bold"/>
              </a:rPr>
              <a:t> </a:t>
            </a:r>
            <a:r>
              <a:rPr lang="en-GB" sz="2300" b="1" dirty="0" smtClean="0">
                <a:solidFill>
                  <a:schemeClr val="tx2">
                    <a:lumMod val="75000"/>
                  </a:schemeClr>
                </a:solidFill>
                <a:latin typeface="Courier New Bold"/>
              </a:rPr>
              <a:t> </a:t>
            </a:r>
            <a:r>
              <a:rPr lang="en-GB" sz="2300" b="1" dirty="0" err="1" smtClean="0">
                <a:solidFill>
                  <a:schemeClr val="tx2">
                    <a:lumMod val="75000"/>
                  </a:schemeClr>
                </a:solidFill>
                <a:latin typeface="Courier New Bold"/>
              </a:rPr>
              <a:t>vadd</a:t>
            </a:r>
            <a:r>
              <a:rPr lang="en-GB" sz="2300" b="1" dirty="0" smtClean="0">
                <a:latin typeface="Courier New Bold"/>
              </a:rPr>
              <a:t>(</a:t>
            </a:r>
          </a:p>
          <a:p>
            <a:pPr marL="457200" lvl="1" indent="0">
              <a:buNone/>
            </a:pPr>
            <a:r>
              <a:rPr lang="en-GB" sz="2300" b="1" dirty="0">
                <a:latin typeface="Courier New Bold"/>
              </a:rPr>
              <a:t> </a:t>
            </a:r>
            <a:r>
              <a:rPr lang="en-GB" sz="2300" b="1" dirty="0" smtClean="0">
                <a:latin typeface="Courier New Bold"/>
              </a:rPr>
              <a:t>   </a:t>
            </a:r>
            <a:r>
              <a:rPr lang="en-GB" sz="2300" b="1" dirty="0" err="1" smtClean="0">
                <a:latin typeface="Courier New Bold"/>
              </a:rPr>
              <a:t>EnqueueArgs</a:t>
            </a:r>
            <a:r>
              <a:rPr lang="en-GB" sz="2300" b="1" dirty="0">
                <a:latin typeface="Courier New Bold"/>
              </a:rPr>
              <a:t>(</a:t>
            </a:r>
            <a:r>
              <a:rPr lang="en-GB" sz="2300" b="1" dirty="0" err="1" smtClean="0">
                <a:latin typeface="Courier New Bold"/>
              </a:rPr>
              <a:t>commands,NDRange</a:t>
            </a:r>
            <a:r>
              <a:rPr lang="en-GB" sz="2300" b="1" dirty="0" smtClean="0">
                <a:latin typeface="Courier New Bold"/>
              </a:rPr>
              <a:t>(count</a:t>
            </a:r>
            <a:r>
              <a:rPr lang="en-GB" sz="2300" b="1" dirty="0">
                <a:latin typeface="Courier New Bold"/>
              </a:rPr>
              <a:t>), </a:t>
            </a:r>
            <a:r>
              <a:rPr lang="en-GB" sz="2300" b="1" dirty="0" err="1">
                <a:latin typeface="Courier New Bold"/>
              </a:rPr>
              <a:t>NDRange</a:t>
            </a:r>
            <a:r>
              <a:rPr lang="en-GB" sz="2300" b="1" dirty="0">
                <a:latin typeface="Courier New Bold"/>
              </a:rPr>
              <a:t>(local))</a:t>
            </a:r>
            <a:r>
              <a:rPr lang="en-GB" sz="2300" b="1" dirty="0" smtClean="0">
                <a:latin typeface="Courier New Bold"/>
              </a:rPr>
              <a:t>,</a:t>
            </a:r>
          </a:p>
          <a:p>
            <a:pPr marL="457200" lvl="1" indent="0">
              <a:buNone/>
            </a:pPr>
            <a:r>
              <a:rPr lang="en-GB" sz="2300" b="1" dirty="0">
                <a:latin typeface="Courier New Bold"/>
              </a:rPr>
              <a:t> </a:t>
            </a:r>
            <a:r>
              <a:rPr lang="en-GB" sz="2300" b="1" dirty="0" smtClean="0">
                <a:latin typeface="Courier New Bold"/>
              </a:rPr>
              <a:t>   </a:t>
            </a:r>
            <a:r>
              <a:rPr lang="en-GB" sz="2300" b="1" dirty="0" err="1" smtClean="0">
                <a:latin typeface="Courier New Bold"/>
              </a:rPr>
              <a:t>a_in</a:t>
            </a:r>
            <a:r>
              <a:rPr lang="en-GB" sz="2300" b="1" dirty="0">
                <a:latin typeface="Courier New Bold"/>
              </a:rPr>
              <a:t>, </a:t>
            </a:r>
            <a:r>
              <a:rPr lang="en-GB" sz="2300" b="1" dirty="0" err="1">
                <a:latin typeface="Courier New Bold"/>
              </a:rPr>
              <a:t>b_in</a:t>
            </a:r>
            <a:r>
              <a:rPr lang="en-GB" sz="2300" b="1" dirty="0">
                <a:latin typeface="Courier New Bold"/>
              </a:rPr>
              <a:t>, </a:t>
            </a:r>
            <a:r>
              <a:rPr lang="en-GB" sz="2300" b="1" dirty="0" err="1">
                <a:latin typeface="Courier New Bold"/>
              </a:rPr>
              <a:t>c_out</a:t>
            </a:r>
            <a:r>
              <a:rPr lang="en-GB" sz="2300" b="1" dirty="0">
                <a:latin typeface="Courier New Bold"/>
              </a:rPr>
              <a:t>, count</a:t>
            </a:r>
            <a:r>
              <a:rPr lang="en-GB" sz="2300" b="1" dirty="0" smtClean="0">
                <a:latin typeface="Courier New Bold"/>
              </a:rPr>
              <a:t>);</a:t>
            </a:r>
          </a:p>
          <a:p>
            <a:pPr marL="457200" lvl="1" indent="0">
              <a:buNone/>
            </a:pPr>
            <a:endParaRPr lang="en-GB" dirty="0"/>
          </a:p>
          <a:p>
            <a:r>
              <a:rPr lang="en-GB" dirty="0"/>
              <a:t>What for the command attached to the event to complete</a:t>
            </a:r>
          </a:p>
          <a:p>
            <a:pPr marL="457200" lvl="1" indent="0">
              <a:buNone/>
            </a:pPr>
            <a:r>
              <a:rPr lang="en-GB" dirty="0" err="1"/>
              <a:t>event.wait</a:t>
            </a:r>
            <a:r>
              <a:rPr lang="en-GB" dirty="0"/>
              <a:t>()</a:t>
            </a:r>
            <a:r>
              <a:rPr lang="en-GB" dirty="0" smtClean="0"/>
              <a:t>;</a:t>
            </a:r>
          </a:p>
          <a:p>
            <a:pPr marL="457200" lvl="1" indent="0">
              <a:buNone/>
            </a:pPr>
            <a:endParaRPr lang="en-GB" dirty="0"/>
          </a:p>
          <a:p>
            <a:r>
              <a:rPr lang="en-GB" dirty="0"/>
              <a:t>Extract timing data from the event:</a:t>
            </a:r>
          </a:p>
          <a:p>
            <a:pPr marL="0" indent="0">
              <a:buNone/>
            </a:pPr>
            <a:endParaRPr lang="en-GB" sz="2600" b="1" dirty="0" smtClean="0">
              <a:solidFill>
                <a:schemeClr val="accent3"/>
              </a:solidFill>
              <a:latin typeface="Courier New Bold"/>
            </a:endParaRPr>
          </a:p>
          <a:p>
            <a:pPr marL="0" indent="0">
              <a:buNone/>
            </a:pPr>
            <a:r>
              <a:rPr lang="en-GB" sz="2600" b="1" dirty="0" smtClean="0">
                <a:solidFill>
                  <a:schemeClr val="accent3"/>
                </a:solidFill>
                <a:latin typeface="Courier New Bold"/>
              </a:rPr>
              <a:t>   </a:t>
            </a:r>
            <a:r>
              <a:rPr lang="en-GB" sz="2300" b="1" dirty="0" smtClean="0">
                <a:solidFill>
                  <a:schemeClr val="accent3"/>
                </a:solidFill>
                <a:latin typeface="Courier New Bold"/>
              </a:rPr>
              <a:t>  </a:t>
            </a:r>
            <a:r>
              <a:rPr lang="en-GB" sz="2300" b="1" dirty="0" err="1" smtClean="0">
                <a:solidFill>
                  <a:schemeClr val="accent3"/>
                </a:solidFill>
                <a:latin typeface="Courier New Bold"/>
              </a:rPr>
              <a:t>cl_ulong</a:t>
            </a:r>
            <a:r>
              <a:rPr lang="en-GB" sz="2300" b="1" dirty="0" smtClean="0">
                <a:solidFill>
                  <a:schemeClr val="accent3"/>
                </a:solidFill>
                <a:latin typeface="Courier New Bold"/>
              </a:rPr>
              <a:t> </a:t>
            </a:r>
            <a:r>
              <a:rPr lang="en-GB" sz="2300" b="1" dirty="0" err="1" smtClean="0">
                <a:latin typeface="Courier New Bold"/>
              </a:rPr>
              <a:t>ev_start_time</a:t>
            </a:r>
            <a:r>
              <a:rPr lang="en-GB" sz="2300" b="1" dirty="0" smtClean="0">
                <a:latin typeface="Courier New Bold"/>
              </a:rPr>
              <a:t> =</a:t>
            </a:r>
          </a:p>
          <a:p>
            <a:pPr marL="0" indent="0">
              <a:buNone/>
            </a:pPr>
            <a:r>
              <a:rPr lang="en-GB" sz="2300" b="1" dirty="0" smtClean="0">
                <a:latin typeface="Courier New Bold"/>
              </a:rPr>
              <a:t>       </a:t>
            </a:r>
            <a:r>
              <a:rPr lang="en-GB" sz="2300" b="1" dirty="0" err="1" smtClean="0">
                <a:latin typeface="Courier New Bold"/>
              </a:rPr>
              <a:t>event.getProfilingInfo</a:t>
            </a:r>
            <a:r>
              <a:rPr lang="en-GB" sz="2300" b="1" dirty="0" smtClean="0">
                <a:latin typeface="Courier New Bold"/>
              </a:rPr>
              <a:t>&lt;CL_PROFILING_COMMAND_START</a:t>
            </a:r>
            <a:r>
              <a:rPr lang="en-GB" sz="2300" b="1" dirty="0">
                <a:latin typeface="Courier New Bold"/>
              </a:rPr>
              <a:t>&gt;(); </a:t>
            </a:r>
          </a:p>
          <a:p>
            <a:endParaRPr lang="en-GB" sz="2300" b="1" dirty="0">
              <a:latin typeface="Courier New Bold"/>
            </a:endParaRPr>
          </a:p>
          <a:p>
            <a:pPr marL="0" indent="0">
              <a:buNone/>
            </a:pPr>
            <a:r>
              <a:rPr lang="en-GB" sz="2300" b="1" dirty="0">
                <a:latin typeface="Courier New Bold"/>
              </a:rPr>
              <a:t> </a:t>
            </a:r>
            <a:r>
              <a:rPr lang="en-GB" sz="2300" b="1" dirty="0" smtClean="0">
                <a:latin typeface="Courier New Bold"/>
              </a:rPr>
              <a:t>    </a:t>
            </a:r>
            <a:r>
              <a:rPr lang="en-GB" sz="2300" b="1" dirty="0" err="1" smtClean="0">
                <a:solidFill>
                  <a:schemeClr val="accent3"/>
                </a:solidFill>
                <a:latin typeface="Courier New Bold"/>
              </a:rPr>
              <a:t>cl_ulong</a:t>
            </a:r>
            <a:r>
              <a:rPr lang="en-GB" sz="2300" b="1" dirty="0" smtClean="0">
                <a:latin typeface="Courier New Bold"/>
              </a:rPr>
              <a:t> </a:t>
            </a:r>
            <a:r>
              <a:rPr lang="en-GB" sz="2300" b="1" dirty="0" err="1">
                <a:latin typeface="Courier New Bold"/>
              </a:rPr>
              <a:t>ev_end_time</a:t>
            </a:r>
            <a:r>
              <a:rPr lang="en-GB" sz="2300" b="1" dirty="0">
                <a:latin typeface="Courier New Bold"/>
              </a:rPr>
              <a:t> </a:t>
            </a:r>
            <a:r>
              <a:rPr lang="en-GB" sz="2300" b="1" dirty="0" smtClean="0">
                <a:latin typeface="Courier New Bold"/>
              </a:rPr>
              <a:t>=</a:t>
            </a:r>
          </a:p>
          <a:p>
            <a:pPr marL="0" indent="0">
              <a:buNone/>
            </a:pPr>
            <a:r>
              <a:rPr lang="en-GB" sz="2300" b="1" dirty="0" smtClean="0">
                <a:latin typeface="Courier New Bold"/>
              </a:rPr>
              <a:t>       </a:t>
            </a:r>
            <a:r>
              <a:rPr lang="en-GB" sz="2300" b="1" dirty="0" err="1" smtClean="0">
                <a:latin typeface="Courier New Bold"/>
              </a:rPr>
              <a:t>event.getProfilingInfo</a:t>
            </a:r>
            <a:r>
              <a:rPr lang="en-GB" sz="2300" b="1" dirty="0" smtClean="0">
                <a:latin typeface="Courier New Bold"/>
              </a:rPr>
              <a:t>&lt;CL_PROFILING_COMMAND_END</a:t>
            </a:r>
            <a:r>
              <a:rPr lang="en-GB" sz="2300" b="1" dirty="0">
                <a:latin typeface="Courier New Bold"/>
              </a:rPr>
              <a:t>&gt;();</a:t>
            </a:r>
          </a:p>
          <a:p>
            <a:endParaRPr lang="en-GB" sz="3100" dirty="0">
              <a:latin typeface="Letter Gothic Std"/>
            </a:endParaRPr>
          </a:p>
        </p:txBody>
      </p:sp>
    </p:spTree>
    <p:extLst>
      <p:ext uri="{BB962C8B-B14F-4D97-AF65-F5344CB8AC3E}">
        <p14:creationId xmlns:p14="http://schemas.microsoft.com/office/powerpoint/2010/main" val="1936703913"/>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 for C Programmers</a:t>
            </a:r>
            <a:endParaRPr lang="en-GB" dirty="0"/>
          </a:p>
        </p:txBody>
      </p:sp>
      <p:sp>
        <p:nvSpPr>
          <p:cNvPr id="7" name="Text Placeholder 6"/>
          <p:cNvSpPr>
            <a:spLocks noGrp="1"/>
          </p:cNvSpPr>
          <p:nvPr>
            <p:ph type="body" idx="1"/>
          </p:nvPr>
        </p:nvSpPr>
        <p:spPr/>
        <p:txBody>
          <a:bodyPr/>
          <a:lstStyle/>
          <a:p>
            <a:r>
              <a:rPr lang="en-GB" dirty="0" smtClean="0">
                <a:solidFill>
                  <a:schemeClr val="tx1"/>
                </a:solidFill>
              </a:rPr>
              <a:t>Appendix C</a:t>
            </a:r>
            <a:endParaRPr lang="en-GB" dirty="0">
              <a:solidFill>
                <a:schemeClr val="tx1"/>
              </a:solidFill>
            </a:endParaRPr>
          </a:p>
        </p:txBody>
      </p:sp>
    </p:spTree>
    <p:extLst>
      <p:ext uri="{BB962C8B-B14F-4D97-AF65-F5344CB8AC3E}">
        <p14:creationId xmlns:p14="http://schemas.microsoft.com/office/powerpoint/2010/main" val="36262817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 for C programmers</a:t>
            </a:r>
            <a:endParaRPr lang="en-GB" dirty="0"/>
          </a:p>
        </p:txBody>
      </p:sp>
      <p:sp>
        <p:nvSpPr>
          <p:cNvPr id="5" name="Content Placeholder 4"/>
          <p:cNvSpPr>
            <a:spLocks noGrp="1"/>
          </p:cNvSpPr>
          <p:nvPr>
            <p:ph idx="1"/>
          </p:nvPr>
        </p:nvSpPr>
        <p:spPr/>
        <p:txBody>
          <a:bodyPr>
            <a:normAutofit fontScale="92500"/>
          </a:bodyPr>
          <a:lstStyle/>
          <a:p>
            <a:r>
              <a:rPr lang="en-GB" dirty="0"/>
              <a:t>This Appendix shows and highlights some of the basic features and principles of C++.</a:t>
            </a:r>
          </a:p>
          <a:p>
            <a:endParaRPr lang="en-GB" dirty="0"/>
          </a:p>
          <a:p>
            <a:r>
              <a:rPr lang="en-GB" dirty="0"/>
              <a:t>It is intended for the working C programmer.</a:t>
            </a:r>
          </a:p>
          <a:p>
            <a:endParaRPr lang="en-GB" dirty="0"/>
          </a:p>
          <a:p>
            <a:r>
              <a:rPr lang="en-GB" dirty="0"/>
              <a:t>The C++ standards:</a:t>
            </a:r>
          </a:p>
          <a:p>
            <a:pPr lvl="1"/>
            <a:r>
              <a:rPr lang="en-GB" dirty="0"/>
              <a:t>ISO/ANSI Standard 1998 (revision 2003)</a:t>
            </a:r>
          </a:p>
          <a:p>
            <a:pPr lvl="1"/>
            <a:r>
              <a:rPr lang="en-GB" dirty="0"/>
              <a:t>ISO/ANSI Standard 2011 (aka C++</a:t>
            </a:r>
            <a:r>
              <a:rPr lang="en-GB" dirty="0" smtClean="0"/>
              <a:t>0x or C++11) </a:t>
            </a:r>
            <a:endParaRPr lang="en-GB" dirty="0"/>
          </a:p>
          <a:p>
            <a:endParaRPr lang="en-GB" dirty="0"/>
          </a:p>
        </p:txBody>
      </p:sp>
    </p:spTree>
    <p:extLst>
      <p:ext uri="{BB962C8B-B14F-4D97-AF65-F5344CB8AC3E}">
        <p14:creationId xmlns:p14="http://schemas.microsoft.com/office/powerpoint/2010/main" val="177336983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9"/>
            <a:ext cx="8928992" cy="1143000"/>
          </a:xfrm>
        </p:spPr>
        <p:txBody>
          <a:bodyPr>
            <a:normAutofit fontScale="90000"/>
          </a:bodyPr>
          <a:lstStyle/>
          <a:p>
            <a:r>
              <a:rPr lang="en-GB" dirty="0"/>
              <a:t>Comments, includes, and variable definitions</a:t>
            </a:r>
          </a:p>
        </p:txBody>
      </p:sp>
      <p:sp>
        <p:nvSpPr>
          <p:cNvPr id="3" name="Content Placeholder 2"/>
          <p:cNvSpPr>
            <a:spLocks noGrp="1"/>
          </p:cNvSpPr>
          <p:nvPr>
            <p:ph idx="1"/>
          </p:nvPr>
        </p:nvSpPr>
        <p:spPr>
          <a:xfrm>
            <a:off x="107504" y="1600200"/>
            <a:ext cx="8928992" cy="4997152"/>
          </a:xfrm>
        </p:spPr>
        <p:txBody>
          <a:bodyPr>
            <a:normAutofit/>
          </a:bodyPr>
          <a:lstStyle/>
          <a:p>
            <a:r>
              <a:rPr lang="en-GB" dirty="0"/>
              <a:t>Single line comments:</a:t>
            </a:r>
          </a:p>
          <a:p>
            <a:pPr marL="0" indent="0">
              <a:buNone/>
            </a:pPr>
            <a:r>
              <a:rPr lang="en-GB" dirty="0">
                <a:latin typeface="Courier New Bold"/>
              </a:rPr>
              <a:t> </a:t>
            </a:r>
            <a:r>
              <a:rPr lang="en-GB" dirty="0" smtClean="0">
                <a:latin typeface="Courier New Bold"/>
              </a:rPr>
              <a:t>  </a:t>
            </a:r>
            <a:r>
              <a:rPr lang="en-GB" sz="2400" dirty="0" smtClean="0">
                <a:solidFill>
                  <a:schemeClr val="tx1">
                    <a:lumMod val="85000"/>
                  </a:schemeClr>
                </a:solidFill>
                <a:latin typeface="Courier New Bold"/>
              </a:rPr>
              <a:t>// </a:t>
            </a:r>
            <a:r>
              <a:rPr lang="en-GB" sz="2400" dirty="0">
                <a:solidFill>
                  <a:schemeClr val="tx1">
                    <a:lumMod val="85000"/>
                  </a:schemeClr>
                </a:solidFill>
                <a:latin typeface="Courier New Bold"/>
              </a:rPr>
              <a:t>this is a C++ comment</a:t>
            </a:r>
          </a:p>
          <a:p>
            <a:r>
              <a:rPr lang="en-GB" dirty="0"/>
              <a:t>C includes are prefixed with “c”:</a:t>
            </a:r>
          </a:p>
          <a:p>
            <a:pPr marL="0" indent="0">
              <a:buNone/>
            </a:pPr>
            <a:r>
              <a:rPr lang="en-GB" dirty="0"/>
              <a:t> </a:t>
            </a:r>
            <a:r>
              <a:rPr lang="en-GB" dirty="0" smtClean="0"/>
              <a:t>  </a:t>
            </a:r>
            <a:r>
              <a:rPr lang="en-GB" sz="2400" dirty="0" smtClean="0"/>
              <a:t>   </a:t>
            </a:r>
            <a:r>
              <a:rPr lang="en-GB" sz="2400" dirty="0" smtClean="0">
                <a:latin typeface="Courier New Bold"/>
              </a:rPr>
              <a:t>#</a:t>
            </a:r>
            <a:r>
              <a:rPr lang="en-GB" sz="2400" dirty="0">
                <a:latin typeface="Courier New Bold"/>
              </a:rPr>
              <a:t>include &lt;</a:t>
            </a:r>
            <a:r>
              <a:rPr lang="en-GB" sz="2400" dirty="0" err="1">
                <a:latin typeface="Courier New Bold"/>
              </a:rPr>
              <a:t>cstdio</a:t>
            </a:r>
            <a:r>
              <a:rPr lang="en-GB" sz="2400" dirty="0">
                <a:latin typeface="Courier New Bold"/>
              </a:rPr>
              <a:t>&gt;</a:t>
            </a:r>
          </a:p>
          <a:p>
            <a:r>
              <a:rPr lang="en-GB" dirty="0"/>
              <a:t>IO from keyboard and to </a:t>
            </a:r>
            <a:r>
              <a:rPr lang="en-GB" dirty="0" smtClean="0"/>
              <a:t>console</a:t>
            </a:r>
          </a:p>
          <a:p>
            <a:pPr marL="0" indent="0">
              <a:buNone/>
            </a:pPr>
            <a:r>
              <a:rPr lang="en-GB" sz="2600" dirty="0">
                <a:latin typeface="Letter Gothic Std"/>
              </a:rPr>
              <a:t> </a:t>
            </a:r>
            <a:r>
              <a:rPr lang="en-GB" sz="2600" dirty="0" smtClean="0">
                <a:latin typeface="Letter Gothic Std"/>
              </a:rPr>
              <a:t>  </a:t>
            </a:r>
            <a:r>
              <a:rPr lang="en-GB" sz="2400" dirty="0" smtClean="0">
                <a:latin typeface="Letter Gothic Std"/>
              </a:rPr>
              <a:t>   </a:t>
            </a:r>
            <a:r>
              <a:rPr lang="en-GB" sz="2400" dirty="0" smtClean="0">
                <a:latin typeface="Courier New Bold"/>
              </a:rPr>
              <a:t>#include &lt;</a:t>
            </a:r>
            <a:r>
              <a:rPr lang="en-GB" sz="2400" dirty="0" err="1" smtClean="0">
                <a:latin typeface="Courier New Bold"/>
              </a:rPr>
              <a:t>iosteam</a:t>
            </a:r>
            <a:r>
              <a:rPr lang="en-GB" sz="2400" dirty="0" smtClean="0">
                <a:latin typeface="Courier New Bold"/>
              </a:rPr>
              <a:t>&gt;</a:t>
            </a:r>
          </a:p>
          <a:p>
            <a:pPr marL="0" indent="0">
              <a:buNone/>
            </a:pPr>
            <a:r>
              <a:rPr lang="en-GB" sz="2400" dirty="0" smtClean="0">
                <a:solidFill>
                  <a:schemeClr val="tx2">
                    <a:lumMod val="75000"/>
                  </a:schemeClr>
                </a:solidFill>
                <a:latin typeface="Courier New Bold"/>
              </a:rPr>
              <a:t>   </a:t>
            </a:r>
            <a:r>
              <a:rPr lang="en-GB" sz="2400" dirty="0" err="1" smtClean="0">
                <a:solidFill>
                  <a:schemeClr val="tx2">
                    <a:lumMod val="75000"/>
                  </a:schemeClr>
                </a:solidFill>
                <a:latin typeface="Courier New Bold"/>
              </a:rPr>
              <a:t>int</a:t>
            </a:r>
            <a:r>
              <a:rPr lang="en-GB" sz="2400" dirty="0" smtClean="0">
                <a:solidFill>
                  <a:schemeClr val="accent2"/>
                </a:solidFill>
                <a:latin typeface="Courier New Bold"/>
              </a:rPr>
              <a:t> </a:t>
            </a:r>
            <a:r>
              <a:rPr lang="en-GB" sz="2400" dirty="0">
                <a:latin typeface="Courier New Bold"/>
              </a:rPr>
              <a:t>a</a:t>
            </a:r>
            <a:r>
              <a:rPr lang="en-GB" sz="2400" dirty="0">
                <a:solidFill>
                  <a:schemeClr val="tx1">
                    <a:lumMod val="85000"/>
                  </a:schemeClr>
                </a:solidFill>
                <a:latin typeface="Courier New Bold"/>
              </a:rPr>
              <a:t>;  </a:t>
            </a:r>
          </a:p>
          <a:p>
            <a:pPr marL="0" indent="0">
              <a:buNone/>
            </a:pPr>
            <a:r>
              <a:rPr lang="en-GB" sz="2400" dirty="0">
                <a:latin typeface="Courier New Bold"/>
              </a:rPr>
              <a:t> </a:t>
            </a:r>
            <a:r>
              <a:rPr lang="en-GB" sz="2400" dirty="0" smtClean="0">
                <a:latin typeface="Courier New Bold"/>
              </a:rPr>
              <a:t>  </a:t>
            </a:r>
            <a:r>
              <a:rPr lang="en-GB" sz="2400" dirty="0" err="1" smtClean="0">
                <a:latin typeface="Courier New Bold"/>
              </a:rPr>
              <a:t>std</a:t>
            </a:r>
            <a:r>
              <a:rPr lang="en-GB" sz="2400" dirty="0">
                <a:latin typeface="Courier New Bold"/>
              </a:rPr>
              <a:t>::</a:t>
            </a:r>
            <a:r>
              <a:rPr lang="en-GB" sz="2400" dirty="0" err="1">
                <a:latin typeface="Courier New Bold"/>
              </a:rPr>
              <a:t>cin</a:t>
            </a:r>
            <a:r>
              <a:rPr lang="en-GB" sz="2400" dirty="0">
                <a:latin typeface="Courier New Bold"/>
              </a:rPr>
              <a:t> &gt;&gt; a; </a:t>
            </a:r>
            <a:r>
              <a:rPr lang="en-GB" sz="2400" dirty="0" smtClean="0">
                <a:latin typeface="Courier New Bold"/>
              </a:rPr>
              <a:t> </a:t>
            </a:r>
            <a:r>
              <a:rPr lang="en-GB" sz="2400" dirty="0" smtClean="0">
                <a:solidFill>
                  <a:schemeClr val="tx1">
                    <a:lumMod val="85000"/>
                  </a:schemeClr>
                </a:solidFill>
                <a:latin typeface="Courier New Bold"/>
              </a:rPr>
              <a:t>/</a:t>
            </a:r>
            <a:r>
              <a:rPr lang="en-GB" sz="2400" dirty="0">
                <a:solidFill>
                  <a:schemeClr val="tx1">
                    <a:lumMod val="85000"/>
                  </a:schemeClr>
                </a:solidFill>
                <a:latin typeface="Courier New Bold"/>
              </a:rPr>
              <a:t>/ input integer to </a:t>
            </a:r>
            <a:r>
              <a:rPr lang="en-GB" sz="2400" dirty="0" smtClean="0">
                <a:solidFill>
                  <a:schemeClr val="tx1">
                    <a:lumMod val="85000"/>
                  </a:schemeClr>
                </a:solidFill>
                <a:latin typeface="Courier New Bold"/>
              </a:rPr>
              <a:t>‘a’</a:t>
            </a:r>
            <a:endParaRPr lang="en-GB" sz="2400" dirty="0">
              <a:solidFill>
                <a:schemeClr val="tx1">
                  <a:lumMod val="85000"/>
                </a:schemeClr>
              </a:solidFill>
              <a:latin typeface="Courier New Bold"/>
            </a:endParaRPr>
          </a:p>
          <a:p>
            <a:pPr marL="0" indent="0">
              <a:buNone/>
            </a:pPr>
            <a:r>
              <a:rPr lang="en-GB" sz="2400" dirty="0" smtClean="0">
                <a:latin typeface="Courier New Bold"/>
              </a:rPr>
              <a:t>   </a:t>
            </a:r>
            <a:r>
              <a:rPr lang="en-GB" sz="2400" dirty="0" err="1" smtClean="0">
                <a:latin typeface="Courier New Bold"/>
              </a:rPr>
              <a:t>std</a:t>
            </a:r>
            <a:r>
              <a:rPr lang="en-GB" sz="2400" dirty="0">
                <a:latin typeface="Courier New Bold"/>
              </a:rPr>
              <a:t>::</a:t>
            </a:r>
            <a:r>
              <a:rPr lang="en-GB" sz="2400" dirty="0" err="1">
                <a:latin typeface="Courier New Bold"/>
              </a:rPr>
              <a:t>cout</a:t>
            </a:r>
            <a:r>
              <a:rPr lang="en-GB" sz="2400" dirty="0">
                <a:latin typeface="Courier New Bold"/>
              </a:rPr>
              <a:t> &lt;&lt; a</a:t>
            </a:r>
            <a:r>
              <a:rPr lang="en-GB" sz="2400" dirty="0" smtClean="0">
                <a:latin typeface="Courier New Bold"/>
              </a:rPr>
              <a:t>; </a:t>
            </a:r>
            <a:r>
              <a:rPr lang="en-GB" sz="2400" dirty="0" smtClean="0">
                <a:solidFill>
                  <a:schemeClr val="tx1">
                    <a:lumMod val="85000"/>
                  </a:schemeClr>
                </a:solidFill>
                <a:latin typeface="Courier New Bold"/>
              </a:rPr>
              <a:t>/</a:t>
            </a:r>
            <a:r>
              <a:rPr lang="en-GB" sz="2400" dirty="0">
                <a:solidFill>
                  <a:schemeClr val="tx1">
                    <a:lumMod val="85000"/>
                  </a:schemeClr>
                </a:solidFill>
                <a:latin typeface="Courier New Bold"/>
              </a:rPr>
              <a:t>/ outputs ‘a’ to console</a:t>
            </a:r>
          </a:p>
          <a:p>
            <a:endParaRPr lang="en-GB" dirty="0"/>
          </a:p>
          <a:p>
            <a:endParaRPr lang="en-GB" dirty="0"/>
          </a:p>
        </p:txBody>
      </p:sp>
    </p:spTree>
    <p:extLst>
      <p:ext uri="{BB962C8B-B14F-4D97-AF65-F5344CB8AC3E}">
        <p14:creationId xmlns:p14="http://schemas.microsoft.com/office/powerpoint/2010/main" val="125351824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Namespaces</a:t>
            </a:r>
            <a:endParaRPr lang="en-GB" dirty="0"/>
          </a:p>
        </p:txBody>
      </p:sp>
      <p:sp>
        <p:nvSpPr>
          <p:cNvPr id="3" name="Content Placeholder 2"/>
          <p:cNvSpPr>
            <a:spLocks noGrp="1"/>
          </p:cNvSpPr>
          <p:nvPr>
            <p:ph idx="1"/>
          </p:nvPr>
        </p:nvSpPr>
        <p:spPr>
          <a:xfrm>
            <a:off x="179512" y="1600200"/>
            <a:ext cx="8784976" cy="5069160"/>
          </a:xfrm>
        </p:spPr>
        <p:txBody>
          <a:bodyPr>
            <a:normAutofit fontScale="70000" lnSpcReduction="20000"/>
          </a:bodyPr>
          <a:lstStyle/>
          <a:p>
            <a:r>
              <a:rPr lang="en-GB" dirty="0"/>
              <a:t>Definitions and variables can be scoped with namespaces.</a:t>
            </a:r>
          </a:p>
          <a:p>
            <a:pPr marL="457200" lvl="1" indent="0">
              <a:buNone/>
            </a:pPr>
            <a:r>
              <a:rPr lang="en-GB" dirty="0"/>
              <a:t> :: is used to dereference.</a:t>
            </a:r>
          </a:p>
          <a:p>
            <a:r>
              <a:rPr lang="en-GB" dirty="0"/>
              <a:t>Using namespace opens names space into current scope.</a:t>
            </a:r>
          </a:p>
          <a:p>
            <a:r>
              <a:rPr lang="en-GB" dirty="0"/>
              <a:t>Default namespace is std.</a:t>
            </a:r>
          </a:p>
          <a:p>
            <a:pPr marL="0" indent="0">
              <a:buNone/>
            </a:pPr>
            <a:endParaRPr lang="en-GB" dirty="0"/>
          </a:p>
          <a:p>
            <a:pPr marL="0" indent="0">
              <a:buNone/>
            </a:pPr>
            <a:r>
              <a:rPr lang="en-GB" b="1" dirty="0">
                <a:latin typeface="Courier New Bold"/>
              </a:rPr>
              <a:t> </a:t>
            </a:r>
            <a:r>
              <a:rPr lang="en-GB" sz="2900" b="1" dirty="0" smtClean="0">
                <a:latin typeface="Courier New Bold"/>
              </a:rPr>
              <a:t>#</a:t>
            </a:r>
            <a:r>
              <a:rPr lang="en-GB" sz="2900" b="1" dirty="0">
                <a:solidFill>
                  <a:schemeClr val="accent2"/>
                </a:solidFill>
                <a:latin typeface="Courier New Bold"/>
              </a:rPr>
              <a:t>include</a:t>
            </a:r>
            <a:r>
              <a:rPr lang="en-GB" sz="2900" b="1" dirty="0">
                <a:latin typeface="Courier New Bold"/>
              </a:rPr>
              <a:t> </a:t>
            </a:r>
            <a:r>
              <a:rPr lang="en-GB" sz="2900" b="1" dirty="0">
                <a:solidFill>
                  <a:schemeClr val="accent4"/>
                </a:solidFill>
                <a:latin typeface="Courier New Bold"/>
              </a:rPr>
              <a:t>&lt;</a:t>
            </a:r>
            <a:r>
              <a:rPr lang="en-GB" sz="2900" b="1" dirty="0" err="1">
                <a:solidFill>
                  <a:schemeClr val="accent4"/>
                </a:solidFill>
                <a:latin typeface="Courier New Bold"/>
              </a:rPr>
              <a:t>iostream</a:t>
            </a:r>
            <a:r>
              <a:rPr lang="en-GB" sz="2900" b="1" dirty="0">
                <a:solidFill>
                  <a:schemeClr val="accent4"/>
                </a:solidFill>
                <a:latin typeface="Courier New Bold"/>
              </a:rPr>
              <a:t>&gt; </a:t>
            </a:r>
            <a:r>
              <a:rPr lang="en-GB" sz="2900" b="1" dirty="0">
                <a:solidFill>
                  <a:schemeClr val="tx1">
                    <a:lumMod val="85000"/>
                  </a:schemeClr>
                </a:solidFill>
                <a:latin typeface="Courier New Bold"/>
              </a:rPr>
              <a:t>// definitions in </a:t>
            </a:r>
            <a:r>
              <a:rPr lang="en-GB" sz="2900" b="1" dirty="0" err="1">
                <a:solidFill>
                  <a:schemeClr val="tx1">
                    <a:lumMod val="85000"/>
                  </a:schemeClr>
                </a:solidFill>
                <a:latin typeface="Courier New Bold"/>
              </a:rPr>
              <a:t>std</a:t>
            </a:r>
            <a:r>
              <a:rPr lang="en-GB" sz="2900" b="1" dirty="0">
                <a:solidFill>
                  <a:schemeClr val="tx1">
                    <a:lumMod val="85000"/>
                  </a:schemeClr>
                </a:solidFill>
                <a:latin typeface="Courier New Bold"/>
              </a:rPr>
              <a:t> namespace</a:t>
            </a:r>
          </a:p>
          <a:p>
            <a:pPr marL="0" indent="0">
              <a:buNone/>
            </a:pPr>
            <a:r>
              <a:rPr lang="en-GB" sz="2900" b="1" dirty="0">
                <a:latin typeface="Courier New Bold"/>
              </a:rPr>
              <a:t>         </a:t>
            </a:r>
            <a:r>
              <a:rPr lang="en-GB" sz="2900" b="1" dirty="0">
                <a:solidFill>
                  <a:schemeClr val="accent2"/>
                </a:solidFill>
                <a:latin typeface="Courier New Bold"/>
              </a:rPr>
              <a:t>namespace</a:t>
            </a:r>
            <a:r>
              <a:rPr lang="en-GB" sz="2900" b="1" dirty="0">
                <a:latin typeface="Courier New Bold"/>
              </a:rPr>
              <a:t> foo {</a:t>
            </a:r>
          </a:p>
          <a:p>
            <a:pPr marL="0" indent="0">
              <a:buNone/>
            </a:pPr>
            <a:r>
              <a:rPr lang="en-GB" sz="2900" b="1" dirty="0">
                <a:solidFill>
                  <a:schemeClr val="tx2">
                    <a:lumMod val="75000"/>
                  </a:schemeClr>
                </a:solidFill>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solidFill>
                  <a:schemeClr val="accent1"/>
                </a:solidFill>
                <a:latin typeface="Courier New Bold"/>
              </a:rPr>
              <a:t>id</a:t>
            </a:r>
            <a:r>
              <a:rPr lang="en-GB" sz="2900" b="1" dirty="0">
                <a:latin typeface="Courier New Bold"/>
              </a:rPr>
              <a:t>(</a:t>
            </a:r>
            <a:r>
              <a:rPr lang="en-GB" sz="2900" b="1" dirty="0" err="1">
                <a:solidFill>
                  <a:schemeClr val="tx2">
                    <a:lumMod val="75000"/>
                  </a:schemeClr>
                </a:solidFill>
                <a:latin typeface="Courier New Bold"/>
              </a:rPr>
              <a:t>int</a:t>
            </a:r>
            <a:r>
              <a:rPr lang="en-GB" sz="2900" b="1" dirty="0">
                <a:latin typeface="Courier New Bold"/>
              </a:rPr>
              <a:t> x) { </a:t>
            </a:r>
            <a:r>
              <a:rPr lang="en-GB" sz="2900" b="1" dirty="0">
                <a:solidFill>
                  <a:schemeClr val="accent2"/>
                </a:solidFill>
                <a:latin typeface="Courier New Bold"/>
              </a:rPr>
              <a:t>return</a:t>
            </a:r>
            <a:r>
              <a:rPr lang="en-GB" sz="2900" b="1" dirty="0">
                <a:latin typeface="Courier New Bold"/>
              </a:rPr>
              <a:t> x; }</a:t>
            </a:r>
          </a:p>
          <a:p>
            <a:pPr marL="0" indent="0">
              <a:buNone/>
            </a:pPr>
            <a:r>
              <a:rPr lang="en-GB" sz="2900" b="1" dirty="0">
                <a:latin typeface="Courier New Bold"/>
              </a:rPr>
              <a:t>          };</a:t>
            </a:r>
          </a:p>
          <a:p>
            <a:pPr marL="0" indent="0">
              <a:buNone/>
            </a:pPr>
            <a:r>
              <a:rPr lang="en-GB" sz="2900" b="1" dirty="0">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latin typeface="Courier New Bold"/>
              </a:rPr>
              <a:t>x = foo::id(10);</a:t>
            </a:r>
          </a:p>
          <a:p>
            <a:pPr marL="0" indent="0">
              <a:buNone/>
            </a:pPr>
            <a:r>
              <a:rPr lang="en-GB" sz="2900" b="1" dirty="0">
                <a:latin typeface="Courier New Bold"/>
              </a:rPr>
              <a:t>          </a:t>
            </a:r>
            <a:r>
              <a:rPr lang="en-GB" sz="2900" b="1" dirty="0">
                <a:solidFill>
                  <a:schemeClr val="accent2"/>
                </a:solidFill>
                <a:latin typeface="Courier New Bold"/>
              </a:rPr>
              <a:t>using</a:t>
            </a:r>
            <a:r>
              <a:rPr lang="en-GB" sz="2900" b="1" dirty="0">
                <a:latin typeface="Courier New Bold"/>
              </a:rPr>
              <a:t> namespace </a:t>
            </a:r>
            <a:r>
              <a:rPr lang="en-GB" sz="2900" b="1" dirty="0" err="1">
                <a:latin typeface="Courier New Bold"/>
              </a:rPr>
              <a:t>std</a:t>
            </a:r>
            <a:r>
              <a:rPr lang="en-GB" sz="2900" b="1" dirty="0">
                <a:latin typeface="Courier New Bold"/>
              </a:rPr>
              <a:t>;</a:t>
            </a:r>
          </a:p>
          <a:p>
            <a:pPr marL="0" indent="0">
              <a:buNone/>
            </a:pPr>
            <a:r>
              <a:rPr lang="en-GB" sz="2900" b="1" dirty="0">
                <a:latin typeface="Courier New Bold"/>
              </a:rPr>
              <a:t>          </a:t>
            </a:r>
            <a:r>
              <a:rPr lang="en-GB" sz="2900" b="1" dirty="0" err="1">
                <a:latin typeface="Courier New Bold"/>
              </a:rPr>
              <a:t>cout</a:t>
            </a:r>
            <a:r>
              <a:rPr lang="en-GB" sz="2900" b="1" dirty="0">
                <a:latin typeface="Courier New Bold"/>
              </a:rPr>
              <a:t> &lt;&lt; x; </a:t>
            </a:r>
            <a:r>
              <a:rPr lang="en-GB" sz="2900" b="1" dirty="0">
                <a:solidFill>
                  <a:schemeClr val="tx1">
                    <a:lumMod val="85000"/>
                  </a:schemeClr>
                </a:solidFill>
                <a:latin typeface="Courier New Bold"/>
              </a:rPr>
              <a:t>// no need to prefix with </a:t>
            </a:r>
            <a:r>
              <a:rPr lang="en-GB" sz="2900" b="1" dirty="0" err="1">
                <a:solidFill>
                  <a:schemeClr val="tx1">
                    <a:lumMod val="85000"/>
                  </a:schemeClr>
                </a:solidFill>
                <a:latin typeface="Courier New Bold"/>
              </a:rPr>
              <a:t>std</a:t>
            </a:r>
            <a:r>
              <a:rPr lang="en-GB" sz="2900" b="1" dirty="0">
                <a:solidFill>
                  <a:schemeClr val="tx1">
                    <a:lumMod val="85000"/>
                  </a:schemeClr>
                </a:solidFill>
                <a:latin typeface="Courier New Bold"/>
              </a:rPr>
              <a:t>::</a:t>
            </a:r>
          </a:p>
          <a:p>
            <a:endParaRPr lang="en-GB" sz="2900" b="1" dirty="0">
              <a:latin typeface="Courier New Bold"/>
            </a:endParaRPr>
          </a:p>
        </p:txBody>
      </p:sp>
    </p:spTree>
    <p:extLst>
      <p:ext uri="{BB962C8B-B14F-4D97-AF65-F5344CB8AC3E}">
        <p14:creationId xmlns:p14="http://schemas.microsoft.com/office/powerpoint/2010/main" val="2552647626"/>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9"/>
            <a:ext cx="8928992" cy="1143000"/>
          </a:xfrm>
        </p:spPr>
        <p:txBody>
          <a:bodyPr>
            <a:normAutofit fontScale="90000"/>
          </a:bodyPr>
          <a:lstStyle/>
          <a:p>
            <a:r>
              <a:rPr lang="en-GB" dirty="0" smtClean="0"/>
              <a:t>References in C++ … </a:t>
            </a:r>
            <a:br>
              <a:rPr lang="en-GB" dirty="0" smtClean="0"/>
            </a:br>
            <a:r>
              <a:rPr lang="en-GB" dirty="0" smtClean="0"/>
              <a:t>a safer way to do pointers</a:t>
            </a:r>
            <a:endParaRPr lang="en-GB" dirty="0"/>
          </a:p>
        </p:txBody>
      </p:sp>
      <p:sp>
        <p:nvSpPr>
          <p:cNvPr id="3" name="Content Placeholder 2"/>
          <p:cNvSpPr>
            <a:spLocks noGrp="1"/>
          </p:cNvSpPr>
          <p:nvPr>
            <p:ph idx="1"/>
          </p:nvPr>
        </p:nvSpPr>
        <p:spPr>
          <a:xfrm>
            <a:off x="179512" y="1600200"/>
            <a:ext cx="8784976" cy="5069160"/>
          </a:xfrm>
        </p:spPr>
        <p:txBody>
          <a:bodyPr>
            <a:normAutofit fontScale="70000" lnSpcReduction="20000"/>
          </a:bodyPr>
          <a:lstStyle/>
          <a:p>
            <a:r>
              <a:rPr lang="en-GB" dirty="0"/>
              <a:t>References are non-null pointers.  Since they can’t be NULL, you don’t have to check for NULL value all the time (as you do with C)</a:t>
            </a:r>
          </a:p>
          <a:p>
            <a:r>
              <a:rPr lang="en-GB" dirty="0"/>
              <a:t>For example, in C we need to write: </a:t>
            </a:r>
          </a:p>
          <a:p>
            <a:pPr marL="0" indent="0">
              <a:buNone/>
            </a:pPr>
            <a:r>
              <a:rPr lang="en-GB" dirty="0">
                <a:latin typeface="Letter Gothic Std"/>
              </a:rPr>
              <a:t>     </a:t>
            </a:r>
            <a:r>
              <a:rPr lang="en-GB" b="1" dirty="0" err="1">
                <a:solidFill>
                  <a:schemeClr val="accent2"/>
                </a:solidFill>
                <a:latin typeface="Courier New Bold"/>
              </a:rPr>
              <a:t>int</a:t>
            </a:r>
            <a:r>
              <a:rPr lang="en-GB" b="1" dirty="0">
                <a:solidFill>
                  <a:schemeClr val="accent2"/>
                </a:solidFill>
                <a:latin typeface="Courier New Bold"/>
              </a:rPr>
              <a:t> </a:t>
            </a:r>
            <a:r>
              <a:rPr lang="en-GB" b="1" dirty="0">
                <a:solidFill>
                  <a:schemeClr val="tx2">
                    <a:lumMod val="75000"/>
                  </a:schemeClr>
                </a:solidFill>
                <a:latin typeface="Courier New Bold"/>
              </a:rPr>
              <a:t>foo</a:t>
            </a:r>
            <a:r>
              <a:rPr lang="en-GB" b="1" dirty="0">
                <a:latin typeface="Courier New Bold"/>
              </a:rPr>
              <a:t>(</a:t>
            </a:r>
            <a:r>
              <a:rPr lang="en-GB" b="1" dirty="0" err="1">
                <a:solidFill>
                  <a:schemeClr val="accent2"/>
                </a:solidFill>
                <a:latin typeface="Courier New Bold"/>
              </a:rPr>
              <a:t>int</a:t>
            </a:r>
            <a:r>
              <a:rPr lang="en-GB" b="1" dirty="0">
                <a:latin typeface="Courier New Bold"/>
              </a:rPr>
              <a:t> * x)  { </a:t>
            </a:r>
          </a:p>
          <a:p>
            <a:pPr marL="0" indent="0">
              <a:buNone/>
            </a:pPr>
            <a:r>
              <a:rPr lang="en-GB" b="1" dirty="0">
                <a:latin typeface="Courier New Bold"/>
              </a:rPr>
              <a:t>       </a:t>
            </a:r>
            <a:r>
              <a:rPr lang="en-GB" b="1" dirty="0">
                <a:solidFill>
                  <a:schemeClr val="accent1"/>
                </a:solidFill>
                <a:latin typeface="Courier New Bold"/>
              </a:rPr>
              <a:t>if</a:t>
            </a:r>
            <a:r>
              <a:rPr lang="en-GB" b="1" dirty="0">
                <a:latin typeface="Courier New Bold"/>
              </a:rPr>
              <a:t> (x != NULL) </a:t>
            </a:r>
            <a:r>
              <a:rPr lang="en-GB" b="1" dirty="0">
                <a:solidFill>
                  <a:schemeClr val="accent2"/>
                </a:solidFill>
                <a:latin typeface="Courier New Bold"/>
              </a:rPr>
              <a:t>return</a:t>
            </a:r>
            <a:r>
              <a:rPr lang="en-GB" b="1" dirty="0">
                <a:latin typeface="Courier New Bold"/>
              </a:rPr>
              <a:t> *x;</a:t>
            </a:r>
          </a:p>
          <a:p>
            <a:pPr marL="0" indent="0">
              <a:buNone/>
            </a:pPr>
            <a:r>
              <a:rPr lang="en-GB" b="1" dirty="0">
                <a:latin typeface="Courier New Bold"/>
              </a:rPr>
              <a:t>       </a:t>
            </a:r>
            <a:r>
              <a:rPr lang="en-GB" b="1" dirty="0">
                <a:solidFill>
                  <a:schemeClr val="accent2"/>
                </a:solidFill>
                <a:latin typeface="Courier New Bold"/>
              </a:rPr>
              <a:t>else return </a:t>
            </a:r>
            <a:r>
              <a:rPr lang="en-GB" b="1" dirty="0">
                <a:latin typeface="Courier New Bold"/>
              </a:rPr>
              <a:t>0;</a:t>
            </a:r>
          </a:p>
          <a:p>
            <a:pPr marL="0" indent="0">
              <a:buNone/>
            </a:pPr>
            <a:r>
              <a:rPr lang="en-GB" b="1" dirty="0">
                <a:latin typeface="Courier New Bold"/>
              </a:rPr>
              <a:t>     }</a:t>
            </a:r>
          </a:p>
          <a:p>
            <a:r>
              <a:rPr lang="en-GB" dirty="0"/>
              <a:t>In C++ we could write:</a:t>
            </a:r>
          </a:p>
          <a:p>
            <a:pPr marL="0" indent="0">
              <a:buNone/>
            </a:pPr>
            <a:r>
              <a:rPr lang="en-GB" dirty="0">
                <a:latin typeface="Letter Gothic St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solidFill>
                  <a:schemeClr val="accent1"/>
                </a:solidFill>
                <a:latin typeface="Courier New Bold"/>
              </a:rPr>
              <a:t>foo</a:t>
            </a:r>
            <a:r>
              <a:rPr lang="en-GB" b="1" dirty="0">
                <a:latin typeface="Courier New Bold"/>
              </a:rPr>
              <a:t>(</a:t>
            </a:r>
            <a:r>
              <a:rPr lang="en-GB" b="1" dirty="0" err="1">
                <a:solidFill>
                  <a:schemeClr val="tx2">
                    <a:lumMod val="75000"/>
                  </a:schemeClr>
                </a:solidFill>
                <a:latin typeface="Courier New Bold"/>
              </a:rPr>
              <a:t>int</a:t>
            </a:r>
            <a:r>
              <a:rPr lang="en-GB" b="1" dirty="0">
                <a:latin typeface="Courier New Bold"/>
              </a:rPr>
              <a:t> &amp; x)  { </a:t>
            </a:r>
          </a:p>
          <a:p>
            <a:pPr marL="0" indent="0">
              <a:buNone/>
            </a:pPr>
            <a:r>
              <a:rPr lang="en-GB" b="1" dirty="0">
                <a:latin typeface="Courier New Bold"/>
              </a:rPr>
              <a:t>            </a:t>
            </a:r>
            <a:r>
              <a:rPr lang="en-GB" b="1" dirty="0">
                <a:solidFill>
                  <a:schemeClr val="accent2"/>
                </a:solidFill>
                <a:latin typeface="Courier New Bold"/>
              </a:rPr>
              <a:t>return</a:t>
            </a:r>
            <a:r>
              <a:rPr lang="en-GB" b="1" dirty="0">
                <a:latin typeface="Courier New Bold"/>
              </a:rPr>
              <a:t> x;</a:t>
            </a:r>
          </a:p>
          <a:p>
            <a:pPr marL="0" indent="0">
              <a:buNone/>
            </a:pPr>
            <a:r>
              <a:rPr lang="en-GB" b="1" dirty="0">
                <a:latin typeface="Courier New Bold"/>
              </a:rPr>
              <a:t>     }</a:t>
            </a:r>
          </a:p>
          <a:p>
            <a:r>
              <a:rPr lang="en-GB" dirty="0"/>
              <a:t>Note that in both cases the memory address of x is passed (i.e. by reference) and not the value!</a:t>
            </a:r>
          </a:p>
          <a:p>
            <a:endParaRPr lang="en-GB" dirty="0"/>
          </a:p>
        </p:txBody>
      </p:sp>
    </p:spTree>
    <p:extLst>
      <p:ext uri="{BB962C8B-B14F-4D97-AF65-F5344CB8AC3E}">
        <p14:creationId xmlns:p14="http://schemas.microsoft.com/office/powerpoint/2010/main" val="1583724820"/>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New/Delete Memory allocation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a:t>C++ provides safe(r) memory allocation</a:t>
            </a:r>
          </a:p>
          <a:p>
            <a:r>
              <a:rPr lang="en-GB" dirty="0">
                <a:solidFill>
                  <a:schemeClr val="accent2"/>
                </a:solidFill>
              </a:rPr>
              <a:t>new</a:t>
            </a:r>
            <a:r>
              <a:rPr lang="en-GB" dirty="0"/>
              <a:t>  and </a:t>
            </a:r>
            <a:r>
              <a:rPr lang="en-GB" dirty="0">
                <a:solidFill>
                  <a:schemeClr val="accent2"/>
                </a:solidFill>
              </a:rPr>
              <a:t>delete</a:t>
            </a:r>
            <a:r>
              <a:rPr lang="en-GB" dirty="0"/>
              <a:t> operator are defined for each type, including user defined types. No need to multiple by </a:t>
            </a:r>
            <a:r>
              <a:rPr lang="en-GB" dirty="0" err="1">
                <a:solidFill>
                  <a:schemeClr val="accent1"/>
                </a:solidFill>
              </a:rPr>
              <a:t>sizeof</a:t>
            </a:r>
            <a:r>
              <a:rPr lang="en-GB" dirty="0"/>
              <a:t>(type) as in C.</a:t>
            </a:r>
          </a:p>
          <a:p>
            <a:pPr marL="0" indent="0">
              <a:buNone/>
            </a:pPr>
            <a:r>
              <a:rPr lang="en-GB" dirty="0">
                <a:latin typeface="Letter Gothic St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 x = </a:t>
            </a:r>
            <a:r>
              <a:rPr lang="en-GB" b="1" dirty="0">
                <a:solidFill>
                  <a:schemeClr val="accent2"/>
                </a:solidFill>
                <a:latin typeface="Courier New Bold"/>
              </a:rPr>
              <a:t>new</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a:t>
            </a:r>
          </a:p>
          <a:p>
            <a:pPr marL="0" indent="0">
              <a:buNone/>
            </a:pPr>
            <a:r>
              <a:rPr lang="en-GB" b="1" dirty="0">
                <a:latin typeface="Courier New Bold"/>
              </a:rPr>
              <a:t>     </a:t>
            </a:r>
            <a:r>
              <a:rPr lang="en-GB" b="1" dirty="0">
                <a:solidFill>
                  <a:schemeClr val="accent2"/>
                </a:solidFill>
                <a:latin typeface="Courier New Bold"/>
              </a:rPr>
              <a:t>delete</a:t>
            </a:r>
            <a:r>
              <a:rPr lang="en-GB" b="1" dirty="0">
                <a:latin typeface="Courier New Bold"/>
              </a:rPr>
              <a:t> x;</a:t>
            </a:r>
          </a:p>
          <a:p>
            <a:r>
              <a:rPr lang="en-GB" dirty="0"/>
              <a:t>For multi element allocation (i.e. arrays) we must use delete[].</a:t>
            </a:r>
          </a:p>
          <a:p>
            <a:pPr marL="0" indent="0">
              <a:buNone/>
            </a:pP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 array = </a:t>
            </a:r>
            <a:r>
              <a:rPr lang="en-GB" b="1" dirty="0">
                <a:solidFill>
                  <a:schemeClr val="accent2"/>
                </a:solidFill>
                <a:latin typeface="Courier New Bold"/>
              </a:rPr>
              <a:t>new</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[100];</a:t>
            </a:r>
          </a:p>
          <a:p>
            <a:pPr marL="0" indent="0">
              <a:buNone/>
            </a:pPr>
            <a:r>
              <a:rPr lang="en-GB" b="1" dirty="0">
                <a:latin typeface="Courier New Bold"/>
              </a:rPr>
              <a:t>     </a:t>
            </a:r>
            <a:r>
              <a:rPr lang="en-GB" b="1" dirty="0">
                <a:solidFill>
                  <a:schemeClr val="accent2"/>
                </a:solidFill>
                <a:latin typeface="Courier New Bold"/>
              </a:rPr>
              <a:t>delete</a:t>
            </a:r>
            <a:r>
              <a:rPr lang="en-GB" b="1" dirty="0">
                <a:latin typeface="Courier New Bold"/>
              </a:rPr>
              <a:t>[] array;</a:t>
            </a:r>
          </a:p>
          <a:p>
            <a:endParaRPr lang="en-GB" dirty="0"/>
          </a:p>
          <a:p>
            <a:endParaRPr lang="en-GB" dirty="0"/>
          </a:p>
        </p:txBody>
      </p:sp>
    </p:spTree>
    <p:extLst>
      <p:ext uri="{BB962C8B-B14F-4D97-AF65-F5344CB8AC3E}">
        <p14:creationId xmlns:p14="http://schemas.microsoft.com/office/powerpoint/2010/main" val="1286754503"/>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Overloading</a:t>
            </a:r>
            <a:endParaRPr lang="en-GB" dirty="0"/>
          </a:p>
        </p:txBody>
      </p:sp>
      <p:sp>
        <p:nvSpPr>
          <p:cNvPr id="3" name="Content Placeholder 2"/>
          <p:cNvSpPr>
            <a:spLocks noGrp="1"/>
          </p:cNvSpPr>
          <p:nvPr>
            <p:ph idx="1"/>
          </p:nvPr>
        </p:nvSpPr>
        <p:spPr>
          <a:xfrm>
            <a:off x="107504" y="1412776"/>
            <a:ext cx="8856984" cy="5256584"/>
          </a:xfrm>
        </p:spPr>
        <p:txBody>
          <a:bodyPr>
            <a:normAutofit fontScale="77500" lnSpcReduction="20000"/>
          </a:bodyPr>
          <a:lstStyle/>
          <a:p>
            <a:r>
              <a:rPr lang="en-GB" dirty="0"/>
              <a:t>C++ allows functions to have the same name but with different argument types.</a:t>
            </a:r>
          </a:p>
          <a:p>
            <a:pPr marL="0" indent="0">
              <a:buNone/>
            </a:pPr>
            <a:endParaRPr lang="en-GB" sz="2900" dirty="0" smtClean="0">
              <a:latin typeface="Letter Gothic Std"/>
            </a:endParaRPr>
          </a:p>
          <a:p>
            <a:pPr marL="0" indent="0">
              <a:buNone/>
            </a:pPr>
            <a:r>
              <a:rPr lang="en-GB" sz="2900" dirty="0" smtClean="0">
                <a:latin typeface="Letter Gothic St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solidFill>
                  <a:schemeClr val="accent1"/>
                </a:solidFill>
                <a:latin typeface="Courier New Bold"/>
              </a:rPr>
              <a:t>add</a:t>
            </a:r>
            <a:r>
              <a:rPr lang="en-GB" sz="2900" b="1" dirty="0">
                <a:latin typeface="Courier New Bold"/>
              </a:rPr>
              <a:t>(</a:t>
            </a:r>
            <a:r>
              <a:rPr lang="en-GB" sz="2900" b="1" dirty="0" err="1">
                <a:solidFill>
                  <a:schemeClr val="tx2">
                    <a:lumMod val="75000"/>
                  </a:schemeClr>
                </a:solidFill>
                <a:latin typeface="Courier New Bold"/>
              </a:rPr>
              <a:t>int</a:t>
            </a:r>
            <a:r>
              <a:rPr lang="en-GB" sz="2900" b="1" dirty="0">
                <a:latin typeface="Courier New Bold"/>
              </a:rPr>
              <a:t> x,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a:latin typeface="Courier New Bold"/>
              </a:rPr>
              <a:t>y) </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accent2"/>
                </a:solidFill>
                <a:latin typeface="Courier New Bold"/>
              </a:rPr>
              <a:t>return</a:t>
            </a:r>
            <a:r>
              <a:rPr lang="en-GB" sz="2900" b="1" dirty="0">
                <a:latin typeface="Courier New Bold"/>
              </a:rPr>
              <a:t> </a:t>
            </a:r>
            <a:r>
              <a:rPr lang="en-GB" sz="2900" b="1" dirty="0" err="1">
                <a:latin typeface="Courier New Bold"/>
              </a:rPr>
              <a:t>x+y</a:t>
            </a:r>
            <a:r>
              <a:rPr lang="en-GB" sz="2900" b="1" dirty="0">
                <a:latin typeface="Courier New Bold"/>
              </a:rPr>
              <a:t>;</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tx2">
                    <a:lumMod val="75000"/>
                  </a:schemeClr>
                </a:solidFill>
                <a:latin typeface="Courier New Bold"/>
              </a:rPr>
              <a:t>float</a:t>
            </a:r>
            <a:r>
              <a:rPr lang="en-GB" sz="2900" b="1" dirty="0">
                <a:latin typeface="Courier New Bold"/>
              </a:rPr>
              <a:t> </a:t>
            </a:r>
            <a:r>
              <a:rPr lang="en-GB" sz="2900" b="1" dirty="0">
                <a:solidFill>
                  <a:schemeClr val="accent1"/>
                </a:solidFill>
                <a:latin typeface="Courier New Bold"/>
              </a:rPr>
              <a:t>add</a:t>
            </a:r>
            <a:r>
              <a:rPr lang="en-GB" sz="2900" b="1" dirty="0">
                <a:latin typeface="Courier New Bold"/>
              </a:rPr>
              <a:t>(</a:t>
            </a:r>
            <a:r>
              <a:rPr lang="en-GB" sz="2900" b="1" dirty="0">
                <a:solidFill>
                  <a:schemeClr val="tx2">
                    <a:lumMod val="75000"/>
                  </a:schemeClr>
                </a:solidFill>
                <a:latin typeface="Courier New Bold"/>
              </a:rPr>
              <a:t>float</a:t>
            </a:r>
            <a:r>
              <a:rPr lang="en-GB" sz="2900" b="1" dirty="0">
                <a:latin typeface="Courier New Bold"/>
              </a:rPr>
              <a:t> x, </a:t>
            </a:r>
            <a:r>
              <a:rPr lang="en-GB" sz="2900" b="1" dirty="0">
                <a:solidFill>
                  <a:schemeClr val="tx2">
                    <a:lumMod val="75000"/>
                  </a:schemeClr>
                </a:solidFill>
                <a:latin typeface="Courier New Bold"/>
              </a:rPr>
              <a:t>float</a:t>
            </a:r>
            <a:r>
              <a:rPr lang="en-GB" sz="2900" b="1" dirty="0">
                <a:latin typeface="Courier New Bold"/>
              </a:rPr>
              <a:t> y) </a:t>
            </a:r>
          </a:p>
          <a:p>
            <a:pPr marL="0" indent="0">
              <a:buNone/>
            </a:pPr>
            <a:r>
              <a:rPr lang="en-GB" sz="2900" b="1" dirty="0">
                <a:latin typeface="Courier New Bold"/>
              </a:rPr>
              <a:t>     {</a:t>
            </a:r>
          </a:p>
          <a:p>
            <a:pPr marL="0" indent="0">
              <a:buNone/>
            </a:pPr>
            <a:r>
              <a:rPr lang="en-GB" sz="2900" b="1" dirty="0">
                <a:latin typeface="Courier New Bold"/>
              </a:rPr>
              <a:t>          </a:t>
            </a:r>
            <a:r>
              <a:rPr lang="en-GB" sz="2900" b="1" dirty="0">
                <a:solidFill>
                  <a:schemeClr val="accent2"/>
                </a:solidFill>
                <a:latin typeface="Courier New Bold"/>
              </a:rPr>
              <a:t>return</a:t>
            </a:r>
            <a:r>
              <a:rPr lang="en-GB" sz="2900" b="1" dirty="0">
                <a:latin typeface="Courier New Bold"/>
              </a:rPr>
              <a:t> </a:t>
            </a:r>
            <a:r>
              <a:rPr lang="en-GB" sz="2900" b="1" dirty="0" err="1">
                <a:latin typeface="Courier New Bold"/>
              </a:rPr>
              <a:t>x+y</a:t>
            </a:r>
            <a:r>
              <a:rPr lang="en-GB" sz="2900" b="1" dirty="0">
                <a:latin typeface="Courier New Bold"/>
              </a:rPr>
              <a:t>;</a:t>
            </a:r>
          </a:p>
          <a:p>
            <a:pPr marL="0" indent="0">
              <a:buNone/>
            </a:pPr>
            <a:r>
              <a:rPr lang="en-GB" sz="2900" b="1" dirty="0">
                <a:latin typeface="Courier New Bold"/>
              </a:rPr>
              <a:t>     }</a:t>
            </a:r>
          </a:p>
          <a:p>
            <a:pPr marL="0" indent="0">
              <a:buNone/>
            </a:pPr>
            <a:r>
              <a:rPr lang="en-GB" sz="2900" b="1" dirty="0">
                <a:latin typeface="Courier New Bold"/>
              </a:rPr>
              <a:t>     </a:t>
            </a:r>
            <a:r>
              <a:rPr lang="en-GB" sz="2900" b="1" dirty="0" smtClean="0">
                <a:latin typeface="Courier New Bold"/>
              </a:rPr>
              <a:t>// </a:t>
            </a:r>
            <a:r>
              <a:rPr lang="en-GB" sz="2900" b="1" dirty="0" smtClean="0">
                <a:solidFill>
                  <a:schemeClr val="tx1">
                    <a:lumMod val="85000"/>
                  </a:schemeClr>
                </a:solidFill>
                <a:latin typeface="Courier New Bold"/>
              </a:rPr>
              <a:t>call </a:t>
            </a:r>
            <a:r>
              <a:rPr lang="en-GB" sz="2900" b="1" dirty="0">
                <a:solidFill>
                  <a:schemeClr val="tx1">
                    <a:lumMod val="85000"/>
                  </a:schemeClr>
                </a:solidFill>
                <a:latin typeface="Courier New Bold"/>
              </a:rPr>
              <a:t>the float version of </a:t>
            </a:r>
            <a:r>
              <a:rPr lang="en-GB" sz="2900" b="1" dirty="0" smtClean="0">
                <a:solidFill>
                  <a:schemeClr val="tx1">
                    <a:lumMod val="85000"/>
                  </a:schemeClr>
                </a:solidFill>
                <a:latin typeface="Courier New Bold"/>
              </a:rPr>
              <a:t>add</a:t>
            </a:r>
          </a:p>
          <a:p>
            <a:pPr marL="0" indent="0">
              <a:buNone/>
            </a:pP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    </a:t>
            </a:r>
            <a:r>
              <a:rPr lang="en-GB" sz="2900" b="1" dirty="0" smtClean="0">
                <a:solidFill>
                  <a:schemeClr val="tx2">
                    <a:lumMod val="75000"/>
                  </a:schemeClr>
                </a:solidFill>
                <a:latin typeface="Courier New Bold"/>
              </a:rPr>
              <a:t>float</a:t>
            </a:r>
            <a:r>
              <a:rPr lang="en-GB" sz="2900" b="1" dirty="0" smtClean="0">
                <a:latin typeface="Courier New Bold"/>
              </a:rPr>
              <a:t>  </a:t>
            </a:r>
            <a:r>
              <a:rPr lang="en-GB" sz="2900" b="1" dirty="0">
                <a:latin typeface="Courier New Bold"/>
              </a:rPr>
              <a:t>f = </a:t>
            </a:r>
            <a:r>
              <a:rPr lang="en-GB" sz="2900" b="1" dirty="0">
                <a:solidFill>
                  <a:schemeClr val="accent1"/>
                </a:solidFill>
                <a:latin typeface="Courier New Bold"/>
              </a:rPr>
              <a:t>add</a:t>
            </a:r>
            <a:r>
              <a:rPr lang="en-GB" sz="2900" b="1" dirty="0">
                <a:latin typeface="Courier New Bold"/>
              </a:rPr>
              <a:t>(10.4f, 5.0f); </a:t>
            </a:r>
            <a:endParaRPr lang="en-GB" sz="2900" b="1" dirty="0" smtClean="0">
              <a:latin typeface="Courier New Bold"/>
            </a:endParaRPr>
          </a:p>
          <a:p>
            <a:pPr marL="0" indent="0">
              <a:buNone/>
            </a:pP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    </a:t>
            </a:r>
            <a:r>
              <a:rPr lang="en-GB" sz="2900" b="1" dirty="0">
                <a:solidFill>
                  <a:schemeClr val="tx1">
                    <a:lumMod val="85000"/>
                  </a:schemeClr>
                </a:solidFill>
                <a:latin typeface="Courier New Bold"/>
              </a:rPr>
              <a:t>// </a:t>
            </a:r>
            <a:r>
              <a:rPr lang="en-GB" sz="2900" b="1" dirty="0" smtClean="0">
                <a:solidFill>
                  <a:schemeClr val="tx1">
                    <a:lumMod val="85000"/>
                  </a:schemeClr>
                </a:solidFill>
                <a:latin typeface="Courier New Bold"/>
              </a:rPr>
              <a:t>call </a:t>
            </a:r>
            <a:r>
              <a:rPr lang="en-GB" sz="2900" b="1" dirty="0">
                <a:solidFill>
                  <a:schemeClr val="tx1">
                    <a:lumMod val="85000"/>
                  </a:schemeClr>
                </a:solidFill>
                <a:latin typeface="Courier New Bold"/>
              </a:rPr>
              <a:t>the </a:t>
            </a:r>
            <a:r>
              <a:rPr lang="en-GB" sz="2900" b="1" dirty="0" err="1">
                <a:solidFill>
                  <a:schemeClr val="tx1">
                    <a:lumMod val="85000"/>
                  </a:schemeClr>
                </a:solidFill>
                <a:latin typeface="Courier New Bold"/>
              </a:rPr>
              <a:t>int</a:t>
            </a:r>
            <a:r>
              <a:rPr lang="en-GB" sz="2900" b="1" dirty="0">
                <a:solidFill>
                  <a:schemeClr val="tx1">
                    <a:lumMod val="85000"/>
                  </a:schemeClr>
                </a:solidFill>
                <a:latin typeface="Courier New Bold"/>
              </a:rPr>
              <a:t> version of </a:t>
            </a:r>
            <a:r>
              <a:rPr lang="en-GB" sz="2900" b="1" dirty="0" smtClean="0">
                <a:solidFill>
                  <a:schemeClr val="tx1">
                    <a:lumMod val="85000"/>
                  </a:schemeClr>
                </a:solidFill>
                <a:latin typeface="Courier New Bold"/>
              </a:rPr>
              <a:t>add</a:t>
            </a:r>
            <a:endParaRPr lang="en-GB" sz="2900" b="1" dirty="0">
              <a:solidFill>
                <a:schemeClr val="tx1">
                  <a:lumMod val="85000"/>
                </a:schemeClr>
              </a:solidFill>
              <a:latin typeface="Courier New Bold"/>
            </a:endParaRPr>
          </a:p>
          <a:p>
            <a:pPr marL="0" indent="0">
              <a:buNone/>
            </a:pPr>
            <a:r>
              <a:rPr lang="en-GB" sz="2900" b="1" dirty="0">
                <a:latin typeface="Courier New Bold"/>
              </a:rPr>
              <a:t>     </a:t>
            </a:r>
            <a:r>
              <a:rPr lang="en-GB" sz="2900" b="1" dirty="0" err="1">
                <a:solidFill>
                  <a:schemeClr val="tx2">
                    <a:lumMod val="75000"/>
                  </a:schemeClr>
                </a:solidFill>
                <a:latin typeface="Courier New Bold"/>
              </a:rPr>
              <a:t>int</a:t>
            </a:r>
            <a:r>
              <a:rPr lang="en-GB" sz="2900" b="1" dirty="0">
                <a:solidFill>
                  <a:schemeClr val="tx2">
                    <a:lumMod val="75000"/>
                  </a:schemeClr>
                </a:solidFill>
                <a:latin typeface="Courier New Bold"/>
              </a:rPr>
              <a:t> </a:t>
            </a:r>
            <a:r>
              <a:rPr lang="en-GB" sz="2900" b="1" dirty="0" err="1">
                <a:latin typeface="Courier New Bold"/>
              </a:rPr>
              <a:t>i</a:t>
            </a:r>
            <a:r>
              <a:rPr lang="en-GB" sz="2900" b="1" dirty="0">
                <a:latin typeface="Courier New Bold"/>
              </a:rPr>
              <a:t> = </a:t>
            </a:r>
            <a:r>
              <a:rPr lang="en-GB" sz="2900" b="1" dirty="0">
                <a:solidFill>
                  <a:schemeClr val="accent1"/>
                </a:solidFill>
                <a:latin typeface="Courier New Bold"/>
              </a:rPr>
              <a:t>add</a:t>
            </a:r>
            <a:r>
              <a:rPr lang="en-GB" sz="2900" b="1" dirty="0">
                <a:latin typeface="Courier New Bold"/>
              </a:rPr>
              <a:t>(100,20)</a:t>
            </a:r>
            <a:r>
              <a:rPr lang="en-GB" sz="2900" b="1" dirty="0" smtClean="0">
                <a:latin typeface="Courier New Bold"/>
              </a:rPr>
              <a:t>;</a:t>
            </a:r>
            <a:endParaRPr lang="en-GB" b="1" dirty="0">
              <a:latin typeface="Courier New Bold"/>
            </a:endParaRPr>
          </a:p>
        </p:txBody>
      </p:sp>
    </p:spTree>
    <p:extLst>
      <p:ext uri="{BB962C8B-B14F-4D97-AF65-F5344CB8AC3E}">
        <p14:creationId xmlns:p14="http://schemas.microsoft.com/office/powerpoint/2010/main" val="20485618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Virtual Memory:</a:t>
            </a:r>
            <a:br>
              <a:rPr lang="en-US" dirty="0" smtClean="0"/>
            </a:br>
            <a:r>
              <a:rPr lang="en-US" dirty="0" smtClean="0"/>
              <a:t>Coarse &amp; Fine Grained</a:t>
            </a:r>
            <a:endParaRPr lang="en-US" dirty="0"/>
          </a:p>
        </p:txBody>
      </p:sp>
      <p:sp>
        <p:nvSpPr>
          <p:cNvPr id="3" name="Content Placeholder 2"/>
          <p:cNvSpPr>
            <a:spLocks noGrp="1"/>
          </p:cNvSpPr>
          <p:nvPr>
            <p:ph idx="1"/>
          </p:nvPr>
        </p:nvSpPr>
        <p:spPr>
          <a:xfrm>
            <a:off x="467544" y="1772816"/>
            <a:ext cx="8229600" cy="4824536"/>
          </a:xfrm>
        </p:spPr>
        <p:txBody>
          <a:bodyPr>
            <a:normAutofit fontScale="70000" lnSpcReduction="20000"/>
          </a:bodyPr>
          <a:lstStyle/>
          <a:p>
            <a:pPr>
              <a:lnSpc>
                <a:spcPct val="110000"/>
              </a:lnSpc>
            </a:pPr>
            <a:r>
              <a:rPr lang="en-US" dirty="0" smtClean="0"/>
              <a:t>SVM buffers allocated using </a:t>
            </a:r>
            <a:r>
              <a:rPr lang="en-US" dirty="0" err="1" smtClean="0"/>
              <a:t>clSVMAlloc</a:t>
            </a:r>
            <a:endParaRPr lang="en-US" dirty="0" smtClean="0"/>
          </a:p>
          <a:p>
            <a:pPr>
              <a:lnSpc>
                <a:spcPct val="110000"/>
              </a:lnSpc>
            </a:pPr>
            <a:r>
              <a:rPr lang="en-US" b="1" dirty="0" smtClean="0">
                <a:solidFill>
                  <a:srgbClr val="008000"/>
                </a:solidFill>
              </a:rPr>
              <a:t>Coarse grained sharing</a:t>
            </a:r>
          </a:p>
          <a:p>
            <a:pPr lvl="1">
              <a:lnSpc>
                <a:spcPct val="110000"/>
              </a:lnSpc>
            </a:pPr>
            <a:r>
              <a:rPr lang="en-US" dirty="0" smtClean="0"/>
              <a:t>Memory consistency only guaranteed at synchronization points</a:t>
            </a:r>
          </a:p>
          <a:p>
            <a:pPr lvl="1">
              <a:lnSpc>
                <a:spcPct val="110000"/>
              </a:lnSpc>
            </a:pPr>
            <a:r>
              <a:rPr lang="en-US" dirty="0" smtClean="0"/>
              <a:t>Host still needs to use synchronization APIs to update data</a:t>
            </a:r>
          </a:p>
          <a:p>
            <a:pPr lvl="2">
              <a:lnSpc>
                <a:spcPct val="110000"/>
              </a:lnSpc>
            </a:pPr>
            <a:r>
              <a:rPr lang="en-US" dirty="0" err="1" smtClean="0"/>
              <a:t>clEnqueueSVMMap</a:t>
            </a:r>
            <a:r>
              <a:rPr lang="en-US" dirty="0" smtClean="0"/>
              <a:t> / </a:t>
            </a:r>
            <a:r>
              <a:rPr lang="en-US" dirty="0" err="1" smtClean="0"/>
              <a:t>clEnqueueSVMUnmap</a:t>
            </a:r>
            <a:r>
              <a:rPr lang="en-US" dirty="0" smtClean="0"/>
              <a:t> or event callbacks</a:t>
            </a:r>
          </a:p>
          <a:p>
            <a:pPr lvl="1">
              <a:lnSpc>
                <a:spcPct val="110000"/>
              </a:lnSpc>
            </a:pPr>
            <a:r>
              <a:rPr lang="en-US" dirty="0" smtClean="0"/>
              <a:t>Memory consistency is at a buffer level</a:t>
            </a:r>
          </a:p>
          <a:p>
            <a:pPr lvl="1">
              <a:lnSpc>
                <a:spcPct val="110000"/>
              </a:lnSpc>
            </a:pPr>
            <a:r>
              <a:rPr lang="en-US" dirty="0" smtClean="0"/>
              <a:t>Allows sharing of pointers between host and </a:t>
            </a:r>
            <a:r>
              <a:rPr lang="en-US" dirty="0" err="1" smtClean="0"/>
              <a:t>OpenCL</a:t>
            </a:r>
            <a:r>
              <a:rPr lang="en-US" dirty="0" smtClean="0"/>
              <a:t> device</a:t>
            </a:r>
          </a:p>
          <a:p>
            <a:pPr>
              <a:lnSpc>
                <a:spcPct val="110000"/>
              </a:lnSpc>
            </a:pPr>
            <a:r>
              <a:rPr lang="en-US" b="1" dirty="0" smtClean="0">
                <a:solidFill>
                  <a:srgbClr val="008000"/>
                </a:solidFill>
              </a:rPr>
              <a:t>Fine grained sharing</a:t>
            </a:r>
          </a:p>
          <a:p>
            <a:pPr lvl="1">
              <a:lnSpc>
                <a:spcPct val="110000"/>
              </a:lnSpc>
            </a:pPr>
            <a:r>
              <a:rPr lang="en-US" dirty="0" smtClean="0"/>
              <a:t>No synchronization needed between host and </a:t>
            </a:r>
            <a:r>
              <a:rPr lang="en-US" dirty="0" err="1" smtClean="0"/>
              <a:t>OpenCL</a:t>
            </a:r>
            <a:r>
              <a:rPr lang="en-US" dirty="0" smtClean="0"/>
              <a:t> device</a:t>
            </a:r>
          </a:p>
          <a:p>
            <a:pPr lvl="1">
              <a:lnSpc>
                <a:spcPct val="110000"/>
              </a:lnSpc>
            </a:pPr>
            <a:r>
              <a:rPr lang="en-US" dirty="0" smtClean="0"/>
              <a:t>Host and device can update data in buffer concurrently</a:t>
            </a:r>
          </a:p>
          <a:p>
            <a:pPr lvl="1">
              <a:lnSpc>
                <a:spcPct val="110000"/>
              </a:lnSpc>
            </a:pPr>
            <a:r>
              <a:rPr lang="en-US" dirty="0" smtClean="0"/>
              <a:t>Memory consistency using C11 atomics and synchronization operations</a:t>
            </a:r>
          </a:p>
          <a:p>
            <a:pPr lvl="1">
              <a:lnSpc>
                <a:spcPct val="110000"/>
              </a:lnSpc>
            </a:pPr>
            <a:r>
              <a:rPr lang="en-US" dirty="0" smtClean="0"/>
              <a:t>This is an </a:t>
            </a:r>
            <a:r>
              <a:rPr lang="en-US" b="1" i="1" u="sng" dirty="0" smtClean="0"/>
              <a:t>optional</a:t>
            </a:r>
            <a:r>
              <a:rPr lang="en-US" dirty="0" smtClean="0"/>
              <a:t> </a:t>
            </a:r>
            <a:r>
              <a:rPr lang="en-US" dirty="0"/>
              <a:t>f</a:t>
            </a:r>
            <a:r>
              <a:rPr lang="en-US" dirty="0" smtClean="0"/>
              <a:t>eature</a:t>
            </a:r>
          </a:p>
        </p:txBody>
      </p:sp>
    </p:spTree>
    <p:extLst>
      <p:ext uri="{BB962C8B-B14F-4D97-AF65-F5344CB8AC3E}">
        <p14:creationId xmlns:p14="http://schemas.microsoft.com/office/powerpoint/2010/main" val="422545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up)">
                                      <p:cBhvr>
                                        <p:cTn id="13" dur="500"/>
                                        <p:tgtEl>
                                          <p:spTgt spid="3">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up)">
                                      <p:cBhvr>
                                        <p:cTn id="16" dur="500"/>
                                        <p:tgtEl>
                                          <p:spTgt spid="3">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up)">
                                      <p:cBhvr>
                                        <p:cTn id="19" dur="500"/>
                                        <p:tgtEl>
                                          <p:spTgt spid="3">
                                            <p:txEl>
                                              <p:pRg st="5" end="5"/>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up)">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up)">
                                      <p:cBhvr>
                                        <p:cTn id="27" dur="500"/>
                                        <p:tgtEl>
                                          <p:spTgt spid="3">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up)">
                                      <p:cBhvr>
                                        <p:cTn id="30" dur="500"/>
                                        <p:tgtEl>
                                          <p:spTgt spid="3">
                                            <p:txEl>
                                              <p:pRg st="8" end="8"/>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up)">
                                      <p:cBhvr>
                                        <p:cTn id="33" dur="500"/>
                                        <p:tgtEl>
                                          <p:spTgt spid="3">
                                            <p:txEl>
                                              <p:pRg st="9" end="9"/>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up)">
                                      <p:cBhvr>
                                        <p:cTn id="36" dur="500"/>
                                        <p:tgtEl>
                                          <p:spTgt spid="3">
                                            <p:txEl>
                                              <p:pRg st="10" end="10"/>
                                            </p:txEl>
                                          </p:spTgt>
                                        </p:tgtEl>
                                      </p:cBhvr>
                                    </p:animEffect>
                                  </p:childTnLst>
                                </p:cTn>
                              </p:par>
                              <p:par>
                                <p:cTn id="37" presetID="22" presetClass="entr" presetSubtype="1"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wipe(up)">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Classes (and </a:t>
            </a:r>
            <a:r>
              <a:rPr lang="en-GB" dirty="0" err="1" smtClean="0"/>
              <a:t>structs</a:t>
            </a:r>
            <a:r>
              <a:rPr lang="en-GB" dirty="0" smtClean="0"/>
              <a:t>)</a:t>
            </a:r>
            <a:endParaRPr lang="en-GB" dirty="0"/>
          </a:p>
        </p:txBody>
      </p:sp>
      <p:sp>
        <p:nvSpPr>
          <p:cNvPr id="4" name="Text Placeholder 3"/>
          <p:cNvSpPr>
            <a:spLocks noGrp="1"/>
          </p:cNvSpPr>
          <p:nvPr>
            <p:ph type="body" idx="1"/>
          </p:nvPr>
        </p:nvSpPr>
        <p:spPr>
          <a:xfrm>
            <a:off x="457200" y="845021"/>
            <a:ext cx="8291264" cy="639763"/>
          </a:xfrm>
        </p:spPr>
        <p:txBody>
          <a:bodyPr>
            <a:normAutofit fontScale="92500" lnSpcReduction="20000"/>
          </a:bodyPr>
          <a:lstStyle/>
          <a:p>
            <a:pPr marL="342900" indent="-342900">
              <a:buFont typeface="Arial" pitchFamily="34" charset="0"/>
              <a:buChar char="•"/>
            </a:pPr>
            <a:r>
              <a:rPr lang="en-GB" dirty="0">
                <a:latin typeface="+mj-lt"/>
              </a:rPr>
              <a:t>C++ classes are an extension of C </a:t>
            </a:r>
            <a:r>
              <a:rPr lang="en-GB" dirty="0" err="1">
                <a:latin typeface="+mj-lt"/>
              </a:rPr>
              <a:t>structs</a:t>
            </a:r>
            <a:r>
              <a:rPr lang="en-GB" dirty="0">
                <a:latin typeface="+mj-lt"/>
              </a:rPr>
              <a:t> (and unions) that can functions (called member functions) as well as data.</a:t>
            </a:r>
          </a:p>
        </p:txBody>
      </p:sp>
      <p:sp>
        <p:nvSpPr>
          <p:cNvPr id="6" name="Content Placeholder 5"/>
          <p:cNvSpPr>
            <a:spLocks noGrp="1"/>
          </p:cNvSpPr>
          <p:nvPr>
            <p:ph sz="quarter" idx="4"/>
          </p:nvPr>
        </p:nvSpPr>
        <p:spPr>
          <a:xfrm>
            <a:off x="251520" y="5445225"/>
            <a:ext cx="8676456" cy="1257003"/>
          </a:xfrm>
        </p:spPr>
        <p:txBody>
          <a:bodyPr>
            <a:normAutofit fontScale="70000" lnSpcReduction="20000"/>
          </a:bodyPr>
          <a:lstStyle/>
          <a:p>
            <a:pPr marL="0" indent="0">
              <a:buNone/>
            </a:pPr>
            <a:r>
              <a:rPr lang="en-GB" dirty="0">
                <a:latin typeface="+mj-lt"/>
              </a:rPr>
              <a:t>The keyword “</a:t>
            </a:r>
            <a:r>
              <a:rPr lang="en-GB" dirty="0" err="1" smtClean="0">
                <a:latin typeface="+mj-lt"/>
              </a:rPr>
              <a:t>const</a:t>
            </a:r>
            <a:r>
              <a:rPr lang="en-GB" smtClean="0">
                <a:latin typeface="+mj-lt"/>
              </a:rPr>
              <a:t>” </a:t>
            </a:r>
            <a:r>
              <a:rPr lang="en-GB" dirty="0">
                <a:latin typeface="+mj-lt"/>
              </a:rPr>
              <a:t>can be applied to member functions such as </a:t>
            </a:r>
            <a:r>
              <a:rPr lang="en-GB" dirty="0" err="1">
                <a:latin typeface="+mj-lt"/>
              </a:rPr>
              <a:t>getX</a:t>
            </a:r>
            <a:r>
              <a:rPr lang="en-GB" dirty="0">
                <a:latin typeface="+mj-lt"/>
              </a:rPr>
              <a:t>() to state that the particular member function will not modify the internal state of the object, </a:t>
            </a:r>
            <a:r>
              <a:rPr lang="en-GB" dirty="0" err="1">
                <a:latin typeface="+mj-lt"/>
              </a:rPr>
              <a:t>i.e</a:t>
            </a:r>
            <a:r>
              <a:rPr lang="en-GB" dirty="0">
                <a:latin typeface="+mj-lt"/>
              </a:rPr>
              <a:t> it will not cause any visual effects to someone owning a pointer to the said object. This allows for the compiler to report errors if this is not the case, better static analysis, and to optimize uses of the object , i.e. promote it to a register or set of registers. </a:t>
            </a:r>
          </a:p>
          <a:p>
            <a:endParaRPr lang="en-GB" dirty="0">
              <a:latin typeface="+mj-lt"/>
            </a:endParaRPr>
          </a:p>
        </p:txBody>
      </p:sp>
      <p:sp>
        <p:nvSpPr>
          <p:cNvPr id="7" name="Content Placeholder 6"/>
          <p:cNvSpPr>
            <a:spLocks noGrp="1"/>
          </p:cNvSpPr>
          <p:nvPr>
            <p:ph sz="half" idx="2"/>
          </p:nvPr>
        </p:nvSpPr>
        <p:spPr>
          <a:xfrm>
            <a:off x="457200" y="1565944"/>
            <a:ext cx="8507288" cy="3951288"/>
          </a:xfrm>
        </p:spPr>
        <p:txBody>
          <a:bodyPr>
            <a:noAutofit/>
          </a:bodyPr>
          <a:lstStyle/>
          <a:p>
            <a:pPr marL="0" indent="0">
              <a:buNone/>
            </a:pPr>
            <a:r>
              <a:rPr lang="en-GB" sz="1400" b="1" dirty="0">
                <a:latin typeface="Courier New Bold"/>
              </a:rPr>
              <a:t> </a:t>
            </a:r>
            <a:r>
              <a:rPr lang="en-GB" sz="1400" b="1" dirty="0">
                <a:solidFill>
                  <a:schemeClr val="tx2">
                    <a:lumMod val="75000"/>
                  </a:schemeClr>
                </a:solidFill>
                <a:latin typeface="Courier New Bold"/>
              </a:rPr>
              <a:t>class</a:t>
            </a:r>
            <a:r>
              <a:rPr lang="en-GB" sz="1400" b="1" dirty="0">
                <a:latin typeface="Courier New Bold"/>
              </a:rPr>
              <a:t> Vector {</a:t>
            </a:r>
          </a:p>
          <a:p>
            <a:pPr marL="0" indent="0">
              <a:buNone/>
            </a:pPr>
            <a:r>
              <a:rPr lang="en-GB" sz="1400" b="1" dirty="0">
                <a:latin typeface="Courier New Bold"/>
              </a:rPr>
              <a:t>    </a:t>
            </a:r>
            <a:r>
              <a:rPr lang="en-GB" sz="1400" b="1" dirty="0">
                <a:solidFill>
                  <a:schemeClr val="accent2"/>
                </a:solidFill>
                <a:latin typeface="Courier New Bold"/>
              </a:rPr>
              <a:t>private:</a:t>
            </a:r>
          </a:p>
          <a:p>
            <a:pPr marL="0" indent="0">
              <a:buNone/>
            </a:pP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x_, y_, z_ ;</a:t>
            </a:r>
          </a:p>
          <a:p>
            <a:pPr marL="0" indent="0">
              <a:buNone/>
            </a:pPr>
            <a:r>
              <a:rPr lang="en-GB" sz="1400" b="1" dirty="0">
                <a:solidFill>
                  <a:schemeClr val="accent2"/>
                </a:solidFill>
                <a:latin typeface="Courier New Bold"/>
              </a:rPr>
              <a:t>    public:</a:t>
            </a:r>
          </a:p>
          <a:p>
            <a:pPr marL="0" indent="0">
              <a:buNone/>
            </a:pPr>
            <a:r>
              <a:rPr lang="en-GB" sz="1400" b="1" dirty="0">
                <a:latin typeface="Courier New Bold"/>
              </a:rPr>
              <a:t>        </a:t>
            </a:r>
            <a:r>
              <a:rPr lang="en-GB" sz="1400" b="1" dirty="0">
                <a:solidFill>
                  <a:schemeClr val="accent1"/>
                </a:solidFill>
                <a:latin typeface="Courier New Bold"/>
              </a:rPr>
              <a:t>Vector</a:t>
            </a: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x,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a:latin typeface="Courier New Bold"/>
              </a:rPr>
              <a:t>y,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smtClean="0">
                <a:latin typeface="Courier New Bold"/>
              </a:rPr>
              <a:t>z) </a:t>
            </a:r>
            <a:r>
              <a:rPr lang="en-GB" sz="1400" b="1" dirty="0">
                <a:latin typeface="Courier New Bold"/>
              </a:rPr>
              <a:t>: x_(x), y_(y), z_(z) {} </a:t>
            </a:r>
            <a:r>
              <a:rPr lang="en-GB" sz="1400" b="1" dirty="0">
                <a:solidFill>
                  <a:schemeClr val="tx1">
                    <a:lumMod val="85000"/>
                  </a:schemeClr>
                </a:solidFill>
                <a:latin typeface="Courier New Bold"/>
              </a:rPr>
              <a:t>// constructor</a:t>
            </a:r>
          </a:p>
          <a:p>
            <a:pPr marL="0" indent="0">
              <a:buNone/>
            </a:pPr>
            <a:r>
              <a:rPr lang="en-GB" sz="1400" b="1" dirty="0">
                <a:latin typeface="Courier New Bold"/>
              </a:rPr>
              <a:t>      </a:t>
            </a:r>
          </a:p>
          <a:p>
            <a:pPr marL="0" indent="0">
              <a:buNone/>
            </a:pPr>
            <a:r>
              <a:rPr lang="en-GB" sz="1400" b="1" dirty="0">
                <a:latin typeface="Courier New Bold"/>
              </a:rPr>
              <a:t>       ~Vector </a:t>
            </a:r>
            <a:r>
              <a:rPr lang="en-GB" sz="1400" b="1" dirty="0">
                <a:solidFill>
                  <a:schemeClr val="tx1">
                    <a:lumMod val="85000"/>
                  </a:schemeClr>
                </a:solidFill>
                <a:latin typeface="Courier New Bold"/>
              </a:rPr>
              <a:t>// destructor</a:t>
            </a:r>
          </a:p>
          <a:p>
            <a:pPr marL="0" indent="0">
              <a:buNone/>
            </a:pPr>
            <a:r>
              <a:rPr lang="en-GB" sz="1400" b="1" dirty="0">
                <a:latin typeface="Courier New Bold"/>
              </a:rPr>
              <a:t>         {             </a:t>
            </a:r>
          </a:p>
          <a:p>
            <a:pPr marL="0" indent="0">
              <a:buNone/>
            </a:pPr>
            <a:r>
              <a:rPr lang="en-GB" sz="1400" b="1" dirty="0">
                <a:latin typeface="Courier New Bold"/>
              </a:rPr>
              <a:t>             </a:t>
            </a:r>
            <a:r>
              <a:rPr lang="en-GB" sz="1400" b="1" dirty="0" err="1">
                <a:latin typeface="Courier New Bold"/>
              </a:rPr>
              <a:t>cout</a:t>
            </a:r>
            <a:r>
              <a:rPr lang="en-GB" sz="1400" b="1" dirty="0">
                <a:latin typeface="Courier New Bold"/>
              </a:rPr>
              <a:t> &lt;&lt; “vector destructor”;         </a:t>
            </a:r>
          </a:p>
          <a:p>
            <a:pPr marL="0" indent="0">
              <a:buNone/>
            </a:pPr>
            <a:r>
              <a:rPr lang="en-GB" sz="1400" b="1" dirty="0">
                <a:latin typeface="Courier New Bold"/>
              </a:rPr>
              <a:t>         } </a:t>
            </a:r>
          </a:p>
          <a:p>
            <a:pPr marL="0" indent="0">
              <a:buNone/>
            </a:pPr>
            <a:r>
              <a:rPr lang="en-GB" sz="1400" b="1" dirty="0">
                <a:latin typeface="Courier New Bold"/>
              </a:rPr>
              <a:t>        </a:t>
            </a:r>
            <a:r>
              <a:rPr lang="en-GB" sz="1400" b="1" dirty="0" err="1">
                <a:solidFill>
                  <a:schemeClr val="tx2">
                    <a:lumMod val="75000"/>
                  </a:schemeClr>
                </a:solidFill>
                <a:latin typeface="Courier New Bold"/>
              </a:rPr>
              <a:t>int</a:t>
            </a:r>
            <a:r>
              <a:rPr lang="en-GB" sz="1400" b="1" dirty="0">
                <a:solidFill>
                  <a:schemeClr val="tx2">
                    <a:lumMod val="75000"/>
                  </a:schemeClr>
                </a:solidFill>
                <a:latin typeface="Courier New Bold"/>
              </a:rPr>
              <a:t> </a:t>
            </a:r>
            <a:r>
              <a:rPr lang="en-GB" sz="1400" b="1" dirty="0" err="1">
                <a:solidFill>
                  <a:schemeClr val="accent1"/>
                </a:solidFill>
                <a:latin typeface="Courier New Bold"/>
              </a:rPr>
              <a:t>getX</a:t>
            </a:r>
            <a:r>
              <a:rPr lang="en-GB" sz="1400" b="1" dirty="0">
                <a:latin typeface="Courier New Bold"/>
              </a:rPr>
              <a:t>() </a:t>
            </a:r>
            <a:r>
              <a:rPr lang="en-GB" sz="1400" b="1" dirty="0" err="1">
                <a:solidFill>
                  <a:schemeClr val="accent2"/>
                </a:solidFill>
                <a:latin typeface="Courier New Bold"/>
              </a:rPr>
              <a:t>const</a:t>
            </a:r>
            <a:r>
              <a:rPr lang="en-GB" sz="1400" b="1" dirty="0">
                <a:solidFill>
                  <a:schemeClr val="accent2"/>
                </a:solidFill>
                <a:latin typeface="Courier New Bold"/>
              </a:rPr>
              <a:t> </a:t>
            </a:r>
            <a:r>
              <a:rPr lang="en-GB" sz="1400" b="1" dirty="0">
                <a:latin typeface="Courier New Bold"/>
              </a:rPr>
              <a:t>{ </a:t>
            </a:r>
            <a:r>
              <a:rPr lang="en-GB" sz="1400" b="1" dirty="0">
                <a:solidFill>
                  <a:schemeClr val="accent2"/>
                </a:solidFill>
                <a:latin typeface="Courier New Bold"/>
              </a:rPr>
              <a:t>return</a:t>
            </a:r>
            <a:r>
              <a:rPr lang="en-GB" sz="1400" b="1" dirty="0">
                <a:latin typeface="Courier New Bold"/>
              </a:rPr>
              <a:t> x_; } // access member function</a:t>
            </a:r>
          </a:p>
          <a:p>
            <a:pPr marL="0" indent="0">
              <a:buNone/>
            </a:pPr>
            <a:r>
              <a:rPr lang="en-GB" sz="1400" b="1" dirty="0">
                <a:latin typeface="Courier New Bold"/>
              </a:rPr>
              <a:t>        …       </a:t>
            </a:r>
          </a:p>
          <a:p>
            <a:pPr marL="0" indent="0">
              <a:buNone/>
            </a:pPr>
            <a:r>
              <a:rPr lang="en-GB" sz="1400" b="1" dirty="0">
                <a:latin typeface="Courier New Bold"/>
              </a:rPr>
              <a:t>   };</a:t>
            </a:r>
          </a:p>
        </p:txBody>
      </p:sp>
      <p:cxnSp>
        <p:nvCxnSpPr>
          <p:cNvPr id="9" name="Straight Arrow Connector 8"/>
          <p:cNvCxnSpPr/>
          <p:nvPr/>
        </p:nvCxnSpPr>
        <p:spPr>
          <a:xfrm flipV="1">
            <a:off x="2123728" y="4437112"/>
            <a:ext cx="648072" cy="10081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403729"/>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0" y="-90264"/>
            <a:ext cx="9144000" cy="1143000"/>
          </a:xfrm>
        </p:spPr>
        <p:txBody>
          <a:bodyPr>
            <a:normAutofit fontScale="90000"/>
          </a:bodyPr>
          <a:lstStyle/>
          <a:p>
            <a:r>
              <a:rPr lang="en-GB" dirty="0" smtClean="0"/>
              <a:t>More information about constructors</a:t>
            </a:r>
            <a:endParaRPr lang="en-GB" dirty="0"/>
          </a:p>
        </p:txBody>
      </p:sp>
      <p:sp>
        <p:nvSpPr>
          <p:cNvPr id="13" name="Content Placeholder 12"/>
          <p:cNvSpPr>
            <a:spLocks noGrp="1"/>
          </p:cNvSpPr>
          <p:nvPr>
            <p:ph idx="1"/>
          </p:nvPr>
        </p:nvSpPr>
        <p:spPr>
          <a:xfrm>
            <a:off x="179512" y="980728"/>
            <a:ext cx="8784976" cy="5688632"/>
          </a:xfrm>
        </p:spPr>
        <p:txBody>
          <a:bodyPr>
            <a:normAutofit fontScale="62500" lnSpcReduction="20000"/>
          </a:bodyPr>
          <a:lstStyle/>
          <a:p>
            <a:r>
              <a:rPr lang="en-GB" dirty="0" smtClean="0"/>
              <a:t>Consider the constructor from the previous slide …</a:t>
            </a:r>
          </a:p>
          <a:p>
            <a:pPr marL="457200" lvl="1" indent="0">
              <a:buNone/>
            </a:pPr>
            <a:r>
              <a:rPr lang="en-GB" b="1" dirty="0" smtClean="0">
                <a:solidFill>
                  <a:schemeClr val="accent1"/>
                </a:solidFill>
                <a:latin typeface="Courier New Bold"/>
              </a:rPr>
              <a:t>Vector</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y,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z): x_(x), y_(y), z_(z) {}</a:t>
            </a:r>
          </a:p>
          <a:p>
            <a:pPr marL="514350" indent="-457200"/>
            <a:r>
              <a:rPr lang="en-GB" dirty="0" smtClean="0"/>
              <a:t>C++ member data local to a class (or </a:t>
            </a:r>
            <a:r>
              <a:rPr lang="en-GB" dirty="0" err="1" smtClean="0"/>
              <a:t>struct</a:t>
            </a:r>
            <a:r>
              <a:rPr lang="en-GB" dirty="0" smtClean="0"/>
              <a:t>) can be initialized using the </a:t>
            </a:r>
            <a:r>
              <a:rPr lang="en-GB" dirty="0" err="1" smtClean="0"/>
              <a:t>noation</a:t>
            </a:r>
            <a:endParaRPr lang="en-GB" dirty="0" smtClean="0"/>
          </a:p>
          <a:p>
            <a:pPr marL="457200" lvl="1" indent="0">
              <a:buNone/>
            </a:pPr>
            <a:r>
              <a:rPr lang="en-GB" b="1" dirty="0" smtClean="0">
                <a:latin typeface="Courier New Bold"/>
              </a:rPr>
              <a:t>: </a:t>
            </a:r>
            <a:r>
              <a:rPr lang="en-GB" b="1" dirty="0" err="1" smtClean="0">
                <a:latin typeface="Courier New Bold"/>
              </a:rPr>
              <a:t>data_name</a:t>
            </a:r>
            <a:r>
              <a:rPr lang="en-GB" b="1" dirty="0" smtClean="0">
                <a:latin typeface="Courier New Bold"/>
              </a:rPr>
              <a:t>(</a:t>
            </a:r>
            <a:r>
              <a:rPr lang="en-GB" b="1" dirty="0" err="1" smtClean="0">
                <a:latin typeface="Courier New Bold"/>
              </a:rPr>
              <a:t>initializer_name</a:t>
            </a:r>
            <a:r>
              <a:rPr lang="en-GB" b="1" dirty="0" smtClean="0">
                <a:latin typeface="Courier New Bold"/>
              </a:rPr>
              <a:t>), ...</a:t>
            </a:r>
          </a:p>
          <a:p>
            <a:pPr marL="514350" indent="-457200"/>
            <a:r>
              <a:rPr lang="en-GB" dirty="0" smtClean="0"/>
              <a:t>Consider the following two semantically equivalent </a:t>
            </a:r>
            <a:r>
              <a:rPr lang="en-GB" dirty="0" err="1" smtClean="0"/>
              <a:t>structs</a:t>
            </a:r>
            <a:r>
              <a:rPr lang="en-GB" dirty="0" smtClean="0"/>
              <a:t> in which the constructor sets the data member x_ to the input value x:</a:t>
            </a:r>
          </a:p>
          <a:p>
            <a:pPr marL="514350" indent="-457200"/>
            <a:endParaRPr lang="en-GB" dirty="0"/>
          </a:p>
          <a:p>
            <a:pPr marL="514350" indent="-457200"/>
            <a:endParaRPr lang="en-GB" dirty="0" smtClean="0"/>
          </a:p>
          <a:p>
            <a:pPr marL="514350" indent="-457200"/>
            <a:endParaRPr lang="en-GB" dirty="0"/>
          </a:p>
          <a:p>
            <a:pPr marL="514350" indent="-457200"/>
            <a:endParaRPr lang="en-GB" dirty="0" smtClean="0"/>
          </a:p>
          <a:p>
            <a:pPr marL="514350" indent="-457200"/>
            <a:endParaRPr lang="en-GB" dirty="0"/>
          </a:p>
          <a:p>
            <a:pPr marL="514350" indent="-457200"/>
            <a:r>
              <a:rPr lang="en-GB" dirty="0" smtClean="0"/>
              <a:t>Case B must use a temporary to read the value of x, while this is not so for Case A. This is due to C’s definition of local stack allocation.</a:t>
            </a:r>
          </a:p>
          <a:p>
            <a:pPr marL="514350" indent="-457200"/>
            <a:r>
              <a:rPr lang="en-GB" dirty="0" smtClean="0"/>
              <a:t>This turns out to be very import in C++11 with its memory model which states that an object is said to exist once inside the body of the constructor and hence thread safety becomes an issue, this is not the case for the constructor </a:t>
            </a:r>
            <a:r>
              <a:rPr lang="en-GB" dirty="0" err="1" smtClean="0"/>
              <a:t>initalization</a:t>
            </a:r>
            <a:r>
              <a:rPr lang="en-GB" dirty="0" smtClean="0"/>
              <a:t> list (case A). This means that safe double locking and similar idioms can be implemented using this approach.</a:t>
            </a:r>
            <a:endParaRPr lang="en-GB" dirty="0"/>
          </a:p>
        </p:txBody>
      </p:sp>
      <p:sp>
        <p:nvSpPr>
          <p:cNvPr id="14" name="TextBox 13"/>
          <p:cNvSpPr txBox="1"/>
          <p:nvPr/>
        </p:nvSpPr>
        <p:spPr>
          <a:xfrm>
            <a:off x="1259632" y="2924944"/>
            <a:ext cx="3370672" cy="1477328"/>
          </a:xfrm>
          <a:prstGeom prst="rect">
            <a:avLst/>
          </a:prstGeom>
          <a:noFill/>
        </p:spPr>
        <p:txBody>
          <a:bodyPr wrap="none" rtlCol="0">
            <a:spAutoFit/>
          </a:bodyPr>
          <a:lstStyle/>
          <a:p>
            <a:r>
              <a:rPr lang="en-GB" b="1" dirty="0" err="1">
                <a:solidFill>
                  <a:schemeClr val="accent2"/>
                </a:solidFill>
                <a:latin typeface="Courier New Bold"/>
              </a:rPr>
              <a:t>s</a:t>
            </a:r>
            <a:r>
              <a:rPr lang="en-GB" b="1" dirty="0" err="1" smtClean="0">
                <a:solidFill>
                  <a:schemeClr val="accent2"/>
                </a:solidFill>
                <a:latin typeface="Courier New Bold"/>
              </a:rPr>
              <a:t>truct</a:t>
            </a:r>
            <a:r>
              <a:rPr lang="en-GB" b="1" dirty="0" smtClean="0">
                <a:solidFill>
                  <a:schemeClr val="accent2"/>
                </a:solidFill>
                <a:latin typeface="Courier New Bold"/>
              </a:rPr>
              <a:t> </a:t>
            </a:r>
            <a:r>
              <a:rPr lang="en-GB" b="1" dirty="0" smtClean="0">
                <a:latin typeface="Courier New Bold"/>
              </a:rPr>
              <a:t>Foo</a:t>
            </a:r>
          </a:p>
          <a:p>
            <a:r>
              <a:rPr lang="en-GB" b="1" dirty="0" smtClean="0">
                <a:latin typeface="Courier New Bold"/>
              </a:rPr>
              <a:t>{</a:t>
            </a:r>
          </a:p>
          <a:p>
            <a:r>
              <a:rPr lang="en-GB" b="1" dirty="0">
                <a:latin typeface="Courier New Bold"/>
              </a:rPr>
              <a:t> </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x_;</a:t>
            </a:r>
          </a:p>
          <a:p>
            <a:r>
              <a:rPr lang="en-GB" b="1" dirty="0">
                <a:latin typeface="Courier New Bold"/>
              </a:rPr>
              <a:t> </a:t>
            </a:r>
            <a:r>
              <a:rPr lang="en-GB" b="1" dirty="0" smtClean="0">
                <a:latin typeface="Courier New Bold"/>
              </a:rPr>
              <a:t> </a:t>
            </a:r>
            <a:r>
              <a:rPr lang="en-GB" b="1" dirty="0" smtClean="0">
                <a:solidFill>
                  <a:schemeClr val="accent1"/>
                </a:solidFill>
                <a:latin typeface="Courier New Bold"/>
              </a:rPr>
              <a:t>Foo</a:t>
            </a:r>
            <a:r>
              <a:rPr lang="en-GB" b="1" dirty="0" smtClean="0">
                <a:latin typeface="Courier New Bold"/>
              </a:rPr>
              <a:t>(</a:t>
            </a:r>
            <a:r>
              <a:rPr lang="en-GB" b="1" dirty="0" err="1" smtClean="0">
                <a:solidFill>
                  <a:schemeClr val="tx2">
                    <a:lumMod val="75000"/>
                  </a:schemeClr>
                </a:solidFill>
                <a:latin typeface="Courier New Bold"/>
              </a:rPr>
              <a:t>int</a:t>
            </a:r>
            <a:r>
              <a:rPr lang="en-GB" b="1" dirty="0" smtClean="0">
                <a:latin typeface="Courier New Bold"/>
              </a:rPr>
              <a:t> x) : x_(x) {}</a:t>
            </a:r>
          </a:p>
          <a:p>
            <a:r>
              <a:rPr lang="en-GB" b="1" dirty="0">
                <a:latin typeface="Courier New Bold"/>
              </a:rPr>
              <a:t>}</a:t>
            </a:r>
            <a:endParaRPr lang="en-GB" b="1" dirty="0" smtClean="0">
              <a:latin typeface="Courier New Bold"/>
            </a:endParaRPr>
          </a:p>
        </p:txBody>
      </p:sp>
      <p:sp>
        <p:nvSpPr>
          <p:cNvPr id="15" name="TextBox 14"/>
          <p:cNvSpPr txBox="1"/>
          <p:nvPr/>
        </p:nvSpPr>
        <p:spPr>
          <a:xfrm>
            <a:off x="5004048" y="2924944"/>
            <a:ext cx="3509194" cy="1477328"/>
          </a:xfrm>
          <a:prstGeom prst="rect">
            <a:avLst/>
          </a:prstGeom>
          <a:noFill/>
        </p:spPr>
        <p:txBody>
          <a:bodyPr wrap="none" rtlCol="0">
            <a:spAutoFit/>
          </a:bodyPr>
          <a:lstStyle/>
          <a:p>
            <a:r>
              <a:rPr lang="en-GB" b="1" dirty="0" err="1">
                <a:solidFill>
                  <a:schemeClr val="accent2"/>
                </a:solidFill>
                <a:latin typeface="Courier New Bold"/>
              </a:rPr>
              <a:t>s</a:t>
            </a:r>
            <a:r>
              <a:rPr lang="en-GB" b="1" dirty="0" err="1" smtClean="0">
                <a:solidFill>
                  <a:schemeClr val="accent2"/>
                </a:solidFill>
                <a:latin typeface="Courier New Bold"/>
              </a:rPr>
              <a:t>truct</a:t>
            </a:r>
            <a:r>
              <a:rPr lang="en-GB" b="1" dirty="0" smtClean="0">
                <a:solidFill>
                  <a:schemeClr val="accent2"/>
                </a:solidFill>
                <a:latin typeface="Courier New Bold"/>
              </a:rPr>
              <a:t> </a:t>
            </a:r>
            <a:r>
              <a:rPr lang="en-GB" b="1" dirty="0" smtClean="0">
                <a:latin typeface="Courier New Bold"/>
              </a:rPr>
              <a:t>Foo</a:t>
            </a:r>
          </a:p>
          <a:p>
            <a:r>
              <a:rPr lang="en-GB" b="1" dirty="0" smtClean="0">
                <a:latin typeface="Courier New Bold"/>
              </a:rPr>
              <a:t>{</a:t>
            </a:r>
          </a:p>
          <a:p>
            <a:r>
              <a:rPr lang="en-GB" b="1" dirty="0">
                <a:latin typeface="Courier New Bold"/>
              </a:rPr>
              <a:t> </a:t>
            </a:r>
            <a:r>
              <a:rPr lang="en-GB" b="1" dirty="0" smtClean="0">
                <a:latin typeface="Courier New Bold"/>
              </a:rPr>
              <a:t> </a:t>
            </a:r>
            <a:r>
              <a:rPr lang="en-GB" b="1" dirty="0" err="1" smtClean="0">
                <a:solidFill>
                  <a:schemeClr val="tx2">
                    <a:lumMod val="75000"/>
                  </a:schemeClr>
                </a:solidFill>
                <a:latin typeface="Courier New Bold"/>
              </a:rPr>
              <a:t>int</a:t>
            </a:r>
            <a:r>
              <a:rPr lang="en-GB" b="1" dirty="0" smtClean="0">
                <a:solidFill>
                  <a:schemeClr val="tx2">
                    <a:lumMod val="75000"/>
                  </a:schemeClr>
                </a:solidFill>
                <a:latin typeface="Courier New Bold"/>
              </a:rPr>
              <a:t> </a:t>
            </a:r>
            <a:r>
              <a:rPr lang="en-GB" b="1" dirty="0" smtClean="0">
                <a:latin typeface="Courier New Bold"/>
              </a:rPr>
              <a:t>x_;</a:t>
            </a:r>
          </a:p>
          <a:p>
            <a:r>
              <a:rPr lang="en-GB" b="1" dirty="0">
                <a:latin typeface="Courier New Bold"/>
              </a:rPr>
              <a:t> </a:t>
            </a:r>
            <a:r>
              <a:rPr lang="en-GB" b="1" dirty="0" smtClean="0">
                <a:latin typeface="Courier New Bold"/>
              </a:rPr>
              <a:t> </a:t>
            </a:r>
            <a:r>
              <a:rPr lang="en-GB" b="1" dirty="0" smtClean="0">
                <a:solidFill>
                  <a:schemeClr val="accent1"/>
                </a:solidFill>
                <a:latin typeface="Courier New Bold"/>
              </a:rPr>
              <a:t>Foo</a:t>
            </a:r>
            <a:r>
              <a:rPr lang="en-GB" b="1" dirty="0" smtClean="0">
                <a:latin typeface="Courier New Bold"/>
              </a:rPr>
              <a:t>(</a:t>
            </a:r>
            <a:r>
              <a:rPr lang="en-GB" b="1" dirty="0" err="1" smtClean="0">
                <a:solidFill>
                  <a:schemeClr val="tx2">
                    <a:lumMod val="75000"/>
                  </a:schemeClr>
                </a:solidFill>
                <a:latin typeface="Courier New Bold"/>
              </a:rPr>
              <a:t>int</a:t>
            </a:r>
            <a:r>
              <a:rPr lang="en-GB" b="1" dirty="0" smtClean="0">
                <a:latin typeface="Courier New Bold"/>
              </a:rPr>
              <a:t> x) { x_ = x; }</a:t>
            </a:r>
          </a:p>
          <a:p>
            <a:r>
              <a:rPr lang="en-GB" b="1" dirty="0">
                <a:latin typeface="Courier New Bold"/>
              </a:rPr>
              <a:t>}</a:t>
            </a:r>
            <a:endParaRPr lang="en-GB" b="1" dirty="0" smtClean="0">
              <a:latin typeface="Courier New Bold"/>
            </a:endParaRPr>
          </a:p>
        </p:txBody>
      </p:sp>
      <p:sp>
        <p:nvSpPr>
          <p:cNvPr id="16" name="TextBox 15"/>
          <p:cNvSpPr txBox="1"/>
          <p:nvPr/>
        </p:nvSpPr>
        <p:spPr>
          <a:xfrm>
            <a:off x="611560" y="2924944"/>
            <a:ext cx="325730" cy="369332"/>
          </a:xfrm>
          <a:prstGeom prst="rect">
            <a:avLst/>
          </a:prstGeom>
          <a:noFill/>
        </p:spPr>
        <p:txBody>
          <a:bodyPr wrap="none" rtlCol="0">
            <a:spAutoFit/>
          </a:bodyPr>
          <a:lstStyle/>
          <a:p>
            <a:r>
              <a:rPr lang="en-GB" b="1" dirty="0" smtClean="0">
                <a:solidFill>
                  <a:schemeClr val="accent3"/>
                </a:solidFill>
              </a:rPr>
              <a:t>A</a:t>
            </a:r>
            <a:endParaRPr lang="en-GB" b="1" dirty="0">
              <a:solidFill>
                <a:schemeClr val="accent3"/>
              </a:solidFill>
            </a:endParaRPr>
          </a:p>
        </p:txBody>
      </p:sp>
      <p:sp>
        <p:nvSpPr>
          <p:cNvPr id="17" name="TextBox 16"/>
          <p:cNvSpPr txBox="1"/>
          <p:nvPr/>
        </p:nvSpPr>
        <p:spPr>
          <a:xfrm>
            <a:off x="4427985" y="2924944"/>
            <a:ext cx="322061" cy="369332"/>
          </a:xfrm>
          <a:prstGeom prst="rect">
            <a:avLst/>
          </a:prstGeom>
          <a:noFill/>
        </p:spPr>
        <p:txBody>
          <a:bodyPr wrap="none" rtlCol="0">
            <a:spAutoFit/>
          </a:bodyPr>
          <a:lstStyle/>
          <a:p>
            <a:r>
              <a:rPr lang="en-GB" b="1" dirty="0">
                <a:solidFill>
                  <a:schemeClr val="accent3"/>
                </a:solidFill>
              </a:rPr>
              <a:t>B</a:t>
            </a:r>
          </a:p>
        </p:txBody>
      </p:sp>
    </p:spTree>
    <p:extLst>
      <p:ext uri="{BB962C8B-B14F-4D97-AF65-F5344CB8AC3E}">
        <p14:creationId xmlns:p14="http://schemas.microsoft.com/office/powerpoint/2010/main" val="3364953402"/>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a:t>
            </a:r>
            <a:r>
              <a:rPr lang="en-GB" dirty="0" err="1" smtClean="0"/>
              <a:t>structs</a:t>
            </a:r>
            <a:r>
              <a:rPr lang="en-GB" dirty="0" smtClean="0"/>
              <a:t>) continued</a:t>
            </a:r>
            <a:endParaRPr lang="en-GB" dirty="0"/>
          </a:p>
        </p:txBody>
      </p:sp>
      <p:sp>
        <p:nvSpPr>
          <p:cNvPr id="3" name="Content Placeholder 2"/>
          <p:cNvSpPr>
            <a:spLocks noGrp="1"/>
          </p:cNvSpPr>
          <p:nvPr>
            <p:ph idx="1"/>
          </p:nvPr>
        </p:nvSpPr>
        <p:spPr/>
        <p:txBody>
          <a:bodyPr>
            <a:normAutofit fontScale="77500" lnSpcReduction="20000"/>
          </a:bodyPr>
          <a:lstStyle/>
          <a:p>
            <a:r>
              <a:rPr lang="en-GB" dirty="0"/>
              <a:t>Consider the following block where we construct an object (the vector “v”), use it and then reach the end of the block</a:t>
            </a:r>
          </a:p>
          <a:p>
            <a:endParaRPr lang="en-GB" dirty="0"/>
          </a:p>
          <a:p>
            <a:pPr marL="0" indent="0">
              <a:buNone/>
            </a:pPr>
            <a:r>
              <a:rPr lang="en-GB" sz="2600" b="1" dirty="0">
                <a:latin typeface="Courier New Bold"/>
              </a:rPr>
              <a:t>{</a:t>
            </a:r>
          </a:p>
          <a:p>
            <a:pPr marL="0" indent="0">
              <a:buNone/>
            </a:pPr>
            <a:r>
              <a:rPr lang="en-GB" sz="2600" b="1" dirty="0">
                <a:latin typeface="Courier New Bold"/>
              </a:rPr>
              <a:t>   Vector v(10,20,30)</a:t>
            </a:r>
            <a:r>
              <a:rPr lang="en-GB" sz="2600" b="1" dirty="0" smtClean="0">
                <a:latin typeface="Courier New Bold"/>
              </a:rPr>
              <a:t>;</a:t>
            </a:r>
          </a:p>
          <a:p>
            <a:pPr marL="0" indent="0">
              <a:buNone/>
            </a:pPr>
            <a:r>
              <a:rPr lang="en-GB" sz="2600" b="1" dirty="0">
                <a:solidFill>
                  <a:schemeClr val="tx1">
                    <a:lumMod val="85000"/>
                  </a:schemeClr>
                </a:solidFill>
                <a:latin typeface="Courier New Bold"/>
              </a:rPr>
              <a:t> </a:t>
            </a:r>
            <a:r>
              <a:rPr lang="en-GB" sz="2600" b="1" dirty="0" smtClean="0">
                <a:solidFill>
                  <a:schemeClr val="tx1">
                    <a:lumMod val="85000"/>
                  </a:schemeClr>
                </a:solidFill>
                <a:latin typeface="Courier New Bold"/>
              </a:rPr>
              <a:t>  /</a:t>
            </a:r>
            <a:r>
              <a:rPr lang="en-GB" sz="2600" b="1" dirty="0">
                <a:solidFill>
                  <a:schemeClr val="tx1">
                    <a:lumMod val="85000"/>
                  </a:schemeClr>
                </a:solidFill>
                <a:latin typeface="Courier New Bold"/>
              </a:rPr>
              <a:t>/ vector {x_ = 10, y_ = 20 , z_ = 30}</a:t>
            </a:r>
          </a:p>
          <a:p>
            <a:pPr marL="0" indent="0">
              <a:buNone/>
            </a:pPr>
            <a:r>
              <a:rPr lang="en-GB" sz="2600" b="1" dirty="0">
                <a:latin typeface="Courier New Bold"/>
              </a:rPr>
              <a:t>   </a:t>
            </a:r>
            <a:r>
              <a:rPr lang="en-GB" sz="2600" b="1" dirty="0">
                <a:solidFill>
                  <a:schemeClr val="tx1">
                    <a:lumMod val="85000"/>
                  </a:schemeClr>
                </a:solidFill>
                <a:latin typeface="Courier New Bold"/>
              </a:rPr>
              <a:t>// use v</a:t>
            </a:r>
          </a:p>
          <a:p>
            <a:pPr marL="0" indent="0">
              <a:buNone/>
            </a:pPr>
            <a:r>
              <a:rPr lang="en-GB" sz="2600" b="1" dirty="0">
                <a:latin typeface="Courier New Bold"/>
              </a:rPr>
              <a:t>} </a:t>
            </a:r>
            <a:r>
              <a:rPr lang="en-GB" sz="2600" b="1" dirty="0" smtClean="0">
                <a:solidFill>
                  <a:schemeClr val="tx1">
                    <a:lumMod val="85000"/>
                  </a:schemeClr>
                </a:solidFill>
                <a:latin typeface="Courier New Bold"/>
              </a:rPr>
              <a:t>/</a:t>
            </a:r>
            <a:r>
              <a:rPr lang="en-GB" sz="2600" b="1" dirty="0">
                <a:solidFill>
                  <a:schemeClr val="tx1">
                    <a:lumMod val="85000"/>
                  </a:schemeClr>
                </a:solidFill>
                <a:latin typeface="Courier New Bold"/>
              </a:rPr>
              <a:t>/ at this point v’s destructor would be called!</a:t>
            </a:r>
          </a:p>
          <a:p>
            <a:endParaRPr lang="en-GB" dirty="0"/>
          </a:p>
          <a:p>
            <a:r>
              <a:rPr lang="en-GB" dirty="0"/>
              <a:t>Note that at the end of the block, v is no longer accessible and hence can be destroyed.  At this point, the destructor for v is called.</a:t>
            </a:r>
          </a:p>
          <a:p>
            <a:endParaRPr lang="en-GB" dirty="0"/>
          </a:p>
        </p:txBody>
      </p:sp>
    </p:spTree>
    <p:extLst>
      <p:ext uri="{BB962C8B-B14F-4D97-AF65-F5344CB8AC3E}">
        <p14:creationId xmlns:p14="http://schemas.microsoft.com/office/powerpoint/2010/main" val="4141329252"/>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Classes (and </a:t>
            </a:r>
            <a:r>
              <a:rPr lang="en-GB" dirty="0" err="1" smtClean="0"/>
              <a:t>structs</a:t>
            </a:r>
            <a:r>
              <a:rPr lang="en-GB" dirty="0" smtClean="0"/>
              <a:t>) continued</a:t>
            </a:r>
            <a:endParaRPr lang="en-GB" dirty="0"/>
          </a:p>
        </p:txBody>
      </p:sp>
      <p:sp>
        <p:nvSpPr>
          <p:cNvPr id="3" name="Content Placeholder 2"/>
          <p:cNvSpPr>
            <a:spLocks noGrp="1"/>
          </p:cNvSpPr>
          <p:nvPr>
            <p:ph idx="1"/>
          </p:nvPr>
        </p:nvSpPr>
        <p:spPr/>
        <p:txBody>
          <a:bodyPr/>
          <a:lstStyle/>
          <a:p>
            <a:r>
              <a:rPr lang="en-GB" dirty="0"/>
              <a:t>There is a lot more to classes, e.g. inheritance but it is all based on this basic notion.</a:t>
            </a:r>
          </a:p>
          <a:p>
            <a:endParaRPr lang="en-GB" dirty="0"/>
          </a:p>
          <a:p>
            <a:r>
              <a:rPr lang="en-GB" dirty="0"/>
              <a:t>The previous examples adds no additional data or overhead to a traditional C </a:t>
            </a:r>
            <a:r>
              <a:rPr lang="en-GB" dirty="0" err="1"/>
              <a:t>struct</a:t>
            </a:r>
            <a:r>
              <a:rPr lang="en-GB" dirty="0"/>
              <a:t>, it has just improved software </a:t>
            </a:r>
            <a:r>
              <a:rPr lang="en-GB" dirty="0" err="1"/>
              <a:t>composibility</a:t>
            </a:r>
            <a:r>
              <a:rPr lang="en-GB" dirty="0"/>
              <a: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34619088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objects</a:t>
            </a:r>
            <a:endParaRPr lang="en-GB" dirty="0"/>
          </a:p>
        </p:txBody>
      </p:sp>
      <p:sp>
        <p:nvSpPr>
          <p:cNvPr id="3" name="Content Placeholder 2"/>
          <p:cNvSpPr>
            <a:spLocks noGrp="1"/>
          </p:cNvSpPr>
          <p:nvPr>
            <p:ph idx="1"/>
          </p:nvPr>
        </p:nvSpPr>
        <p:spPr/>
        <p:txBody>
          <a:bodyPr>
            <a:normAutofit/>
          </a:bodyPr>
          <a:lstStyle/>
          <a:p>
            <a:r>
              <a:rPr lang="en-GB" dirty="0"/>
              <a:t>Function application operator can be overloaded to define </a:t>
            </a:r>
            <a:r>
              <a:rPr lang="en-GB" dirty="0" err="1"/>
              <a:t>functor</a:t>
            </a:r>
            <a:r>
              <a:rPr lang="en-GB" dirty="0"/>
              <a:t> classes</a:t>
            </a:r>
          </a:p>
          <a:p>
            <a:endParaRPr lang="en-GB" dirty="0"/>
          </a:p>
          <a:p>
            <a:pPr marL="0" indent="0">
              <a:buNone/>
            </a:pPr>
            <a:r>
              <a:rPr lang="en-GB" sz="2200" dirty="0">
                <a:latin typeface="Letter Gothic Std"/>
              </a:rPr>
              <a:t>   </a:t>
            </a:r>
            <a:r>
              <a:rPr lang="en-GB" sz="2200" b="1" dirty="0" err="1">
                <a:solidFill>
                  <a:schemeClr val="accent2"/>
                </a:solidFill>
                <a:latin typeface="Courier New Bold"/>
              </a:rPr>
              <a:t>struct</a:t>
            </a:r>
            <a:r>
              <a:rPr lang="en-GB" sz="2200" b="1" dirty="0">
                <a:solidFill>
                  <a:schemeClr val="accent2"/>
                </a:solidFill>
                <a:latin typeface="Courier New Bold"/>
              </a:rPr>
              <a:t> </a:t>
            </a:r>
            <a:r>
              <a:rPr lang="en-GB" sz="2200" b="1" dirty="0" err="1">
                <a:latin typeface="Courier New Bold"/>
              </a:rPr>
              <a:t>Functor</a:t>
            </a:r>
            <a:endParaRPr lang="en-GB" sz="2200" b="1" dirty="0">
              <a:latin typeface="Courier New Bold"/>
            </a:endParaRPr>
          </a:p>
          <a:p>
            <a:pPr marL="0" indent="0">
              <a:buNone/>
            </a:pPr>
            <a:r>
              <a:rPr lang="en-GB" sz="2200" b="1" dirty="0">
                <a:latin typeface="Courier New Bold"/>
              </a:rPr>
              <a:t>   {</a:t>
            </a:r>
          </a:p>
          <a:p>
            <a:pPr marL="0" indent="0">
              <a:buNone/>
            </a:pPr>
            <a:r>
              <a:rPr lang="en-GB" sz="2200" b="1" dirty="0">
                <a:latin typeface="Courier New Bold"/>
              </a:rPr>
              <a:t>       </a:t>
            </a:r>
            <a:r>
              <a:rPr lang="en-GB" sz="2200" b="1" dirty="0" err="1">
                <a:solidFill>
                  <a:schemeClr val="tx2">
                    <a:lumMod val="75000"/>
                  </a:schemeClr>
                </a:solidFill>
                <a:latin typeface="Courier New Bold"/>
              </a:rPr>
              <a:t>int</a:t>
            </a:r>
            <a:r>
              <a:rPr lang="en-GB" sz="2200" b="1" dirty="0">
                <a:solidFill>
                  <a:schemeClr val="tx2">
                    <a:lumMod val="75000"/>
                  </a:schemeClr>
                </a:solidFill>
                <a:latin typeface="Courier New Bold"/>
              </a:rPr>
              <a:t> </a:t>
            </a:r>
            <a:r>
              <a:rPr lang="en-GB" sz="2200" b="1" dirty="0">
                <a:solidFill>
                  <a:schemeClr val="accent1"/>
                </a:solidFill>
                <a:latin typeface="Courier New Bold"/>
              </a:rPr>
              <a:t>operator</a:t>
            </a:r>
            <a:r>
              <a:rPr lang="en-GB" sz="2200" b="1" dirty="0">
                <a:latin typeface="Courier New Bold"/>
              </a:rPr>
              <a:t>() (</a:t>
            </a:r>
            <a:r>
              <a:rPr lang="en-GB" sz="2200" b="1" dirty="0" err="1">
                <a:solidFill>
                  <a:schemeClr val="tx2">
                    <a:lumMod val="75000"/>
                  </a:schemeClr>
                </a:solidFill>
                <a:latin typeface="Courier New Bold"/>
              </a:rPr>
              <a:t>int</a:t>
            </a:r>
            <a:r>
              <a:rPr lang="en-GB" sz="2200" b="1" dirty="0">
                <a:solidFill>
                  <a:schemeClr val="tx2">
                    <a:lumMod val="75000"/>
                  </a:schemeClr>
                </a:solidFill>
                <a:latin typeface="Courier New Bold"/>
              </a:rPr>
              <a:t> </a:t>
            </a:r>
            <a:r>
              <a:rPr lang="en-GB" sz="2200" b="1" dirty="0">
                <a:latin typeface="Courier New Bold"/>
              </a:rPr>
              <a:t>x) { </a:t>
            </a:r>
            <a:r>
              <a:rPr lang="en-GB" sz="2200" b="1" dirty="0">
                <a:solidFill>
                  <a:schemeClr val="accent2"/>
                </a:solidFill>
                <a:latin typeface="Courier New Bold"/>
              </a:rPr>
              <a:t>return</a:t>
            </a:r>
            <a:r>
              <a:rPr lang="en-GB" sz="2200" b="1" dirty="0">
                <a:latin typeface="Courier New Bold"/>
              </a:rPr>
              <a:t> x*x; }</a:t>
            </a:r>
          </a:p>
          <a:p>
            <a:pPr marL="0" indent="0">
              <a:buNone/>
            </a:pPr>
            <a:r>
              <a:rPr lang="en-GB" sz="2200" b="1" dirty="0">
                <a:latin typeface="Courier New Bold"/>
              </a:rPr>
              <a:t>   };</a:t>
            </a:r>
          </a:p>
          <a:p>
            <a:pPr marL="0" indent="0">
              <a:buNone/>
            </a:pPr>
            <a:r>
              <a:rPr lang="en-GB" sz="2200" b="1" dirty="0" smtClean="0">
                <a:latin typeface="Courier New Bold"/>
              </a:rPr>
              <a:t>   </a:t>
            </a:r>
            <a:r>
              <a:rPr lang="en-GB" sz="2200" b="1" dirty="0">
                <a:solidFill>
                  <a:schemeClr val="tx1">
                    <a:lumMod val="85000"/>
                  </a:schemeClr>
                </a:solidFill>
                <a:latin typeface="Courier New Bold"/>
              </a:rPr>
              <a:t>// create an object of type </a:t>
            </a:r>
            <a:r>
              <a:rPr lang="en-GB" sz="2200" b="1" dirty="0" err="1" smtClean="0">
                <a:solidFill>
                  <a:schemeClr val="tx1">
                    <a:lumMod val="85000"/>
                  </a:schemeClr>
                </a:solidFill>
                <a:latin typeface="Courier New Bold"/>
              </a:rPr>
              <a:t>Functor</a:t>
            </a:r>
            <a:endParaRPr lang="en-GB" sz="2200" b="1" dirty="0">
              <a:latin typeface="Courier New Bold"/>
            </a:endParaRPr>
          </a:p>
          <a:p>
            <a:pPr marL="0" indent="0">
              <a:buNone/>
            </a:pPr>
            <a:r>
              <a:rPr lang="en-GB" sz="2200" b="1" dirty="0">
                <a:latin typeface="Courier New Bold"/>
              </a:rPr>
              <a:t>   </a:t>
            </a:r>
            <a:r>
              <a:rPr lang="en-GB" sz="2200" b="1" dirty="0" err="1" smtClean="0">
                <a:latin typeface="Courier New Bold"/>
              </a:rPr>
              <a:t>Functor</a:t>
            </a:r>
            <a:r>
              <a:rPr lang="en-GB" sz="2200" b="1" dirty="0" smtClean="0">
                <a:latin typeface="Courier New Bold"/>
              </a:rPr>
              <a:t> </a:t>
            </a:r>
            <a:r>
              <a:rPr lang="en-GB" sz="2200" b="1" dirty="0">
                <a:latin typeface="Courier New Bold"/>
              </a:rPr>
              <a:t>f()</a:t>
            </a:r>
            <a:r>
              <a:rPr lang="en-GB" sz="2200" b="1" dirty="0" smtClean="0">
                <a:latin typeface="Courier New Bold"/>
              </a:rPr>
              <a:t>;</a:t>
            </a:r>
          </a:p>
          <a:p>
            <a:pPr marL="0" indent="0">
              <a:buNone/>
            </a:pPr>
            <a:r>
              <a:rPr lang="en-GB" sz="2200" b="1" dirty="0">
                <a:solidFill>
                  <a:schemeClr val="tx2">
                    <a:lumMod val="75000"/>
                  </a:schemeClr>
                </a:solidFill>
                <a:latin typeface="Courier New Bold"/>
              </a:rPr>
              <a:t> </a:t>
            </a:r>
            <a:r>
              <a:rPr lang="en-GB" sz="2200" b="1" dirty="0" smtClean="0">
                <a:solidFill>
                  <a:schemeClr val="tx2">
                    <a:lumMod val="75000"/>
                  </a:schemeClr>
                </a:solidFill>
                <a:latin typeface="Courier New Bold"/>
              </a:rPr>
              <a:t>  </a:t>
            </a:r>
            <a:r>
              <a:rPr lang="en-GB" sz="2200" b="1" dirty="0" err="1" smtClean="0">
                <a:solidFill>
                  <a:schemeClr val="tx2">
                    <a:lumMod val="75000"/>
                  </a:schemeClr>
                </a:solidFill>
                <a:latin typeface="Courier New Bold"/>
              </a:rPr>
              <a:t>int</a:t>
            </a:r>
            <a:r>
              <a:rPr lang="en-GB" sz="2200" b="1" dirty="0" smtClean="0">
                <a:solidFill>
                  <a:schemeClr val="tx2">
                    <a:lumMod val="75000"/>
                  </a:schemeClr>
                </a:solidFill>
                <a:latin typeface="Courier New Bold"/>
              </a:rPr>
              <a:t> </a:t>
            </a:r>
            <a:r>
              <a:rPr lang="en-GB" sz="2200" b="1" dirty="0">
                <a:latin typeface="Courier New Bold"/>
              </a:rPr>
              <a:t>value = f(10); </a:t>
            </a:r>
            <a:r>
              <a:rPr lang="en-GB" sz="2200" b="1" dirty="0">
                <a:solidFill>
                  <a:schemeClr val="tx1">
                    <a:lumMod val="85000"/>
                  </a:schemeClr>
                </a:solidFill>
                <a:latin typeface="Courier New Bold"/>
              </a:rPr>
              <a:t>// call the operator()</a:t>
            </a:r>
          </a:p>
          <a:p>
            <a:endParaRPr lang="en-GB" b="1" dirty="0">
              <a:latin typeface="Courier New Bold"/>
            </a:endParaRPr>
          </a:p>
        </p:txBody>
      </p:sp>
    </p:spTree>
    <p:extLst>
      <p:ext uri="{BB962C8B-B14F-4D97-AF65-F5344CB8AC3E}">
        <p14:creationId xmlns:p14="http://schemas.microsoft.com/office/powerpoint/2010/main" val="998129347"/>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functions</a:t>
            </a:r>
            <a:endParaRPr lang="en-GB" dirty="0"/>
          </a:p>
        </p:txBody>
      </p:sp>
      <p:sp>
        <p:nvSpPr>
          <p:cNvPr id="3" name="Content Placeholder 2"/>
          <p:cNvSpPr>
            <a:spLocks noGrp="1"/>
          </p:cNvSpPr>
          <p:nvPr>
            <p:ph idx="1"/>
          </p:nvPr>
        </p:nvSpPr>
        <p:spPr>
          <a:xfrm>
            <a:off x="179512" y="1600200"/>
            <a:ext cx="8784976" cy="4997152"/>
          </a:xfrm>
        </p:spPr>
        <p:txBody>
          <a:bodyPr>
            <a:normAutofit fontScale="85000" lnSpcReduction="10000"/>
          </a:bodyPr>
          <a:lstStyle/>
          <a:p>
            <a:r>
              <a:rPr lang="en-GB" dirty="0"/>
              <a:t>Don’t want to write the same function many times for different types?</a:t>
            </a:r>
          </a:p>
          <a:p>
            <a:r>
              <a:rPr lang="en-GB" dirty="0"/>
              <a:t>Templates allow functions to be parameterized with a type(s).</a:t>
            </a:r>
          </a:p>
          <a:p>
            <a:pPr marL="0" indent="0">
              <a:buNone/>
            </a:pPr>
            <a:r>
              <a:rPr lang="en-GB" sz="2400" dirty="0">
                <a:latin typeface="Letter Gothic Std"/>
              </a:rPr>
              <a:t> </a:t>
            </a:r>
            <a:endParaRPr lang="en-GB" sz="2400" dirty="0" smtClean="0">
              <a:latin typeface="Letter Gothic Std"/>
            </a:endParaRPr>
          </a:p>
          <a:p>
            <a:pPr marL="0" indent="0">
              <a:buNone/>
            </a:pPr>
            <a:r>
              <a:rPr lang="en-GB" sz="2400" b="1" dirty="0" smtClean="0">
                <a:solidFill>
                  <a:schemeClr val="tx2">
                    <a:lumMod val="75000"/>
                  </a:schemeClr>
                </a:solidFill>
                <a:latin typeface="Courier New Bold"/>
              </a:rPr>
              <a:t>template</a:t>
            </a:r>
            <a:r>
              <a:rPr lang="en-GB" sz="2400" b="1" dirty="0">
                <a:latin typeface="Courier New Bold"/>
              </a:rPr>
              <a:t>&lt;</a:t>
            </a:r>
            <a:r>
              <a:rPr lang="en-GB" sz="2400" b="1" dirty="0" err="1">
                <a:solidFill>
                  <a:schemeClr val="accent2"/>
                </a:solidFill>
                <a:latin typeface="Courier New Bold"/>
              </a:rPr>
              <a:t>typename</a:t>
            </a:r>
            <a:r>
              <a:rPr lang="en-GB" sz="2400" b="1" dirty="0">
                <a:solidFill>
                  <a:schemeClr val="accent2"/>
                </a:solidFill>
                <a:latin typeface="Courier New Bold"/>
              </a:rPr>
              <a:t> </a:t>
            </a:r>
            <a:r>
              <a:rPr lang="en-GB" sz="2400" b="1" dirty="0">
                <a:latin typeface="Courier New Bold"/>
              </a:rPr>
              <a:t>T&gt;</a:t>
            </a:r>
          </a:p>
          <a:p>
            <a:pPr marL="0" indent="0">
              <a:buNone/>
            </a:pPr>
            <a:r>
              <a:rPr lang="en-GB" sz="2400" b="1" dirty="0">
                <a:latin typeface="Courier New Bold"/>
              </a:rPr>
              <a:t>    T </a:t>
            </a:r>
            <a:r>
              <a:rPr lang="en-GB" sz="2400" b="1" dirty="0">
                <a:solidFill>
                  <a:schemeClr val="accent1"/>
                </a:solidFill>
                <a:latin typeface="Courier New Bold"/>
              </a:rPr>
              <a:t>add</a:t>
            </a:r>
            <a:r>
              <a:rPr lang="en-GB" sz="2400" b="1" dirty="0">
                <a:latin typeface="Courier New Bold"/>
              </a:rPr>
              <a:t>(T x, T y) { </a:t>
            </a:r>
            <a:r>
              <a:rPr lang="en-GB" sz="2400" b="1" dirty="0">
                <a:solidFill>
                  <a:schemeClr val="accent2"/>
                </a:solidFill>
                <a:latin typeface="Courier New Bold"/>
              </a:rPr>
              <a:t>return</a:t>
            </a:r>
            <a:r>
              <a:rPr lang="en-GB" sz="2400" b="1" dirty="0">
                <a:latin typeface="Courier New Bold"/>
              </a:rPr>
              <a:t> </a:t>
            </a:r>
            <a:r>
              <a:rPr lang="en-GB" sz="2400" b="1" dirty="0" err="1">
                <a:latin typeface="Courier New Bold"/>
              </a:rPr>
              <a:t>x+y</a:t>
            </a:r>
            <a:r>
              <a:rPr lang="en-GB" sz="2400" b="1" dirty="0">
                <a:latin typeface="Courier New Bold"/>
              </a:rPr>
              <a:t>; }</a:t>
            </a:r>
          </a:p>
          <a:p>
            <a:pPr marL="0" indent="0">
              <a:buNone/>
            </a:pPr>
            <a:endParaRPr lang="en-GB" sz="2400" b="1" dirty="0">
              <a:latin typeface="Courier New Bold"/>
            </a:endParaRPr>
          </a:p>
          <a:p>
            <a:pPr marL="0" indent="0">
              <a:buNone/>
            </a:pPr>
            <a:r>
              <a:rPr lang="en-GB" sz="2400" b="1" dirty="0">
                <a:latin typeface="Courier New Bold"/>
              </a:rPr>
              <a:t>    </a:t>
            </a:r>
            <a:r>
              <a:rPr lang="en-GB" sz="2400" b="1" dirty="0">
                <a:solidFill>
                  <a:schemeClr val="tx2">
                    <a:lumMod val="75000"/>
                  </a:schemeClr>
                </a:solidFill>
                <a:latin typeface="Courier New Bold"/>
              </a:rPr>
              <a:t>float</a:t>
            </a:r>
            <a:r>
              <a:rPr lang="en-GB" sz="2400" b="1" dirty="0">
                <a:latin typeface="Courier New Bold"/>
              </a:rPr>
              <a:t>  f = </a:t>
            </a:r>
            <a:r>
              <a:rPr lang="en-GB" sz="2400" b="1" dirty="0">
                <a:solidFill>
                  <a:schemeClr val="accent1"/>
                </a:solidFill>
                <a:latin typeface="Courier New Bold"/>
              </a:rPr>
              <a:t>add</a:t>
            </a:r>
            <a:r>
              <a:rPr lang="en-GB" sz="2400" b="1" dirty="0">
                <a:latin typeface="Courier New Bold"/>
              </a:rPr>
              <a:t>&lt;</a:t>
            </a:r>
            <a:r>
              <a:rPr lang="en-GB" sz="2400" b="1" dirty="0">
                <a:solidFill>
                  <a:schemeClr val="tx2">
                    <a:lumMod val="75000"/>
                  </a:schemeClr>
                </a:solidFill>
                <a:latin typeface="Courier New Bold"/>
              </a:rPr>
              <a:t>float</a:t>
            </a:r>
            <a:r>
              <a:rPr lang="en-GB" sz="2400" b="1" dirty="0">
                <a:latin typeface="Courier New Bold"/>
              </a:rPr>
              <a:t>&gt;(10.4f, 5.0f); </a:t>
            </a:r>
            <a:r>
              <a:rPr lang="en-GB" sz="2400" b="1" dirty="0">
                <a:solidFill>
                  <a:schemeClr val="tx1">
                    <a:lumMod val="85000"/>
                  </a:schemeClr>
                </a:solidFill>
                <a:latin typeface="Courier New Bold"/>
              </a:rPr>
              <a:t>// float version</a:t>
            </a:r>
          </a:p>
          <a:p>
            <a:pPr marL="0" indent="0">
              <a:buNone/>
            </a:pPr>
            <a:r>
              <a:rPr lang="en-GB" sz="2400" b="1" dirty="0">
                <a:latin typeface="Courier New Bold"/>
              </a:rPr>
              <a:t>    </a:t>
            </a:r>
            <a:r>
              <a:rPr lang="en-GB" sz="2400" b="1" dirty="0" err="1">
                <a:solidFill>
                  <a:schemeClr val="tx2">
                    <a:lumMod val="75000"/>
                  </a:schemeClr>
                </a:solidFill>
                <a:latin typeface="Courier New Bold"/>
              </a:rPr>
              <a:t>int</a:t>
            </a:r>
            <a:r>
              <a:rPr lang="en-GB" sz="2400" b="1" dirty="0">
                <a:solidFill>
                  <a:schemeClr val="tx2">
                    <a:lumMod val="75000"/>
                  </a:schemeClr>
                </a:solidFill>
                <a:latin typeface="Courier New Bold"/>
              </a:rPr>
              <a:t> </a:t>
            </a:r>
            <a:r>
              <a:rPr lang="en-GB" sz="2400" b="1" dirty="0" err="1">
                <a:latin typeface="Courier New Bold"/>
              </a:rPr>
              <a:t>i</a:t>
            </a:r>
            <a:r>
              <a:rPr lang="en-GB" sz="2400" b="1" dirty="0">
                <a:latin typeface="Courier New Bold"/>
              </a:rPr>
              <a:t> = </a:t>
            </a:r>
            <a:r>
              <a:rPr lang="en-GB" sz="2400" b="1" dirty="0">
                <a:solidFill>
                  <a:schemeClr val="accent1"/>
                </a:solidFill>
                <a:latin typeface="Courier New Bold"/>
              </a:rPr>
              <a:t>add</a:t>
            </a:r>
            <a:r>
              <a:rPr lang="en-GB" sz="2400" b="1" dirty="0">
                <a:latin typeface="Courier New Bold"/>
              </a:rPr>
              <a:t>&lt;</a:t>
            </a:r>
            <a:r>
              <a:rPr lang="en-GB" sz="2400" b="1" dirty="0" err="1">
                <a:solidFill>
                  <a:schemeClr val="tx2">
                    <a:lumMod val="75000"/>
                  </a:schemeClr>
                </a:solidFill>
                <a:latin typeface="Courier New Bold"/>
              </a:rPr>
              <a:t>int</a:t>
            </a:r>
            <a:r>
              <a:rPr lang="en-GB" sz="2400" b="1" dirty="0">
                <a:latin typeface="Courier New Bold"/>
              </a:rPr>
              <a:t>&gt;(100,20</a:t>
            </a:r>
            <a:r>
              <a:rPr lang="en-GB" sz="2400" b="1" dirty="0">
                <a:solidFill>
                  <a:schemeClr val="tx1">
                    <a:lumMod val="85000"/>
                  </a:schemeClr>
                </a:solidFill>
                <a:latin typeface="Courier New Bold"/>
              </a:rPr>
              <a:t>);           </a:t>
            </a:r>
            <a:r>
              <a:rPr lang="en-GB" sz="2400" b="1" dirty="0" smtClean="0">
                <a:solidFill>
                  <a:schemeClr val="tx1">
                    <a:lumMod val="85000"/>
                  </a:schemeClr>
                </a:solidFill>
                <a:latin typeface="Courier New Bold"/>
              </a:rPr>
              <a:t>/</a:t>
            </a:r>
            <a:r>
              <a:rPr lang="en-GB" sz="2400" b="1" dirty="0">
                <a:solidFill>
                  <a:schemeClr val="tx1">
                    <a:lumMod val="85000"/>
                  </a:schemeClr>
                </a:solidFill>
                <a:latin typeface="Courier New Bold"/>
              </a:rPr>
              <a:t>/ </a:t>
            </a:r>
            <a:r>
              <a:rPr lang="en-GB" sz="2400" b="1" dirty="0" err="1">
                <a:solidFill>
                  <a:schemeClr val="tx1">
                    <a:lumMod val="85000"/>
                  </a:schemeClr>
                </a:solidFill>
                <a:latin typeface="Courier New Bold"/>
              </a:rPr>
              <a:t>int</a:t>
            </a:r>
            <a:r>
              <a:rPr lang="en-GB" sz="2400" b="1" dirty="0">
                <a:solidFill>
                  <a:schemeClr val="tx1">
                    <a:lumMod val="85000"/>
                  </a:schemeClr>
                </a:solidFill>
                <a:latin typeface="Courier New Bold"/>
              </a:rPr>
              <a:t> </a:t>
            </a:r>
            <a:r>
              <a:rPr lang="en-GB" sz="2400" b="1" dirty="0" smtClean="0">
                <a:solidFill>
                  <a:schemeClr val="tx1">
                    <a:lumMod val="85000"/>
                  </a:schemeClr>
                </a:solidFill>
                <a:latin typeface="Courier New Bold"/>
              </a:rPr>
              <a:t>version</a:t>
            </a:r>
          </a:p>
          <a:p>
            <a:pPr marL="0" indent="0">
              <a:buNone/>
            </a:pPr>
            <a:endParaRPr lang="en-GB" dirty="0" smtClean="0">
              <a:latin typeface="Letter Gothic Std"/>
            </a:endParaRPr>
          </a:p>
          <a:p>
            <a:r>
              <a:rPr lang="en-GB" dirty="0"/>
              <a:t>You can use the </a:t>
            </a:r>
            <a:r>
              <a:rPr lang="en-GB" dirty="0" err="1"/>
              <a:t>templatized</a:t>
            </a:r>
            <a:r>
              <a:rPr lang="en-GB" dirty="0"/>
              <a:t> type, T, inside the template function</a:t>
            </a:r>
          </a:p>
          <a:p>
            <a:endParaRPr lang="en-GB" dirty="0"/>
          </a:p>
        </p:txBody>
      </p:sp>
    </p:spTree>
    <p:extLst>
      <p:ext uri="{BB962C8B-B14F-4D97-AF65-F5344CB8AC3E}">
        <p14:creationId xmlns:p14="http://schemas.microsoft.com/office/powerpoint/2010/main" val="3364712982"/>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Template classes</a:t>
            </a:r>
            <a:endParaRPr lang="en-GB" dirty="0"/>
          </a:p>
        </p:txBody>
      </p:sp>
      <p:sp>
        <p:nvSpPr>
          <p:cNvPr id="3" name="Content Placeholder 2"/>
          <p:cNvSpPr>
            <a:spLocks noGrp="1"/>
          </p:cNvSpPr>
          <p:nvPr>
            <p:ph idx="1"/>
          </p:nvPr>
        </p:nvSpPr>
        <p:spPr>
          <a:xfrm>
            <a:off x="251520" y="1600200"/>
            <a:ext cx="8640960" cy="5213176"/>
          </a:xfrm>
          <a:noFill/>
        </p:spPr>
        <p:txBody>
          <a:bodyPr>
            <a:normAutofit fontScale="92500" lnSpcReduction="10000"/>
          </a:bodyPr>
          <a:lstStyle/>
          <a:p>
            <a:r>
              <a:rPr lang="en-GB" dirty="0"/>
              <a:t>Don’t want to write the same class many times for different types?</a:t>
            </a:r>
          </a:p>
          <a:p>
            <a:r>
              <a:rPr lang="en-GB" dirty="0"/>
              <a:t>Templates allow class to be parameterized with a type(s) too.</a:t>
            </a:r>
          </a:p>
          <a:p>
            <a:pPr marL="400050" lvl="1" indent="0">
              <a:buNone/>
            </a:pPr>
            <a:r>
              <a:rPr lang="en-GB" sz="2600" b="1" dirty="0" smtClean="0">
                <a:solidFill>
                  <a:schemeClr val="tx2">
                    <a:lumMod val="75000"/>
                  </a:schemeClr>
                </a:solidFill>
                <a:latin typeface="Courier New Bold"/>
              </a:rPr>
              <a:t/>
            </a:r>
            <a:br>
              <a:rPr lang="en-GB" sz="2600" b="1" dirty="0" smtClean="0">
                <a:solidFill>
                  <a:schemeClr val="tx2">
                    <a:lumMod val="75000"/>
                  </a:schemeClr>
                </a:solidFill>
                <a:latin typeface="Courier New Bold"/>
              </a:rPr>
            </a:br>
            <a:r>
              <a:rPr lang="en-GB" sz="2600" b="1" dirty="0" smtClean="0">
                <a:solidFill>
                  <a:schemeClr val="tx2">
                    <a:lumMod val="75000"/>
                  </a:schemeClr>
                </a:solidFill>
                <a:latin typeface="Courier New Bold"/>
              </a:rPr>
              <a:t>template</a:t>
            </a:r>
            <a:r>
              <a:rPr lang="en-GB" sz="2600" b="1" dirty="0" smtClean="0">
                <a:latin typeface="Courier New Bold"/>
              </a:rPr>
              <a:t> </a:t>
            </a:r>
            <a:r>
              <a:rPr lang="en-GB" sz="2600" b="1" dirty="0">
                <a:latin typeface="Courier New Bold"/>
              </a:rPr>
              <a:t>&lt;</a:t>
            </a:r>
            <a:r>
              <a:rPr lang="en-GB" sz="2600" b="1" dirty="0" err="1">
                <a:solidFill>
                  <a:schemeClr val="accent2"/>
                </a:solidFill>
                <a:latin typeface="Courier New Bold"/>
              </a:rPr>
              <a:t>typename</a:t>
            </a:r>
            <a:r>
              <a:rPr lang="en-GB" sz="2600" b="1" dirty="0">
                <a:solidFill>
                  <a:schemeClr val="accent2"/>
                </a:solidFill>
                <a:latin typeface="Courier New Bold"/>
              </a:rPr>
              <a:t> </a:t>
            </a:r>
            <a:r>
              <a:rPr lang="en-GB" sz="2600" b="1" dirty="0">
                <a:latin typeface="Courier New Bold"/>
              </a:rPr>
              <a:t>T&gt;</a:t>
            </a:r>
          </a:p>
          <a:p>
            <a:pPr marL="400050" lvl="1" indent="0">
              <a:buNone/>
            </a:pPr>
            <a:r>
              <a:rPr lang="en-GB" sz="2600" b="1" dirty="0">
                <a:latin typeface="Courier New Bold"/>
              </a:rPr>
              <a:t>    </a:t>
            </a:r>
            <a:r>
              <a:rPr lang="en-GB" sz="2600" b="1" dirty="0">
                <a:solidFill>
                  <a:schemeClr val="tx2">
                    <a:lumMod val="75000"/>
                  </a:schemeClr>
                </a:solidFill>
                <a:latin typeface="Courier New Bold"/>
              </a:rPr>
              <a:t>class</a:t>
            </a:r>
            <a:r>
              <a:rPr lang="en-GB" sz="2600" b="1" dirty="0">
                <a:latin typeface="Courier New Bold"/>
              </a:rPr>
              <a:t> Square</a:t>
            </a:r>
          </a:p>
          <a:p>
            <a:pPr marL="400050" lvl="1" indent="0">
              <a:buNone/>
            </a:pPr>
            <a:r>
              <a:rPr lang="en-GB" sz="2600" b="1" dirty="0">
                <a:latin typeface="Courier New Bold"/>
              </a:rPr>
              <a:t>    {</a:t>
            </a:r>
          </a:p>
          <a:p>
            <a:pPr marL="400050" lvl="1" indent="0">
              <a:buNone/>
            </a:pPr>
            <a:r>
              <a:rPr lang="en-GB" sz="2600" b="1" dirty="0">
                <a:latin typeface="Courier New Bold"/>
              </a:rPr>
              <a:t>        T </a:t>
            </a:r>
            <a:r>
              <a:rPr lang="en-GB" sz="2600" b="1" dirty="0">
                <a:solidFill>
                  <a:schemeClr val="accent1"/>
                </a:solidFill>
                <a:latin typeface="Courier New Bold"/>
              </a:rPr>
              <a:t>operator</a:t>
            </a:r>
            <a:r>
              <a:rPr lang="en-GB" sz="2600" b="1" dirty="0">
                <a:latin typeface="Courier New Bold"/>
              </a:rPr>
              <a:t>() (T x) { </a:t>
            </a:r>
            <a:r>
              <a:rPr lang="en-GB" sz="2600" b="1" dirty="0">
                <a:solidFill>
                  <a:schemeClr val="accent2"/>
                </a:solidFill>
                <a:latin typeface="Courier New Bold"/>
              </a:rPr>
              <a:t>return </a:t>
            </a:r>
            <a:r>
              <a:rPr lang="en-GB" sz="2600" b="1" dirty="0">
                <a:latin typeface="Courier New Bold"/>
              </a:rPr>
              <a:t>x*x; }</a:t>
            </a:r>
          </a:p>
          <a:p>
            <a:pPr marL="400050" lvl="1" indent="0">
              <a:buNone/>
            </a:pPr>
            <a:r>
              <a:rPr lang="en-GB" sz="2600" b="1" dirty="0">
                <a:latin typeface="Courier New Bold"/>
              </a:rPr>
              <a:t>    };</a:t>
            </a:r>
          </a:p>
          <a:p>
            <a:pPr marL="400050" lvl="1" indent="0">
              <a:buNone/>
            </a:pPr>
            <a:r>
              <a:rPr lang="en-GB" sz="2600" b="1" dirty="0">
                <a:latin typeface="Courier New Bold"/>
              </a:rPr>
              <a:t>    Square&lt;</a:t>
            </a:r>
            <a:r>
              <a:rPr lang="en-GB" sz="2600" b="1" dirty="0" err="1">
                <a:solidFill>
                  <a:schemeClr val="tx2">
                    <a:lumMod val="75000"/>
                  </a:schemeClr>
                </a:solidFill>
                <a:latin typeface="Courier New Bold"/>
              </a:rPr>
              <a:t>int</a:t>
            </a:r>
            <a:r>
              <a:rPr lang="en-GB" sz="2600" b="1" dirty="0">
                <a:latin typeface="Courier New Bold"/>
              </a:rPr>
              <a:t>&gt; </a:t>
            </a:r>
            <a:r>
              <a:rPr lang="en-GB" sz="2600" b="1" dirty="0" err="1">
                <a:latin typeface="Courier New Bold"/>
              </a:rPr>
              <a:t>f_int</a:t>
            </a:r>
            <a:r>
              <a:rPr lang="en-GB" sz="2600" b="1" dirty="0">
                <a:latin typeface="Courier New Bold"/>
              </a:rPr>
              <a:t>(); </a:t>
            </a:r>
          </a:p>
          <a:p>
            <a:pPr marL="400050" lvl="1" indent="0">
              <a:buNone/>
            </a:pPr>
            <a:r>
              <a:rPr lang="en-GB" sz="2600" b="1" dirty="0">
                <a:latin typeface="Courier New Bold"/>
              </a:rPr>
              <a:t>    </a:t>
            </a:r>
            <a:r>
              <a:rPr lang="en-GB" sz="2600" b="1" dirty="0" err="1">
                <a:solidFill>
                  <a:schemeClr val="tx2">
                    <a:lumMod val="75000"/>
                  </a:schemeClr>
                </a:solidFill>
                <a:latin typeface="Courier New Bold"/>
              </a:rPr>
              <a:t>int</a:t>
            </a:r>
            <a:r>
              <a:rPr lang="en-GB" sz="2600" b="1" dirty="0">
                <a:solidFill>
                  <a:schemeClr val="tx2">
                    <a:lumMod val="75000"/>
                  </a:schemeClr>
                </a:solidFill>
                <a:latin typeface="Courier New Bold"/>
              </a:rPr>
              <a:t> </a:t>
            </a:r>
            <a:r>
              <a:rPr lang="en-GB" sz="2600" b="1" dirty="0">
                <a:latin typeface="Courier New Bold"/>
              </a:rPr>
              <a:t>value = </a:t>
            </a:r>
            <a:r>
              <a:rPr lang="en-GB" sz="2600" b="1" dirty="0" err="1">
                <a:solidFill>
                  <a:schemeClr val="accent1"/>
                </a:solidFill>
                <a:latin typeface="Courier New Bold"/>
              </a:rPr>
              <a:t>f_int</a:t>
            </a:r>
            <a:r>
              <a:rPr lang="en-GB" sz="2600" b="1" dirty="0">
                <a:latin typeface="Courier New Bold"/>
              </a:rPr>
              <a:t>(10); </a:t>
            </a:r>
          </a:p>
          <a:p>
            <a:endParaRPr lang="en-GB" dirty="0"/>
          </a:p>
          <a:p>
            <a:endParaRPr lang="en-GB" dirty="0"/>
          </a:p>
          <a:p>
            <a:endParaRPr lang="en-GB" dirty="0" smtClean="0"/>
          </a:p>
          <a:p>
            <a:endParaRPr lang="en-GB" dirty="0"/>
          </a:p>
          <a:p>
            <a:endParaRPr lang="en-GB" dirty="0"/>
          </a:p>
        </p:txBody>
      </p:sp>
    </p:spTree>
    <p:extLst>
      <p:ext uri="{BB962C8B-B14F-4D97-AF65-F5344CB8AC3E}">
        <p14:creationId xmlns:p14="http://schemas.microsoft.com/office/powerpoint/2010/main" val="294605403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C++11 defines a function template</a:t>
            </a:r>
            <a:endParaRPr lang="en-GB" dirty="0"/>
          </a:p>
        </p:txBody>
      </p:sp>
      <p:sp>
        <p:nvSpPr>
          <p:cNvPr id="3" name="Content Placeholder 2"/>
          <p:cNvSpPr>
            <a:spLocks noGrp="1"/>
          </p:cNvSpPr>
          <p:nvPr>
            <p:ph idx="1"/>
          </p:nvPr>
        </p:nvSpPr>
        <p:spPr>
          <a:xfrm>
            <a:off x="179512" y="1600201"/>
            <a:ext cx="8784976" cy="4525963"/>
          </a:xfrm>
        </p:spPr>
        <p:txBody>
          <a:bodyPr>
            <a:normAutofit fontScale="70000" lnSpcReduction="20000"/>
          </a:bodyPr>
          <a:lstStyle/>
          <a:p>
            <a:r>
              <a:rPr lang="en-US" dirty="0"/>
              <a:t>C++ function objects can be stored in the </a:t>
            </a:r>
            <a:r>
              <a:rPr lang="en-US" dirty="0" err="1"/>
              <a:t>templated</a:t>
            </a:r>
            <a:r>
              <a:rPr lang="en-US" dirty="0"/>
              <a:t> class </a:t>
            </a:r>
            <a:r>
              <a:rPr lang="en-US" dirty="0" err="1"/>
              <a:t>std</a:t>
            </a:r>
            <a:r>
              <a:rPr lang="en-US" dirty="0"/>
              <a:t>::function.    The following header defines the class </a:t>
            </a:r>
            <a:r>
              <a:rPr lang="en-US" dirty="0" err="1"/>
              <a:t>std</a:t>
            </a:r>
            <a:r>
              <a:rPr lang="en-US" dirty="0"/>
              <a:t>::</a:t>
            </a:r>
            <a:r>
              <a:rPr lang="en-US" dirty="0" smtClean="0"/>
              <a:t>function</a:t>
            </a:r>
            <a:br>
              <a:rPr lang="en-US" dirty="0" smtClean="0"/>
            </a:br>
            <a:endParaRPr lang="en-US" dirty="0" smtClean="0"/>
          </a:p>
          <a:p>
            <a:pPr marL="0" indent="0">
              <a:buNone/>
            </a:pPr>
            <a:r>
              <a:rPr lang="en-US" dirty="0" smtClean="0"/>
              <a:t>	</a:t>
            </a:r>
            <a:r>
              <a:rPr lang="en-US" b="1" dirty="0" smtClean="0">
                <a:latin typeface="Courier New Bold"/>
              </a:rPr>
              <a:t>#</a:t>
            </a:r>
            <a:r>
              <a:rPr lang="en-US" b="1" dirty="0" smtClean="0">
                <a:solidFill>
                  <a:schemeClr val="accent2"/>
                </a:solidFill>
                <a:latin typeface="Courier New Bold"/>
              </a:rPr>
              <a:t>include</a:t>
            </a:r>
            <a:r>
              <a:rPr lang="en-US" b="1" dirty="0" smtClean="0">
                <a:latin typeface="Courier New Bold"/>
              </a:rPr>
              <a:t> </a:t>
            </a:r>
            <a:r>
              <a:rPr lang="en-US" b="1" dirty="0" smtClean="0">
                <a:solidFill>
                  <a:schemeClr val="accent4"/>
                </a:solidFill>
                <a:latin typeface="Courier New Bold"/>
              </a:rPr>
              <a:t>&lt;functional&gt;</a:t>
            </a:r>
            <a:br>
              <a:rPr lang="en-US" b="1" dirty="0" smtClean="0">
                <a:solidFill>
                  <a:schemeClr val="accent4"/>
                </a:solidFill>
                <a:latin typeface="Courier New Bold"/>
              </a:rPr>
            </a:br>
            <a:endParaRPr lang="en-US" b="1" dirty="0" smtClean="0">
              <a:solidFill>
                <a:schemeClr val="accent4"/>
              </a:solidFill>
              <a:latin typeface="Courier New Bold"/>
            </a:endParaRPr>
          </a:p>
          <a:p>
            <a:r>
              <a:rPr lang="en-GB" dirty="0"/>
              <a:t>We can define a C++ function object (e.g. </a:t>
            </a:r>
            <a:r>
              <a:rPr lang="en-GB" dirty="0" err="1"/>
              <a:t>functor</a:t>
            </a:r>
            <a:r>
              <a:rPr lang="en-GB" dirty="0"/>
              <a:t>) and then store it in the </a:t>
            </a:r>
            <a:r>
              <a:rPr lang="en-GB" dirty="0" err="1"/>
              <a:t>tempated</a:t>
            </a:r>
            <a:r>
              <a:rPr lang="en-GB" dirty="0"/>
              <a:t> class </a:t>
            </a:r>
            <a:r>
              <a:rPr lang="en-GB" dirty="0" err="1"/>
              <a:t>std</a:t>
            </a:r>
            <a:r>
              <a:rPr lang="en-GB" dirty="0"/>
              <a:t>::function</a:t>
            </a:r>
          </a:p>
          <a:p>
            <a:pPr marL="400050" lvl="1" indent="0">
              <a:buNone/>
            </a:pPr>
            <a:r>
              <a:rPr lang="en-GB" b="1" dirty="0" smtClean="0">
                <a:solidFill>
                  <a:schemeClr val="tx2">
                    <a:lumMod val="75000"/>
                  </a:schemeClr>
                </a:solidFill>
                <a:latin typeface="Courier New Bold"/>
              </a:rPr>
              <a:t/>
            </a:r>
            <a:br>
              <a:rPr lang="en-GB" b="1" dirty="0" smtClean="0">
                <a:solidFill>
                  <a:schemeClr val="tx2">
                    <a:lumMod val="75000"/>
                  </a:schemeClr>
                </a:solidFill>
                <a:latin typeface="Courier New Bold"/>
              </a:rPr>
            </a:br>
            <a:r>
              <a:rPr lang="en-GB" b="1" dirty="0" err="1" smtClean="0">
                <a:solidFill>
                  <a:schemeClr val="tx2">
                    <a:lumMod val="75000"/>
                  </a:schemeClr>
                </a:solidFill>
                <a:latin typeface="Courier New Bold"/>
              </a:rPr>
              <a:t>struct</a:t>
            </a:r>
            <a:r>
              <a:rPr lang="en-GB" b="1" dirty="0" smtClean="0">
                <a:solidFill>
                  <a:schemeClr val="tx2">
                    <a:lumMod val="75000"/>
                  </a:schemeClr>
                </a:solidFill>
                <a:latin typeface="Courier New Bold"/>
              </a:rPr>
              <a:t> </a:t>
            </a:r>
            <a:r>
              <a:rPr lang="en-GB" b="1" dirty="0" err="1">
                <a:latin typeface="Courier New Bold"/>
              </a:rPr>
              <a:t>Functor</a:t>
            </a:r>
            <a:endParaRPr lang="en-GB" b="1" dirty="0">
              <a:latin typeface="Courier New Bold"/>
            </a:endParaRPr>
          </a:p>
          <a:p>
            <a:pPr marL="400050" lvl="1" indent="0">
              <a:buNone/>
            </a:pPr>
            <a:r>
              <a:rPr lang="en-GB" b="1" dirty="0">
                <a:latin typeface="Courier New Bold"/>
              </a:rPr>
              <a:t>   {</a:t>
            </a:r>
          </a:p>
          <a:p>
            <a:pPr marL="400050" lvl="1" indent="0">
              <a:buNone/>
            </a:pP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solidFill>
                  <a:schemeClr val="accent1"/>
                </a:solidFill>
                <a:latin typeface="Courier New Bold"/>
              </a:rPr>
              <a:t>operator</a:t>
            </a:r>
            <a:r>
              <a:rPr lang="en-GB" b="1" dirty="0">
                <a:latin typeface="Courier New Bold"/>
              </a:rPr>
              <a:t>() (</a:t>
            </a:r>
            <a:r>
              <a:rPr lang="en-GB" b="1" dirty="0" err="1">
                <a:solidFill>
                  <a:schemeClr val="tx2">
                    <a:lumMod val="75000"/>
                  </a:schemeClr>
                </a:solidFill>
                <a:latin typeface="Courier New Bold"/>
              </a:rPr>
              <a:t>int</a:t>
            </a:r>
            <a:r>
              <a:rPr lang="en-GB" b="1" dirty="0">
                <a:solidFill>
                  <a:schemeClr val="tx2">
                    <a:lumMod val="75000"/>
                  </a:schemeClr>
                </a:solidFill>
                <a:latin typeface="Courier New Bold"/>
              </a:rPr>
              <a:t> </a:t>
            </a:r>
            <a:r>
              <a:rPr lang="en-GB" b="1" dirty="0">
                <a:latin typeface="Courier New Bold"/>
              </a:rPr>
              <a:t>x) { </a:t>
            </a:r>
            <a:r>
              <a:rPr lang="en-GB" b="1" dirty="0">
                <a:solidFill>
                  <a:schemeClr val="accent2"/>
                </a:solidFill>
                <a:latin typeface="Courier New Bold"/>
              </a:rPr>
              <a:t>return</a:t>
            </a:r>
            <a:r>
              <a:rPr lang="en-GB" b="1" dirty="0">
                <a:latin typeface="Courier New Bold"/>
              </a:rPr>
              <a:t> x*x; }</a:t>
            </a:r>
          </a:p>
          <a:p>
            <a:pPr marL="400050" lvl="1" indent="0">
              <a:buNone/>
            </a:pPr>
            <a:r>
              <a:rPr lang="en-GB" b="1" dirty="0">
                <a:latin typeface="Courier New Bold"/>
              </a:rPr>
              <a:t>   };</a:t>
            </a:r>
          </a:p>
          <a:p>
            <a:pPr marL="400050" lvl="1" indent="0">
              <a:buNone/>
            </a:pPr>
            <a:r>
              <a:rPr lang="en-GB" b="1" dirty="0">
                <a:latin typeface="Courier New Bold"/>
              </a:rPr>
              <a:t>   </a:t>
            </a:r>
            <a:r>
              <a:rPr lang="en-GB" b="1" dirty="0" err="1">
                <a:latin typeface="Courier New Bold"/>
              </a:rPr>
              <a:t>std</a:t>
            </a:r>
            <a:r>
              <a:rPr lang="en-GB" b="1" dirty="0">
                <a:latin typeface="Courier New Bold"/>
              </a:rPr>
              <a:t>::function&lt;</a:t>
            </a:r>
            <a:r>
              <a:rPr lang="en-GB" b="1" dirty="0" err="1">
                <a:solidFill>
                  <a:schemeClr val="tx2">
                    <a:lumMod val="75000"/>
                  </a:schemeClr>
                </a:solidFill>
                <a:latin typeface="Courier New Bold"/>
              </a:rPr>
              <a:t>int</a:t>
            </a:r>
            <a:r>
              <a:rPr lang="en-GB" b="1" dirty="0">
                <a:latin typeface="Courier New Bold"/>
              </a:rPr>
              <a:t> (</a:t>
            </a:r>
            <a:r>
              <a:rPr lang="en-GB" b="1" dirty="0" err="1">
                <a:solidFill>
                  <a:schemeClr val="tx2">
                    <a:lumMod val="75000"/>
                  </a:schemeClr>
                </a:solidFill>
                <a:latin typeface="Courier New Bold"/>
              </a:rPr>
              <a:t>int</a:t>
            </a:r>
            <a:r>
              <a:rPr lang="en-GB" b="1" dirty="0">
                <a:latin typeface="Courier New Bold"/>
              </a:rPr>
              <a:t>)&gt; square(</a:t>
            </a:r>
            <a:r>
              <a:rPr lang="en-GB" b="1" dirty="0" err="1">
                <a:latin typeface="Courier New Bold"/>
              </a:rPr>
              <a:t>Functor</a:t>
            </a:r>
            <a:r>
              <a:rPr lang="en-GB" b="1" dirty="0">
                <a:latin typeface="Courier New Bold"/>
              </a:rPr>
              <a:t>());</a:t>
            </a:r>
          </a:p>
          <a:p>
            <a:endParaRPr lang="en-US" dirty="0"/>
          </a:p>
        </p:txBody>
      </p:sp>
    </p:spTree>
    <p:extLst>
      <p:ext uri="{BB962C8B-B14F-4D97-AF65-F5344CB8AC3E}">
        <p14:creationId xmlns:p14="http://schemas.microsoft.com/office/powerpoint/2010/main" val="361317522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 function template: example 1</a:t>
            </a:r>
            <a:endParaRPr lang="en-GB" dirty="0"/>
          </a:p>
        </p:txBody>
      </p:sp>
      <p:sp>
        <p:nvSpPr>
          <p:cNvPr id="4" name="Text Placeholder 3"/>
          <p:cNvSpPr>
            <a:spLocks noGrp="1"/>
          </p:cNvSpPr>
          <p:nvPr>
            <p:ph type="body" idx="1"/>
          </p:nvPr>
        </p:nvSpPr>
        <p:spPr>
          <a:xfrm>
            <a:off x="457200" y="1535113"/>
            <a:ext cx="8219256" cy="639763"/>
          </a:xfrm>
        </p:spPr>
        <p:txBody>
          <a:bodyPr>
            <a:normAutofit fontScale="77500" lnSpcReduction="20000"/>
          </a:bodyPr>
          <a:lstStyle/>
          <a:p>
            <a:r>
              <a:rPr lang="en-GB" dirty="0">
                <a:latin typeface="+mj-lt"/>
              </a:rPr>
              <a:t>The header &lt;functional&gt; just defines the template </a:t>
            </a:r>
            <a:r>
              <a:rPr lang="en-GB" dirty="0" err="1">
                <a:latin typeface="+mj-lt"/>
              </a:rPr>
              <a:t>std</a:t>
            </a:r>
            <a:r>
              <a:rPr lang="en-GB" dirty="0">
                <a:latin typeface="+mj-lt"/>
              </a:rPr>
              <a:t>::function. This can be used to warp standard functions or function objects, e.g.:</a:t>
            </a:r>
          </a:p>
        </p:txBody>
      </p:sp>
      <p:sp>
        <p:nvSpPr>
          <p:cNvPr id="8" name="Content Placeholder 7"/>
          <p:cNvSpPr>
            <a:spLocks noGrp="1"/>
          </p:cNvSpPr>
          <p:nvPr>
            <p:ph sz="half" idx="2"/>
          </p:nvPr>
        </p:nvSpPr>
        <p:spPr>
          <a:xfrm>
            <a:off x="457200" y="2174875"/>
            <a:ext cx="8003232" cy="3951288"/>
          </a:xfrm>
        </p:spPr>
        <p:txBody>
          <a:bodyPr>
            <a:normAutofit/>
          </a:bodyPr>
          <a:lstStyle/>
          <a:p>
            <a:pPr marL="0" indent="0">
              <a:buNone/>
            </a:pP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foo(</a:t>
            </a:r>
            <a:r>
              <a:rPr lang="en-GB" sz="2000" b="1" dirty="0" err="1">
                <a:solidFill>
                  <a:schemeClr val="tx2">
                    <a:lumMod val="75000"/>
                  </a:schemeClr>
                </a:solidFill>
                <a:latin typeface="Courier New Bold"/>
              </a:rPr>
              <a:t>int</a:t>
            </a:r>
            <a:r>
              <a:rPr lang="en-GB" sz="2000" b="1" dirty="0">
                <a:latin typeface="Courier New Bold"/>
              </a:rPr>
              <a:t> x)  { </a:t>
            </a:r>
            <a:r>
              <a:rPr lang="en-GB" sz="2000" b="1" dirty="0">
                <a:solidFill>
                  <a:schemeClr val="accent2"/>
                </a:solidFill>
                <a:latin typeface="Courier New Bold"/>
              </a:rPr>
              <a:t>return</a:t>
            </a:r>
            <a:r>
              <a:rPr lang="en-GB" sz="2000" b="1" dirty="0">
                <a:latin typeface="Courier New Bold"/>
              </a:rPr>
              <a:t> x; }  </a:t>
            </a:r>
            <a:r>
              <a:rPr lang="en-GB" sz="2000" b="1" dirty="0">
                <a:solidFill>
                  <a:schemeClr val="tx1">
                    <a:lumMod val="85000"/>
                  </a:schemeClr>
                </a:solidFill>
                <a:latin typeface="Courier New Bold"/>
              </a:rPr>
              <a:t>// standard function</a:t>
            </a:r>
          </a:p>
          <a:p>
            <a:pPr marL="0" indent="0">
              <a:buNone/>
            </a:pPr>
            <a:r>
              <a:rPr lang="en-GB" sz="2000" b="1" dirty="0" err="1">
                <a:latin typeface="Courier New Bold"/>
              </a:rPr>
              <a:t>std</a:t>
            </a:r>
            <a:r>
              <a:rPr lang="en-GB" sz="2000" b="1" dirty="0">
                <a:latin typeface="Courier New Bold"/>
              </a:rPr>
              <a:t>::function&lt;</a:t>
            </a:r>
            <a:r>
              <a:rPr lang="en-GB" sz="2000" b="1" dirty="0" err="1">
                <a:solidFill>
                  <a:schemeClr val="tx2">
                    <a:lumMod val="75000"/>
                  </a:schemeClr>
                </a:solidFill>
                <a:latin typeface="Courier New Bold"/>
              </a:rPr>
              <a:t>int</a:t>
            </a:r>
            <a:r>
              <a:rPr lang="en-GB" sz="2000" b="1" dirty="0">
                <a:latin typeface="Courier New Bold"/>
              </a:rPr>
              <a:t> (</a:t>
            </a:r>
            <a:r>
              <a:rPr lang="en-GB" sz="2000" b="1" dirty="0" err="1">
                <a:solidFill>
                  <a:schemeClr val="tx2">
                    <a:lumMod val="75000"/>
                  </a:schemeClr>
                </a:solidFill>
                <a:latin typeface="Courier New Bold"/>
              </a:rPr>
              <a:t>int</a:t>
            </a:r>
            <a:r>
              <a:rPr lang="en-GB" sz="2000" b="1" dirty="0">
                <a:latin typeface="Courier New Bold"/>
              </a:rPr>
              <a:t>)&gt; </a:t>
            </a:r>
            <a:r>
              <a:rPr lang="en-GB" sz="2000" b="1" dirty="0" err="1">
                <a:latin typeface="Courier New Bold"/>
              </a:rPr>
              <a:t>foo_wrapper</a:t>
            </a:r>
            <a:r>
              <a:rPr lang="en-GB" sz="2000" b="1" dirty="0">
                <a:latin typeface="Courier New Bold"/>
              </a:rPr>
              <a:t>(foo);</a:t>
            </a:r>
          </a:p>
          <a:p>
            <a:pPr marL="0" indent="0">
              <a:buNone/>
            </a:pPr>
            <a:r>
              <a:rPr lang="en-GB" sz="2000" b="1" dirty="0">
                <a:latin typeface="Courier New Bold"/>
              </a:rPr>
              <a:t> </a:t>
            </a:r>
          </a:p>
          <a:p>
            <a:pPr marL="0" indent="0">
              <a:buNone/>
            </a:pPr>
            <a:r>
              <a:rPr lang="en-GB" sz="2000" b="1" dirty="0" err="1">
                <a:solidFill>
                  <a:schemeClr val="tx2">
                    <a:lumMod val="75000"/>
                  </a:schemeClr>
                </a:solidFill>
                <a:latin typeface="Courier New Bold"/>
              </a:rPr>
              <a:t>struct</a:t>
            </a:r>
            <a:r>
              <a:rPr lang="en-GB" sz="2000" b="1" dirty="0">
                <a:solidFill>
                  <a:schemeClr val="tx2">
                    <a:lumMod val="75000"/>
                  </a:schemeClr>
                </a:solidFill>
                <a:latin typeface="Courier New Bold"/>
              </a:rPr>
              <a:t> </a:t>
            </a:r>
            <a:r>
              <a:rPr lang="en-GB" sz="2000" b="1" dirty="0">
                <a:latin typeface="Courier New Bold"/>
              </a:rPr>
              <a:t>Foo </a:t>
            </a:r>
            <a:r>
              <a:rPr lang="en-GB" sz="2000" b="1" dirty="0">
                <a:solidFill>
                  <a:schemeClr val="tx1">
                    <a:lumMod val="85000"/>
                  </a:schemeClr>
                </a:solidFill>
                <a:latin typeface="Courier New Bold"/>
              </a:rPr>
              <a:t>// function object</a:t>
            </a:r>
          </a:p>
          <a:p>
            <a:pPr marL="0" indent="0">
              <a:buNone/>
            </a:pPr>
            <a:r>
              <a:rPr lang="en-GB" sz="2000" b="1" dirty="0">
                <a:latin typeface="Courier New Bold"/>
              </a:rPr>
              <a:t>{</a:t>
            </a:r>
          </a:p>
          <a:p>
            <a:pPr marL="0" indent="0">
              <a:buNone/>
            </a:pPr>
            <a:r>
              <a:rPr lang="en-GB" sz="2000" b="1" dirty="0">
                <a:latin typeface="Courier New Bold"/>
              </a:rPr>
              <a:t>  </a:t>
            </a:r>
            <a:r>
              <a:rPr lang="en-GB" sz="2000" b="1" dirty="0">
                <a:solidFill>
                  <a:schemeClr val="tx2">
                    <a:lumMod val="75000"/>
                  </a:schemeClr>
                </a:solidFill>
                <a:latin typeface="Courier New Bold"/>
              </a:rPr>
              <a:t>void</a:t>
            </a:r>
            <a:r>
              <a:rPr lang="en-GB" sz="2000" b="1" dirty="0">
                <a:latin typeface="Courier New Bold"/>
              </a:rPr>
              <a:t> operator()(</a:t>
            </a: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x)  </a:t>
            </a:r>
            <a:r>
              <a:rPr lang="en-GB" sz="2000" b="1" dirty="0" smtClean="0">
                <a:latin typeface="Courier New Bold"/>
              </a:rPr>
              <a:t>{</a:t>
            </a:r>
            <a:r>
              <a:rPr lang="en-GB" sz="2000" b="1" dirty="0" smtClean="0">
                <a:solidFill>
                  <a:schemeClr val="accent2"/>
                </a:solidFill>
                <a:latin typeface="Courier New Bold"/>
              </a:rPr>
              <a:t>return</a:t>
            </a:r>
            <a:r>
              <a:rPr lang="en-GB" sz="2000" b="1" dirty="0" smtClean="0">
                <a:latin typeface="Courier New Bold"/>
              </a:rPr>
              <a:t> </a:t>
            </a:r>
            <a:r>
              <a:rPr lang="en-GB" sz="2000" b="1" dirty="0">
                <a:latin typeface="Courier New Bold"/>
              </a:rPr>
              <a:t>x;}</a:t>
            </a:r>
          </a:p>
          <a:p>
            <a:pPr marL="0" indent="0">
              <a:buNone/>
            </a:pPr>
            <a:r>
              <a:rPr lang="en-GB" sz="2000" b="1" dirty="0">
                <a:latin typeface="Courier New Bold"/>
              </a:rPr>
              <a:t>};</a:t>
            </a:r>
          </a:p>
          <a:p>
            <a:pPr marL="0" indent="0">
              <a:buNone/>
            </a:pPr>
            <a:r>
              <a:rPr lang="en-GB" sz="2000" b="1" dirty="0">
                <a:latin typeface="Courier New Bold"/>
              </a:rPr>
              <a:t> </a:t>
            </a:r>
            <a:r>
              <a:rPr lang="en-GB" sz="2000" b="1" dirty="0" err="1" smtClean="0">
                <a:latin typeface="Courier New Bold"/>
              </a:rPr>
              <a:t>std</a:t>
            </a:r>
            <a:r>
              <a:rPr lang="en-GB" sz="2000" b="1" dirty="0" smtClean="0">
                <a:latin typeface="Courier New Bold"/>
              </a:rPr>
              <a:t>::</a:t>
            </a:r>
            <a:r>
              <a:rPr lang="en-GB" sz="2000" b="1" dirty="0">
                <a:latin typeface="Courier New Bold"/>
              </a:rPr>
              <a:t>function&lt;</a:t>
            </a:r>
            <a:r>
              <a:rPr lang="en-GB" sz="2000" b="1" dirty="0" err="1">
                <a:solidFill>
                  <a:schemeClr val="tx2">
                    <a:lumMod val="75000"/>
                  </a:schemeClr>
                </a:solidFill>
                <a:latin typeface="Courier New Bold"/>
              </a:rPr>
              <a:t>int</a:t>
            </a:r>
            <a:r>
              <a:rPr lang="en-GB" sz="2000" b="1" dirty="0">
                <a:latin typeface="Courier New Bold"/>
              </a:rPr>
              <a:t> (</a:t>
            </a:r>
            <a:r>
              <a:rPr lang="en-GB" sz="2000" b="1" dirty="0" err="1">
                <a:solidFill>
                  <a:schemeClr val="tx2">
                    <a:lumMod val="75000"/>
                  </a:schemeClr>
                </a:solidFill>
                <a:latin typeface="Courier New Bold"/>
              </a:rPr>
              <a:t>int</a:t>
            </a:r>
            <a:r>
              <a:rPr lang="en-GB" sz="2000" b="1" dirty="0">
                <a:latin typeface="Courier New Bold"/>
              </a:rPr>
              <a:t>)&gt; </a:t>
            </a:r>
            <a:r>
              <a:rPr lang="en-GB" sz="2000" b="1" dirty="0" err="1">
                <a:latin typeface="Courier New Bold"/>
              </a:rPr>
              <a:t>foo_functor</a:t>
            </a:r>
            <a:r>
              <a:rPr lang="en-GB" sz="2000" b="1" dirty="0">
                <a:latin typeface="Courier New Bold"/>
              </a:rPr>
              <a:t>(Foo());</a:t>
            </a:r>
          </a:p>
          <a:p>
            <a:pPr marL="0" indent="0">
              <a:buNone/>
            </a:pPr>
            <a:endParaRPr lang="en-GB" sz="2000" b="1" dirty="0">
              <a:latin typeface="Courier New Bold"/>
            </a:endParaRPr>
          </a:p>
        </p:txBody>
      </p:sp>
      <p:sp>
        <p:nvSpPr>
          <p:cNvPr id="10" name="Content Placeholder 9"/>
          <p:cNvSpPr>
            <a:spLocks noGrp="1"/>
          </p:cNvSpPr>
          <p:nvPr>
            <p:ph sz="quarter" idx="4"/>
          </p:nvPr>
        </p:nvSpPr>
        <p:spPr>
          <a:xfrm>
            <a:off x="3779912" y="5373217"/>
            <a:ext cx="5220072" cy="1422692"/>
          </a:xfrm>
        </p:spPr>
        <p:txBody>
          <a:bodyPr>
            <a:normAutofit/>
          </a:bodyPr>
          <a:lstStyle/>
          <a:p>
            <a:pPr marL="0" indent="0">
              <a:buNone/>
            </a:pPr>
            <a:r>
              <a:rPr lang="en-GB" sz="2000" dirty="0" err="1" smtClean="0">
                <a:solidFill>
                  <a:schemeClr val="accent3"/>
                </a:solidFill>
                <a:latin typeface="+mj-lt"/>
              </a:rPr>
              <a:t>foo_functor</a:t>
            </a:r>
            <a:r>
              <a:rPr lang="en-GB" sz="2000" dirty="0" smtClean="0">
                <a:solidFill>
                  <a:schemeClr val="accent3"/>
                </a:solidFill>
                <a:latin typeface="+mj-lt"/>
              </a:rPr>
              <a:t> and </a:t>
            </a:r>
            <a:r>
              <a:rPr lang="en-GB" sz="2000" dirty="0" err="1" smtClean="0">
                <a:solidFill>
                  <a:schemeClr val="accent3"/>
                </a:solidFill>
                <a:latin typeface="+mj-lt"/>
              </a:rPr>
              <a:t>foo_wrapper</a:t>
            </a:r>
            <a:r>
              <a:rPr lang="en-GB" sz="2000" dirty="0" smtClean="0">
                <a:solidFill>
                  <a:schemeClr val="accent3"/>
                </a:solidFill>
                <a:latin typeface="+mj-lt"/>
              </a:rPr>
              <a:t> are basically the same but one is using a standard C like function, while the other is using a function object</a:t>
            </a:r>
            <a:endParaRPr lang="en-GB" sz="2000" dirty="0">
              <a:solidFill>
                <a:schemeClr val="accent3"/>
              </a:solidFill>
              <a:latin typeface="+mj-lt"/>
            </a:endParaRPr>
          </a:p>
        </p:txBody>
      </p:sp>
    </p:spTree>
    <p:extLst>
      <p:ext uri="{BB962C8B-B14F-4D97-AF65-F5344CB8AC3E}">
        <p14:creationId xmlns:p14="http://schemas.microsoft.com/office/powerpoint/2010/main" val="4210539012"/>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GB" dirty="0"/>
              <a:t>C++ function template: example </a:t>
            </a:r>
            <a:r>
              <a:rPr lang="en-GB" dirty="0" smtClean="0"/>
              <a:t>2</a:t>
            </a:r>
            <a:endParaRPr lang="en-GB" dirty="0"/>
          </a:p>
        </p:txBody>
      </p:sp>
      <p:sp>
        <p:nvSpPr>
          <p:cNvPr id="9" name="Text Placeholder 8"/>
          <p:cNvSpPr>
            <a:spLocks noGrp="1"/>
          </p:cNvSpPr>
          <p:nvPr>
            <p:ph type="body" idx="1"/>
          </p:nvPr>
        </p:nvSpPr>
        <p:spPr>
          <a:xfrm>
            <a:off x="457200" y="1268760"/>
            <a:ext cx="8291264" cy="906115"/>
          </a:xfrm>
        </p:spPr>
        <p:txBody>
          <a:bodyPr>
            <a:normAutofit fontScale="85000" lnSpcReduction="20000"/>
          </a:bodyPr>
          <a:lstStyle/>
          <a:p>
            <a:r>
              <a:rPr lang="en-GB" dirty="0">
                <a:latin typeface="+mj-lt"/>
              </a:rPr>
              <a:t>What is the point of function objects?  Well they can of course contain local state, which functions cannot, they can also contain member functions and so on. A silly example might be:</a:t>
            </a:r>
          </a:p>
        </p:txBody>
      </p:sp>
      <p:sp>
        <p:nvSpPr>
          <p:cNvPr id="10" name="Content Placeholder 9"/>
          <p:cNvSpPr>
            <a:spLocks noGrp="1"/>
          </p:cNvSpPr>
          <p:nvPr>
            <p:ph sz="half" idx="2"/>
          </p:nvPr>
        </p:nvSpPr>
        <p:spPr>
          <a:xfrm>
            <a:off x="457200" y="2174875"/>
            <a:ext cx="8291264" cy="3951288"/>
          </a:xfrm>
        </p:spPr>
        <p:txBody>
          <a:bodyPr>
            <a:normAutofit lnSpcReduction="10000"/>
          </a:bodyPr>
          <a:lstStyle/>
          <a:p>
            <a:pPr marL="0" indent="0">
              <a:buNone/>
            </a:pPr>
            <a:endParaRPr lang="en-GB" sz="2000" b="1" dirty="0" smtClean="0">
              <a:solidFill>
                <a:schemeClr val="tx2">
                  <a:lumMod val="75000"/>
                </a:schemeClr>
              </a:solidFill>
              <a:latin typeface="Courier New Bold"/>
            </a:endParaRPr>
          </a:p>
          <a:p>
            <a:pPr marL="0" indent="0">
              <a:buNone/>
            </a:pPr>
            <a:r>
              <a:rPr lang="en-GB" sz="2000" b="1" dirty="0" err="1" smtClean="0">
                <a:solidFill>
                  <a:schemeClr val="tx2">
                    <a:lumMod val="75000"/>
                  </a:schemeClr>
                </a:solidFill>
                <a:latin typeface="Courier New Bold"/>
              </a:rPr>
              <a:t>struct</a:t>
            </a:r>
            <a:r>
              <a:rPr lang="en-GB" sz="2000" b="1" dirty="0" smtClean="0">
                <a:solidFill>
                  <a:schemeClr val="tx2">
                    <a:lumMod val="75000"/>
                  </a:schemeClr>
                </a:solidFill>
                <a:latin typeface="Courier New Bold"/>
              </a:rPr>
              <a:t> </a:t>
            </a:r>
            <a:r>
              <a:rPr lang="en-GB" sz="2000" b="1" dirty="0">
                <a:latin typeface="Courier New Bold"/>
              </a:rPr>
              <a:t>Foo </a:t>
            </a:r>
            <a:r>
              <a:rPr lang="en-GB" sz="2000" b="1" dirty="0">
                <a:solidFill>
                  <a:schemeClr val="tx1">
                    <a:lumMod val="85000"/>
                  </a:schemeClr>
                </a:solidFill>
                <a:latin typeface="Courier New Bold"/>
              </a:rPr>
              <a:t>// function object</a:t>
            </a:r>
          </a:p>
          <a:p>
            <a:pPr marL="0" indent="0">
              <a:buNone/>
            </a:pPr>
            <a:r>
              <a:rPr lang="en-GB" sz="2000" b="1" dirty="0" smtClean="0">
                <a:latin typeface="Courier New Bold"/>
              </a:rPr>
              <a:t>{</a:t>
            </a:r>
          </a:p>
          <a:p>
            <a:pPr marL="0" indent="0">
              <a:buNone/>
            </a:pPr>
            <a:r>
              <a:rPr lang="en-GB" sz="2000" b="1" dirty="0">
                <a:solidFill>
                  <a:schemeClr val="tx2">
                    <a:lumMod val="75000"/>
                  </a:schemeClr>
                </a:solidFill>
                <a:latin typeface="Courier New Bold"/>
              </a:rPr>
              <a:t> </a:t>
            </a:r>
            <a:r>
              <a:rPr lang="en-GB" sz="2000" b="1" dirty="0" smtClean="0">
                <a:solidFill>
                  <a:schemeClr val="tx2">
                    <a:lumMod val="75000"/>
                  </a:schemeClr>
                </a:solidFill>
                <a:latin typeface="Courier New Bold"/>
              </a:rPr>
              <a:t> </a:t>
            </a:r>
            <a:r>
              <a:rPr lang="en-GB" sz="2000" b="1" dirty="0" err="1" smtClean="0">
                <a:solidFill>
                  <a:schemeClr val="tx2">
                    <a:lumMod val="75000"/>
                  </a:schemeClr>
                </a:solidFill>
                <a:latin typeface="Courier New Bold"/>
              </a:rPr>
              <a:t>int</a:t>
            </a:r>
            <a:r>
              <a:rPr lang="en-GB" sz="2000" b="1" dirty="0" smtClean="0">
                <a:solidFill>
                  <a:schemeClr val="tx2">
                    <a:lumMod val="75000"/>
                  </a:schemeClr>
                </a:solidFill>
                <a:latin typeface="Courier New Bold"/>
              </a:rPr>
              <a:t> </a:t>
            </a:r>
            <a:r>
              <a:rPr lang="en-GB" sz="2000" b="1" dirty="0">
                <a:latin typeface="Courier New Bold"/>
              </a:rPr>
              <a:t>y_;</a:t>
            </a:r>
          </a:p>
          <a:p>
            <a:pPr marL="0" indent="0">
              <a:buNone/>
            </a:pPr>
            <a:r>
              <a:rPr lang="en-GB" sz="2000" b="1" dirty="0">
                <a:latin typeface="Courier New Bold"/>
              </a:rPr>
              <a:t>  </a:t>
            </a:r>
            <a:r>
              <a:rPr lang="en-GB" sz="2000" b="1" dirty="0" smtClean="0">
                <a:latin typeface="Courier New Bold"/>
              </a:rPr>
              <a:t>Foo</a:t>
            </a:r>
            <a:r>
              <a:rPr lang="en-GB" sz="2000" b="1" dirty="0">
                <a:latin typeface="Courier New Bold"/>
              </a:rPr>
              <a:t>() : y_(100) {}</a:t>
            </a:r>
          </a:p>
          <a:p>
            <a:pPr marL="0" indent="0">
              <a:buNone/>
            </a:pPr>
            <a:r>
              <a:rPr lang="en-GB" sz="2000" b="1" dirty="0">
                <a:latin typeface="Courier New Bold"/>
              </a:rPr>
              <a:t> </a:t>
            </a:r>
          </a:p>
          <a:p>
            <a:pPr marL="0" indent="0">
              <a:buNone/>
            </a:pPr>
            <a:r>
              <a:rPr lang="en-GB" sz="2000" b="1" dirty="0" smtClean="0">
                <a:solidFill>
                  <a:schemeClr val="tx2">
                    <a:lumMod val="75000"/>
                  </a:schemeClr>
                </a:solidFill>
                <a:latin typeface="Courier New Bold"/>
              </a:rPr>
              <a:t>  void </a:t>
            </a:r>
            <a:r>
              <a:rPr lang="en-GB" sz="2000" b="1" dirty="0">
                <a:latin typeface="Courier New Bold"/>
              </a:rPr>
              <a:t>operator()(</a:t>
            </a:r>
            <a:r>
              <a:rPr lang="en-GB" sz="2000" b="1" dirty="0" err="1">
                <a:solidFill>
                  <a:schemeClr val="tx2">
                    <a:lumMod val="75000"/>
                  </a:schemeClr>
                </a:solidFill>
                <a:latin typeface="Courier New Bold"/>
              </a:rPr>
              <a:t>int</a:t>
            </a:r>
            <a:r>
              <a:rPr lang="en-GB" sz="2000" b="1" dirty="0">
                <a:solidFill>
                  <a:schemeClr val="tx2">
                    <a:lumMod val="75000"/>
                  </a:schemeClr>
                </a:solidFill>
                <a:latin typeface="Courier New Bold"/>
              </a:rPr>
              <a:t> </a:t>
            </a:r>
            <a:r>
              <a:rPr lang="en-GB" sz="2000" b="1" dirty="0">
                <a:latin typeface="Courier New Bold"/>
              </a:rPr>
              <a:t>x) </a:t>
            </a:r>
            <a:r>
              <a:rPr lang="en-GB" sz="2000" b="1" dirty="0" smtClean="0">
                <a:latin typeface="Courier New Bold"/>
              </a:rPr>
              <a:t>{ </a:t>
            </a:r>
            <a:r>
              <a:rPr lang="en-GB" sz="2000" b="1" dirty="0" smtClean="0">
                <a:solidFill>
                  <a:schemeClr val="accent2"/>
                </a:solidFill>
                <a:latin typeface="Courier New Bold"/>
              </a:rPr>
              <a:t>return</a:t>
            </a:r>
            <a:r>
              <a:rPr lang="en-GB" sz="2000" b="1" dirty="0" smtClean="0">
                <a:latin typeface="Courier New Bold"/>
              </a:rPr>
              <a:t> </a:t>
            </a:r>
            <a:r>
              <a:rPr lang="en-GB" sz="2000" b="1" dirty="0">
                <a:latin typeface="Courier New Bold"/>
              </a:rPr>
              <a:t>x+100</a:t>
            </a:r>
            <a:r>
              <a:rPr lang="en-GB" sz="2000" b="1" dirty="0" smtClean="0">
                <a:latin typeface="Courier New Bold"/>
              </a:rPr>
              <a:t>; }</a:t>
            </a:r>
            <a:endParaRPr lang="en-GB" sz="2000" b="1" dirty="0">
              <a:latin typeface="Courier New Bold"/>
            </a:endParaRPr>
          </a:p>
          <a:p>
            <a:pPr marL="0" indent="0">
              <a:buNone/>
            </a:pPr>
            <a:r>
              <a:rPr lang="en-GB" sz="2000" b="1" dirty="0">
                <a:latin typeface="Courier New Bold"/>
              </a:rPr>
              <a:t>};</a:t>
            </a:r>
          </a:p>
          <a:p>
            <a:pPr marL="0" indent="0">
              <a:buNone/>
            </a:pPr>
            <a:r>
              <a:rPr lang="en-GB" sz="2000" b="1" dirty="0">
                <a:latin typeface="Courier New Bold"/>
              </a:rPr>
              <a:t> </a:t>
            </a:r>
          </a:p>
          <a:p>
            <a:pPr marL="0" indent="0">
              <a:buNone/>
            </a:pPr>
            <a:r>
              <a:rPr lang="en-GB" sz="2000" b="1" dirty="0" err="1">
                <a:latin typeface="Courier New Bold"/>
              </a:rPr>
              <a:t>std</a:t>
            </a:r>
            <a:r>
              <a:rPr lang="en-GB" sz="2000" b="1" dirty="0" smtClean="0">
                <a:latin typeface="Courier New Bold"/>
              </a:rPr>
              <a:t>::function&lt;</a:t>
            </a:r>
            <a:r>
              <a:rPr lang="en-GB" sz="2000" b="1" dirty="0" err="1" smtClean="0">
                <a:solidFill>
                  <a:schemeClr val="tx2">
                    <a:lumMod val="75000"/>
                  </a:schemeClr>
                </a:solidFill>
                <a:latin typeface="Courier New Bold"/>
              </a:rPr>
              <a:t>int</a:t>
            </a:r>
            <a:r>
              <a:rPr lang="en-GB" sz="2000" b="1" dirty="0" smtClean="0">
                <a:latin typeface="Courier New Bold"/>
              </a:rPr>
              <a:t> </a:t>
            </a:r>
            <a:r>
              <a:rPr lang="en-GB" sz="2000" b="1" dirty="0">
                <a:latin typeface="Courier New Bold"/>
              </a:rPr>
              <a:t>(</a:t>
            </a:r>
            <a:r>
              <a:rPr lang="en-GB" sz="2000" b="1" dirty="0" err="1">
                <a:solidFill>
                  <a:schemeClr val="tx2">
                    <a:lumMod val="75000"/>
                  </a:schemeClr>
                </a:solidFill>
                <a:latin typeface="Courier New Bold"/>
              </a:rPr>
              <a:t>int</a:t>
            </a:r>
            <a:r>
              <a:rPr lang="en-GB" sz="2000" b="1" dirty="0">
                <a:latin typeface="Courier New Bold"/>
              </a:rPr>
              <a:t>)&gt; add100(Foo</a:t>
            </a:r>
            <a:r>
              <a:rPr lang="en-GB" sz="2000" b="1" dirty="0" smtClean="0">
                <a:latin typeface="Courier New Bold"/>
              </a:rPr>
              <a:t>());</a:t>
            </a:r>
          </a:p>
          <a:p>
            <a:pPr marL="0" indent="0">
              <a:buNone/>
            </a:pPr>
            <a:r>
              <a:rPr lang="en-GB" sz="2000" b="1" dirty="0" smtClean="0">
                <a:solidFill>
                  <a:schemeClr val="tx1">
                    <a:lumMod val="85000"/>
                  </a:schemeClr>
                </a:solidFill>
                <a:latin typeface="Courier New Bold"/>
              </a:rPr>
              <a:t>// </a:t>
            </a:r>
            <a:r>
              <a:rPr lang="en-GB" sz="2000" b="1" dirty="0">
                <a:solidFill>
                  <a:schemeClr val="tx1">
                    <a:lumMod val="85000"/>
                  </a:schemeClr>
                </a:solidFill>
                <a:latin typeface="Courier New Bold"/>
              </a:rPr>
              <a:t>function that adds 100 to its argument</a:t>
            </a:r>
          </a:p>
          <a:p>
            <a:pPr marL="0" indent="0">
              <a:buNone/>
            </a:pPr>
            <a:endParaRPr lang="en-GB" sz="2000" b="1" dirty="0">
              <a:latin typeface="Courier New Bold"/>
            </a:endParaRPr>
          </a:p>
        </p:txBody>
      </p:sp>
    </p:spTree>
    <p:extLst>
      <p:ext uri="{BB962C8B-B14F-4D97-AF65-F5344CB8AC3E}">
        <p14:creationId xmlns:p14="http://schemas.microsoft.com/office/powerpoint/2010/main" val="36709979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Virtual Memory:</a:t>
            </a:r>
            <a:br>
              <a:rPr lang="en-US" dirty="0" smtClean="0"/>
            </a:br>
            <a:r>
              <a:rPr lang="en-US" dirty="0" smtClean="0"/>
              <a:t>System Sharing</a:t>
            </a:r>
            <a:endParaRPr lang="en-US" dirty="0"/>
          </a:p>
        </p:txBody>
      </p:sp>
      <p:sp>
        <p:nvSpPr>
          <p:cNvPr id="3" name="Content Placeholder 2"/>
          <p:cNvSpPr>
            <a:spLocks noGrp="1"/>
          </p:cNvSpPr>
          <p:nvPr>
            <p:ph idx="1"/>
          </p:nvPr>
        </p:nvSpPr>
        <p:spPr/>
        <p:txBody>
          <a:bodyPr/>
          <a:lstStyle/>
          <a:p>
            <a:r>
              <a:rPr lang="en-US" dirty="0" smtClean="0"/>
              <a:t>Can directly use </a:t>
            </a:r>
            <a:r>
              <a:rPr lang="en-US" i="1" dirty="0" smtClean="0"/>
              <a:t>any</a:t>
            </a:r>
            <a:r>
              <a:rPr lang="en-US" dirty="0" smtClean="0"/>
              <a:t> pointer allocated on the host</a:t>
            </a:r>
          </a:p>
          <a:p>
            <a:pPr lvl="1"/>
            <a:r>
              <a:rPr lang="en-US" dirty="0" smtClean="0"/>
              <a:t>No </a:t>
            </a:r>
            <a:r>
              <a:rPr lang="en-US" dirty="0" err="1" smtClean="0"/>
              <a:t>OpenCL</a:t>
            </a:r>
            <a:r>
              <a:rPr lang="en-US" dirty="0" smtClean="0"/>
              <a:t> APIs needed to allocate SVM buffers</a:t>
            </a:r>
          </a:p>
          <a:p>
            <a:r>
              <a:rPr lang="en-US" dirty="0"/>
              <a:t>Both host and </a:t>
            </a:r>
            <a:r>
              <a:rPr lang="en-US" dirty="0" err="1"/>
              <a:t>OpenCL</a:t>
            </a:r>
            <a:r>
              <a:rPr lang="en-US" dirty="0"/>
              <a:t> device can update data </a:t>
            </a:r>
            <a:r>
              <a:rPr lang="en-US" dirty="0" smtClean="0"/>
              <a:t>using </a:t>
            </a:r>
            <a:r>
              <a:rPr lang="en-US" dirty="0"/>
              <a:t>C11 atomics and synchronization </a:t>
            </a:r>
            <a:r>
              <a:rPr lang="en-US" dirty="0" smtClean="0"/>
              <a:t>functions</a:t>
            </a:r>
          </a:p>
          <a:p>
            <a:r>
              <a:rPr lang="en-US" dirty="0" smtClean="0"/>
              <a:t>This is an </a:t>
            </a:r>
            <a:r>
              <a:rPr lang="en-US" b="1" i="1" u="sng" dirty="0" smtClean="0"/>
              <a:t>optional</a:t>
            </a:r>
            <a:r>
              <a:rPr lang="en-US" dirty="0" smtClean="0"/>
              <a:t> feature</a:t>
            </a:r>
          </a:p>
          <a:p>
            <a:endParaRPr lang="en-US" dirty="0" smtClean="0"/>
          </a:p>
        </p:txBody>
      </p:sp>
    </p:spTree>
    <p:extLst>
      <p:ext uri="{BB962C8B-B14F-4D97-AF65-F5344CB8AC3E}">
        <p14:creationId xmlns:p14="http://schemas.microsoft.com/office/powerpoint/2010/main" val="10903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Python for C programmers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Appendix D</a:t>
            </a:r>
            <a:endParaRPr lang="en-GB" dirty="0">
              <a:solidFill>
                <a:schemeClr val="tx1"/>
              </a:solidFill>
            </a:endParaRPr>
          </a:p>
        </p:txBody>
      </p:sp>
    </p:spTree>
    <p:extLst>
      <p:ext uri="{BB962C8B-B14F-4D97-AF65-F5344CB8AC3E}">
        <p14:creationId xmlns:p14="http://schemas.microsoft.com/office/powerpoint/2010/main" val="4187862777"/>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Python 101</a:t>
            </a:r>
            <a:endParaRPr lang="en-GB" dirty="0"/>
          </a:p>
        </p:txBody>
      </p:sp>
      <p:sp>
        <p:nvSpPr>
          <p:cNvPr id="5" name="Content Placeholder 4"/>
          <p:cNvSpPr>
            <a:spLocks noGrp="1"/>
          </p:cNvSpPr>
          <p:nvPr>
            <p:ph idx="1"/>
          </p:nvPr>
        </p:nvSpPr>
        <p:spPr>
          <a:xfrm>
            <a:off x="107504" y="836712"/>
            <a:ext cx="8856984" cy="5760640"/>
          </a:xfrm>
        </p:spPr>
        <p:txBody>
          <a:bodyPr>
            <a:normAutofit fontScale="92500" lnSpcReduction="20000"/>
          </a:bodyPr>
          <a:lstStyle/>
          <a:p>
            <a:r>
              <a:rPr lang="en-GB" dirty="0" smtClean="0"/>
              <a:t>Python is an interpreted language, and so doesn’t need to be compiled</a:t>
            </a:r>
          </a:p>
          <a:p>
            <a:r>
              <a:rPr lang="en-GB" dirty="0" smtClean="0"/>
              <a:t>Python is often used as a language to glue other parts of your application together – with </a:t>
            </a:r>
            <a:r>
              <a:rPr lang="en-GB" dirty="0" err="1" smtClean="0"/>
              <a:t>OpenCL</a:t>
            </a:r>
            <a:r>
              <a:rPr lang="en-GB" dirty="0" smtClean="0"/>
              <a:t> this is great as the host code is fast to write and the heavy computation is done on your accelerator</a:t>
            </a:r>
          </a:p>
          <a:p>
            <a:r>
              <a:rPr lang="en-GB" dirty="0" smtClean="0"/>
              <a:t>Run your code as:</a:t>
            </a:r>
          </a:p>
          <a:p>
            <a:pPr lvl="1"/>
            <a:r>
              <a:rPr lang="en-GB" dirty="0"/>
              <a:t>p</a:t>
            </a:r>
            <a:r>
              <a:rPr lang="en-GB" dirty="0" smtClean="0"/>
              <a:t>ython file.py</a:t>
            </a:r>
          </a:p>
          <a:p>
            <a:r>
              <a:rPr lang="en-GB" dirty="0" smtClean="0"/>
              <a:t>No curly braces – indent consistently to define blocks of code</a:t>
            </a:r>
          </a:p>
          <a:p>
            <a:r>
              <a:rPr lang="en-GB" dirty="0" smtClean="0"/>
              <a:t>Print to </a:t>
            </a:r>
            <a:r>
              <a:rPr lang="en-GB" dirty="0" err="1" smtClean="0"/>
              <a:t>stdout</a:t>
            </a:r>
            <a:r>
              <a:rPr lang="en-GB" dirty="0" smtClean="0"/>
              <a:t> with print – it will try it’s best to format variables:</a:t>
            </a:r>
          </a:p>
          <a:p>
            <a:pPr marL="457200" lvl="1" indent="0">
              <a:buNone/>
            </a:pPr>
            <a:r>
              <a:rPr lang="en-GB" b="1" dirty="0">
                <a:latin typeface="Courier New Bold"/>
              </a:rPr>
              <a:t>p</a:t>
            </a:r>
            <a:r>
              <a:rPr lang="en-GB" b="1" dirty="0" smtClean="0">
                <a:latin typeface="Courier New Bold"/>
              </a:rPr>
              <a:t>rint ‘a =‘, a, ‘and b =‘, b</a:t>
            </a:r>
            <a:endParaRPr lang="en-GB" b="1" dirty="0">
              <a:latin typeface="Courier New Bold"/>
            </a:endParaRPr>
          </a:p>
        </p:txBody>
      </p:sp>
    </p:spTree>
    <p:extLst>
      <p:ext uri="{BB962C8B-B14F-4D97-AF65-F5344CB8AC3E}">
        <p14:creationId xmlns:p14="http://schemas.microsoft.com/office/powerpoint/2010/main" val="2778998011"/>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Comments, variables and includes</a:t>
            </a:r>
            <a:endParaRPr lang="en-GB" dirty="0"/>
          </a:p>
        </p:txBody>
      </p:sp>
      <p:sp>
        <p:nvSpPr>
          <p:cNvPr id="5" name="Content Placeholder 4"/>
          <p:cNvSpPr>
            <a:spLocks noGrp="1"/>
          </p:cNvSpPr>
          <p:nvPr>
            <p:ph idx="1"/>
          </p:nvPr>
        </p:nvSpPr>
        <p:spPr>
          <a:xfrm>
            <a:off x="107504" y="1600200"/>
            <a:ext cx="8856984" cy="5141168"/>
          </a:xfrm>
        </p:spPr>
        <p:txBody>
          <a:bodyPr>
            <a:normAutofit fontScale="77500" lnSpcReduction="20000"/>
          </a:bodyPr>
          <a:lstStyle/>
          <a:p>
            <a:r>
              <a:rPr lang="en-GB" dirty="0" smtClean="0"/>
              <a:t>A comment is prefixed with the hash</a:t>
            </a:r>
          </a:p>
          <a:p>
            <a:pPr marL="457200" lvl="1" indent="0">
              <a:buNone/>
            </a:pPr>
            <a:r>
              <a:rPr lang="en-GB" b="1" dirty="0" smtClean="0">
                <a:solidFill>
                  <a:schemeClr val="tx1">
                    <a:lumMod val="85000"/>
                  </a:schemeClr>
                </a:solidFill>
                <a:latin typeface="Courier New Bold"/>
              </a:rPr>
              <a:t># this is a comment</a:t>
            </a:r>
          </a:p>
          <a:p>
            <a:r>
              <a:rPr lang="en-GB" dirty="0" err="1" smtClean="0"/>
              <a:t>Initilize</a:t>
            </a:r>
            <a:r>
              <a:rPr lang="en-GB" dirty="0" smtClean="0"/>
              <a:t> variables as you go – no need for a type</a:t>
            </a:r>
          </a:p>
          <a:p>
            <a:pPr marL="457200" lvl="1" indent="0">
              <a:buNone/>
            </a:pPr>
            <a:r>
              <a:rPr lang="en-GB" b="1" dirty="0" smtClean="0">
                <a:latin typeface="Courier New Bold"/>
              </a:rPr>
              <a:t>N = 1024</a:t>
            </a:r>
          </a:p>
          <a:p>
            <a:pPr marL="457200" lvl="1" indent="0">
              <a:buNone/>
            </a:pPr>
            <a:r>
              <a:rPr lang="en-GB" b="1" dirty="0" smtClean="0">
                <a:latin typeface="Courier New Bold"/>
              </a:rPr>
              <a:t>x = 5.23</a:t>
            </a:r>
          </a:p>
          <a:p>
            <a:pPr marL="457200" lvl="1" indent="0">
              <a:buNone/>
            </a:pPr>
            <a:r>
              <a:rPr lang="en-GB" b="1" dirty="0" err="1">
                <a:latin typeface="Courier New Bold"/>
              </a:rPr>
              <a:t>m</a:t>
            </a:r>
            <a:r>
              <a:rPr lang="en-GB" b="1" dirty="0" err="1" smtClean="0">
                <a:latin typeface="Courier New Bold"/>
              </a:rPr>
              <a:t>y_string</a:t>
            </a:r>
            <a:r>
              <a:rPr lang="en-GB" b="1" dirty="0" smtClean="0">
                <a:latin typeface="Courier New Bold"/>
              </a:rPr>
              <a:t> = 'hello world'</a:t>
            </a:r>
          </a:p>
          <a:p>
            <a:r>
              <a:rPr lang="en-GB" dirty="0" smtClean="0"/>
              <a:t>Use single or double quotes for strings</a:t>
            </a:r>
          </a:p>
          <a:p>
            <a:pPr marL="457200" lvl="1" indent="0">
              <a:buNone/>
            </a:pPr>
            <a:r>
              <a:rPr lang="en-GB" b="1" dirty="0" smtClean="0">
                <a:latin typeface="Courier New Bold"/>
              </a:rPr>
              <a:t>'this is the same'</a:t>
            </a:r>
          </a:p>
          <a:p>
            <a:pPr marL="457200" lvl="1" indent="0">
              <a:buNone/>
            </a:pPr>
            <a:r>
              <a:rPr lang="en-GB" b="1" dirty="0" smtClean="0">
                <a:latin typeface="Courier New Bold"/>
              </a:rPr>
              <a:t>"as this"</a:t>
            </a:r>
          </a:p>
          <a:p>
            <a:pPr marL="457200" lvl="1" indent="0">
              <a:buNone/>
            </a:pPr>
            <a:r>
              <a:rPr lang="en-GB" b="1" dirty="0">
                <a:latin typeface="Courier New Bold"/>
              </a:rPr>
              <a:t>"</a:t>
            </a:r>
            <a:r>
              <a:rPr lang="en-GB" b="1" dirty="0" smtClean="0">
                <a:latin typeface="Courier New Bold"/>
              </a:rPr>
              <a:t>no need to escape 'opposite</a:t>
            </a:r>
            <a:r>
              <a:rPr lang="en-GB" b="1" dirty="0">
                <a:latin typeface="Courier New Bold"/>
              </a:rPr>
              <a:t>'</a:t>
            </a:r>
            <a:r>
              <a:rPr lang="en-GB" b="1" dirty="0" smtClean="0">
                <a:latin typeface="Courier New Bold"/>
              </a:rPr>
              <a:t> quotes!"</a:t>
            </a:r>
          </a:p>
          <a:p>
            <a:r>
              <a:rPr lang="en-GB" dirty="0" smtClean="0"/>
              <a:t>Also use three quotes </a:t>
            </a:r>
            <a:r>
              <a:rPr lang="en-GB" dirty="0" smtClean="0">
                <a:latin typeface="Courier New Bold"/>
                <a:cs typeface="Courier New Bold"/>
              </a:rPr>
              <a:t>'''</a:t>
            </a:r>
            <a:r>
              <a:rPr lang="en-GB" dirty="0" smtClean="0"/>
              <a:t> or """ for multiline strings without escaping anything!</a:t>
            </a:r>
          </a:p>
          <a:p>
            <a:r>
              <a:rPr lang="en-GB" dirty="0" smtClean="0"/>
              <a:t>Include additional modules and libraries with</a:t>
            </a:r>
          </a:p>
          <a:p>
            <a:pPr marL="457200" lvl="1" indent="0">
              <a:buNone/>
            </a:pPr>
            <a:r>
              <a:rPr lang="en-GB" b="1" dirty="0">
                <a:solidFill>
                  <a:schemeClr val="accent2"/>
                </a:solidFill>
                <a:latin typeface="Courier New Bold"/>
              </a:rPr>
              <a:t>i</a:t>
            </a:r>
            <a:r>
              <a:rPr lang="en-GB" b="1" dirty="0" smtClean="0">
                <a:solidFill>
                  <a:schemeClr val="accent2"/>
                </a:solidFill>
                <a:latin typeface="Courier New Bold"/>
              </a:rPr>
              <a:t>mport</a:t>
            </a:r>
            <a:r>
              <a:rPr lang="en-GB" b="1" dirty="0" smtClean="0">
                <a:latin typeface="Courier New Bold"/>
              </a:rPr>
              <a:t> sys</a:t>
            </a:r>
          </a:p>
          <a:p>
            <a:endParaRPr lang="en-GB" dirty="0"/>
          </a:p>
        </p:txBody>
      </p:sp>
    </p:spTree>
    <p:extLst>
      <p:ext uri="{BB962C8B-B14F-4D97-AF65-F5344CB8AC3E}">
        <p14:creationId xmlns:p14="http://schemas.microsoft.com/office/powerpoint/2010/main" val="1829367195"/>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Conditionals</a:t>
            </a:r>
            <a:endParaRPr lang="en-GB" dirty="0"/>
          </a:p>
        </p:txBody>
      </p:sp>
      <p:sp>
        <p:nvSpPr>
          <p:cNvPr id="3" name="Content Placeholder 2"/>
          <p:cNvSpPr>
            <a:spLocks noGrp="1"/>
          </p:cNvSpPr>
          <p:nvPr>
            <p:ph idx="1"/>
          </p:nvPr>
        </p:nvSpPr>
        <p:spPr/>
        <p:txBody>
          <a:bodyPr/>
          <a:lstStyle/>
          <a:p>
            <a:pPr marL="457200" lvl="1" indent="0">
              <a:buNone/>
            </a:pPr>
            <a:r>
              <a:rPr lang="en-GB" sz="3200" b="1" dirty="0" smtClean="0">
                <a:solidFill>
                  <a:schemeClr val="accent1"/>
                </a:solidFill>
                <a:latin typeface="Courier New Bold"/>
              </a:rPr>
              <a:t>if</a:t>
            </a:r>
            <a:r>
              <a:rPr lang="en-GB" sz="3200" b="1" dirty="0" smtClean="0">
                <a:latin typeface="Courier New Bold"/>
              </a:rPr>
              <a:t> n == 1:</a:t>
            </a:r>
          </a:p>
          <a:p>
            <a:pPr marL="914400" lvl="2" indent="0">
              <a:buNone/>
            </a:pPr>
            <a:r>
              <a:rPr lang="en-GB" sz="3200" b="1" dirty="0">
                <a:solidFill>
                  <a:schemeClr val="accent2"/>
                </a:solidFill>
                <a:latin typeface="Courier New Bold"/>
              </a:rPr>
              <a:t>p</a:t>
            </a:r>
            <a:r>
              <a:rPr lang="en-GB" sz="3200" b="1" dirty="0" smtClean="0">
                <a:solidFill>
                  <a:schemeClr val="accent2"/>
                </a:solidFill>
                <a:latin typeface="Courier New Bold"/>
              </a:rPr>
              <a:t>rint</a:t>
            </a:r>
            <a:r>
              <a:rPr lang="en-GB" sz="3200" b="1" dirty="0" smtClean="0">
                <a:latin typeface="Courier New Bold"/>
              </a:rPr>
              <a:t> ‘n was 1’</a:t>
            </a:r>
          </a:p>
          <a:p>
            <a:pPr marL="457200" lvl="1" indent="0">
              <a:buNone/>
            </a:pPr>
            <a:r>
              <a:rPr lang="en-GB" sz="3200" b="1" dirty="0" err="1">
                <a:solidFill>
                  <a:schemeClr val="accent1"/>
                </a:solidFill>
                <a:latin typeface="Courier New Bold"/>
              </a:rPr>
              <a:t>e</a:t>
            </a:r>
            <a:r>
              <a:rPr lang="en-GB" sz="3200" b="1" dirty="0" err="1" smtClean="0">
                <a:solidFill>
                  <a:schemeClr val="accent1"/>
                </a:solidFill>
                <a:latin typeface="Courier New Bold"/>
              </a:rPr>
              <a:t>lif</a:t>
            </a:r>
            <a:r>
              <a:rPr lang="en-GB" sz="3200" b="1" dirty="0" smtClean="0">
                <a:latin typeface="Courier New Bold"/>
              </a:rPr>
              <a:t> n == 2 </a:t>
            </a:r>
            <a:r>
              <a:rPr lang="en-GB" sz="3200" b="1" dirty="0" smtClean="0">
                <a:solidFill>
                  <a:schemeClr val="accent3"/>
                </a:solidFill>
                <a:latin typeface="Courier New Bold"/>
              </a:rPr>
              <a:t>or</a:t>
            </a:r>
            <a:r>
              <a:rPr lang="en-GB" sz="3200" b="1" dirty="0" smtClean="0">
                <a:latin typeface="Courier New Bold"/>
              </a:rPr>
              <a:t> n == 3:</a:t>
            </a:r>
          </a:p>
          <a:p>
            <a:pPr marL="914400" lvl="2" indent="0">
              <a:buNone/>
            </a:pPr>
            <a:r>
              <a:rPr lang="en-GB" sz="3200" b="1" dirty="0">
                <a:solidFill>
                  <a:schemeClr val="accent2"/>
                </a:solidFill>
                <a:latin typeface="Courier New Bold"/>
              </a:rPr>
              <a:t>p</a:t>
            </a:r>
            <a:r>
              <a:rPr lang="en-GB" sz="3200" b="1" dirty="0" smtClean="0">
                <a:solidFill>
                  <a:schemeClr val="accent2"/>
                </a:solidFill>
                <a:latin typeface="Courier New Bold"/>
              </a:rPr>
              <a:t>rint</a:t>
            </a:r>
            <a:r>
              <a:rPr lang="en-GB" sz="3200" b="1" dirty="0" smtClean="0">
                <a:latin typeface="Courier New Bold"/>
              </a:rPr>
              <a:t> ‘n was 2 or 3’</a:t>
            </a:r>
          </a:p>
          <a:p>
            <a:pPr marL="514350" lvl="1" indent="0">
              <a:buNone/>
            </a:pPr>
            <a:r>
              <a:rPr lang="en-GB" sz="3200" b="1" dirty="0">
                <a:solidFill>
                  <a:schemeClr val="accent1"/>
                </a:solidFill>
                <a:latin typeface="Courier New Bold"/>
              </a:rPr>
              <a:t>e</a:t>
            </a:r>
            <a:r>
              <a:rPr lang="en-GB" sz="3200" b="1" dirty="0" smtClean="0">
                <a:solidFill>
                  <a:schemeClr val="accent1"/>
                </a:solidFill>
                <a:latin typeface="Courier New Bold"/>
              </a:rPr>
              <a:t>lse</a:t>
            </a:r>
            <a:r>
              <a:rPr lang="en-GB" sz="3200" b="1" dirty="0" smtClean="0">
                <a:latin typeface="Courier New Bold"/>
              </a:rPr>
              <a:t>:</a:t>
            </a:r>
          </a:p>
          <a:p>
            <a:pPr marL="514350" lvl="1" indent="0">
              <a:buNone/>
            </a:pPr>
            <a:r>
              <a:rPr lang="en-GB" sz="3200" b="1" dirty="0">
                <a:latin typeface="Courier New Bold"/>
              </a:rPr>
              <a:t>	</a:t>
            </a:r>
            <a:r>
              <a:rPr lang="en-GB" sz="3200" b="1" dirty="0" smtClean="0">
                <a:solidFill>
                  <a:schemeClr val="accent2"/>
                </a:solidFill>
                <a:latin typeface="Courier New Bold"/>
              </a:rPr>
              <a:t>print</a:t>
            </a:r>
            <a:r>
              <a:rPr lang="en-GB" sz="3200" b="1" dirty="0" smtClean="0">
                <a:latin typeface="Courier New Bold"/>
              </a:rPr>
              <a:t> ‘n was’, n</a:t>
            </a:r>
          </a:p>
          <a:p>
            <a:pPr lvl="2"/>
            <a:endParaRPr lang="en-GB" b="1" dirty="0" smtClean="0">
              <a:latin typeface="Courier New Bold"/>
            </a:endParaRPr>
          </a:p>
          <a:p>
            <a:pPr lvl="1"/>
            <a:endParaRPr lang="en-GB" b="1" dirty="0" smtClean="0">
              <a:latin typeface="Courier New Bold"/>
            </a:endParaRPr>
          </a:p>
        </p:txBody>
      </p:sp>
    </p:spTree>
    <p:extLst>
      <p:ext uri="{BB962C8B-B14F-4D97-AF65-F5344CB8AC3E}">
        <p14:creationId xmlns:p14="http://schemas.microsoft.com/office/powerpoint/2010/main" val="1034885169"/>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Loops</a:t>
            </a:r>
            <a:endParaRPr lang="en-GB" dirty="0"/>
          </a:p>
        </p:txBody>
      </p:sp>
      <p:sp>
        <p:nvSpPr>
          <p:cNvPr id="4" name="Content Placeholder 3"/>
          <p:cNvSpPr>
            <a:spLocks noGrp="1"/>
          </p:cNvSpPr>
          <p:nvPr>
            <p:ph idx="1"/>
          </p:nvPr>
        </p:nvSpPr>
        <p:spPr>
          <a:xfrm>
            <a:off x="1691680" y="1556792"/>
            <a:ext cx="6552728" cy="5069160"/>
          </a:xfrm>
        </p:spPr>
        <p:txBody>
          <a:bodyPr>
            <a:normAutofit fontScale="85000" lnSpcReduction="20000"/>
          </a:bodyPr>
          <a:lstStyle/>
          <a:p>
            <a:pPr marL="0" indent="0">
              <a:buNone/>
            </a:pPr>
            <a:r>
              <a:rPr lang="en-GB" b="1" dirty="0" smtClean="0">
                <a:solidFill>
                  <a:schemeClr val="tx1">
                    <a:lumMod val="85000"/>
                  </a:schemeClr>
                </a:solidFill>
                <a:latin typeface="Courier New Bold"/>
              </a:rPr>
              <a:t># loop from 0 to 1023</a:t>
            </a:r>
          </a:p>
          <a:p>
            <a:pPr marL="0" indent="0">
              <a:buNone/>
            </a:pPr>
            <a:r>
              <a:rPr lang="en-GB" b="1" dirty="0" smtClean="0">
                <a:solidFill>
                  <a:schemeClr val="accent1"/>
                </a:solidFill>
                <a:latin typeface="Courier New Bold"/>
              </a:rPr>
              <a:t>for</a:t>
            </a:r>
            <a:r>
              <a:rPr lang="en-GB" b="1" dirty="0" smtClean="0">
                <a:latin typeface="Courier New Bold"/>
              </a:rPr>
              <a:t> </a:t>
            </a:r>
            <a:r>
              <a:rPr lang="en-GB" b="1" dirty="0" err="1" smtClean="0">
                <a:latin typeface="Courier New Bold"/>
              </a:rPr>
              <a:t>i</a:t>
            </a:r>
            <a:r>
              <a:rPr lang="en-GB" b="1" dirty="0" smtClean="0">
                <a:latin typeface="Courier New Bold"/>
              </a:rPr>
              <a:t> </a:t>
            </a:r>
            <a:r>
              <a:rPr lang="en-GB" b="1" dirty="0" smtClean="0">
                <a:solidFill>
                  <a:schemeClr val="accent1"/>
                </a:solidFill>
                <a:latin typeface="Courier New Bold"/>
              </a:rPr>
              <a:t>in</a:t>
            </a:r>
            <a:r>
              <a:rPr lang="en-GB" b="1" dirty="0" smtClean="0">
                <a:latin typeface="Courier New Bold"/>
              </a:rPr>
              <a:t> range(1024):</a:t>
            </a:r>
          </a:p>
          <a:p>
            <a:pPr marL="0" indent="0">
              <a:buNone/>
            </a:pPr>
            <a:r>
              <a:rPr lang="en-GB" b="1" dirty="0">
                <a:latin typeface="Courier New Bold"/>
              </a:rPr>
              <a:t>	</a:t>
            </a:r>
            <a:r>
              <a:rPr lang="en-GB" b="1" dirty="0" smtClean="0">
                <a:latin typeface="Courier New Bold"/>
              </a:rPr>
              <a:t>print </a:t>
            </a:r>
            <a:r>
              <a:rPr lang="en-GB" b="1" dirty="0" err="1" smtClean="0">
                <a:latin typeface="Courier New Bold"/>
              </a:rPr>
              <a:t>i</a:t>
            </a:r>
            <a:endParaRPr lang="en-GB" b="1" dirty="0">
              <a:latin typeface="Courier New Bold"/>
            </a:endParaRPr>
          </a:p>
          <a:p>
            <a:pPr marL="0" indent="0">
              <a:buNone/>
            </a:pPr>
            <a:endParaRPr lang="en-GB" b="1" dirty="0" smtClean="0">
              <a:latin typeface="Courier New Bold"/>
            </a:endParaRPr>
          </a:p>
          <a:p>
            <a:pPr marL="0" indent="0">
              <a:buNone/>
            </a:pPr>
            <a:r>
              <a:rPr lang="en-GB" b="1" dirty="0" smtClean="0">
                <a:solidFill>
                  <a:schemeClr val="tx1">
                    <a:lumMod val="85000"/>
                  </a:schemeClr>
                </a:solidFill>
                <a:latin typeface="Courier New Bold"/>
              </a:rPr>
              <a:t># iterate through an array</a:t>
            </a:r>
          </a:p>
          <a:p>
            <a:pPr marL="0" indent="0">
              <a:buNone/>
            </a:pPr>
            <a:r>
              <a:rPr lang="en-GB" b="1" dirty="0" smtClean="0">
                <a:solidFill>
                  <a:schemeClr val="accent1"/>
                </a:solidFill>
                <a:latin typeface="Courier New Bold"/>
              </a:rPr>
              <a:t>for</a:t>
            </a:r>
            <a:r>
              <a:rPr lang="en-GB" b="1" dirty="0" smtClean="0">
                <a:latin typeface="Courier New Bold"/>
              </a:rPr>
              <a:t> x </a:t>
            </a:r>
            <a:r>
              <a:rPr lang="en-GB" b="1" dirty="0" smtClean="0">
                <a:solidFill>
                  <a:schemeClr val="accent1"/>
                </a:solidFill>
                <a:latin typeface="Courier New Bold"/>
              </a:rPr>
              <a:t>in</a:t>
            </a:r>
            <a:r>
              <a:rPr lang="en-GB" b="1" dirty="0" smtClean="0">
                <a:latin typeface="Courier New Bold"/>
              </a:rPr>
              <a:t> </a:t>
            </a:r>
            <a:r>
              <a:rPr lang="en-GB" b="1" dirty="0" err="1" smtClean="0">
                <a:latin typeface="Courier New Bold"/>
              </a:rPr>
              <a:t>my_array</a:t>
            </a:r>
            <a:r>
              <a:rPr lang="en-GB" b="1" dirty="0" smtClean="0">
                <a:latin typeface="Courier New Bold"/>
              </a:rPr>
              <a:t>:</a:t>
            </a:r>
          </a:p>
          <a:p>
            <a:pPr marL="0" indent="0">
              <a:buNone/>
            </a:pPr>
            <a:r>
              <a:rPr lang="en-GB" b="1" dirty="0">
                <a:latin typeface="Courier New Bold"/>
              </a:rPr>
              <a:t>	</a:t>
            </a:r>
            <a:r>
              <a:rPr lang="en-GB" b="1" dirty="0" smtClean="0">
                <a:latin typeface="Courier New Bold"/>
              </a:rPr>
              <a:t>x += 1</a:t>
            </a:r>
          </a:p>
          <a:p>
            <a:pPr marL="0" indent="0">
              <a:buNone/>
            </a:pPr>
            <a:endParaRPr lang="en-GB" b="1" dirty="0" smtClean="0">
              <a:latin typeface="Courier New Bold"/>
            </a:endParaRPr>
          </a:p>
          <a:p>
            <a:pPr marL="0" indent="0">
              <a:buNone/>
            </a:pPr>
            <a:r>
              <a:rPr lang="en-GB" b="1" dirty="0" smtClean="0">
                <a:solidFill>
                  <a:schemeClr val="tx1">
                    <a:lumMod val="85000"/>
                  </a:schemeClr>
                </a:solidFill>
                <a:latin typeface="Courier New Bold"/>
              </a:rPr>
              <a:t># same as the first one</a:t>
            </a:r>
          </a:p>
          <a:p>
            <a:pPr marL="0" indent="0">
              <a:buNone/>
            </a:pPr>
            <a:r>
              <a:rPr lang="en-GB" b="1" dirty="0">
                <a:solidFill>
                  <a:schemeClr val="accent1"/>
                </a:solidFill>
                <a:latin typeface="Courier New Bold"/>
              </a:rPr>
              <a:t>w</a:t>
            </a:r>
            <a:r>
              <a:rPr lang="en-GB" b="1" dirty="0" smtClean="0">
                <a:solidFill>
                  <a:schemeClr val="accent1"/>
                </a:solidFill>
                <a:latin typeface="Courier New Bold"/>
              </a:rPr>
              <a:t>hile</a:t>
            </a:r>
            <a:r>
              <a:rPr lang="en-GB" b="1" dirty="0" smtClean="0">
                <a:latin typeface="Courier New Bold"/>
              </a:rPr>
              <a:t> </a:t>
            </a:r>
            <a:r>
              <a:rPr lang="en-GB" b="1" dirty="0" err="1" smtClean="0">
                <a:latin typeface="Courier New Bold"/>
              </a:rPr>
              <a:t>i</a:t>
            </a:r>
            <a:r>
              <a:rPr lang="en-GB" b="1" dirty="0" smtClean="0">
                <a:latin typeface="Courier New Bold"/>
              </a:rPr>
              <a:t> &lt; 1024:</a:t>
            </a:r>
          </a:p>
          <a:p>
            <a:pPr marL="0" indent="0">
              <a:buNone/>
            </a:pPr>
            <a:r>
              <a:rPr lang="en-GB" b="1" dirty="0">
                <a:latin typeface="Courier New Bold"/>
              </a:rPr>
              <a:t>	</a:t>
            </a:r>
            <a:r>
              <a:rPr lang="en-GB" b="1" dirty="0" smtClean="0">
                <a:latin typeface="Courier New Bold"/>
              </a:rPr>
              <a:t>print </a:t>
            </a:r>
            <a:r>
              <a:rPr lang="en-GB" b="1" dirty="0" err="1" smtClean="0">
                <a:latin typeface="Courier New Bold"/>
              </a:rPr>
              <a:t>i</a:t>
            </a:r>
            <a:endParaRPr lang="en-GB" b="1" dirty="0" smtClean="0">
              <a:latin typeface="Courier New Bold"/>
            </a:endParaRPr>
          </a:p>
          <a:p>
            <a:pPr marL="0" indent="0">
              <a:buNone/>
            </a:pPr>
            <a:r>
              <a:rPr lang="en-GB" b="1" dirty="0">
                <a:latin typeface="Courier New Bold"/>
              </a:rPr>
              <a:t>	i</a:t>
            </a:r>
            <a:r>
              <a:rPr lang="en-GB" b="1" dirty="0" smtClean="0">
                <a:latin typeface="Courier New Bold"/>
              </a:rPr>
              <a:t> += 1</a:t>
            </a:r>
          </a:p>
        </p:txBody>
      </p:sp>
    </p:spTree>
    <p:extLst>
      <p:ext uri="{BB962C8B-B14F-4D97-AF65-F5344CB8AC3E}">
        <p14:creationId xmlns:p14="http://schemas.microsoft.com/office/powerpoint/2010/main" val="3541534509"/>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and classes</a:t>
            </a:r>
            <a:endParaRPr lang="en-GB" dirty="0"/>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dirty="0" smtClean="0"/>
              <a:t>Define a function with the </a:t>
            </a:r>
            <a:r>
              <a:rPr lang="en-GB" dirty="0" err="1" smtClean="0">
                <a:solidFill>
                  <a:schemeClr val="accent1"/>
                </a:solidFill>
              </a:rPr>
              <a:t>def</a:t>
            </a:r>
            <a:r>
              <a:rPr lang="en-GB" dirty="0" smtClean="0">
                <a:solidFill>
                  <a:schemeClr val="accent1"/>
                </a:solidFill>
              </a:rPr>
              <a:t> </a:t>
            </a:r>
            <a:r>
              <a:rPr lang="en-GB" dirty="0" smtClean="0"/>
              <a:t>keyword</a:t>
            </a:r>
          </a:p>
          <a:p>
            <a:pPr marL="457200" lvl="1" indent="0">
              <a:buNone/>
            </a:pPr>
            <a:r>
              <a:rPr lang="en-GB" b="1" dirty="0" err="1">
                <a:solidFill>
                  <a:schemeClr val="accent1"/>
                </a:solidFill>
                <a:latin typeface="Courier New Bold"/>
              </a:rPr>
              <a:t>d</a:t>
            </a:r>
            <a:r>
              <a:rPr lang="en-GB" b="1" dirty="0" err="1" smtClean="0">
                <a:solidFill>
                  <a:schemeClr val="accent1"/>
                </a:solidFill>
                <a:latin typeface="Courier New Bold"/>
              </a:rPr>
              <a:t>ef</a:t>
            </a:r>
            <a:r>
              <a:rPr lang="en-GB" b="1" dirty="0" smtClean="0">
                <a:solidFill>
                  <a:schemeClr val="accent1"/>
                </a:solidFill>
                <a:latin typeface="Courier New Bold"/>
              </a:rPr>
              <a:t> </a:t>
            </a:r>
            <a:r>
              <a:rPr lang="en-GB" b="1" dirty="0" err="1" smtClean="0">
                <a:latin typeface="Courier New Bold"/>
              </a:rPr>
              <a:t>func</a:t>
            </a:r>
            <a:r>
              <a:rPr lang="en-GB" b="1" dirty="0" smtClean="0">
                <a:latin typeface="Courier New Bold"/>
              </a:rPr>
              <a:t>(</a:t>
            </a:r>
            <a:r>
              <a:rPr lang="en-GB" b="1" dirty="0" err="1" smtClean="0">
                <a:latin typeface="Courier New Bold"/>
              </a:rPr>
              <a:t>arg</a:t>
            </a:r>
            <a:r>
              <a:rPr lang="en-GB" b="1" dirty="0" smtClean="0">
                <a:latin typeface="Courier New Bold"/>
              </a:rPr>
              <a:t>):</a:t>
            </a:r>
          </a:p>
          <a:p>
            <a:r>
              <a:rPr lang="en-GB" dirty="0" smtClean="0"/>
              <a:t>You don’t specify the types or return arguments</a:t>
            </a:r>
          </a:p>
          <a:p>
            <a:pPr lvl="1"/>
            <a:r>
              <a:rPr lang="en-GB" dirty="0" smtClean="0"/>
              <a:t>you just return what you like</a:t>
            </a:r>
            <a:endParaRPr lang="en-GB" dirty="0"/>
          </a:p>
          <a:p>
            <a:r>
              <a:rPr lang="en-GB" dirty="0" smtClean="0"/>
              <a:t>Define a class with the </a:t>
            </a:r>
            <a:r>
              <a:rPr lang="en-GB" dirty="0" smtClean="0">
                <a:solidFill>
                  <a:schemeClr val="accent1"/>
                </a:solidFill>
              </a:rPr>
              <a:t>class</a:t>
            </a:r>
            <a:r>
              <a:rPr lang="en-GB" dirty="0" smtClean="0"/>
              <a:t> keyword</a:t>
            </a:r>
          </a:p>
          <a:p>
            <a:pPr marL="457200" lvl="1" indent="0">
              <a:buNone/>
            </a:pPr>
            <a:r>
              <a:rPr lang="en-GB" dirty="0">
                <a:solidFill>
                  <a:schemeClr val="accent1"/>
                </a:solidFill>
              </a:rPr>
              <a:t>c</a:t>
            </a:r>
            <a:r>
              <a:rPr lang="en-GB" dirty="0" smtClean="0">
                <a:solidFill>
                  <a:schemeClr val="accent1"/>
                </a:solidFill>
              </a:rPr>
              <a:t>lass</a:t>
            </a:r>
            <a:r>
              <a:rPr lang="en-GB" dirty="0" smtClean="0"/>
              <a:t> name:</a:t>
            </a:r>
          </a:p>
          <a:p>
            <a:r>
              <a:rPr lang="en-GB" dirty="0" smtClean="0"/>
              <a:t>Classes contain function definitions and variables</a:t>
            </a:r>
          </a:p>
          <a:p>
            <a:pPr lvl="1"/>
            <a:r>
              <a:rPr lang="en-GB" dirty="0" smtClean="0"/>
              <a:t>These are both called attributes</a:t>
            </a:r>
            <a:endParaRPr lang="en-GB" dirty="0"/>
          </a:p>
        </p:txBody>
      </p:sp>
    </p:spTree>
    <p:extLst>
      <p:ext uri="{BB962C8B-B14F-4D97-AF65-F5344CB8AC3E}">
        <p14:creationId xmlns:p14="http://schemas.microsoft.com/office/powerpoint/2010/main" val="2852702522"/>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about classes</a:t>
            </a:r>
            <a:endParaRPr lang="en-GB" dirty="0"/>
          </a:p>
        </p:txBody>
      </p:sp>
      <p:sp>
        <p:nvSpPr>
          <p:cNvPr id="3" name="Content Placeholder 2"/>
          <p:cNvSpPr>
            <a:spLocks noGrp="1"/>
          </p:cNvSpPr>
          <p:nvPr>
            <p:ph idx="1"/>
          </p:nvPr>
        </p:nvSpPr>
        <p:spPr>
          <a:xfrm>
            <a:off x="457200" y="1600201"/>
            <a:ext cx="8686800" cy="4525963"/>
          </a:xfrm>
        </p:spPr>
        <p:txBody>
          <a:bodyPr>
            <a:normAutofit fontScale="92500" lnSpcReduction="10000"/>
          </a:bodyPr>
          <a:lstStyle/>
          <a:p>
            <a:r>
              <a:rPr lang="en-GB" dirty="0" smtClean="0"/>
              <a:t>There is a lot more about classes e.g. inheritance</a:t>
            </a:r>
          </a:p>
          <a:p>
            <a:r>
              <a:rPr lang="en-GB" dirty="0" smtClean="0"/>
              <a:t>Python is an object-oriented language</a:t>
            </a:r>
          </a:p>
          <a:p>
            <a:r>
              <a:rPr lang="en-GB" dirty="0" smtClean="0"/>
              <a:t>A small example from the python tutorial:</a:t>
            </a:r>
          </a:p>
          <a:p>
            <a:pPr marL="0" indent="0">
              <a:buNone/>
            </a:pPr>
            <a:r>
              <a:rPr lang="en-GB" sz="2600" b="1" dirty="0" smtClean="0">
                <a:solidFill>
                  <a:schemeClr val="accent2"/>
                </a:solidFill>
                <a:latin typeface="Courier New Bold"/>
              </a:rPr>
              <a:t>class</a:t>
            </a:r>
            <a:r>
              <a:rPr lang="en-GB" sz="2600" b="1" dirty="0" smtClean="0">
                <a:latin typeface="Courier New Bold"/>
              </a:rPr>
              <a:t> Complex:</a:t>
            </a:r>
          </a:p>
          <a:p>
            <a:pPr marL="0" indent="0">
              <a:buNone/>
            </a:pPr>
            <a:r>
              <a:rPr lang="en-GB" sz="2600" b="1" dirty="0">
                <a:latin typeface="Courier New Bold"/>
              </a:rPr>
              <a:t>	</a:t>
            </a:r>
            <a:r>
              <a:rPr lang="en-GB" sz="2600" b="1" dirty="0" err="1" smtClean="0">
                <a:solidFill>
                  <a:schemeClr val="accent2"/>
                </a:solidFill>
                <a:latin typeface="Courier New Bold"/>
              </a:rPr>
              <a:t>def</a:t>
            </a:r>
            <a:r>
              <a:rPr lang="en-GB" sz="2600" b="1" dirty="0" smtClean="0">
                <a:solidFill>
                  <a:schemeClr val="accent2"/>
                </a:solidFill>
                <a:latin typeface="Courier New Bold"/>
              </a:rPr>
              <a:t> </a:t>
            </a:r>
            <a:r>
              <a:rPr lang="en-GB" sz="2600" b="1" dirty="0" smtClean="0">
                <a:latin typeface="Courier New Bold"/>
              </a:rPr>
              <a:t>__</a:t>
            </a:r>
            <a:r>
              <a:rPr lang="en-GB" sz="2600" b="1" dirty="0" err="1" smtClean="0">
                <a:latin typeface="Courier New Bold"/>
              </a:rPr>
              <a:t>init</a:t>
            </a:r>
            <a:r>
              <a:rPr lang="en-GB" sz="2600" b="1" dirty="0" smtClean="0">
                <a:latin typeface="Courier New Bold"/>
              </a:rPr>
              <a:t>__(</a:t>
            </a:r>
            <a:r>
              <a:rPr lang="en-GB" sz="2600" b="1" dirty="0" smtClean="0">
                <a:solidFill>
                  <a:schemeClr val="accent1"/>
                </a:solidFill>
                <a:latin typeface="Courier New Bold"/>
              </a:rPr>
              <a:t>self</a:t>
            </a:r>
            <a:r>
              <a:rPr lang="en-GB" sz="2600" b="1" dirty="0" smtClean="0">
                <a:latin typeface="Courier New Bold"/>
              </a:rPr>
              <a:t>, </a:t>
            </a:r>
            <a:r>
              <a:rPr lang="en-GB" sz="2600" b="1" dirty="0" err="1" smtClean="0">
                <a:latin typeface="Courier New Bold"/>
              </a:rPr>
              <a:t>realpart</a:t>
            </a:r>
            <a:r>
              <a:rPr lang="en-GB" sz="2600" b="1" dirty="0" smtClean="0">
                <a:latin typeface="Courier New Bold"/>
              </a:rPr>
              <a:t>, </a:t>
            </a:r>
            <a:r>
              <a:rPr lang="en-GB" sz="2600" b="1" dirty="0" err="1" smtClean="0">
                <a:latin typeface="Courier New Bold"/>
              </a:rPr>
              <a:t>imagpart</a:t>
            </a:r>
            <a:r>
              <a:rPr lang="en-GB" sz="2600" b="1" dirty="0" smtClean="0">
                <a:latin typeface="Courier New Bold"/>
              </a:rPr>
              <a:t>):</a:t>
            </a:r>
          </a:p>
          <a:p>
            <a:pPr marL="0" indent="0">
              <a:buNone/>
            </a:pPr>
            <a:r>
              <a:rPr lang="en-GB" sz="2600" b="1" dirty="0">
                <a:latin typeface="Courier New Bold"/>
              </a:rPr>
              <a:t>	</a:t>
            </a:r>
            <a:r>
              <a:rPr lang="en-GB" sz="2600" b="1" dirty="0" smtClean="0">
                <a:latin typeface="Courier New Bold"/>
              </a:rPr>
              <a:t>	</a:t>
            </a:r>
            <a:r>
              <a:rPr lang="en-GB" sz="2600" b="1" i="1" dirty="0" err="1" smtClean="0">
                <a:solidFill>
                  <a:schemeClr val="accent1"/>
                </a:solidFill>
                <a:latin typeface="Courier New Bold"/>
              </a:rPr>
              <a:t>self</a:t>
            </a:r>
            <a:r>
              <a:rPr lang="en-GB" sz="2600" b="1" dirty="0" err="1" smtClean="0">
                <a:latin typeface="Courier New Bold"/>
              </a:rPr>
              <a:t>.r</a:t>
            </a:r>
            <a:r>
              <a:rPr lang="en-GB" sz="2600" b="1" dirty="0" smtClean="0">
                <a:latin typeface="Courier New Bold"/>
              </a:rPr>
              <a:t> = </a:t>
            </a:r>
            <a:r>
              <a:rPr lang="en-GB" sz="2600" b="1" dirty="0" err="1" smtClean="0">
                <a:latin typeface="Courier New Bold"/>
              </a:rPr>
              <a:t>realpart</a:t>
            </a:r>
            <a:endParaRPr lang="en-GB" sz="2600" b="1" dirty="0" smtClean="0">
              <a:latin typeface="Courier New Bold"/>
            </a:endParaRPr>
          </a:p>
          <a:p>
            <a:pPr marL="0" indent="0">
              <a:buNone/>
            </a:pPr>
            <a:r>
              <a:rPr lang="en-GB" sz="2600" b="1" dirty="0">
                <a:latin typeface="Courier New Bold"/>
              </a:rPr>
              <a:t>	</a:t>
            </a:r>
            <a:r>
              <a:rPr lang="en-GB" sz="2600" b="1" dirty="0" smtClean="0">
                <a:latin typeface="Courier New Bold"/>
              </a:rPr>
              <a:t>	</a:t>
            </a:r>
            <a:r>
              <a:rPr lang="en-GB" sz="2600" b="1" i="1" dirty="0" err="1" smtClean="0">
                <a:solidFill>
                  <a:schemeClr val="accent1"/>
                </a:solidFill>
                <a:latin typeface="Courier New Bold"/>
              </a:rPr>
              <a:t>self</a:t>
            </a:r>
            <a:r>
              <a:rPr lang="en-GB" sz="2600" b="1" dirty="0" err="1" smtClean="0">
                <a:latin typeface="Courier New Bold"/>
              </a:rPr>
              <a:t>.i</a:t>
            </a:r>
            <a:r>
              <a:rPr lang="en-GB" sz="2600" b="1" dirty="0" smtClean="0">
                <a:latin typeface="Courier New Bold"/>
              </a:rPr>
              <a:t> = </a:t>
            </a:r>
            <a:r>
              <a:rPr lang="en-GB" sz="2600" b="1" dirty="0" err="1" smtClean="0">
                <a:latin typeface="Courier New Bold"/>
              </a:rPr>
              <a:t>imagpart</a:t>
            </a:r>
            <a:endParaRPr lang="en-GB" sz="2600" b="1" dirty="0" smtClean="0">
              <a:latin typeface="Courier New Bold"/>
            </a:endParaRPr>
          </a:p>
          <a:p>
            <a:r>
              <a:rPr lang="en-GB" dirty="0" err="1" smtClean="0"/>
              <a:t>Initilize</a:t>
            </a:r>
            <a:r>
              <a:rPr lang="en-GB" dirty="0" smtClean="0"/>
              <a:t> an instance of the class with:</a:t>
            </a:r>
          </a:p>
          <a:p>
            <a:pPr marL="457200" lvl="1" indent="0">
              <a:buNone/>
            </a:pPr>
            <a:r>
              <a:rPr lang="en-GB" b="1" dirty="0" smtClean="0">
                <a:latin typeface="Courier New Bold"/>
              </a:rPr>
              <a:t>x = Complex(3.0, -4.5)</a:t>
            </a:r>
          </a:p>
        </p:txBody>
      </p:sp>
    </p:spTree>
    <p:extLst>
      <p:ext uri="{BB962C8B-B14F-4D97-AF65-F5344CB8AC3E}">
        <p14:creationId xmlns:p14="http://schemas.microsoft.com/office/powerpoint/2010/main" val="3686099923"/>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5760"/>
            <a:ext cx="8928992" cy="1143000"/>
          </a:xfrm>
        </p:spPr>
        <p:txBody>
          <a:bodyPr>
            <a:normAutofit fontScale="90000"/>
          </a:bodyPr>
          <a:lstStyle/>
          <a:p>
            <a:r>
              <a:rPr lang="en-GB" dirty="0" smtClean="0"/>
              <a:t>Python has functional programming elements</a:t>
            </a:r>
            <a:endParaRPr lang="en-GB" dirty="0"/>
          </a:p>
        </p:txBody>
      </p:sp>
      <p:sp>
        <p:nvSpPr>
          <p:cNvPr id="3" name="Content Placeholder 2"/>
          <p:cNvSpPr>
            <a:spLocks noGrp="1"/>
          </p:cNvSpPr>
          <p:nvPr>
            <p:ph idx="1"/>
          </p:nvPr>
        </p:nvSpPr>
        <p:spPr>
          <a:xfrm>
            <a:off x="179512" y="1268760"/>
            <a:ext cx="8712968" cy="5400600"/>
          </a:xfrm>
        </p:spPr>
        <p:txBody>
          <a:bodyPr>
            <a:normAutofit fontScale="92500" lnSpcReduction="10000"/>
          </a:bodyPr>
          <a:lstStyle/>
          <a:p>
            <a:r>
              <a:rPr lang="en-GB" dirty="0" smtClean="0"/>
              <a:t>Filter</a:t>
            </a:r>
          </a:p>
          <a:p>
            <a:pPr marL="457200" lvl="1" indent="0">
              <a:buNone/>
            </a:pPr>
            <a:r>
              <a:rPr lang="en-GB" b="1" dirty="0">
                <a:latin typeface="Courier New Bold"/>
              </a:rPr>
              <a:t>f</a:t>
            </a:r>
            <a:r>
              <a:rPr lang="en-GB" b="1" dirty="0" smtClean="0">
                <a:latin typeface="Courier New Bold"/>
              </a:rPr>
              <a:t>ilter(function, sequence)</a:t>
            </a:r>
          </a:p>
          <a:p>
            <a:pPr lvl="1"/>
            <a:r>
              <a:rPr lang="en-GB" dirty="0" smtClean="0"/>
              <a:t>Returns a list from sequence which function returns true</a:t>
            </a:r>
          </a:p>
          <a:p>
            <a:r>
              <a:rPr lang="en-GB" dirty="0" smtClean="0"/>
              <a:t>Map</a:t>
            </a:r>
          </a:p>
          <a:p>
            <a:pPr marL="457200" lvl="1" indent="0">
              <a:buNone/>
            </a:pPr>
            <a:r>
              <a:rPr lang="en-GB" b="1" dirty="0">
                <a:latin typeface="Courier New Bold"/>
              </a:rPr>
              <a:t>m</a:t>
            </a:r>
            <a:r>
              <a:rPr lang="en-GB" b="1" dirty="0" smtClean="0">
                <a:latin typeface="Courier New Bold"/>
              </a:rPr>
              <a:t>ap(function, sequence)</a:t>
            </a:r>
          </a:p>
          <a:p>
            <a:pPr lvl="1"/>
            <a:r>
              <a:rPr lang="en-GB" dirty="0" smtClean="0"/>
              <a:t>Applies the function to each element in the sequence</a:t>
            </a:r>
          </a:p>
          <a:p>
            <a:r>
              <a:rPr lang="en-GB" dirty="0" smtClean="0"/>
              <a:t>Reduce</a:t>
            </a:r>
          </a:p>
          <a:p>
            <a:pPr marL="457200" lvl="1" indent="0">
              <a:buNone/>
            </a:pPr>
            <a:r>
              <a:rPr lang="en-GB" b="1" dirty="0">
                <a:latin typeface="Courier New Bold"/>
              </a:rPr>
              <a:t>r</a:t>
            </a:r>
            <a:r>
              <a:rPr lang="en-GB" b="1" dirty="0" smtClean="0">
                <a:latin typeface="Courier New Bold"/>
              </a:rPr>
              <a:t>educe(function, sequence)</a:t>
            </a:r>
          </a:p>
          <a:p>
            <a:pPr lvl="1"/>
            <a:r>
              <a:rPr lang="en-GB" dirty="0" smtClean="0"/>
              <a:t>Applies binary function with first two in sequence, then with the result with third, etc.</a:t>
            </a:r>
          </a:p>
        </p:txBody>
      </p:sp>
    </p:spTree>
    <p:extLst>
      <p:ext uri="{BB962C8B-B14F-4D97-AF65-F5344CB8AC3E}">
        <p14:creationId xmlns:p14="http://schemas.microsoft.com/office/powerpoint/2010/main" val="169062996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25760"/>
            <a:ext cx="8928992" cy="1143000"/>
          </a:xfrm>
        </p:spPr>
        <p:txBody>
          <a:bodyPr>
            <a:normAutofit fontScale="90000"/>
          </a:bodyPr>
          <a:lstStyle/>
          <a:p>
            <a:r>
              <a:rPr lang="en-GB" dirty="0" smtClean="0"/>
              <a:t>Python has functional programming elements</a:t>
            </a:r>
            <a:endParaRPr lang="en-GB" dirty="0"/>
          </a:p>
        </p:txBody>
      </p:sp>
      <p:sp>
        <p:nvSpPr>
          <p:cNvPr id="3" name="Content Placeholder 2"/>
          <p:cNvSpPr>
            <a:spLocks noGrp="1"/>
          </p:cNvSpPr>
          <p:nvPr>
            <p:ph idx="1"/>
          </p:nvPr>
        </p:nvSpPr>
        <p:spPr>
          <a:xfrm>
            <a:off x="179512" y="1268760"/>
            <a:ext cx="8712968" cy="5400600"/>
          </a:xfrm>
        </p:spPr>
        <p:txBody>
          <a:bodyPr>
            <a:normAutofit fontScale="92500" lnSpcReduction="20000"/>
          </a:bodyPr>
          <a:lstStyle/>
          <a:p>
            <a:r>
              <a:rPr lang="en-GB" dirty="0" smtClean="0"/>
              <a:t>List comprehensions</a:t>
            </a:r>
          </a:p>
          <a:p>
            <a:pPr marL="457200" lvl="1" indent="0">
              <a:buNone/>
            </a:pPr>
            <a:r>
              <a:rPr lang="en-GB" b="1" dirty="0" smtClean="0">
                <a:latin typeface="Courier New Bold"/>
              </a:rPr>
              <a:t>squares = [x*x for x in range(10)]</a:t>
            </a:r>
          </a:p>
          <a:p>
            <a:pPr marL="457200" lvl="1" indent="0">
              <a:buNone/>
            </a:pPr>
            <a:r>
              <a:rPr lang="en-GB" b="1" dirty="0" smtClean="0">
                <a:solidFill>
                  <a:schemeClr val="tx1">
                    <a:lumMod val="85000"/>
                  </a:schemeClr>
                </a:solidFill>
                <a:latin typeface="Courier New Bold"/>
              </a:rPr>
              <a:t># squares = [0, 1, 4, 9, 16, </a:t>
            </a:r>
            <a:r>
              <a:rPr lang="en-GB" b="1" dirty="0" err="1" smtClean="0">
                <a:solidFill>
                  <a:schemeClr val="tx1">
                    <a:lumMod val="85000"/>
                  </a:schemeClr>
                </a:solidFill>
                <a:latin typeface="Courier New Bold"/>
              </a:rPr>
              <a:t>etc</a:t>
            </a:r>
            <a:r>
              <a:rPr lang="en-GB" b="1" dirty="0" smtClean="0">
                <a:solidFill>
                  <a:schemeClr val="tx1">
                    <a:lumMod val="85000"/>
                  </a:schemeClr>
                </a:solidFill>
                <a:latin typeface="Courier New Bold"/>
              </a:rPr>
              <a:t>]</a:t>
            </a:r>
          </a:p>
          <a:p>
            <a:r>
              <a:rPr lang="en-GB" dirty="0" smtClean="0">
                <a:solidFill>
                  <a:schemeClr val="tx1">
                    <a:lumMod val="85000"/>
                  </a:schemeClr>
                </a:solidFill>
              </a:rPr>
              <a:t>Zip</a:t>
            </a:r>
          </a:p>
          <a:p>
            <a:pPr marL="457200" lvl="1" indent="0">
              <a:buNone/>
            </a:pPr>
            <a:r>
              <a:rPr lang="en-GB" b="1" dirty="0">
                <a:solidFill>
                  <a:schemeClr val="tx1">
                    <a:lumMod val="85000"/>
                  </a:schemeClr>
                </a:solidFill>
                <a:latin typeface="Courier New Bold"/>
              </a:rPr>
              <a:t>z</a:t>
            </a:r>
            <a:r>
              <a:rPr lang="en-GB" b="1" dirty="0" smtClean="0">
                <a:solidFill>
                  <a:schemeClr val="tx1">
                    <a:lumMod val="85000"/>
                  </a:schemeClr>
                </a:solidFill>
                <a:latin typeface="Courier New Bold"/>
              </a:rPr>
              <a:t>ip(list1, list2)</a:t>
            </a:r>
          </a:p>
          <a:p>
            <a:pPr lvl="1"/>
            <a:r>
              <a:rPr lang="en-GB" dirty="0" smtClean="0">
                <a:solidFill>
                  <a:schemeClr val="tx1">
                    <a:lumMod val="85000"/>
                  </a:schemeClr>
                </a:solidFill>
              </a:rPr>
              <a:t>Creates a list of tuples, where the </a:t>
            </a:r>
            <a:r>
              <a:rPr lang="en-GB" dirty="0" err="1" smtClean="0">
                <a:solidFill>
                  <a:schemeClr val="tx1">
                    <a:lumMod val="85000"/>
                  </a:schemeClr>
                </a:solidFill>
              </a:rPr>
              <a:t>ith</a:t>
            </a:r>
            <a:r>
              <a:rPr lang="en-GB" dirty="0" smtClean="0">
                <a:solidFill>
                  <a:schemeClr val="tx1">
                    <a:lumMod val="85000"/>
                  </a:schemeClr>
                </a:solidFill>
              </a:rPr>
              <a:t> tuple consists of the </a:t>
            </a:r>
            <a:r>
              <a:rPr lang="en-GB" dirty="0" err="1" smtClean="0">
                <a:solidFill>
                  <a:schemeClr val="tx1">
                    <a:lumMod val="85000"/>
                  </a:schemeClr>
                </a:solidFill>
              </a:rPr>
              <a:t>ith</a:t>
            </a:r>
            <a:r>
              <a:rPr lang="en-GB" dirty="0" smtClean="0">
                <a:solidFill>
                  <a:schemeClr val="tx1">
                    <a:lumMod val="85000"/>
                  </a:schemeClr>
                </a:solidFill>
              </a:rPr>
              <a:t> elements of each list</a:t>
            </a:r>
          </a:p>
          <a:p>
            <a:r>
              <a:rPr lang="en-GB" dirty="0" smtClean="0">
                <a:solidFill>
                  <a:schemeClr val="tx1">
                    <a:lumMod val="85000"/>
                  </a:schemeClr>
                </a:solidFill>
              </a:rPr>
              <a:t>Generators</a:t>
            </a:r>
          </a:p>
          <a:p>
            <a:pPr lvl="1"/>
            <a:r>
              <a:rPr lang="en-GB" dirty="0" smtClean="0">
                <a:solidFill>
                  <a:schemeClr val="tx1">
                    <a:lumMod val="85000"/>
                  </a:schemeClr>
                </a:solidFill>
              </a:rPr>
              <a:t>Lazy generation of lists</a:t>
            </a:r>
          </a:p>
          <a:p>
            <a:pPr lvl="1"/>
            <a:r>
              <a:rPr lang="en-GB" dirty="0" smtClean="0">
                <a:solidFill>
                  <a:schemeClr val="tx1">
                    <a:lumMod val="85000"/>
                  </a:schemeClr>
                </a:solidFill>
              </a:rPr>
              <a:t>Either:</a:t>
            </a:r>
            <a:endParaRPr lang="en-GB" dirty="0">
              <a:solidFill>
                <a:schemeClr val="tx1">
                  <a:lumMod val="85000"/>
                </a:schemeClr>
              </a:solidFill>
            </a:endParaRPr>
          </a:p>
          <a:p>
            <a:pPr lvl="2"/>
            <a:r>
              <a:rPr lang="en-GB" dirty="0" smtClean="0">
                <a:solidFill>
                  <a:schemeClr val="tx1">
                    <a:lumMod val="85000"/>
                  </a:schemeClr>
                </a:solidFill>
              </a:rPr>
              <a:t>Replace [] with () in list comprehensions to use as expression, i.e. to pass to another function</a:t>
            </a:r>
          </a:p>
          <a:p>
            <a:pPr lvl="2"/>
            <a:r>
              <a:rPr lang="en-GB" dirty="0" smtClean="0">
                <a:solidFill>
                  <a:schemeClr val="tx1">
                    <a:lumMod val="85000"/>
                  </a:schemeClr>
                </a:solidFill>
              </a:rPr>
              <a:t>Use the yield keyword instead of return in a function which builds and returns a list</a:t>
            </a:r>
          </a:p>
        </p:txBody>
      </p:sp>
    </p:spTree>
    <p:extLst>
      <p:ext uri="{BB962C8B-B14F-4D97-AF65-F5344CB8AC3E}">
        <p14:creationId xmlns:p14="http://schemas.microsoft.com/office/powerpoint/2010/main" val="75354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information:</a:t>
            </a:r>
            <a:endParaRPr lang="en-GB" dirty="0"/>
          </a:p>
        </p:txBody>
      </p:sp>
      <p:sp>
        <p:nvSpPr>
          <p:cNvPr id="3" name="Content Placeholder 2"/>
          <p:cNvSpPr>
            <a:spLocks noGrp="1"/>
          </p:cNvSpPr>
          <p:nvPr>
            <p:ph idx="1"/>
          </p:nvPr>
        </p:nvSpPr>
        <p:spPr/>
        <p:txBody>
          <a:bodyPr>
            <a:normAutofit lnSpcReduction="10000"/>
          </a:bodyPr>
          <a:lstStyle/>
          <a:p>
            <a:r>
              <a:rPr lang="en-GB" dirty="0" smtClean="0"/>
              <a:t>There is lots more to python, this is just a </a:t>
            </a:r>
            <a:r>
              <a:rPr lang="en-GB" dirty="0" err="1" smtClean="0"/>
              <a:t>flavor</a:t>
            </a:r>
            <a:r>
              <a:rPr lang="en-GB" dirty="0" smtClean="0"/>
              <a:t> of the language to help you understand the syntax in this course</a:t>
            </a:r>
          </a:p>
          <a:p>
            <a:r>
              <a:rPr lang="en-GB" dirty="0" smtClean="0"/>
              <a:t>The official python tutorial is much more complete:</a:t>
            </a:r>
          </a:p>
          <a:p>
            <a:pPr lvl="1"/>
            <a:r>
              <a:rPr lang="en-GB" dirty="0">
                <a:hlinkClick r:id="rId2"/>
              </a:rPr>
              <a:t>http://</a:t>
            </a:r>
            <a:r>
              <a:rPr lang="en-GB" dirty="0" smtClean="0">
                <a:hlinkClick r:id="rId2"/>
              </a:rPr>
              <a:t>docs.python.org/2/tutorial/index.html</a:t>
            </a:r>
            <a:endParaRPr lang="en-GB" dirty="0" smtClean="0"/>
          </a:p>
          <a:p>
            <a:r>
              <a:rPr lang="en-GB" dirty="0" smtClean="0"/>
              <a:t>The python docs are really good too</a:t>
            </a:r>
          </a:p>
          <a:p>
            <a:pPr lvl="1"/>
            <a:r>
              <a:rPr lang="en-GB" dirty="0">
                <a:hlinkClick r:id="rId3"/>
              </a:rPr>
              <a:t>http://docs.python.org/2/library/index.html</a:t>
            </a:r>
            <a:endParaRPr lang="en-GB" dirty="0"/>
          </a:p>
        </p:txBody>
      </p:sp>
    </p:spTree>
    <p:extLst>
      <p:ext uri="{BB962C8B-B14F-4D97-AF65-F5344CB8AC3E}">
        <p14:creationId xmlns:p14="http://schemas.microsoft.com/office/powerpoint/2010/main" val="8088775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ITE_OpenCL_Co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rebuchet MS"/>
        <a:ea typeface=""/>
        <a:cs typeface=""/>
      </a:majorFont>
      <a:minorFont>
        <a:latin typeface="Letter Gothic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40682</TotalTime>
  <Words>8332</Words>
  <Application>Microsoft Macintosh PowerPoint</Application>
  <PresentationFormat>On-screen Show (4:3)</PresentationFormat>
  <Paragraphs>1362</Paragraphs>
  <Slides>116</Slides>
  <Notes>4</Notes>
  <HiddenSlides>0</HiddenSlides>
  <MMClips>0</MMClips>
  <ScaleCrop>false</ScaleCrop>
  <HeadingPairs>
    <vt:vector size="4" baseType="variant">
      <vt:variant>
        <vt:lpstr>Theme</vt:lpstr>
      </vt:variant>
      <vt:variant>
        <vt:i4>2</vt:i4>
      </vt:variant>
      <vt:variant>
        <vt:lpstr>Slide Titles</vt:lpstr>
      </vt:variant>
      <vt:variant>
        <vt:i4>116</vt:i4>
      </vt:variant>
    </vt:vector>
  </HeadingPairs>
  <TitlesOfParts>
    <vt:vector size="118" baseType="lpstr">
      <vt:lpstr>KITE_OpenCL_Code</vt:lpstr>
      <vt:lpstr>KITE_OpenCL</vt:lpstr>
      <vt:lpstr>Advanced OpenCL Topics - The OPENCL ECOSYSTEM </vt:lpstr>
      <vt:lpstr>OpenCL 2.0</vt:lpstr>
      <vt:lpstr>OpenCL 2.0 Goals</vt:lpstr>
      <vt:lpstr>Shared Virtual Memory</vt:lpstr>
      <vt:lpstr>Shared Virtual Memory</vt:lpstr>
      <vt:lpstr>Shared Virtual Memory</vt:lpstr>
      <vt:lpstr>Shared Virtual Memory</vt:lpstr>
      <vt:lpstr>Shared Virtual Memory: Coarse &amp; Fine Grained</vt:lpstr>
      <vt:lpstr>Shared Virtual Memory: System Sharing</vt:lpstr>
      <vt:lpstr>Dynamic Parallelism</vt:lpstr>
      <vt:lpstr>Dynamic Parallelism</vt:lpstr>
      <vt:lpstr>Dynamic Parallelism</vt:lpstr>
      <vt:lpstr>Generic Address Space</vt:lpstr>
      <vt:lpstr>Generic Address Space</vt:lpstr>
      <vt:lpstr>Generic Address Space - Casting Rules</vt:lpstr>
      <vt:lpstr>C11 Atomics</vt:lpstr>
      <vt:lpstr>C11 Atomics</vt:lpstr>
      <vt:lpstr>New image features</vt:lpstr>
      <vt:lpstr>New image features</vt:lpstr>
      <vt:lpstr>Pipes</vt:lpstr>
      <vt:lpstr>Pipes</vt:lpstr>
      <vt:lpstr>Other OpenCL 2.0 Features</vt:lpstr>
      <vt:lpstr>OpenCL 2.1</vt:lpstr>
      <vt:lpstr>OpenCL 2.2 (provisional)</vt:lpstr>
      <vt:lpstr>SYCL</vt:lpstr>
      <vt:lpstr>PowerPoint Presentation</vt:lpstr>
      <vt:lpstr>PowerPoint Presentation</vt:lpstr>
      <vt:lpstr>Libraries etc.</vt:lpstr>
      <vt:lpstr>CLFORTRAN</vt:lpstr>
      <vt:lpstr>PowerPoint Presentation</vt:lpstr>
      <vt:lpstr>Resources: https://www.khronos.org/opencl/</vt:lpstr>
      <vt:lpstr>Other useful resources</vt:lpstr>
      <vt:lpstr>OpenCL tools &amp; run-times</vt:lpstr>
      <vt:lpstr>OpenCL Tutorials</vt:lpstr>
      <vt:lpstr>Other useful resources</vt:lpstr>
      <vt:lpstr>PowerPoint Presentation</vt:lpstr>
      <vt:lpstr>Links</vt:lpstr>
      <vt:lpstr>Some Concluding remarks</vt:lpstr>
      <vt:lpstr>Many-core performance potential</vt:lpstr>
      <vt:lpstr>A table of interesting devices</vt:lpstr>
      <vt:lpstr>Summary</vt:lpstr>
      <vt:lpstr>Call to arms!</vt:lpstr>
      <vt:lpstr>Versions of opencl</vt:lpstr>
      <vt:lpstr>OpenCL 1.0</vt:lpstr>
      <vt:lpstr>OpenCL 1.1</vt:lpstr>
      <vt:lpstr>OpenCL 1.2</vt:lpstr>
      <vt:lpstr>OpenCL 2.0</vt:lpstr>
      <vt:lpstr>Vector operations within kernels</vt:lpstr>
      <vt:lpstr>Before we continue...</vt:lpstr>
      <vt:lpstr>Vector operations</vt:lpstr>
      <vt:lpstr>Vector intrinsics challenges</vt:lpstr>
      <vt:lpstr>Vector Types</vt:lpstr>
      <vt:lpstr>Vector Operations</vt:lpstr>
      <vt:lpstr>Using vector operations</vt:lpstr>
      <vt:lpstr>Vector instructions example</vt:lpstr>
      <vt:lpstr>Exercise A: The vectorized Pi program</vt:lpstr>
      <vt:lpstr>The OpenCL event model</vt:lpstr>
      <vt:lpstr>OpenCL Events</vt:lpstr>
      <vt:lpstr>Generating and consuming events</vt:lpstr>
      <vt:lpstr>Event: basic event usage</vt:lpstr>
      <vt:lpstr>OpenCL synchronization: queues &amp; events</vt:lpstr>
      <vt:lpstr>Why Events? Won’t a barrier do?</vt:lpstr>
      <vt:lpstr>Barriers between queues: clEnqueueBarrier doesn’t work</vt:lpstr>
      <vt:lpstr>Barriers between queues: this works!</vt:lpstr>
      <vt:lpstr>Host generated events influencing execution of commands: User events</vt:lpstr>
      <vt:lpstr>Command generated events influencing execution of host code</vt:lpstr>
      <vt:lpstr>Profiling with Events</vt:lpstr>
      <vt:lpstr>Using the Profiling interface</vt:lpstr>
      <vt:lpstr>cl_profiling_info values</vt:lpstr>
      <vt:lpstr>Profiling Examples</vt:lpstr>
      <vt:lpstr>Events inside Kernels … Async. copy</vt:lpstr>
      <vt:lpstr>Events and the C++ interface (for profiling)</vt:lpstr>
      <vt:lpstr>C++ for C Programmers</vt:lpstr>
      <vt:lpstr>C++ for C programmers</vt:lpstr>
      <vt:lpstr>Comments, includes, and variable definitions</vt:lpstr>
      <vt:lpstr>Namespaces</vt:lpstr>
      <vt:lpstr>References in C++ …  a safer way to do pointers</vt:lpstr>
      <vt:lpstr>New/Delete Memory allocation</vt:lpstr>
      <vt:lpstr>Overloading</vt:lpstr>
      <vt:lpstr>Classes (and structs)</vt:lpstr>
      <vt:lpstr>More information about constructors</vt:lpstr>
      <vt:lpstr>Classes (and structs) continued</vt:lpstr>
      <vt:lpstr>Classes (and structs) continued</vt:lpstr>
      <vt:lpstr>Function objects</vt:lpstr>
      <vt:lpstr>Template functions</vt:lpstr>
      <vt:lpstr>Template classes</vt:lpstr>
      <vt:lpstr>C++11 defines a function template</vt:lpstr>
      <vt:lpstr>C++ function template: example 1</vt:lpstr>
      <vt:lpstr>C++ function template: example 2</vt:lpstr>
      <vt:lpstr>Python for C programmers</vt:lpstr>
      <vt:lpstr>Python 101</vt:lpstr>
      <vt:lpstr>Comments, variables and includes</vt:lpstr>
      <vt:lpstr>Conditionals</vt:lpstr>
      <vt:lpstr>Loops</vt:lpstr>
      <vt:lpstr>Functions and classes</vt:lpstr>
      <vt:lpstr>More about classes</vt:lpstr>
      <vt:lpstr>Python has functional programming elements</vt:lpstr>
      <vt:lpstr>Python has functional programming elements</vt:lpstr>
      <vt:lpstr>Further information:</vt:lpstr>
      <vt:lpstr>Porting CUDA to OpenCL</vt:lpstr>
      <vt:lpstr>Introduction to OpenCL</vt:lpstr>
      <vt:lpstr>Memory Hierarchy Terminology</vt:lpstr>
      <vt:lpstr>Allocating and copying memory</vt:lpstr>
      <vt:lpstr>Allocating and copying memory</vt:lpstr>
      <vt:lpstr>Declaring dynamic local/shared memory</vt:lpstr>
      <vt:lpstr>Declaring dynamic local/shared memory</vt:lpstr>
      <vt:lpstr>Dividing up the work</vt:lpstr>
      <vt:lpstr>Enqueue a kernel (C)</vt:lpstr>
      <vt:lpstr>Enqueue a kernel (C++)</vt:lpstr>
      <vt:lpstr>Indexing work</vt:lpstr>
      <vt:lpstr>Differences in kernels</vt:lpstr>
      <vt:lpstr>Host code</vt:lpstr>
      <vt:lpstr>Thread Synchronization</vt:lpstr>
      <vt:lpstr>Translation from CUDA to OpenCL</vt:lpstr>
      <vt:lpstr>More information</vt:lpstr>
      <vt:lpstr>Exercise B: Porting CUDA to OpenCL</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Deakin;Simon McIntosh-Smith</dc:creator>
  <cp:lastModifiedBy>Simon McIntosh-Smith</cp:lastModifiedBy>
  <cp:revision>1315</cp:revision>
  <dcterms:created xsi:type="dcterms:W3CDTF">2013-06-29T14:06:29Z</dcterms:created>
  <dcterms:modified xsi:type="dcterms:W3CDTF">2016-07-26T21:49:13Z</dcterms:modified>
</cp:coreProperties>
</file>