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71" r:id="rId12"/>
    <p:sldId id="266" r:id="rId13"/>
    <p:sldId id="272" r:id="rId14"/>
    <p:sldId id="267" r:id="rId15"/>
    <p:sldId id="273" r:id="rId16"/>
    <p:sldId id="269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A6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94633"/>
  </p:normalViewPr>
  <p:slideViewPr>
    <p:cSldViewPr snapToGrid="0" snapToObjects="1">
      <p:cViewPr varScale="1">
        <p:scale>
          <a:sx n="179" d="100"/>
          <a:sy n="179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Visualizing scientific computations</a:t>
            </a:r>
          </a:p>
          <a:p>
            <a:r>
              <a:rPr lang="en-GB" dirty="0"/>
              <a:t>Rendering results from image processing/augmented</a:t>
            </a:r>
            <a:r>
              <a:rPr lang="en-GB" baseline="0" dirty="0"/>
              <a:t> reality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We’re using SDL2</a:t>
            </a:r>
            <a:r>
              <a:rPr lang="en-GB" baseline="0" dirty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Mapped</a:t>
            </a:r>
            <a:r>
              <a:rPr lang="en-GB" baseline="0" dirty="0"/>
              <a:t> approach: Need to destroy CL buffer and </a:t>
            </a:r>
            <a:r>
              <a:rPr lang="en-GB" baseline="0" dirty="0" err="1"/>
              <a:t>unmap</a:t>
            </a:r>
            <a:r>
              <a:rPr lang="en-GB" baseline="0" dirty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Mapped</a:t>
            </a:r>
            <a:r>
              <a:rPr lang="en-GB" baseline="0" dirty="0"/>
              <a:t> approach: Need to destroy CL buffer and </a:t>
            </a:r>
            <a:r>
              <a:rPr lang="en-GB" baseline="0" dirty="0" err="1"/>
              <a:t>unmap</a:t>
            </a:r>
            <a:r>
              <a:rPr lang="en-GB" baseline="0" dirty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2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1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provide a zero-copy path between camera-&gt;compute-&gt;rendering on mobile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Needs</a:t>
            </a:r>
            <a:r>
              <a:rPr lang="en-GB" baseline="0" dirty="0"/>
              <a:t> to </a:t>
            </a:r>
            <a:r>
              <a:rPr lang="en-GB" baseline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3638-A28B-D847-B11E-FC7BFED9E47E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228-39DA-B64F-8AF2-27C76A91CB87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7792-966E-E54F-8F9B-97A473AB3CA3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AB7C-8C9E-454D-BDDF-463FD05F41E5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F268-6EE1-304E-8D73-BAC26B47A8B3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07AC-62DB-AE4B-8A92-17BD9895FF10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4743-FA6B-904F-9382-7C61A3B08840}" type="datetime1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0D44-9D44-A440-8538-A0C8A3D806DE}" type="datetime1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4FC5-635D-134F-9969-D3153C3E0F8C}" type="datetime1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681F-05A7-BF42-8217-B06A7985FE3E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0F4-4878-754D-BF86-3E95C5C37EBE}" type="datetime1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9E55-E003-AB40-9008-2507B839AC43}" type="datetime1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OpenCL Topics –</a:t>
            </a:r>
            <a:br>
              <a:rPr lang="en-GB" dirty="0"/>
            </a:br>
            <a:r>
              <a:rPr lang="en-GB" dirty="0"/>
              <a:t>OPENCL / OpenGL interoperability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3FFFD-2A55-E54B-B1B3-325BA619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Finally, we can create our shared object between OpenCL and OpenGL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is a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>
                <a:latin typeface="Trebuchet MS"/>
                <a:cs typeface="Trebuchet MS"/>
              </a:rPr>
              <a:t> * or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</a:t>
            </a:r>
            <a:r>
              <a:rPr lang="en-US" sz="1200" b="1" dirty="0" err="1">
                <a:latin typeface="Courier New"/>
                <a:cs typeface="Courier New"/>
              </a:rPr>
              <a:t>ImageGL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texTargetGL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buffer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</a:t>
            </a:r>
            <a:r>
              <a:rPr lang="en-US" sz="1200" b="1" dirty="0" err="1">
                <a:latin typeface="Courier New"/>
                <a:cs typeface="Courier New"/>
              </a:rPr>
              <a:t>BufferGL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CL_MEM_READ_WRITE,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bufTargetGL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cl::Buffer </a:t>
            </a:r>
            <a:r>
              <a:rPr lang="en-US" sz="1200" b="1" dirty="0" err="1">
                <a:solidFill>
                  <a:schemeClr val="accent4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 | CL_MEM_USE_HOST_PTR,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width*height*</a:t>
            </a:r>
            <a:r>
              <a:rPr lang="en-US" sz="1200" b="1" dirty="0" err="1">
                <a:latin typeface="Courier New"/>
                <a:cs typeface="Courier New"/>
              </a:rPr>
              <a:t>sizeof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3366FF"/>
                </a:solidFill>
                <a:latin typeface="Courier New"/>
                <a:cs typeface="Courier New"/>
              </a:rPr>
              <a:t>cl_uchar4</a:t>
            </a:r>
            <a:r>
              <a:rPr lang="en-US" sz="1200" b="1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ptr</a:t>
            </a:r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mapped GL buffer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</a:t>
            </a:r>
            <a:r>
              <a:rPr lang="en-GB" sz="1200" dirty="0" err="1"/>
              <a:t>OpenCL</a:t>
            </a:r>
            <a:r>
              <a:rPr lang="en-GB" sz="1200" dirty="0"/>
              <a:t> 1.2: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>
                <a:solidFill>
                  <a:srgbClr val="3366FF"/>
                </a:solidFill>
              </a:rPr>
              <a:t> </a:t>
            </a:r>
            <a:r>
              <a:rPr lang="en-GB" sz="1200" dirty="0"/>
              <a:t>; </a:t>
            </a:r>
            <a:r>
              <a:rPr lang="en-GB" sz="1200" dirty="0" err="1"/>
              <a:t>OpenCL</a:t>
            </a:r>
            <a:r>
              <a:rPr lang="en-GB" sz="1200" dirty="0"/>
              <a:t> 1.1: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/>
              <a:t> and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7E05-6050-FB47-BCB8-CAE85F67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Finally, we can create our shared object between OpenCL and OpenGL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is a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clCreateFromGLTexture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texTargetGL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image from an OpenGL buffer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clCreateFromGLBuffer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CL_MEM_READ_WRITE,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bufTargetGL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bufTargetCL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clCreateBuffer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context,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CL_MEM_WRITE_ONLY | CL_MEM_USE_HOST_PTR,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width*height*</a:t>
            </a:r>
            <a:r>
              <a:rPr lang="en-US" sz="1200" b="1" dirty="0" err="1">
                <a:latin typeface="Courier New"/>
                <a:cs typeface="Courier New"/>
              </a:rPr>
              <a:t>sizeof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3366FF"/>
                </a:solidFill>
                <a:latin typeface="Courier New"/>
                <a:cs typeface="Courier New"/>
              </a:rPr>
              <a:t>cl_uchar4</a:t>
            </a:r>
            <a:r>
              <a:rPr lang="en-US" sz="1200" b="1" dirty="0"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ptr</a:t>
            </a:r>
            <a:r>
              <a:rPr lang="en-US" sz="1200" b="1" dirty="0">
                <a:latin typeface="Courier New"/>
                <a:cs typeface="Courier New"/>
              </a:rPr>
              <a:t>,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mapped GL buffer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&amp;err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OpenCL 1.2 or newer: </a:t>
            </a:r>
            <a:r>
              <a:rPr lang="en-GB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clCreateFromGLTexture</a:t>
            </a:r>
            <a:r>
              <a:rPr lang="en-GB" sz="1200" dirty="0"/>
              <a:t>; OpenCL 1.0 and 1.1: </a:t>
            </a:r>
            <a:r>
              <a:rPr lang="en-GB" sz="1200" b="1" dirty="0">
                <a:solidFill>
                  <a:srgbClr val="3366FF"/>
                </a:solidFill>
                <a:latin typeface="Courier New"/>
                <a:cs typeface="Courier New"/>
              </a:rPr>
              <a:t>clCreateFromGLTexture2D/3D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D2527-B131-F641-8310-33FAC362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std</a:t>
            </a:r>
            <a:r>
              <a:rPr lang="en-US" sz="1200" b="1" dirty="0"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objects.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push_back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enqueueAcquireGLObjects</a:t>
            </a:r>
            <a:r>
              <a:rPr lang="en-US" sz="1200" b="1" dirty="0"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Release shared objects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r>
              <a:rPr lang="en-US" sz="1200" b="1" dirty="0"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Clear CL queue before using objects from OpenGL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queue.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finish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76892-1877-C54D-97AD-E7A6D4A1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all 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cl_mem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clglObjects</a:t>
            </a:r>
            <a:r>
              <a:rPr lang="en-US" sz="1200" b="1" dirty="0">
                <a:latin typeface="Courier New"/>
                <a:cs typeface="Courier New"/>
              </a:rPr>
              <a:t>[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clglObjects</a:t>
            </a:r>
            <a:r>
              <a:rPr lang="en-US" sz="1200" b="1" dirty="0">
                <a:latin typeface="Courier New"/>
                <a:cs typeface="Courier New"/>
              </a:rPr>
              <a:t>[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] = </a:t>
            </a:r>
            <a:r>
              <a:rPr lang="en-US" sz="1200" b="1" dirty="0" err="1">
                <a:latin typeface="Courier New"/>
                <a:cs typeface="Courier New"/>
              </a:rPr>
              <a:t>texTargetCL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queue,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objects,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clEnqueueReadBuffer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clEnqueueWriteBuffer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clEnqueueNDRangeKernel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Release shared objects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queue,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objects,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Clear CL queue before using objects from OpenGL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clFinish</a:t>
            </a:r>
            <a:r>
              <a:rPr lang="en-US" sz="1200" b="1" dirty="0">
                <a:latin typeface="Courier New"/>
                <a:cs typeface="Courier New"/>
              </a:rPr>
              <a:t>(queue);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E2C8E-F3E0-E140-B0E4-8BD6611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1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This extension potentially improves performance by removing some of the requirements for explicit synchronization</a:t>
            </a: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enqueueAcquireGLObjects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OpenCL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Also allows us to create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b="1" dirty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from GL sync objects, giving us more control over the synchronization process</a:t>
            </a:r>
          </a:p>
          <a:p>
            <a:pPr>
              <a:lnSpc>
                <a:spcPct val="110000"/>
              </a:lnSpc>
            </a:pPr>
            <a:r>
              <a:rPr lang="en-GB" dirty="0"/>
              <a:t>A related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/>
              <a:t> extension in OpenGL allows us to create GL sync objects from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dirty="0"/>
              <a:t>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11DD-D33D-584E-BC30-8BAFAFB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This extension potentially improves performance by removing some of the requirements for explicit synchronization</a:t>
            </a: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Provides guarantees that all pending OpenCL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clEnqueueReleaseGLObjects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/>
              <a:t>Also allows us to create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cl_event</a:t>
            </a:r>
            <a:r>
              <a:rPr lang="en-GB" b="1" dirty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from GL sync objects, giving us more control over the synchronization process</a:t>
            </a:r>
          </a:p>
          <a:p>
            <a:pPr>
              <a:lnSpc>
                <a:spcPct val="110000"/>
              </a:lnSpc>
            </a:pPr>
            <a:r>
              <a:rPr lang="en-GB" dirty="0"/>
              <a:t>A related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/>
              <a:t> extension in OpenGL allows us to create GL sync objects from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cl_event</a:t>
            </a:r>
            <a:r>
              <a:rPr lang="en-GB" dirty="0"/>
              <a:t>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7511-47E8-EA4E-8F9D-2D655EC1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may be some platforms which do not support the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/>
              <a:t> extension, but might provide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/>
              <a:t> instead</a:t>
            </a:r>
          </a:p>
          <a:p>
            <a:r>
              <a:rPr lang="en-US" dirty="0"/>
              <a:t>EGL is a </a:t>
            </a:r>
            <a:r>
              <a:rPr lang="en-US" dirty="0" err="1"/>
              <a:t>Khronos</a:t>
            </a:r>
            <a:r>
              <a:rPr lang="en-US" dirty="0"/>
              <a:t>-defined interface between OpenGL ES and the native windowing system</a:t>
            </a:r>
          </a:p>
          <a:p>
            <a:r>
              <a:rPr lang="en-US" dirty="0"/>
              <a:t>This allows an EGL image to be shared as an OpenCL image</a:t>
            </a:r>
          </a:p>
          <a:p>
            <a:r>
              <a:rPr lang="en-US" dirty="0"/>
              <a:t>This process is similar to sharing an OpenGL texture as an OpenCL image:</a:t>
            </a:r>
          </a:p>
          <a:p>
            <a:pPr lvl="1"/>
            <a:r>
              <a:rPr lang="en-US" dirty="0"/>
              <a:t>No special context creation</a:t>
            </a: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DAEA7-0D12-4547-B4D1-DE11B168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Exercise: </a:t>
            </a:r>
            <a:r>
              <a:rPr lang="en-GB" dirty="0"/>
              <a:t>CL/GL </a:t>
            </a:r>
            <a:r>
              <a:rPr lang="en-GB" dirty="0" err="1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Use the code in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-GL-VBO</a:t>
            </a:r>
            <a:r>
              <a:rPr lang="en-GB" dirty="0">
                <a:latin typeface="Trebuchet MS"/>
                <a:cs typeface="Trebuchet MS"/>
              </a:rPr>
              <a:t> version, which shares the body positions as a GL vertex buffer, and renders using GLSL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Create a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Solutions will be provided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  <a:latin typeface="Trebuchet MS"/>
                <a:cs typeface="Trebuchet MS"/>
              </a:rPr>
              <a:t>NOTE</a:t>
            </a:r>
            <a:r>
              <a:rPr lang="en-GB" dirty="0">
                <a:latin typeface="Trebuchet MS"/>
                <a:cs typeface="Trebuchet MS"/>
              </a:rPr>
              <a:t>: you can't run these remotely, needs to be on local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AB56-7DFA-C64E-BE4E-269D7B14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&amp; OpenCL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Khronos has specified </a:t>
            </a:r>
            <a:r>
              <a:rPr lang="en-US" dirty="0"/>
              <a:t>a method of interoperation between CL and GL</a:t>
            </a:r>
          </a:p>
          <a:p>
            <a:r>
              <a:rPr lang="en-US" dirty="0"/>
              <a:t>Some details are platform specific, because of OpenGL</a:t>
            </a:r>
          </a:p>
          <a:p>
            <a:r>
              <a:rPr lang="en-US" dirty="0"/>
              <a:t>It can be used to combine compute and visualization, without any data movement overheads (although it requires extra synchronization)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4B0C-E409-8942-8EA8-5FAF4FB2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CL/GL </a:t>
            </a:r>
            <a:r>
              <a:rPr lang="en-GB" dirty="0" err="1"/>
              <a:t>Interop</a:t>
            </a:r>
            <a:r>
              <a:rPr lang="en-GB" dirty="0"/>
              <a:t>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Initialize OpenGL as normal</a:t>
            </a:r>
          </a:p>
          <a:p>
            <a:r>
              <a:rPr lang="en-GB" dirty="0"/>
              <a:t>Create an OpenCL context with OpenGL sharing enabled</a:t>
            </a:r>
          </a:p>
          <a:p>
            <a:r>
              <a:rPr lang="en-GB" dirty="0"/>
              <a:t>Create OpenGL texture/buffer objects</a:t>
            </a:r>
          </a:p>
          <a:p>
            <a:r>
              <a:rPr lang="en-GB" dirty="0"/>
              <a:t>Create </a:t>
            </a:r>
            <a:r>
              <a:rPr lang="en-GB" dirty="0" err="1"/>
              <a:t>OpenCL</a:t>
            </a:r>
            <a:r>
              <a:rPr lang="en-GB" dirty="0"/>
              <a:t> image/buffer objects from the OpenGL texture/buffer objects</a:t>
            </a:r>
          </a:p>
          <a:p>
            <a:r>
              <a:rPr lang="en-GB" dirty="0"/>
              <a:t>Acquire ownership of the object in OpenCL before using it, and release ownership when finished</a:t>
            </a:r>
          </a:p>
          <a:p>
            <a:r>
              <a:rPr lang="en-GB" dirty="0"/>
              <a:t>Render textures/buffers from GL as usual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222FF-6763-0444-BD76-970278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platform specific, although libraries like SDL, </a:t>
            </a:r>
            <a:r>
              <a:rPr lang="en-US" dirty="0" err="1"/>
              <a:t>glfw</a:t>
            </a:r>
            <a:r>
              <a:rPr lang="en-US" dirty="0"/>
              <a:t>, and glut can make this much simpler</a:t>
            </a:r>
          </a:p>
          <a:p>
            <a:r>
              <a:rPr lang="en-US" dirty="0"/>
              <a:t>OpenGL initialization needs nothing special</a:t>
            </a:r>
          </a:p>
          <a:p>
            <a:pPr lvl="1"/>
            <a:r>
              <a:rPr lang="en-US" dirty="0"/>
              <a:t>Create a rendering context</a:t>
            </a:r>
          </a:p>
          <a:p>
            <a:pPr lvl="1"/>
            <a:r>
              <a:rPr lang="en-US" dirty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4007-A573-AA41-8104-A1B4050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SDL and OpenGL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(SDL_GL_CONTEXT_MAJOR_VERSION,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(SDL_GL_CONTEXT_MINOR_VERSION,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latin typeface="Courier New"/>
                <a:cs typeface="Courier New"/>
              </a:rPr>
              <a:t>(SDL_GL_DOUBLEBUFFER,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mainWindow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sz="1200" b="1" dirty="0" err="1">
                <a:solidFill>
                  <a:schemeClr val="accent5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chemeClr val="accent5"/>
                </a:solidFill>
                <a:latin typeface="Courier New"/>
                <a:cs typeface="Courier New"/>
              </a:rPr>
              <a:t>-example"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-1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SDL_WINDOW_OPENGL | SDL_WINDOW_SHOWN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glContext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mainWindow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B9F95-5D36-AA42-9998-C529C25B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SDL and OpenGL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Now we can initialize OpenCL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&amp;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latin typeface="Courier New"/>
                <a:cs typeface="Courier New"/>
              </a:rPr>
              <a:t>texTarget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latin typeface="Courier New"/>
                <a:cs typeface="Courier New"/>
              </a:rPr>
              <a:t>windowWidth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windowHeight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GL_RGBA, GL_FLOAT,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NULL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C87F9-5F1C-2A43-B042-EA964A44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cl_APPLE_gl_sharing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Pass context properties to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 </a:t>
            </a:r>
            <a:r>
              <a:rPr lang="en-US" sz="1200" b="1" dirty="0" err="1"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latin typeface="Courier New"/>
                <a:cs typeface="Courier New"/>
              </a:rPr>
              <a:t>(),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CL_WGL_HDC_KHR,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cl::Context </a:t>
            </a:r>
            <a:r>
              <a:rPr lang="en-US" sz="12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>
                <a:latin typeface="Courier New"/>
                <a:cs typeface="Courier New"/>
              </a:rPr>
              <a:t>(device, properties);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C6B11-510B-5646-BF1A-F47A6A31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OpenCL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cl_APPLE_gl_sharing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Pass context properties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 </a:t>
            </a:r>
            <a:r>
              <a:rPr lang="en-US" sz="1200" b="1" dirty="0" err="1"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CL_GL_CONTEXT_KHR,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latin typeface="Courier New"/>
                <a:cs typeface="Courier New"/>
              </a:rPr>
              <a:t>(), 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CL_WGL_HDC_KHR,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cl_context</a:t>
            </a:r>
            <a:r>
              <a:rPr lang="en-US" sz="1200" b="1" dirty="0">
                <a:latin typeface="Courier New"/>
                <a:cs typeface="Courier New"/>
              </a:rPr>
              <a:t> context = </a:t>
            </a:r>
            <a:r>
              <a:rPr lang="en-US" sz="1200" b="1" dirty="0" err="1">
                <a:solidFill>
                  <a:srgbClr val="3A6CF6"/>
                </a:solidFill>
                <a:latin typeface="Courier New"/>
                <a:cs typeface="Courier New"/>
              </a:rPr>
              <a:t>clCreateContext</a:t>
            </a:r>
            <a:r>
              <a:rPr lang="en-US" sz="1200" b="1" dirty="0">
                <a:latin typeface="Courier New"/>
                <a:cs typeface="Courier New"/>
              </a:rPr>
              <a:t>(properties, </a:t>
            </a:r>
            <a:r>
              <a:rPr lang="en-US" sz="12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200" b="1" dirty="0">
                <a:latin typeface="Courier New"/>
                <a:cs typeface="Courier New"/>
              </a:rPr>
              <a:t>, &amp;device, ...);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D8A3A-748D-0F4C-BDCC-9E2F2464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4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CL/GL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OpenGL textures can be shared as OpenCL image objects</a:t>
            </a:r>
          </a:p>
          <a:p>
            <a:pPr lvl="1"/>
            <a:r>
              <a:rPr lang="en-GB" dirty="0"/>
              <a:t>There are some limitations about which GL texture formats are supported</a:t>
            </a:r>
          </a:p>
          <a:p>
            <a:r>
              <a:rPr lang="en-GB" dirty="0"/>
              <a:t>OpenGL buffer-objects (PBO / VBO) can be shared as OpenCL buffer objects</a:t>
            </a:r>
          </a:p>
          <a:p>
            <a:r>
              <a:rPr lang="en-GB" dirty="0"/>
              <a:t>If the device doesn’t support CL/GL sharing, a GL buffer can be mapped to a host pointer and wrapped by an OpenCL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E69CD-982E-A042-AB37-C811A62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2428</Words>
  <Application>Microsoft Macintosh PowerPoint</Application>
  <PresentationFormat>On-screen Show (4:3)</PresentationFormat>
  <Paragraphs>329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New</vt:lpstr>
      <vt:lpstr>Courier New</vt:lpstr>
      <vt:lpstr>Menlo</vt:lpstr>
      <vt:lpstr>Trebuchet MS</vt:lpstr>
      <vt:lpstr>Office Theme</vt:lpstr>
      <vt:lpstr>Advanced OpenCL Topics – OPENCL / OpenGL interoperability </vt:lpstr>
      <vt:lpstr>OpenGL &amp; OpenCL</vt:lpstr>
      <vt:lpstr>CL/GL Interop. Overview</vt:lpstr>
      <vt:lpstr>OpenGL Setup</vt:lpstr>
      <vt:lpstr>Setting up SDL and OpenGL</vt:lpstr>
      <vt:lpstr>Setting up SDL and OpenGL</vt:lpstr>
      <vt:lpstr>Setting up OpenCL</vt:lpstr>
      <vt:lpstr>Setting up OpenCL</vt:lpstr>
      <vt:lpstr>Shared CL/GL objects</vt:lpstr>
      <vt:lpstr>Setting up OpenCL</vt:lpstr>
      <vt:lpstr>Setting up OpenCL</vt:lpstr>
      <vt:lpstr>Using Shared Objects</vt:lpstr>
      <vt:lpstr>Using Shared Objects</vt:lpstr>
      <vt:lpstr>cl_khr_gl_event</vt:lpstr>
      <vt:lpstr>cl_khr_gl_event</vt:lpstr>
      <vt:lpstr>cl_khr_egl_image</vt:lpstr>
      <vt:lpstr>Exercise: CL/GL Interop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Simon McIntosh-Smith</cp:lastModifiedBy>
  <cp:revision>71</cp:revision>
  <dcterms:created xsi:type="dcterms:W3CDTF">2015-05-05T22:43:58Z</dcterms:created>
  <dcterms:modified xsi:type="dcterms:W3CDTF">2018-11-25T15:23:51Z</dcterms:modified>
</cp:coreProperties>
</file>