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0"/>
  </p:normalViewPr>
  <p:slideViewPr>
    <p:cSldViewPr snapToGrid="0" snapToObjects="1">
      <p:cViewPr>
        <p:scale>
          <a:sx n="96" d="100"/>
          <a:sy n="96" d="100"/>
        </p:scale>
        <p:origin x="4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B014E-92E6-E549-86B6-80485EBC0B39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143000"/>
            <a:ext cx="4533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F400-9423-E743-91D9-51DAE4BC825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885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F400-9423-E743-91D9-51DAE4BC825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0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007"/>
            <a:ext cx="10363200" cy="2888886"/>
          </a:xfrm>
        </p:spPr>
        <p:txBody>
          <a:bodyPr anchor="b"/>
          <a:lstStyle>
            <a:lvl1pPr algn="ctr">
              <a:defRPr sz="7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8300"/>
            <a:ext cx="9144000" cy="2003395"/>
          </a:xfrm>
        </p:spPr>
        <p:txBody>
          <a:bodyPr/>
          <a:lstStyle>
            <a:lvl1pPr marL="0" indent="0" algn="ctr">
              <a:buNone/>
              <a:defRPr sz="2904"/>
            </a:lvl1pPr>
            <a:lvl2pPr marL="553212" indent="0" algn="ctr">
              <a:buNone/>
              <a:defRPr sz="2420"/>
            </a:lvl2pPr>
            <a:lvl3pPr marL="1106424" indent="0" algn="ctr">
              <a:buNone/>
              <a:defRPr sz="2178"/>
            </a:lvl3pPr>
            <a:lvl4pPr marL="1659636" indent="0" algn="ctr">
              <a:buNone/>
              <a:defRPr sz="1936"/>
            </a:lvl4pPr>
            <a:lvl5pPr marL="2212848" indent="0" algn="ctr">
              <a:buNone/>
              <a:defRPr sz="1936"/>
            </a:lvl5pPr>
            <a:lvl6pPr marL="2766060" indent="0" algn="ctr">
              <a:buNone/>
              <a:defRPr sz="1936"/>
            </a:lvl6pPr>
            <a:lvl7pPr marL="3319272" indent="0" algn="ctr">
              <a:buNone/>
              <a:defRPr sz="1936"/>
            </a:lvl7pPr>
            <a:lvl8pPr marL="3872484" indent="0" algn="ctr">
              <a:buNone/>
              <a:defRPr sz="1936"/>
            </a:lvl8pPr>
            <a:lvl9pPr marL="4425696" indent="0" algn="ctr">
              <a:buNone/>
              <a:defRPr sz="19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51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927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1785"/>
            <a:ext cx="2628900" cy="703205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1785"/>
            <a:ext cx="7734300" cy="703205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1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42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8706"/>
            <a:ext cx="10515600" cy="3451680"/>
          </a:xfrm>
        </p:spPr>
        <p:txBody>
          <a:bodyPr anchor="b"/>
          <a:lstStyle>
            <a:lvl1pPr>
              <a:defRPr sz="7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53040"/>
            <a:ext cx="10515600" cy="1815157"/>
          </a:xfrm>
        </p:spPr>
        <p:txBody>
          <a:bodyPr/>
          <a:lstStyle>
            <a:lvl1pPr marL="0" indent="0">
              <a:buNone/>
              <a:defRPr sz="2904">
                <a:solidFill>
                  <a:schemeClr val="tx1"/>
                </a:solidFill>
              </a:defRPr>
            </a:lvl1pPr>
            <a:lvl2pPr marL="553212" indent="0">
              <a:buNone/>
              <a:defRPr sz="2420">
                <a:solidFill>
                  <a:schemeClr val="tx1">
                    <a:tint val="75000"/>
                  </a:schemeClr>
                </a:solidFill>
              </a:defRPr>
            </a:lvl2pPr>
            <a:lvl3pPr marL="1106424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3pPr>
            <a:lvl4pPr marL="165963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4pPr>
            <a:lvl5pPr marL="2212848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5pPr>
            <a:lvl6pPr marL="2766060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6pPr>
            <a:lvl7pPr marL="3319272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7pPr>
            <a:lvl8pPr marL="3872484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8pPr>
            <a:lvl9pPr marL="4425696" indent="0">
              <a:buNone/>
              <a:defRPr sz="1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611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8922"/>
            <a:ext cx="5181600" cy="5264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8922"/>
            <a:ext cx="5181600" cy="5264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4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1786"/>
            <a:ext cx="10515600" cy="16038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34130"/>
            <a:ext cx="5157787" cy="996895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12" indent="0">
              <a:buNone/>
              <a:defRPr sz="2420" b="1"/>
            </a:lvl2pPr>
            <a:lvl3pPr marL="1106424" indent="0">
              <a:buNone/>
              <a:defRPr sz="2178" b="1"/>
            </a:lvl3pPr>
            <a:lvl4pPr marL="1659636" indent="0">
              <a:buNone/>
              <a:defRPr sz="1936" b="1"/>
            </a:lvl4pPr>
            <a:lvl5pPr marL="2212848" indent="0">
              <a:buNone/>
              <a:defRPr sz="1936" b="1"/>
            </a:lvl5pPr>
            <a:lvl6pPr marL="2766060" indent="0">
              <a:buNone/>
              <a:defRPr sz="1936" b="1"/>
            </a:lvl6pPr>
            <a:lvl7pPr marL="3319272" indent="0">
              <a:buNone/>
              <a:defRPr sz="1936" b="1"/>
            </a:lvl7pPr>
            <a:lvl8pPr marL="3872484" indent="0">
              <a:buNone/>
              <a:defRPr sz="1936" b="1"/>
            </a:lvl8pPr>
            <a:lvl9pPr marL="4425696" indent="0">
              <a:buNone/>
              <a:defRPr sz="19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31025"/>
            <a:ext cx="5157787" cy="44581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34130"/>
            <a:ext cx="5183188" cy="996895"/>
          </a:xfrm>
        </p:spPr>
        <p:txBody>
          <a:bodyPr anchor="b"/>
          <a:lstStyle>
            <a:lvl1pPr marL="0" indent="0">
              <a:buNone/>
              <a:defRPr sz="2904" b="1"/>
            </a:lvl1pPr>
            <a:lvl2pPr marL="553212" indent="0">
              <a:buNone/>
              <a:defRPr sz="2420" b="1"/>
            </a:lvl2pPr>
            <a:lvl3pPr marL="1106424" indent="0">
              <a:buNone/>
              <a:defRPr sz="2178" b="1"/>
            </a:lvl3pPr>
            <a:lvl4pPr marL="1659636" indent="0">
              <a:buNone/>
              <a:defRPr sz="1936" b="1"/>
            </a:lvl4pPr>
            <a:lvl5pPr marL="2212848" indent="0">
              <a:buNone/>
              <a:defRPr sz="1936" b="1"/>
            </a:lvl5pPr>
            <a:lvl6pPr marL="2766060" indent="0">
              <a:buNone/>
              <a:defRPr sz="1936" b="1"/>
            </a:lvl6pPr>
            <a:lvl7pPr marL="3319272" indent="0">
              <a:buNone/>
              <a:defRPr sz="1936" b="1"/>
            </a:lvl7pPr>
            <a:lvl8pPr marL="3872484" indent="0">
              <a:buNone/>
              <a:defRPr sz="1936" b="1"/>
            </a:lvl8pPr>
            <a:lvl9pPr marL="4425696" indent="0">
              <a:buNone/>
              <a:defRPr sz="19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31025"/>
            <a:ext cx="5183188" cy="44581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444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807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082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3191"/>
            <a:ext cx="3932237" cy="1936168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4740"/>
            <a:ext cx="6172200" cy="5896861"/>
          </a:xfrm>
        </p:spPr>
        <p:txBody>
          <a:bodyPr/>
          <a:lstStyle>
            <a:lvl1pPr>
              <a:defRPr sz="3872"/>
            </a:lvl1pPr>
            <a:lvl2pPr>
              <a:defRPr sz="3388"/>
            </a:lvl2pPr>
            <a:lvl3pPr>
              <a:defRPr sz="2904"/>
            </a:lvl3pPr>
            <a:lvl4pPr>
              <a:defRPr sz="2420"/>
            </a:lvl4pPr>
            <a:lvl5pPr>
              <a:defRPr sz="2420"/>
            </a:lvl5pPr>
            <a:lvl6pPr>
              <a:defRPr sz="2420"/>
            </a:lvl6pPr>
            <a:lvl7pPr>
              <a:defRPr sz="2420"/>
            </a:lvl7pPr>
            <a:lvl8pPr>
              <a:defRPr sz="2420"/>
            </a:lvl8pPr>
            <a:lvl9pPr>
              <a:defRPr sz="24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9359"/>
            <a:ext cx="3932237" cy="4611845"/>
          </a:xfrm>
        </p:spPr>
        <p:txBody>
          <a:bodyPr/>
          <a:lstStyle>
            <a:lvl1pPr marL="0" indent="0">
              <a:buNone/>
              <a:defRPr sz="1936"/>
            </a:lvl1pPr>
            <a:lvl2pPr marL="553212" indent="0">
              <a:buNone/>
              <a:defRPr sz="1694"/>
            </a:lvl2pPr>
            <a:lvl3pPr marL="1106424" indent="0">
              <a:buNone/>
              <a:defRPr sz="1452"/>
            </a:lvl3pPr>
            <a:lvl4pPr marL="1659636" indent="0">
              <a:buNone/>
              <a:defRPr sz="1210"/>
            </a:lvl4pPr>
            <a:lvl5pPr marL="2212848" indent="0">
              <a:buNone/>
              <a:defRPr sz="1210"/>
            </a:lvl5pPr>
            <a:lvl6pPr marL="2766060" indent="0">
              <a:buNone/>
              <a:defRPr sz="1210"/>
            </a:lvl6pPr>
            <a:lvl7pPr marL="3319272" indent="0">
              <a:buNone/>
              <a:defRPr sz="1210"/>
            </a:lvl7pPr>
            <a:lvl8pPr marL="3872484" indent="0">
              <a:buNone/>
              <a:defRPr sz="1210"/>
            </a:lvl8pPr>
            <a:lvl9pPr marL="4425696" indent="0">
              <a:buNone/>
              <a:defRPr sz="12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09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3191"/>
            <a:ext cx="3932237" cy="1936168"/>
          </a:xfrm>
        </p:spPr>
        <p:txBody>
          <a:bodyPr anchor="b"/>
          <a:lstStyle>
            <a:lvl1pPr>
              <a:defRPr sz="38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4740"/>
            <a:ext cx="6172200" cy="5896861"/>
          </a:xfrm>
        </p:spPr>
        <p:txBody>
          <a:bodyPr anchor="t"/>
          <a:lstStyle>
            <a:lvl1pPr marL="0" indent="0">
              <a:buNone/>
              <a:defRPr sz="3872"/>
            </a:lvl1pPr>
            <a:lvl2pPr marL="553212" indent="0">
              <a:buNone/>
              <a:defRPr sz="3388"/>
            </a:lvl2pPr>
            <a:lvl3pPr marL="1106424" indent="0">
              <a:buNone/>
              <a:defRPr sz="2904"/>
            </a:lvl3pPr>
            <a:lvl4pPr marL="1659636" indent="0">
              <a:buNone/>
              <a:defRPr sz="2420"/>
            </a:lvl4pPr>
            <a:lvl5pPr marL="2212848" indent="0">
              <a:buNone/>
              <a:defRPr sz="2420"/>
            </a:lvl5pPr>
            <a:lvl6pPr marL="2766060" indent="0">
              <a:buNone/>
              <a:defRPr sz="2420"/>
            </a:lvl6pPr>
            <a:lvl7pPr marL="3319272" indent="0">
              <a:buNone/>
              <a:defRPr sz="2420"/>
            </a:lvl7pPr>
            <a:lvl8pPr marL="3872484" indent="0">
              <a:buNone/>
              <a:defRPr sz="2420"/>
            </a:lvl8pPr>
            <a:lvl9pPr marL="4425696" indent="0">
              <a:buNone/>
              <a:defRPr sz="24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9359"/>
            <a:ext cx="3932237" cy="4611845"/>
          </a:xfrm>
        </p:spPr>
        <p:txBody>
          <a:bodyPr/>
          <a:lstStyle>
            <a:lvl1pPr marL="0" indent="0">
              <a:buNone/>
              <a:defRPr sz="1936"/>
            </a:lvl1pPr>
            <a:lvl2pPr marL="553212" indent="0">
              <a:buNone/>
              <a:defRPr sz="1694"/>
            </a:lvl2pPr>
            <a:lvl3pPr marL="1106424" indent="0">
              <a:buNone/>
              <a:defRPr sz="1452"/>
            </a:lvl3pPr>
            <a:lvl4pPr marL="1659636" indent="0">
              <a:buNone/>
              <a:defRPr sz="1210"/>
            </a:lvl4pPr>
            <a:lvl5pPr marL="2212848" indent="0">
              <a:buNone/>
              <a:defRPr sz="1210"/>
            </a:lvl5pPr>
            <a:lvl6pPr marL="2766060" indent="0">
              <a:buNone/>
              <a:defRPr sz="1210"/>
            </a:lvl6pPr>
            <a:lvl7pPr marL="3319272" indent="0">
              <a:buNone/>
              <a:defRPr sz="1210"/>
            </a:lvl7pPr>
            <a:lvl8pPr marL="3872484" indent="0">
              <a:buNone/>
              <a:defRPr sz="1210"/>
            </a:lvl8pPr>
            <a:lvl9pPr marL="4425696" indent="0">
              <a:buNone/>
              <a:defRPr sz="12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70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1786"/>
            <a:ext cx="10515600" cy="160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8922"/>
            <a:ext cx="10515600" cy="52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90892"/>
            <a:ext cx="2743200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4450-02CA-B645-9228-B26BC331D558}" type="datetimeFigureOut">
              <a:rPr lang="en-DE" smtClean="0"/>
              <a:t>05.02.20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90892"/>
            <a:ext cx="4114800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90892"/>
            <a:ext cx="2743200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3345-3935-B846-A595-674207F41D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6424" rtl="0" eaLnBrk="1" latinLnBrk="0" hangingPunct="1">
        <a:lnSpc>
          <a:spcPct val="90000"/>
        </a:lnSpc>
        <a:spcBef>
          <a:spcPct val="0"/>
        </a:spcBef>
        <a:buNone/>
        <a:defRPr sz="5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606" indent="-276606" algn="l" defTabSz="1106424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3388" kern="1200">
          <a:solidFill>
            <a:schemeClr val="tx1"/>
          </a:solidFill>
          <a:latin typeface="+mn-lt"/>
          <a:ea typeface="+mn-ea"/>
          <a:cs typeface="+mn-cs"/>
        </a:defRPr>
      </a:lvl1pPr>
      <a:lvl2pPr marL="829818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2pPr>
      <a:lvl3pPr marL="1383030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936242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489454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3042666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595878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4149090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702302" indent="-276606" algn="l" defTabSz="1106424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1pPr>
      <a:lvl2pPr marL="553212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659636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4pPr>
      <a:lvl5pPr marL="2212848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6pPr>
      <a:lvl7pPr marL="3319272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7pPr>
      <a:lvl8pPr marL="3872484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8pPr>
      <a:lvl9pPr marL="4425696" algn="l" defTabSz="1106424" rtl="0" eaLnBrk="1" latinLnBrk="0" hangingPunct="1">
        <a:defRPr sz="2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E0099E-3E79-4044-9532-E12F47C49CC6}"/>
              </a:ext>
            </a:extLst>
          </p:cNvPr>
          <p:cNvSpPr/>
          <p:nvPr/>
        </p:nvSpPr>
        <p:spPr>
          <a:xfrm>
            <a:off x="4789122" y="228571"/>
            <a:ext cx="2606449" cy="4474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DE" dirty="0">
                <a:latin typeface="Avenir Next Condensed" panose="020B0506020202020204" pitchFamily="34" charset="0"/>
              </a:rPr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B17F8D-BF98-7146-9456-51E2161AC2A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2347" y="676043"/>
            <a:ext cx="0" cy="27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E3E811-444B-DE4F-9BBF-CA0D39F43F57}"/>
              </a:ext>
            </a:extLst>
          </p:cNvPr>
          <p:cNvCxnSpPr>
            <a:cxnSpLocks/>
          </p:cNvCxnSpPr>
          <p:nvPr/>
        </p:nvCxnSpPr>
        <p:spPr>
          <a:xfrm>
            <a:off x="6088483" y="1755813"/>
            <a:ext cx="6484" cy="10408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417628-DD79-1945-88D7-8FC5B762CFF4}"/>
              </a:ext>
            </a:extLst>
          </p:cNvPr>
          <p:cNvSpPr txBox="1"/>
          <p:nvPr/>
        </p:nvSpPr>
        <p:spPr>
          <a:xfrm>
            <a:off x="5643644" y="2017224"/>
            <a:ext cx="10002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  <a:latin typeface="Avenir Next Condensed" panose="020B0506020202020204" pitchFamily="34" charset="0"/>
              </a:rPr>
              <a:t>Two-tailed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D4E573-BE99-3C4D-BB38-EFC23BA55F30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505665" y="1355585"/>
            <a:ext cx="0" cy="327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310139-E2A5-AB46-A8ED-85C9A4FC51F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508192" y="1355359"/>
            <a:ext cx="3280930" cy="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AEB33A-BF0A-3E44-98EA-A456E5822D66}"/>
              </a:ext>
            </a:extLst>
          </p:cNvPr>
          <p:cNvCxnSpPr>
            <a:cxnSpLocks/>
          </p:cNvCxnSpPr>
          <p:nvPr/>
        </p:nvCxnSpPr>
        <p:spPr>
          <a:xfrm>
            <a:off x="10556840" y="1355358"/>
            <a:ext cx="0" cy="3279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AA187D-1765-C348-9413-B8EA9FE023FE}"/>
              </a:ext>
            </a:extLst>
          </p:cNvPr>
          <p:cNvCxnSpPr>
            <a:cxnSpLocks/>
          </p:cNvCxnSpPr>
          <p:nvPr/>
        </p:nvCxnSpPr>
        <p:spPr>
          <a:xfrm flipV="1">
            <a:off x="6942155" y="1355358"/>
            <a:ext cx="361468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F9A1AF-FAE0-0443-8578-E230D3754DDE}"/>
              </a:ext>
            </a:extLst>
          </p:cNvPr>
          <p:cNvSpPr txBox="1"/>
          <p:nvPr/>
        </p:nvSpPr>
        <p:spPr>
          <a:xfrm>
            <a:off x="10083462" y="1937689"/>
            <a:ext cx="11304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  <a:latin typeface="Avenir Next Condensed" panose="020B0506020202020204" pitchFamily="34" charset="0"/>
              </a:rPr>
              <a:t>Right-tailed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6B6C66-A0CF-764F-8161-66DA3C85C6EA}"/>
              </a:ext>
            </a:extLst>
          </p:cNvPr>
          <p:cNvSpPr/>
          <p:nvPr/>
        </p:nvSpPr>
        <p:spPr>
          <a:xfrm>
            <a:off x="4789122" y="954903"/>
            <a:ext cx="2606449" cy="8009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DE" dirty="0">
                <a:latin typeface="Avenir Next Condensed" panose="020B0506020202020204" pitchFamily="34" charset="0"/>
              </a:rPr>
              <a:t>What type of test?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513C4-0060-8B42-8AD5-345170199193}"/>
              </a:ext>
            </a:extLst>
          </p:cNvPr>
          <p:cNvSpPr txBox="1"/>
          <p:nvPr/>
        </p:nvSpPr>
        <p:spPr>
          <a:xfrm>
            <a:off x="1059099" y="2017224"/>
            <a:ext cx="9822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6"/>
                </a:solidFill>
                <a:latin typeface="Avenir Next Condensed" panose="020B0506020202020204" pitchFamily="34" charset="0"/>
              </a:rPr>
              <a:t>Left-tailed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220442E-BD8E-E645-8966-EC6FCC791BD8}"/>
              </a:ext>
            </a:extLst>
          </p:cNvPr>
          <p:cNvSpPr/>
          <p:nvPr/>
        </p:nvSpPr>
        <p:spPr>
          <a:xfrm>
            <a:off x="199821" y="4634715"/>
            <a:ext cx="2611687" cy="92513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DE" dirty="0">
                <a:latin typeface="Avenir Next Condensed" panose="020B0506020202020204" pitchFamily="34" charset="0"/>
              </a:rPr>
              <a:t>p-value = area to the left of the observed statistic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3346DC3-3C5F-A54E-8CF7-597F829A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1" y="6096701"/>
            <a:ext cx="2082048" cy="13149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D4B92E-AC4D-C34C-87FB-C950D56E1E78}"/>
              </a:ext>
            </a:extLst>
          </p:cNvPr>
          <p:cNvSpPr txBox="1"/>
          <p:nvPr/>
        </p:nvSpPr>
        <p:spPr>
          <a:xfrm>
            <a:off x="639208" y="577541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8137D"/>
                </a:solidFill>
                <a:latin typeface="Avenir Next Condensed" panose="020B0506020202020204" pitchFamily="34" charset="0"/>
              </a:rPr>
              <a:t>p</a:t>
            </a:r>
            <a:r>
              <a:rPr lang="en-DE" dirty="0">
                <a:solidFill>
                  <a:srgbClr val="D8137D"/>
                </a:solidFill>
                <a:latin typeface="Avenir Next Condensed" panose="020B0506020202020204" pitchFamily="34" charset="0"/>
              </a:rPr>
              <a:t>-value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482B-03D8-CB40-BC7B-987C45BAB501}"/>
              </a:ext>
            </a:extLst>
          </p:cNvPr>
          <p:cNvSpPr txBox="1"/>
          <p:nvPr/>
        </p:nvSpPr>
        <p:spPr>
          <a:xfrm>
            <a:off x="464641" y="7411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Next Condensed" panose="020B0506020202020204" pitchFamily="34" charset="0"/>
              </a:rPr>
              <a:t>observed statistic</a:t>
            </a:r>
            <a:endParaRPr lang="en-DE" dirty="0">
              <a:latin typeface="Avenir Next Condensed" panose="020B0506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3ADAABA-D568-B94A-A77D-055B3380346A}"/>
              </a:ext>
            </a:extLst>
          </p:cNvPr>
          <p:cNvSpPr/>
          <p:nvPr/>
        </p:nvSpPr>
        <p:spPr>
          <a:xfrm>
            <a:off x="4789123" y="2817345"/>
            <a:ext cx="2611687" cy="92513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DE" dirty="0">
                <a:latin typeface="Avenir Next Condensed" panose="020B0506020202020204" pitchFamily="34" charset="0"/>
              </a:rPr>
              <a:t>Is the observed statistic to the right or left of the centre?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3CB820-00B0-2C42-BBC3-4CDD473627EA}"/>
              </a:ext>
            </a:extLst>
          </p:cNvPr>
          <p:cNvCxnSpPr>
            <a:cxnSpLocks/>
          </p:cNvCxnSpPr>
          <p:nvPr/>
        </p:nvCxnSpPr>
        <p:spPr>
          <a:xfrm>
            <a:off x="3873584" y="3279913"/>
            <a:ext cx="0" cy="135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0A5500-4B5B-6547-BFB8-1C53C5ECEBEF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873584" y="3279914"/>
            <a:ext cx="91553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905BDBDD-8C3C-014C-8CBE-D98E8FB84FA6}"/>
                  </a:ext>
                </a:extLst>
              </p:cNvPr>
              <p:cNvSpPr/>
              <p:nvPr/>
            </p:nvSpPr>
            <p:spPr>
              <a:xfrm>
                <a:off x="3231035" y="4634715"/>
                <a:ext cx="2611687" cy="925138"/>
              </a:xfrm>
              <a:prstGeom prst="round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DE" dirty="0">
                    <a:latin typeface="Avenir Next Condensed" panose="020B0506020202020204" pitchFamily="34" charset="0"/>
                  </a:rPr>
                  <a:t>p-value =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DE" dirty="0">
                    <a:latin typeface="Avenir Next Condensed" panose="020B0506020202020204" pitchFamily="34" charset="0"/>
                  </a:rPr>
                  <a:t> area to the left of the observed statistic</a:t>
                </a:r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905BDBDD-8C3C-014C-8CBE-D98E8FB84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35" y="4634715"/>
                <a:ext cx="2611687" cy="925138"/>
              </a:xfrm>
              <a:prstGeom prst="roundRect">
                <a:avLst/>
              </a:prstGeom>
              <a:blipFill>
                <a:blip r:embed="rId4"/>
                <a:stretch>
                  <a:fillRect r="-962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36E4B3F9-36B5-FD46-89D9-DB2DEECA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33" y="6096701"/>
            <a:ext cx="2082048" cy="13149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85929F-E872-784B-AB79-6AAF11BFE81B}"/>
                  </a:ext>
                </a:extLst>
              </p:cNvPr>
              <p:cNvSpPr txBox="1"/>
              <p:nvPr/>
            </p:nvSpPr>
            <p:spPr>
              <a:xfrm>
                <a:off x="3680000" y="5775419"/>
                <a:ext cx="2068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D8137D"/>
                    </a:solidFill>
                    <a:latin typeface="Avenir Next Condensed" panose="020B0506020202020204" pitchFamily="34" charset="0"/>
                  </a:rPr>
                  <a:t>p</a:t>
                </a:r>
                <a:r>
                  <a:rPr lang="en-DE" dirty="0">
                    <a:solidFill>
                      <a:srgbClr val="D8137D"/>
                    </a:solidFill>
                    <a:latin typeface="Avenir Next Condensed" panose="020B0506020202020204" pitchFamily="34" charset="0"/>
                  </a:rPr>
                  <a:t>-value = 2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8137D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DE" dirty="0">
                    <a:solidFill>
                      <a:srgbClr val="D8137D"/>
                    </a:solidFill>
                    <a:latin typeface="Avenir Next Condensed" panose="020B0506020202020204" pitchFamily="34" charset="0"/>
                  </a:rPr>
                  <a:t> this area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85929F-E872-784B-AB79-6AAF11BFE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00" y="5775419"/>
                <a:ext cx="2068195" cy="369332"/>
              </a:xfrm>
              <a:prstGeom prst="rect">
                <a:avLst/>
              </a:prstGeom>
              <a:blipFill>
                <a:blip r:embed="rId5"/>
                <a:stretch>
                  <a:fillRect l="-2439" t="-6667" r="-1220" b="-2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82D71A00-C26A-E248-86A2-F0043B9B3C17}"/>
              </a:ext>
            </a:extLst>
          </p:cNvPr>
          <p:cNvSpPr txBox="1"/>
          <p:nvPr/>
        </p:nvSpPr>
        <p:spPr>
          <a:xfrm>
            <a:off x="3505433" y="7411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Next Condensed" panose="020B0506020202020204" pitchFamily="34" charset="0"/>
              </a:rPr>
              <a:t>observed statistic</a:t>
            </a:r>
            <a:endParaRPr lang="en-DE" dirty="0">
              <a:latin typeface="Avenir Next Condensed" panose="020B0506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FD891F8-5CE5-7240-9D38-C70D893977FB}"/>
                  </a:ext>
                </a:extLst>
              </p:cNvPr>
              <p:cNvSpPr/>
              <p:nvPr/>
            </p:nvSpPr>
            <p:spPr>
              <a:xfrm>
                <a:off x="6207840" y="4635234"/>
                <a:ext cx="2611687" cy="925137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DE" dirty="0">
                    <a:latin typeface="Avenir Next Condensed" panose="020B0506020202020204" pitchFamily="34" charset="0"/>
                  </a:rPr>
                  <a:t>p-value =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DE" dirty="0">
                    <a:latin typeface="Avenir Next Condensed" panose="020B0506020202020204" pitchFamily="34" charset="0"/>
                  </a:rPr>
                  <a:t> area to the right of the observed statistic</a:t>
                </a:r>
              </a:p>
            </p:txBody>
          </p:sp>
        </mc:Choice>
        <mc:Fallback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8FD891F8-5CE5-7240-9D38-C70D89397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40" y="4635234"/>
                <a:ext cx="2611687" cy="92513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CF2517-3711-B341-BD27-9444EF665FF3}"/>
              </a:ext>
            </a:extLst>
          </p:cNvPr>
          <p:cNvCxnSpPr>
            <a:cxnSpLocks/>
          </p:cNvCxnSpPr>
          <p:nvPr/>
        </p:nvCxnSpPr>
        <p:spPr>
          <a:xfrm>
            <a:off x="8403830" y="3279914"/>
            <a:ext cx="0" cy="1354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2ECA93-5ECB-974F-AA00-E4FC58581A32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400810" y="3279913"/>
            <a:ext cx="1002634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D5BFBE7-2C08-8E47-B079-0639F4A1C0B6}"/>
              </a:ext>
            </a:extLst>
          </p:cNvPr>
          <p:cNvSpPr/>
          <p:nvPr/>
        </p:nvSpPr>
        <p:spPr>
          <a:xfrm>
            <a:off x="9267209" y="4634715"/>
            <a:ext cx="2611687" cy="92513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DE" dirty="0">
                <a:latin typeface="Avenir Next Condensed" panose="020B0506020202020204" pitchFamily="34" charset="0"/>
              </a:rPr>
              <a:t>p-value = area to the right of the observed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3E1571-ED8D-CA43-AC9A-58757E7FE0A4}"/>
                  </a:ext>
                </a:extLst>
              </p:cNvPr>
              <p:cNvSpPr txBox="1"/>
              <p:nvPr/>
            </p:nvSpPr>
            <p:spPr>
              <a:xfrm>
                <a:off x="6792046" y="5758147"/>
                <a:ext cx="2068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D8137D"/>
                    </a:solidFill>
                    <a:latin typeface="Avenir Next Condensed" panose="020B0506020202020204" pitchFamily="34" charset="0"/>
                  </a:rPr>
                  <a:t>p</a:t>
                </a:r>
                <a:r>
                  <a:rPr lang="en-DE" dirty="0">
                    <a:solidFill>
                      <a:srgbClr val="D8137D"/>
                    </a:solidFill>
                    <a:latin typeface="Avenir Next Condensed" panose="020B0506020202020204" pitchFamily="34" charset="0"/>
                  </a:rPr>
                  <a:t>-value = 2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8137D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DE" dirty="0">
                    <a:solidFill>
                      <a:srgbClr val="D8137D"/>
                    </a:solidFill>
                    <a:latin typeface="Avenir Next Condensed" panose="020B0506020202020204" pitchFamily="34" charset="0"/>
                  </a:rPr>
                  <a:t> this area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3E1571-ED8D-CA43-AC9A-58757E7F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46" y="5758147"/>
                <a:ext cx="2068195" cy="369332"/>
              </a:xfrm>
              <a:prstGeom prst="rect">
                <a:avLst/>
              </a:prstGeom>
              <a:blipFill>
                <a:blip r:embed="rId7"/>
                <a:stretch>
                  <a:fillRect l="-2439" t="-3333" r="-1220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0FB7AD13-1ADF-4E43-B7A1-01B0F3A7F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550" y="6096702"/>
            <a:ext cx="2036927" cy="1314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283A9BE-2FF3-4240-968A-D1A21EA8130D}"/>
              </a:ext>
            </a:extLst>
          </p:cNvPr>
          <p:cNvSpPr txBox="1"/>
          <p:nvPr/>
        </p:nvSpPr>
        <p:spPr>
          <a:xfrm>
            <a:off x="7179661" y="74165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Next Condensed" panose="020B0506020202020204" pitchFamily="34" charset="0"/>
              </a:rPr>
              <a:t>observed statistic</a:t>
            </a:r>
            <a:endParaRPr lang="en-DE" dirty="0">
              <a:latin typeface="Avenir Next Condensed" panose="020B0506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B90543-9D4E-3B43-B4F9-E74B65F72608}"/>
              </a:ext>
            </a:extLst>
          </p:cNvPr>
          <p:cNvSpPr txBox="1"/>
          <p:nvPr/>
        </p:nvSpPr>
        <p:spPr>
          <a:xfrm>
            <a:off x="10655147" y="57581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8137D"/>
                </a:solidFill>
                <a:latin typeface="Avenir Next Condensed" panose="020B0506020202020204" pitchFamily="34" charset="0"/>
              </a:rPr>
              <a:t>p</a:t>
            </a:r>
            <a:r>
              <a:rPr lang="en-DE" dirty="0">
                <a:solidFill>
                  <a:srgbClr val="D8137D"/>
                </a:solidFill>
                <a:latin typeface="Avenir Next Condensed" panose="020B0506020202020204" pitchFamily="34" charset="0"/>
              </a:rPr>
              <a:t>-value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E061D47-E865-ED46-8DE3-1570048FE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8377" y="6096701"/>
            <a:ext cx="2036927" cy="131497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44C913B-846F-1149-92E3-C116D9B741EF}"/>
              </a:ext>
            </a:extLst>
          </p:cNvPr>
          <p:cNvSpPr txBox="1"/>
          <p:nvPr/>
        </p:nvSpPr>
        <p:spPr>
          <a:xfrm>
            <a:off x="10061488" y="74165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Next Condensed" panose="020B0506020202020204" pitchFamily="34" charset="0"/>
              </a:rPr>
              <a:t>observed statistic</a:t>
            </a:r>
            <a:endParaRPr lang="en-DE" dirty="0">
              <a:latin typeface="Avenir Next Condensed" panose="020B0506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3C9DBD-C098-8949-9F67-9EC1C8B0831D}"/>
              </a:ext>
            </a:extLst>
          </p:cNvPr>
          <p:cNvSpPr txBox="1"/>
          <p:nvPr/>
        </p:nvSpPr>
        <p:spPr>
          <a:xfrm>
            <a:off x="8071361" y="3746804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  <a:latin typeface="Avenir Next Condensed" panose="020B0506020202020204" pitchFamily="34" charset="0"/>
              </a:rPr>
              <a:t>Right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6F6EAA-D048-684F-A5F7-56B0C27AF8FC}"/>
              </a:ext>
            </a:extLst>
          </p:cNvPr>
          <p:cNvSpPr txBox="1"/>
          <p:nvPr/>
        </p:nvSpPr>
        <p:spPr>
          <a:xfrm>
            <a:off x="3643556" y="3742966"/>
            <a:ext cx="4708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6"/>
                </a:solidFill>
                <a:latin typeface="Avenir Next Condensed" panose="020B0506020202020204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12666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95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Condensed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</cp:revision>
  <dcterms:created xsi:type="dcterms:W3CDTF">2020-02-05T22:38:16Z</dcterms:created>
  <dcterms:modified xsi:type="dcterms:W3CDTF">2020-02-05T23:04:15Z</dcterms:modified>
</cp:coreProperties>
</file>