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A39D9-E56E-4C6B-A64C-B963BA09132B}" type="datetimeFigureOut">
              <a:rPr lang="en-GB" smtClean="0"/>
              <a:t>12/11/2015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3F404-CD7F-4E41-8076-7124DBE5D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3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3F404-CD7F-4E41-8076-7124DBE5D05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89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7014-D23C-46C4-BB53-DD626E1AF67A}" type="datetime1">
              <a:rPr lang="en-GB" smtClean="0"/>
              <a:t>12/11/2015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36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E212-D3DD-4686-A487-0CD6DA3F788A}" type="datetime1">
              <a:rPr lang="en-GB" smtClean="0"/>
              <a:t>12/11/2015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09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B0F2-0D76-45E8-A0CA-A79042515714}" type="datetime1">
              <a:rPr lang="en-GB" smtClean="0"/>
              <a:t>12/11/2015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41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29E2-FDCA-473A-AC9D-56482C21C19A}" type="datetime1">
              <a:rPr lang="en-GB" smtClean="0"/>
              <a:t>12/11/2015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73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62F-3C41-4DAB-B119-86FF3CCD28E3}" type="datetime1">
              <a:rPr lang="en-GB" smtClean="0"/>
              <a:t>12/11/2015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51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E038-9AAC-449F-986B-1F5FD2EA7EA0}" type="datetime1">
              <a:rPr lang="en-GB" smtClean="0"/>
              <a:t>12/11/2015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59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BF2A-7E08-4263-A41F-30C5C87D02BD}" type="datetime1">
              <a:rPr lang="en-GB" smtClean="0"/>
              <a:t>12/11/2015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6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BAB2-EF75-44EF-8E06-C4EA7C72659B}" type="datetime1">
              <a:rPr lang="en-GB" smtClean="0"/>
              <a:t>12/11/2015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09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6789-9F8B-4058-8E11-94B6E7A0DA6C}" type="datetime1">
              <a:rPr lang="en-GB" smtClean="0"/>
              <a:t>12/11/2015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01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1B55-8246-4087-AEB1-20A6282623F6}" type="datetime1">
              <a:rPr lang="en-GB" smtClean="0"/>
              <a:t>12/11/2015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69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E8AC-587D-43F2-82FF-56EC96B6BBC3}" type="datetime1">
              <a:rPr lang="en-GB" smtClean="0"/>
              <a:t>12/11/2015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25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788E-E976-4F6F-977B-6F72879B18C7}" type="datetime1">
              <a:rPr lang="en-GB" smtClean="0"/>
              <a:t>12/11/2015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8CDE1-9BA3-45B7-A386-9AD495C405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77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n-us/server-cloud/products/sql-server-editions/sql-server-express.asp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050" name="Picture 2" descr="https://fbcdn-sphotos-d-a.akamaihd.net/hphotos-ak-xlp1/t31.0-8/s2048x2048/12240207_1650364028578311_7352045595049532787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09" y="1122363"/>
            <a:ext cx="9258391" cy="448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98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Slicing and dicing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Three statements and three result sets: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85" y="2388439"/>
            <a:ext cx="6103892" cy="426890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8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Primary keys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Each record should have a way of uniquely identifying it</a:t>
            </a:r>
          </a:p>
          <a:p>
            <a:pPr marL="457200" lvl="1" indent="0">
              <a:buNone/>
            </a:pPr>
            <a:r>
              <a:rPr lang="en-GB" sz="1500" dirty="0">
                <a:solidFill>
                  <a:srgbClr val="008000"/>
                </a:solidFill>
                <a:latin typeface="Consolas" panose="020B0609020204030204" pitchFamily="49" charset="0"/>
              </a:rPr>
              <a:t>-- create a table</a:t>
            </a:r>
            <a:endParaRPr lang="en-GB" sz="1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1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GB" sz="1500" dirty="0">
                <a:solidFill>
                  <a:prstClr val="black"/>
                </a:solidFill>
                <a:latin typeface="Consolas" panose="020B0609020204030204" pitchFamily="49" charset="0"/>
              </a:rPr>
              <a:t> RNA</a:t>
            </a:r>
          </a:p>
          <a:p>
            <a:pPr marL="457200" lvl="1" indent="0">
              <a:buNone/>
            </a:pP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GB" sz="1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5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GB" sz="15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RnaId</a:t>
            </a:r>
            <a:r>
              <a:rPr lang="en-GB" sz="15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5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5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GB" sz="15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GB" sz="15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5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Name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500" dirty="0">
                <a:solidFill>
                  <a:prstClr val="black"/>
                </a:solidFill>
                <a:latin typeface="Consolas" panose="020B0609020204030204" pitchFamily="49" charset="0"/>
              </a:rPr>
              <a:t>50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sz="1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GB" sz="1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5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Length</a:t>
            </a:r>
            <a:r>
              <a:rPr lang="en-GB" sz="15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sz="1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GB" sz="1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5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GB" sz="15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StartCodon</a:t>
            </a:r>
            <a:r>
              <a:rPr lang="en-GB" sz="15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sz="1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GB" sz="1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5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Purpose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500" dirty="0">
                <a:solidFill>
                  <a:prstClr val="black"/>
                </a:solidFill>
                <a:latin typeface="Consolas" panose="020B0609020204030204" pitchFamily="49" charset="0"/>
              </a:rPr>
              <a:t>255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GB" sz="1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dirty="0" smtClean="0"/>
          </a:p>
          <a:p>
            <a:r>
              <a:rPr lang="en-GB" dirty="0" smtClean="0"/>
              <a:t>Records in other tables can be unambiguously linked to a record in this table (we’ll see how in a moment)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22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Natural or arbitrary keys?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</a:t>
            </a:r>
            <a:r>
              <a:rPr lang="en-GB" i="1" dirty="0" smtClean="0"/>
              <a:t>could</a:t>
            </a:r>
            <a:r>
              <a:rPr lang="en-GB" dirty="0" smtClean="0"/>
              <a:t> use the RNA name as the key instead…</a:t>
            </a:r>
          </a:p>
          <a:p>
            <a:pPr lvl="1"/>
            <a:r>
              <a:rPr lang="en-GB" dirty="0" smtClean="0"/>
              <a:t>What if you want to change the name but it’s been used elsewhere?</a:t>
            </a:r>
          </a:p>
          <a:p>
            <a:pPr lvl="1"/>
            <a:r>
              <a:rPr lang="en-GB" dirty="0" smtClean="0"/>
              <a:t>You’d have to find and change everywhere else the name has been used</a:t>
            </a:r>
          </a:p>
          <a:p>
            <a:pPr lvl="1"/>
            <a:r>
              <a:rPr lang="en-GB" dirty="0" smtClean="0"/>
              <a:t>You’d have to do this update everywhere </a:t>
            </a:r>
            <a:r>
              <a:rPr lang="en-GB" i="1" dirty="0" smtClean="0"/>
              <a:t>simultaneously…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Don’t do it!  Use auto-incrementing integers.  Always.</a:t>
            </a:r>
          </a:p>
          <a:p>
            <a:pPr lvl="1"/>
            <a:r>
              <a:rPr lang="en-GB" dirty="0" smtClean="0"/>
              <a:t>Predictable Id mechanism </a:t>
            </a:r>
          </a:p>
          <a:p>
            <a:pPr lvl="1"/>
            <a:r>
              <a:rPr lang="en-GB" dirty="0" smtClean="0"/>
              <a:t>Field data can be edited without breaking links</a:t>
            </a:r>
          </a:p>
          <a:p>
            <a:pPr lvl="1"/>
            <a:r>
              <a:rPr lang="en-GB" dirty="0" smtClean="0"/>
              <a:t>The ‘payload’ fields can anyway be set to be unique if required</a:t>
            </a:r>
          </a:p>
          <a:p>
            <a:pPr lvl="1"/>
            <a:r>
              <a:rPr lang="en-GB" dirty="0" smtClean="0"/>
              <a:t>This argument was settled a long time ago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7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Foreign keys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foreign key field is used to relate one table’s data to another’s</a:t>
            </a:r>
          </a:p>
          <a:p>
            <a:r>
              <a:rPr lang="en-GB" dirty="0" smtClean="0"/>
              <a:t>Referential integrity: the database engine will enforce these links</a:t>
            </a:r>
          </a:p>
          <a:p>
            <a:pPr lvl="1"/>
            <a:r>
              <a:rPr lang="en-GB" dirty="0" smtClean="0"/>
              <a:t>This is one of the main advantages of relational databases</a:t>
            </a:r>
          </a:p>
          <a:p>
            <a:r>
              <a:rPr lang="en-GB" dirty="0" smtClean="0"/>
              <a:t>But first, we need another table:</a:t>
            </a:r>
          </a:p>
          <a:p>
            <a:pPr marL="457200" lvl="1" indent="0">
              <a:buNone/>
            </a:pPr>
            <a:endParaRPr lang="en-GB" sz="15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5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</a:t>
            </a:r>
            <a:r>
              <a:rPr lang="en-GB" sz="1500" dirty="0">
                <a:solidFill>
                  <a:srgbClr val="008000"/>
                </a:solidFill>
                <a:latin typeface="Consolas" panose="020B0609020204030204" pitchFamily="49" charset="0"/>
              </a:rPr>
              <a:t>another table</a:t>
            </a:r>
            <a:endParaRPr lang="en-GB" sz="1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1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GB" sz="1500" dirty="0">
                <a:solidFill>
                  <a:prstClr val="black"/>
                </a:solidFill>
                <a:latin typeface="Consolas" panose="020B0609020204030204" pitchFamily="49" charset="0"/>
              </a:rPr>
              <a:t> Chromosomes</a:t>
            </a:r>
          </a:p>
          <a:p>
            <a:pPr marL="457200" lvl="1" indent="0">
              <a:buNone/>
            </a:pP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GB" sz="1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5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GB" sz="15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ChromosomeId</a:t>
            </a:r>
            <a:r>
              <a:rPr lang="en-GB" sz="15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5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5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GB" sz="15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GB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GB" sz="15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5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Name </a:t>
            </a:r>
            <a:r>
              <a:rPr lang="en-GB" sz="15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500" dirty="0">
                <a:solidFill>
                  <a:prstClr val="black"/>
                </a:solidFill>
                <a:latin typeface="Consolas" panose="020B0609020204030204" pitchFamily="49" charset="0"/>
              </a:rPr>
              <a:t>50</a:t>
            </a: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53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Digression: Importing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Right-click on the database, choose Tasks, Import Data</a:t>
            </a:r>
          </a:p>
          <a:p>
            <a:r>
              <a:rPr lang="en-GB" dirty="0" smtClean="0"/>
              <a:t>The source and destination matter most, just click ‘Next’ for the rest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14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40" y="2899953"/>
            <a:ext cx="3203432" cy="32770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832" y="2899953"/>
            <a:ext cx="3212743" cy="328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Digression: </a:t>
            </a:r>
            <a:r>
              <a:rPr lang="en-GB" dirty="0" smtClean="0"/>
              <a:t>Still importing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SQL Server has spotted that we have a table with the right name</a:t>
            </a:r>
          </a:p>
          <a:p>
            <a:r>
              <a:rPr lang="en-GB" dirty="0" smtClean="0"/>
              <a:t>It also maps to the right field because we named everything sensibly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15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071" y="2899139"/>
            <a:ext cx="3204229" cy="32778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52" y="3509010"/>
            <a:ext cx="32289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0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Digression: </a:t>
            </a:r>
            <a:r>
              <a:rPr lang="en-GB" dirty="0" smtClean="0"/>
              <a:t>Imported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CSV has imported to the correct field as well</a:t>
            </a:r>
          </a:p>
          <a:p>
            <a:r>
              <a:rPr lang="en-GB" dirty="0" smtClean="0"/>
              <a:t>SQL Server assigned Id values to each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16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608" y="3119438"/>
            <a:ext cx="2295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Foreign keys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need a link field in RNA to match the Id field in Chromosomes:</a:t>
            </a:r>
          </a:p>
          <a:p>
            <a:pPr marL="457200" lvl="1" indent="0">
              <a:buNone/>
            </a:pPr>
            <a:endParaRPr lang="en-GB" sz="1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add a link field</a:t>
            </a:r>
            <a:endParaRPr lang="en-GB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RNA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ChromosomeId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GB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endParaRPr lang="en-GB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GB" dirty="0" smtClean="0"/>
              <a:t>We relate the two tables with a ‘foreign key constraint’:</a:t>
            </a:r>
          </a:p>
          <a:p>
            <a:pPr marL="457200" lvl="1" indent="0">
              <a:buNone/>
            </a:pPr>
            <a:endParaRPr lang="en-GB" sz="1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create the foreign key</a:t>
            </a:r>
            <a:endParaRPr lang="en-GB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RNA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FK_RNA_Chromosomes</a:t>
            </a:r>
            <a:endParaRPr lang="en-GB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foreign</a:t>
            </a:r>
            <a:r>
              <a:rPr lang="en-GB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ChromosomeId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references</a:t>
            </a:r>
            <a:r>
              <a:rPr lang="en-GB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Chromosomes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ChromosomeId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on</a:t>
            </a:r>
            <a:r>
              <a:rPr lang="en-GB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GB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cascade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50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Digression: database 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Right-click on Database Diagrams and New Database Diagram</a:t>
            </a:r>
          </a:p>
          <a:p>
            <a:r>
              <a:rPr lang="en-GB" dirty="0" smtClean="0"/>
              <a:t>Select both tables and click Add and then Close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18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993" y="3325586"/>
            <a:ext cx="55816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9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Foreign keys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did we just do all this?</a:t>
            </a:r>
          </a:p>
          <a:p>
            <a:pPr lvl="1"/>
            <a:r>
              <a:rPr lang="en-GB" dirty="0" smtClean="0"/>
              <a:t>The RNAs are now all associated with a chromosome</a:t>
            </a:r>
          </a:p>
          <a:p>
            <a:pPr lvl="1"/>
            <a:r>
              <a:rPr lang="en-GB" dirty="0" smtClean="0"/>
              <a:t>RNAs </a:t>
            </a:r>
            <a:r>
              <a:rPr lang="en-GB" i="1" dirty="0" smtClean="0"/>
              <a:t>have</a:t>
            </a:r>
            <a:r>
              <a:rPr lang="en-GB" dirty="0" smtClean="0"/>
              <a:t> to have a chromosome (thanks to referential integrity)</a:t>
            </a:r>
          </a:p>
          <a:p>
            <a:pPr lvl="1"/>
            <a:r>
              <a:rPr lang="en-GB" dirty="0" smtClean="0"/>
              <a:t>Chromosomes </a:t>
            </a:r>
            <a:r>
              <a:rPr lang="en-GB" i="1" dirty="0" smtClean="0"/>
              <a:t>can</a:t>
            </a:r>
            <a:r>
              <a:rPr lang="en-GB" dirty="0" smtClean="0"/>
              <a:t> have associated RNAs (but they don’t have to)</a:t>
            </a:r>
          </a:p>
          <a:p>
            <a:pPr lvl="2"/>
            <a:r>
              <a:rPr lang="en-GB" dirty="0" smtClean="0"/>
              <a:t>This is a one-to-many relationship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19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551" y="3872592"/>
            <a:ext cx="55149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8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Databases help us model the relationships between datasets</a:t>
            </a:r>
          </a:p>
          <a:p>
            <a:r>
              <a:rPr lang="en-GB" dirty="0" smtClean="0"/>
              <a:t>Spreadsheets are not databases (please don’t call them that!)</a:t>
            </a:r>
          </a:p>
          <a:p>
            <a:r>
              <a:rPr lang="en-GB" dirty="0" smtClean="0"/>
              <a:t>There are many database engines </a:t>
            </a:r>
          </a:p>
          <a:p>
            <a:pPr lvl="1"/>
            <a:r>
              <a:rPr lang="en-GB" dirty="0" smtClean="0"/>
              <a:t>(MySQL, SQL Server, Oracle, Postgres, etc.)</a:t>
            </a:r>
          </a:p>
          <a:p>
            <a:r>
              <a:rPr lang="en-GB" dirty="0" smtClean="0"/>
              <a:t>I’m good at SQL Server so we’re using that</a:t>
            </a:r>
          </a:p>
          <a:p>
            <a:pPr lvl="1"/>
            <a:r>
              <a:rPr lang="en-GB" dirty="0" smtClean="0"/>
              <a:t>SQL Server Express is free and really quite </a:t>
            </a:r>
            <a:r>
              <a:rPr lang="en-GB" dirty="0" smtClean="0"/>
              <a:t>powerful</a:t>
            </a:r>
            <a:endParaRPr lang="en-GB" dirty="0" smtClean="0"/>
          </a:p>
          <a:p>
            <a:r>
              <a:rPr lang="en-GB" dirty="0" smtClean="0">
                <a:hlinkClick r:id="rId2"/>
              </a:rPr>
              <a:t>www.microsoft.com/en-us/server-cloud/products/sql-server-editions/sql-server-express.aspx</a:t>
            </a:r>
            <a:endParaRPr lang="en-GB" dirty="0" smtClean="0"/>
          </a:p>
          <a:p>
            <a:pPr lvl="1"/>
            <a:r>
              <a:rPr lang="en-GB" dirty="0" smtClean="0"/>
              <a:t>Just </a:t>
            </a:r>
            <a:r>
              <a:rPr lang="en-GB" dirty="0" smtClean="0"/>
              <a:t>click ‘Next’ a few times and you’ll probably be alright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81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Join relate data from different tables together</a:t>
            </a:r>
          </a:p>
          <a:p>
            <a:endParaRPr lang="en-GB" dirty="0" smtClean="0"/>
          </a:p>
          <a:p>
            <a:r>
              <a:rPr lang="en-GB" dirty="0" smtClean="0"/>
              <a:t>Takes into account the relationships between the tables</a:t>
            </a:r>
          </a:p>
          <a:p>
            <a:endParaRPr lang="en-GB" dirty="0" smtClean="0"/>
          </a:p>
          <a:p>
            <a:r>
              <a:rPr lang="en-GB" dirty="0" smtClean="0"/>
              <a:t>There are various types:</a:t>
            </a:r>
          </a:p>
          <a:p>
            <a:pPr lvl="1"/>
            <a:r>
              <a:rPr lang="en-GB" dirty="0" smtClean="0"/>
              <a:t>Inner joins – results have values in both tables</a:t>
            </a:r>
          </a:p>
          <a:p>
            <a:pPr lvl="1"/>
            <a:r>
              <a:rPr lang="en-GB" dirty="0" smtClean="0"/>
              <a:t>Left outer joins – results have values in at least the left hand table</a:t>
            </a:r>
          </a:p>
          <a:p>
            <a:pPr lvl="1"/>
            <a:r>
              <a:rPr lang="en-GB" dirty="0" smtClean="0"/>
              <a:t>Cross joins, full outer joins, etc. – you’ll hardly ever need these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22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Inner joins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Combines records from two tables using a common field</a:t>
            </a:r>
          </a:p>
          <a:p>
            <a:r>
              <a:rPr lang="en-GB" dirty="0" smtClean="0"/>
              <a:t>Only common values that are in both tables participate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21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251" y="3069635"/>
            <a:ext cx="5153249" cy="20858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1" y="3069635"/>
            <a:ext cx="4648880" cy="221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Left outer joins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Combines records from two tables using a common field (like inner)</a:t>
            </a:r>
          </a:p>
          <a:p>
            <a:r>
              <a:rPr lang="en-GB" dirty="0" smtClean="0"/>
              <a:t>Common values that are in left table are always present</a:t>
            </a:r>
          </a:p>
          <a:p>
            <a:r>
              <a:rPr lang="en-GB" dirty="0" smtClean="0"/>
              <a:t>Missing values in right table are null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22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518" y="3605213"/>
            <a:ext cx="46482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0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Putting it all together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some more RNA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23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822" y="2694781"/>
            <a:ext cx="54673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Putting it all together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Chromosome RNA counting and length analysis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24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23" y="2551861"/>
            <a:ext cx="4187978" cy="22726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25" y="2551861"/>
            <a:ext cx="44005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Putting it all together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RNA chromosome names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25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584" y="2543969"/>
            <a:ext cx="42386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8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databases and tables</a:t>
            </a:r>
          </a:p>
          <a:p>
            <a:r>
              <a:rPr lang="en-GB" dirty="0" smtClean="0"/>
              <a:t>CRUD</a:t>
            </a:r>
          </a:p>
          <a:p>
            <a:r>
              <a:rPr lang="en-GB" dirty="0" smtClean="0"/>
              <a:t>Import data</a:t>
            </a:r>
          </a:p>
          <a:p>
            <a:r>
              <a:rPr lang="en-GB" dirty="0" smtClean="0"/>
              <a:t>Create relationships between data</a:t>
            </a:r>
          </a:p>
          <a:p>
            <a:r>
              <a:rPr lang="en-GB" dirty="0" smtClean="0"/>
              <a:t>Exploit those relationships to answer questions about the data</a:t>
            </a:r>
          </a:p>
          <a:p>
            <a:r>
              <a:rPr lang="en-GB" dirty="0" smtClean="0"/>
              <a:t>Referential integrity prevents the data from becoming malformed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2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 (next lecture?)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27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24" y="1690688"/>
            <a:ext cx="7588730" cy="357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6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 world example 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28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4989"/>
            <a:ext cx="10752909" cy="496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2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 world example 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29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666" y="1312026"/>
            <a:ext cx="7612517" cy="54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do databases fit in?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They can be standalone and used for ad hoc queries (this lecture)</a:t>
            </a:r>
          </a:p>
          <a:p>
            <a:r>
              <a:rPr lang="en-GB" dirty="0" smtClean="0"/>
              <a:t>They can be a layer in a more complex application: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293326" y="5556884"/>
            <a:ext cx="4197532" cy="372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293326" y="4838885"/>
            <a:ext cx="3344092" cy="372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Object-relational mapper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293326" y="4076461"/>
            <a:ext cx="3344092" cy="372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Business logic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435635" y="3337999"/>
            <a:ext cx="2055223" cy="372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 service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293324" y="3337999"/>
            <a:ext cx="2055223" cy="372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GUI</a:t>
            </a:r>
            <a:endParaRPr lang="en-GB" dirty="0"/>
          </a:p>
        </p:txBody>
      </p:sp>
      <p:sp>
        <p:nvSpPr>
          <p:cNvPr id="9" name="Up-Down Arrow 8"/>
          <p:cNvSpPr/>
          <p:nvPr/>
        </p:nvSpPr>
        <p:spPr>
          <a:xfrm>
            <a:off x="6313714" y="5233603"/>
            <a:ext cx="156755" cy="3007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Up-Down Arrow 9"/>
          <p:cNvSpPr/>
          <p:nvPr/>
        </p:nvSpPr>
        <p:spPr>
          <a:xfrm>
            <a:off x="6313713" y="4493065"/>
            <a:ext cx="156755" cy="3007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Up-Down Arrow 10"/>
          <p:cNvSpPr/>
          <p:nvPr/>
        </p:nvSpPr>
        <p:spPr>
          <a:xfrm>
            <a:off x="5242557" y="3748198"/>
            <a:ext cx="156755" cy="3007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Up-Down Arrow 11"/>
          <p:cNvSpPr/>
          <p:nvPr/>
        </p:nvSpPr>
        <p:spPr>
          <a:xfrm>
            <a:off x="6958149" y="3737700"/>
            <a:ext cx="156755" cy="30074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Up-Down Arrow 12"/>
          <p:cNvSpPr/>
          <p:nvPr/>
        </p:nvSpPr>
        <p:spPr>
          <a:xfrm>
            <a:off x="7990115" y="3742949"/>
            <a:ext cx="204651" cy="17913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800497" y="5534344"/>
            <a:ext cx="2055223" cy="372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 hoc queries</a:t>
            </a:r>
            <a:endParaRPr lang="en-GB" dirty="0"/>
          </a:p>
        </p:txBody>
      </p:sp>
      <p:sp>
        <p:nvSpPr>
          <p:cNvPr id="16" name="Left-Right Arrow 15"/>
          <p:cNvSpPr/>
          <p:nvPr/>
        </p:nvSpPr>
        <p:spPr>
          <a:xfrm>
            <a:off x="3880973" y="5628487"/>
            <a:ext cx="384917" cy="1838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11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database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SQL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GB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>
                <a:solidFill>
                  <a:srgbClr val="008000"/>
                </a:solidFill>
                <a:latin typeface="Consolas" panose="020B0609020204030204" pitchFamily="49" charset="0"/>
              </a:rPr>
              <a:t>-- (re)create and use a database</a:t>
            </a:r>
            <a:endParaRPr lang="en-GB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9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GB" sz="1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9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9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GB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900" dirty="0" err="1">
                <a:solidFill>
                  <a:srgbClr val="008000"/>
                </a:solidFill>
                <a:latin typeface="Consolas" panose="020B0609020204030204" pitchFamily="49" charset="0"/>
              </a:rPr>
              <a:t>sysdatabases</a:t>
            </a:r>
            <a:r>
              <a:rPr lang="en-GB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    </a:t>
            </a:r>
            <a:r>
              <a:rPr lang="en-GB" sz="1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900" dirty="0">
                <a:solidFill>
                  <a:prstClr val="black"/>
                </a:solidFill>
                <a:latin typeface="Consolas" panose="020B0609020204030204" pitchFamily="49" charset="0"/>
              </a:rPr>
              <a:t>Name </a:t>
            </a:r>
            <a:r>
              <a:rPr lang="en-GB" sz="1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900" dirty="0">
                <a:solidFill>
                  <a:srgbClr val="FF0000"/>
                </a:solidFill>
                <a:latin typeface="Consolas" panose="020B0609020204030204" pitchFamily="49" charset="0"/>
              </a:rPr>
              <a:t>'Basics'</a:t>
            </a:r>
            <a:r>
              <a:rPr lang="en-GB" sz="1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drop</a:t>
            </a:r>
            <a:r>
              <a:rPr lang="en-GB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9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GB" sz="1900" dirty="0">
                <a:solidFill>
                  <a:prstClr val="black"/>
                </a:solidFill>
                <a:latin typeface="Consolas" panose="020B0609020204030204" pitchFamily="49" charset="0"/>
              </a:rPr>
              <a:t> Basics</a:t>
            </a:r>
            <a:r>
              <a:rPr lang="en-GB" sz="1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9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GB" sz="1900" dirty="0">
                <a:solidFill>
                  <a:prstClr val="black"/>
                </a:solidFill>
                <a:latin typeface="Consolas" panose="020B0609020204030204" pitchFamily="49" charset="0"/>
              </a:rPr>
              <a:t> Basics</a:t>
            </a:r>
            <a:r>
              <a:rPr lang="en-GB" sz="1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9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GB" sz="1900" dirty="0">
                <a:solidFill>
                  <a:prstClr val="black"/>
                </a:solidFill>
                <a:latin typeface="Consolas" panose="020B0609020204030204" pitchFamily="49" charset="0"/>
              </a:rPr>
              <a:t> Basics</a:t>
            </a:r>
            <a:r>
              <a:rPr lang="en-GB" sz="1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Management Studio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173119" y="2804319"/>
            <a:ext cx="3181350" cy="30861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39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table to hold rows of data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SQL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508761" cy="368458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700" dirty="0">
                <a:solidFill>
                  <a:srgbClr val="008000"/>
                </a:solidFill>
                <a:latin typeface="Consolas" panose="020B0609020204030204" pitchFamily="49" charset="0"/>
              </a:rPr>
              <a:t>-- create a table</a:t>
            </a:r>
            <a:endParaRPr lang="en-GB" sz="1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7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17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GB" sz="1700" dirty="0">
                <a:solidFill>
                  <a:prstClr val="black"/>
                </a:solidFill>
                <a:latin typeface="Consolas" panose="020B0609020204030204" pitchFamily="49" charset="0"/>
              </a:rPr>
              <a:t> RNA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GB" sz="1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7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GB" sz="17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RnaId</a:t>
            </a:r>
            <a:r>
              <a:rPr lang="en-GB" sz="17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7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GB" sz="17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7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GB" sz="17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700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en-GB" sz="17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7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GB" sz="17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GB" sz="17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7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Name </a:t>
            </a:r>
            <a:r>
              <a:rPr lang="en-GB" sz="17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GB" sz="17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700" dirty="0">
                <a:solidFill>
                  <a:prstClr val="black"/>
                </a:solidFill>
                <a:latin typeface="Consolas" panose="020B0609020204030204" pitchFamily="49" charset="0"/>
              </a:rPr>
              <a:t>50</a:t>
            </a:r>
            <a:r>
              <a:rPr lang="en-GB" sz="17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7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sz="17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GB" sz="1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7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Length</a:t>
            </a:r>
            <a:r>
              <a:rPr lang="en-GB" sz="17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7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sz="17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GB" sz="1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7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GB" sz="17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StartCodon</a:t>
            </a:r>
            <a:r>
              <a:rPr lang="en-GB" sz="17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7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GB" sz="17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GB" sz="1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7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Purpose </a:t>
            </a:r>
            <a:r>
              <a:rPr lang="en-GB" sz="17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GB" sz="17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700" dirty="0">
                <a:solidFill>
                  <a:prstClr val="black"/>
                </a:solidFill>
                <a:latin typeface="Consolas" panose="020B0609020204030204" pitchFamily="49" charset="0"/>
              </a:rPr>
              <a:t>255</a:t>
            </a:r>
            <a:r>
              <a:rPr lang="en-GB" sz="17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7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GB" sz="1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7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Management Studio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140" y="2668247"/>
            <a:ext cx="3763191" cy="150605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5</a:t>
            </a:fld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140" y="4510470"/>
            <a:ext cx="36290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0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contents and CRUD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Create, Retrieve, Update and Delete</a:t>
            </a:r>
          </a:p>
          <a:p>
            <a:r>
              <a:rPr lang="en-GB" dirty="0" smtClean="0"/>
              <a:t>This covers pretty much everything you do to data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690688"/>
            <a:ext cx="8105775" cy="2971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contents and CRUD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Creating and retrieving data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Tip</a:t>
            </a:r>
            <a:r>
              <a:rPr lang="en-GB" dirty="0" smtClean="0"/>
              <a:t>: select a part of the script and hit F5 to run that bit alone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115" y="2329951"/>
            <a:ext cx="7130415" cy="31471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36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contents and CRUD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Updating data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723" y="2594588"/>
            <a:ext cx="6188665" cy="24786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5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contents and CRUD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Deleting data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517" y="2524125"/>
            <a:ext cx="8645843" cy="330525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DE1-9BA3-45B7-A386-9AD495C405D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76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797</Words>
  <Application>Microsoft Office PowerPoint</Application>
  <PresentationFormat>Widescreen</PresentationFormat>
  <Paragraphs>206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PowerPoint Presentation</vt:lpstr>
      <vt:lpstr>Introduction</vt:lpstr>
      <vt:lpstr>Where do databases fit in?</vt:lpstr>
      <vt:lpstr>Creating a database</vt:lpstr>
      <vt:lpstr>Creating a table to hold rows of data</vt:lpstr>
      <vt:lpstr>Table contents and CRUD</vt:lpstr>
      <vt:lpstr>Table contents and CRUD</vt:lpstr>
      <vt:lpstr>Table contents and CRUD</vt:lpstr>
      <vt:lpstr>Table contents and CRUD</vt:lpstr>
      <vt:lpstr>Slicing and dicing</vt:lpstr>
      <vt:lpstr>Primary keys</vt:lpstr>
      <vt:lpstr>Natural or arbitrary keys?</vt:lpstr>
      <vt:lpstr>Foreign keys</vt:lpstr>
      <vt:lpstr>Digression: Importing data</vt:lpstr>
      <vt:lpstr>Digression: Still importing data</vt:lpstr>
      <vt:lpstr>Digression: Imported data</vt:lpstr>
      <vt:lpstr>Foreign keys continued</vt:lpstr>
      <vt:lpstr>Digression: database diagrams</vt:lpstr>
      <vt:lpstr>Foreign keys</vt:lpstr>
      <vt:lpstr>Joins</vt:lpstr>
      <vt:lpstr>Inner joins</vt:lpstr>
      <vt:lpstr>Left outer joins</vt:lpstr>
      <vt:lpstr>Putting it all together</vt:lpstr>
      <vt:lpstr>Putting it all together</vt:lpstr>
      <vt:lpstr>Putting it all together</vt:lpstr>
      <vt:lpstr>Summary</vt:lpstr>
      <vt:lpstr>Next steps (next lecture?)</vt:lpstr>
      <vt:lpstr>Real world example 1</vt:lpstr>
      <vt:lpstr>Real world example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basics Mark Reardon, 13/11/15</dc:title>
  <dc:creator>Mark Reardon</dc:creator>
  <cp:lastModifiedBy>Mark Reardon</cp:lastModifiedBy>
  <cp:revision>75</cp:revision>
  <dcterms:created xsi:type="dcterms:W3CDTF">2015-11-10T17:58:55Z</dcterms:created>
  <dcterms:modified xsi:type="dcterms:W3CDTF">2015-11-12T15:18:42Z</dcterms:modified>
</cp:coreProperties>
</file>