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76" r:id="rId4"/>
    <p:sldId id="273" r:id="rId5"/>
    <p:sldId id="274" r:id="rId6"/>
    <p:sldId id="257" r:id="rId7"/>
    <p:sldId id="259" r:id="rId8"/>
    <p:sldId id="260" r:id="rId9"/>
    <p:sldId id="261" r:id="rId10"/>
    <p:sldId id="277" r:id="rId11"/>
    <p:sldId id="262" r:id="rId12"/>
    <p:sldId id="264" r:id="rId13"/>
    <p:sldId id="265" r:id="rId14"/>
    <p:sldId id="267" r:id="rId15"/>
    <p:sldId id="266" r:id="rId16"/>
    <p:sldId id="268" r:id="rId17"/>
    <p:sldId id="269" r:id="rId18"/>
    <p:sldId id="270" r:id="rId19"/>
    <p:sldId id="271" r:id="rId20"/>
    <p:sldId id="272" r:id="rId21"/>
    <p:sldId id="26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96" autoAdjust="0"/>
  </p:normalViewPr>
  <p:slideViewPr>
    <p:cSldViewPr>
      <p:cViewPr varScale="1">
        <p:scale>
          <a:sx n="99" d="100"/>
          <a:sy n="99" d="100"/>
        </p:scale>
        <p:origin x="-10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6153F-94E4-460D-8695-E8484F6FE10B}" type="datetimeFigureOut">
              <a:rPr lang="en-GB" smtClean="0"/>
              <a:t>14/07/2018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66828-1B26-48AF-8DDB-8478A1330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644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66828-1B26-48AF-8DDB-8478A1330C7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822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C742-153C-49DD-868D-805E49763304}" type="datetimeFigureOut">
              <a:rPr lang="en-GB" smtClean="0"/>
              <a:t>14/07/2018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B1EF-6B3B-4C83-AB83-5419B7440F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30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C742-153C-49DD-868D-805E49763304}" type="datetimeFigureOut">
              <a:rPr lang="en-GB" smtClean="0"/>
              <a:t>14/07/2018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B1EF-6B3B-4C83-AB83-5419B7440F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46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C742-153C-49DD-868D-805E49763304}" type="datetimeFigureOut">
              <a:rPr lang="en-GB" smtClean="0"/>
              <a:t>14/07/2018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B1EF-6B3B-4C83-AB83-5419B7440F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77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C742-153C-49DD-868D-805E49763304}" type="datetimeFigureOut">
              <a:rPr lang="en-GB" smtClean="0"/>
              <a:t>14/07/2018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B1EF-6B3B-4C83-AB83-5419B7440F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9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C742-153C-49DD-868D-805E49763304}" type="datetimeFigureOut">
              <a:rPr lang="en-GB" smtClean="0"/>
              <a:t>14/07/2018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B1EF-6B3B-4C83-AB83-5419B7440F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69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C742-153C-49DD-868D-805E49763304}" type="datetimeFigureOut">
              <a:rPr lang="en-GB" smtClean="0"/>
              <a:t>14/07/2018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B1EF-6B3B-4C83-AB83-5419B7440F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1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C742-153C-49DD-868D-805E49763304}" type="datetimeFigureOut">
              <a:rPr lang="en-GB" smtClean="0"/>
              <a:t>14/07/2018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B1EF-6B3B-4C83-AB83-5419B7440F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2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C742-153C-49DD-868D-805E49763304}" type="datetimeFigureOut">
              <a:rPr lang="en-GB" smtClean="0"/>
              <a:t>14/07/2018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B1EF-6B3B-4C83-AB83-5419B7440F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63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C742-153C-49DD-868D-805E49763304}" type="datetimeFigureOut">
              <a:rPr lang="en-GB" smtClean="0"/>
              <a:t>14/07/2018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B1EF-6B3B-4C83-AB83-5419B7440F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93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C742-153C-49DD-868D-805E49763304}" type="datetimeFigureOut">
              <a:rPr lang="en-GB" smtClean="0"/>
              <a:t>14/07/2018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B1EF-6B3B-4C83-AB83-5419B7440F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73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C742-153C-49DD-868D-805E49763304}" type="datetimeFigureOut">
              <a:rPr lang="en-GB" smtClean="0"/>
              <a:t>14/07/2018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B1EF-6B3B-4C83-AB83-5419B7440F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84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FC742-153C-49DD-868D-805E49763304}" type="datetimeFigureOut">
              <a:rPr lang="en-GB" smtClean="0"/>
              <a:t>14/07/2018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2B1EF-6B3B-4C83-AB83-5419B7440F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02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Simon.halstead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Manchester SAFT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77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SAFT-</a:t>
            </a:r>
            <a:r>
              <a:rPr lang="en-GB" dirty="0" smtClean="0">
                <a:latin typeface="Symbol" pitchFamily="18" charset="2"/>
              </a:rPr>
              <a:t>g</a:t>
            </a:r>
            <a:r>
              <a:rPr lang="en-GB" dirty="0" smtClean="0"/>
              <a:t>-Mie has quite a few parameters: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99592" y="2492897"/>
            <a:ext cx="380161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s</a:t>
            </a:r>
          </a:p>
          <a:p>
            <a:pPr lvl="1"/>
            <a:r>
              <a:rPr lang="en-GB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e</a:t>
            </a:r>
            <a:r>
              <a:rPr lang="en-GB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(ii / </a:t>
            </a:r>
            <a:r>
              <a:rPr lang="en-GB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ij</a:t>
            </a:r>
            <a:r>
              <a:rPr lang="en-GB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GB" sz="32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GB" sz="32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l</a:t>
            </a:r>
            <a:r>
              <a:rPr lang="en-GB" sz="3200" b="1" baseline="300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GB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(ii / </a:t>
            </a:r>
            <a:r>
              <a:rPr lang="en-GB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ij</a:t>
            </a:r>
            <a:r>
              <a:rPr lang="en-GB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GB" sz="32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GB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l</a:t>
            </a:r>
            <a:r>
              <a:rPr lang="en-GB" sz="3200" b="1" baseline="30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  <a:p>
            <a:pPr lvl="1"/>
            <a:r>
              <a:rPr lang="en-GB" sz="32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Sf</a:t>
            </a:r>
            <a:endParaRPr lang="en-GB" sz="32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GB" sz="32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GB" sz="3200" b="1" baseline="-250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</a:t>
            </a:r>
            <a:endParaRPr lang="en-GB" sz="3200" b="1" baseline="-250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GB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mass</a:t>
            </a:r>
          </a:p>
          <a:p>
            <a:pPr lvl="1"/>
            <a:endParaRPr lang="en-GB" sz="3200" b="1" baseline="-25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31840" y="2492897"/>
            <a:ext cx="380161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GB" sz="32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HB</a:t>
            </a:r>
            <a:r>
              <a:rPr lang="en-GB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(ii / </a:t>
            </a:r>
            <a:r>
              <a:rPr lang="en-GB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ij</a:t>
            </a:r>
            <a:r>
              <a:rPr lang="en-GB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r>
              <a:rPr lang="en-GB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GB" sz="32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HB</a:t>
            </a:r>
            <a:r>
              <a:rPr lang="en-GB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(ii / </a:t>
            </a:r>
            <a:r>
              <a:rPr lang="en-GB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ij</a:t>
            </a:r>
            <a:r>
              <a:rPr lang="en-GB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endParaRPr lang="en-GB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32040" y="2957691"/>
            <a:ext cx="380161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09320" y="2492896"/>
            <a:ext cx="380161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</a:t>
            </a:r>
          </a:p>
          <a:p>
            <a:pPr lvl="1"/>
            <a:r>
              <a:rPr lang="en-GB" sz="32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dt</a:t>
            </a:r>
            <a:endParaRPr lang="en-GB" sz="32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GB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</a:t>
            </a:r>
          </a:p>
          <a:p>
            <a:pPr lvl="1"/>
            <a:r>
              <a:rPr lang="en-GB" sz="32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s</a:t>
            </a:r>
            <a:r>
              <a:rPr lang="en-GB" sz="3200" b="1" baseline="300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born</a:t>
            </a:r>
            <a:endParaRPr lang="en-GB" sz="3200" b="1" baseline="300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GB" sz="32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GB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0589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Making &amp; running the program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Brief user manual is included</a:t>
            </a:r>
          </a:p>
          <a:p>
            <a:r>
              <a:rPr lang="en-GB" dirty="0" smtClean="0"/>
              <a:t>TEST directory also has sample inputs</a:t>
            </a:r>
          </a:p>
          <a:p>
            <a:endParaRPr lang="en-GB" dirty="0"/>
          </a:p>
          <a:p>
            <a:r>
              <a:rPr lang="en-GB" dirty="0" smtClean="0"/>
              <a:t>To make the code, use the </a:t>
            </a:r>
            <a:r>
              <a:rPr lang="en-GB" dirty="0" err="1" smtClean="0"/>
              <a:t>Makefile</a:t>
            </a: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# make</a:t>
            </a:r>
          </a:p>
          <a:p>
            <a:pPr lvl="1"/>
            <a:r>
              <a:rPr lang="en-GB" dirty="0" smtClean="0"/>
              <a:t>This uses the </a:t>
            </a:r>
            <a:r>
              <a:rPr lang="en-GB" dirty="0" err="1" smtClean="0"/>
              <a:t>gfortran</a:t>
            </a:r>
            <a:r>
              <a:rPr lang="en-GB" dirty="0" smtClean="0"/>
              <a:t> (gnu / </a:t>
            </a:r>
            <a:r>
              <a:rPr lang="en-GB" dirty="0" err="1" smtClean="0"/>
              <a:t>gcc</a:t>
            </a:r>
            <a:r>
              <a:rPr lang="en-GB" dirty="0" smtClean="0"/>
              <a:t>) compiler</a:t>
            </a:r>
          </a:p>
          <a:p>
            <a:pPr lvl="1"/>
            <a:r>
              <a:rPr lang="en-GB" dirty="0" smtClean="0"/>
              <a:t>This will create mansaft.exe and optimiser.exe</a:t>
            </a:r>
          </a:p>
          <a:p>
            <a:endParaRPr lang="en-GB" dirty="0" smtClean="0"/>
          </a:p>
          <a:p>
            <a:r>
              <a:rPr lang="en-GB" dirty="0" smtClean="0"/>
              <a:t>On SCF, you will need to load the newer </a:t>
            </a:r>
            <a:r>
              <a:rPr lang="en-GB" dirty="0" err="1" smtClean="0"/>
              <a:t>gfortran</a:t>
            </a:r>
            <a:r>
              <a:rPr lang="en-GB" dirty="0" smtClean="0"/>
              <a:t> module!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8961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Making &amp; running the program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run a normal calculation:</a:t>
            </a:r>
          </a:p>
          <a:p>
            <a:pPr marL="0" indent="0">
              <a:buNone/>
            </a:pPr>
            <a:r>
              <a:rPr lang="en-GB" dirty="0" smtClean="0"/>
              <a:t>	./mansaft.exe  input.in</a:t>
            </a:r>
          </a:p>
          <a:p>
            <a:endParaRPr lang="en-GB" dirty="0"/>
          </a:p>
          <a:p>
            <a:r>
              <a:rPr lang="en-GB" dirty="0" smtClean="0"/>
              <a:t>To run a parameter optimisation:</a:t>
            </a:r>
          </a:p>
          <a:p>
            <a:pPr marL="0" indent="0">
              <a:buNone/>
            </a:pPr>
            <a:r>
              <a:rPr lang="en-GB" dirty="0" smtClean="0"/>
              <a:t>	./optimiser.exe  input.in  params.in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Note that .in files can have any names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3768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Input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TITLE</a:t>
            </a:r>
          </a:p>
          <a:p>
            <a:pPr marL="400050" lvl="1" indent="0">
              <a:buNone/>
            </a:pPr>
            <a:r>
              <a:rPr lang="en-GB" dirty="0" smtClean="0"/>
              <a:t>BLANK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SEGMENTS</a:t>
            </a:r>
          </a:p>
          <a:p>
            <a:pPr marL="400050" lvl="1" indent="0">
              <a:buNone/>
            </a:pPr>
            <a:r>
              <a:rPr lang="en-GB" dirty="0" smtClean="0"/>
              <a:t>BLANK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UNLIKE </a:t>
            </a:r>
            <a:r>
              <a:rPr lang="en-GB" dirty="0" smtClean="0">
                <a:latin typeface="Symbol" pitchFamily="18" charset="2"/>
              </a:rPr>
              <a:t>e</a:t>
            </a:r>
          </a:p>
          <a:p>
            <a:pPr marL="400050" lvl="1" indent="0">
              <a:buNone/>
            </a:pPr>
            <a:r>
              <a:rPr lang="en-GB" dirty="0" smtClean="0"/>
              <a:t>BLANK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UNLIKE </a:t>
            </a:r>
            <a:r>
              <a:rPr lang="en-GB" dirty="0" err="1" smtClean="0">
                <a:latin typeface="Symbol" pitchFamily="18" charset="2"/>
              </a:rPr>
              <a:t>l</a:t>
            </a:r>
            <a:r>
              <a:rPr lang="en-GB" baseline="-25000" dirty="0" err="1" smtClean="0"/>
              <a:t>r</a:t>
            </a:r>
            <a:endParaRPr lang="en-GB" baseline="-25000" dirty="0" smtClean="0"/>
          </a:p>
          <a:p>
            <a:pPr marL="400050" lvl="1" indent="0">
              <a:buNone/>
            </a:pPr>
            <a:r>
              <a:rPr lang="en-GB" dirty="0" smtClean="0"/>
              <a:t>BLANK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ASSOCIATION</a:t>
            </a:r>
          </a:p>
          <a:p>
            <a:pPr marL="400050" lvl="1" indent="0">
              <a:buNone/>
            </a:pPr>
            <a:r>
              <a:rPr lang="en-GB" dirty="0" smtClean="0"/>
              <a:t>BLANK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COMPONENTS</a:t>
            </a:r>
          </a:p>
          <a:p>
            <a:pPr marL="400050" lvl="1" indent="0">
              <a:buNone/>
            </a:pPr>
            <a:r>
              <a:rPr lang="en-GB" dirty="0" smtClean="0"/>
              <a:t>BLANK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CALCULATION DETAILS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2405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65969" cy="659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8012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Input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TITLE</a:t>
            </a:r>
          </a:p>
          <a:p>
            <a:pPr marL="400050" lvl="1" indent="0">
              <a:buNone/>
            </a:pPr>
            <a:r>
              <a:rPr lang="en-GB" dirty="0" smtClean="0"/>
              <a:t>BLANK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SEGMENTS</a:t>
            </a:r>
          </a:p>
          <a:p>
            <a:pPr marL="400050" lvl="1" indent="0">
              <a:buNone/>
            </a:pPr>
            <a:r>
              <a:rPr lang="en-GB" dirty="0" smtClean="0"/>
              <a:t>BLANK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UNLIKE </a:t>
            </a:r>
            <a:r>
              <a:rPr lang="en-GB" dirty="0" smtClean="0">
                <a:latin typeface="Symbol" pitchFamily="18" charset="2"/>
              </a:rPr>
              <a:t>e</a:t>
            </a:r>
          </a:p>
          <a:p>
            <a:pPr marL="400050" lvl="1" indent="0">
              <a:buNone/>
            </a:pPr>
            <a:r>
              <a:rPr lang="en-GB" dirty="0" smtClean="0"/>
              <a:t>BLANK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UNLIKE </a:t>
            </a:r>
            <a:r>
              <a:rPr lang="en-GB" dirty="0" err="1" smtClean="0">
                <a:latin typeface="Symbol" pitchFamily="18" charset="2"/>
              </a:rPr>
              <a:t>l</a:t>
            </a:r>
            <a:r>
              <a:rPr lang="en-GB" baseline="-25000" dirty="0" err="1" smtClean="0"/>
              <a:t>r</a:t>
            </a:r>
            <a:endParaRPr lang="en-GB" baseline="-25000" dirty="0" smtClean="0"/>
          </a:p>
          <a:p>
            <a:pPr marL="400050" lvl="1" indent="0">
              <a:buNone/>
            </a:pPr>
            <a:r>
              <a:rPr lang="en-GB" dirty="0" smtClean="0"/>
              <a:t>BLANK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ASSOCIATION</a:t>
            </a:r>
          </a:p>
          <a:p>
            <a:pPr marL="400050" lvl="1" indent="0">
              <a:buNone/>
            </a:pPr>
            <a:r>
              <a:rPr lang="en-GB" dirty="0" smtClean="0"/>
              <a:t>BLANK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COMPONENTS</a:t>
            </a:r>
          </a:p>
          <a:p>
            <a:pPr marL="400050" lvl="1" indent="0">
              <a:buNone/>
            </a:pPr>
            <a:r>
              <a:rPr lang="en-GB" dirty="0" smtClean="0"/>
              <a:t>BLANK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CALCULATION DETAILS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771800" y="1988840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Nsegments</a:t>
            </a:r>
            <a:endParaRPr lang="en-GB" dirty="0" smtClean="0"/>
          </a:p>
          <a:p>
            <a:r>
              <a:rPr lang="en-GB" dirty="0" smtClean="0"/>
              <a:t>Name   </a:t>
            </a:r>
            <a:r>
              <a:rPr lang="en-GB" dirty="0" smtClean="0">
                <a:latin typeface="Symbol" pitchFamily="18" charset="2"/>
              </a:rPr>
              <a:t>s</a:t>
            </a:r>
            <a:r>
              <a:rPr lang="en-GB" dirty="0" smtClean="0"/>
              <a:t>(</a:t>
            </a:r>
            <a:r>
              <a:rPr lang="en-GB" dirty="0" smtClean="0">
                <a:latin typeface="Calibri"/>
                <a:cs typeface="Calibri"/>
              </a:rPr>
              <a:t>Å</a:t>
            </a:r>
            <a:r>
              <a:rPr lang="en-GB" dirty="0" smtClean="0"/>
              <a:t>)   </a:t>
            </a:r>
            <a:r>
              <a:rPr lang="en-GB" dirty="0" smtClean="0">
                <a:latin typeface="Symbol" pitchFamily="18" charset="2"/>
              </a:rPr>
              <a:t>e</a:t>
            </a:r>
            <a:r>
              <a:rPr lang="en-GB" dirty="0" smtClean="0"/>
              <a:t>(K)  </a:t>
            </a:r>
            <a:r>
              <a:rPr lang="en-GB" dirty="0" err="1" smtClean="0">
                <a:latin typeface="Symbol" pitchFamily="18" charset="2"/>
              </a:rPr>
              <a:t>l</a:t>
            </a:r>
            <a:r>
              <a:rPr lang="en-GB" baseline="-25000" dirty="0" err="1" smtClean="0"/>
              <a:t>r</a:t>
            </a:r>
            <a:r>
              <a:rPr lang="en-GB" dirty="0" smtClean="0"/>
              <a:t>   </a:t>
            </a:r>
            <a:r>
              <a:rPr lang="en-GB" dirty="0" smtClean="0">
                <a:latin typeface="Symbol" pitchFamily="18" charset="2"/>
              </a:rPr>
              <a:t>l</a:t>
            </a:r>
            <a:r>
              <a:rPr lang="en-GB" baseline="-25000" dirty="0" smtClean="0"/>
              <a:t>a</a:t>
            </a:r>
            <a:r>
              <a:rPr lang="en-GB" dirty="0" smtClean="0"/>
              <a:t>    </a:t>
            </a:r>
            <a:r>
              <a:rPr lang="en-GB" dirty="0" err="1" smtClean="0"/>
              <a:t>S</a:t>
            </a:r>
            <a:r>
              <a:rPr lang="en-GB" baseline="-25000" dirty="0" err="1" smtClean="0"/>
              <a:t>f</a:t>
            </a:r>
            <a:r>
              <a:rPr lang="en-GB" dirty="0" smtClean="0"/>
              <a:t>   </a:t>
            </a:r>
            <a:r>
              <a:rPr lang="en-GB" dirty="0" err="1" smtClean="0"/>
              <a:t>N</a:t>
            </a:r>
            <a:r>
              <a:rPr lang="en-GB" baseline="-25000" dirty="0" err="1" smtClean="0"/>
              <a:t>seg</a:t>
            </a:r>
            <a:r>
              <a:rPr lang="en-GB" dirty="0" smtClean="0"/>
              <a:t>   mass    q    </a:t>
            </a:r>
            <a:r>
              <a:rPr lang="en-GB" dirty="0" err="1" smtClean="0">
                <a:latin typeface="Symbol" pitchFamily="18" charset="2"/>
              </a:rPr>
              <a:t>s</a:t>
            </a:r>
            <a:r>
              <a:rPr lang="en-GB" baseline="-25000" dirty="0" err="1" smtClean="0"/>
              <a:t>Born</a:t>
            </a:r>
            <a:r>
              <a:rPr lang="en-GB" dirty="0" smtClean="0"/>
              <a:t>   </a:t>
            </a:r>
            <a:r>
              <a:rPr lang="en-GB" dirty="0" err="1" smtClean="0"/>
              <a:t>N</a:t>
            </a:r>
            <a:r>
              <a:rPr lang="en-GB" baseline="-25000" dirty="0" err="1" smtClean="0"/>
              <a:t>assoc_types</a:t>
            </a:r>
            <a:endParaRPr lang="en-GB" baseline="-25000" dirty="0" smtClean="0"/>
          </a:p>
          <a:p>
            <a:r>
              <a:rPr lang="en-GB" dirty="0" err="1" smtClean="0"/>
              <a:t>N</a:t>
            </a:r>
            <a:r>
              <a:rPr lang="en-GB" baseline="-25000" dirty="0" err="1" smtClean="0"/>
              <a:t>assoc</a:t>
            </a:r>
            <a:r>
              <a:rPr lang="en-GB" baseline="-25000" dirty="0" smtClean="0"/>
              <a:t> </a:t>
            </a:r>
            <a:r>
              <a:rPr lang="en-GB" baseline="-25000" dirty="0" err="1" smtClean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4054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Input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TITLE</a:t>
            </a:r>
          </a:p>
          <a:p>
            <a:pPr marL="400050" lvl="1" indent="0">
              <a:buNone/>
            </a:pPr>
            <a:r>
              <a:rPr lang="en-GB" dirty="0" smtClean="0"/>
              <a:t>BLANK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SEGMENTS</a:t>
            </a:r>
          </a:p>
          <a:p>
            <a:pPr marL="400050" lvl="1" indent="0">
              <a:buNone/>
            </a:pPr>
            <a:r>
              <a:rPr lang="en-GB" dirty="0" smtClean="0"/>
              <a:t>BLANK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UNLIKE </a:t>
            </a:r>
            <a:r>
              <a:rPr lang="en-GB" dirty="0" smtClean="0">
                <a:latin typeface="Symbol" pitchFamily="18" charset="2"/>
              </a:rPr>
              <a:t>e</a:t>
            </a:r>
          </a:p>
          <a:p>
            <a:pPr marL="400050" lvl="1" indent="0">
              <a:buNone/>
            </a:pPr>
            <a:r>
              <a:rPr lang="en-GB" dirty="0" smtClean="0"/>
              <a:t>BLANK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UNLIKE </a:t>
            </a:r>
            <a:r>
              <a:rPr lang="en-GB" dirty="0" err="1" smtClean="0">
                <a:latin typeface="Symbol" pitchFamily="18" charset="2"/>
              </a:rPr>
              <a:t>l</a:t>
            </a:r>
            <a:r>
              <a:rPr lang="en-GB" baseline="-25000" dirty="0" err="1" smtClean="0"/>
              <a:t>r</a:t>
            </a:r>
            <a:endParaRPr lang="en-GB" baseline="-25000" dirty="0" smtClean="0"/>
          </a:p>
          <a:p>
            <a:pPr marL="400050" lvl="1" indent="0">
              <a:buNone/>
            </a:pPr>
            <a:r>
              <a:rPr lang="en-GB" dirty="0" smtClean="0"/>
              <a:t>BLANK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ASSOCIATION</a:t>
            </a:r>
          </a:p>
          <a:p>
            <a:pPr marL="400050" lvl="1" indent="0">
              <a:buNone/>
            </a:pPr>
            <a:r>
              <a:rPr lang="en-GB" dirty="0" smtClean="0"/>
              <a:t>BLANK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COMPONENTS</a:t>
            </a:r>
          </a:p>
          <a:p>
            <a:pPr marL="400050" lvl="1" indent="0">
              <a:buNone/>
            </a:pPr>
            <a:r>
              <a:rPr lang="en-GB" dirty="0" smtClean="0"/>
              <a:t>BLANK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CALCULATION DETAILS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771800" y="2492896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 unlike</a:t>
            </a:r>
          </a:p>
          <a:p>
            <a:r>
              <a:rPr lang="en-GB" dirty="0" smtClean="0"/>
              <a:t>segment </a:t>
            </a:r>
            <a:r>
              <a:rPr lang="en-GB" dirty="0" err="1" smtClean="0"/>
              <a:t>i</a:t>
            </a:r>
            <a:r>
              <a:rPr lang="en-GB" dirty="0" smtClean="0"/>
              <a:t>    segment j          </a:t>
            </a:r>
            <a:r>
              <a:rPr lang="en-GB" dirty="0" smtClean="0">
                <a:latin typeface="Symbol" pitchFamily="18" charset="2"/>
              </a:rPr>
              <a:t>e</a:t>
            </a:r>
            <a:r>
              <a:rPr lang="en-GB" dirty="0" smtClean="0"/>
              <a:t> </a:t>
            </a:r>
            <a:r>
              <a:rPr lang="en-GB" dirty="0" err="1" smtClean="0"/>
              <a:t>ij</a:t>
            </a:r>
            <a:r>
              <a:rPr lang="en-GB" dirty="0" smtClean="0"/>
              <a:t> (K)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438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Input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TITLE</a:t>
            </a:r>
          </a:p>
          <a:p>
            <a:pPr marL="400050" lvl="1" indent="0">
              <a:buNone/>
            </a:pPr>
            <a:r>
              <a:rPr lang="en-GB" dirty="0" smtClean="0"/>
              <a:t>BLANK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SEGMENTS</a:t>
            </a:r>
          </a:p>
          <a:p>
            <a:pPr marL="400050" lvl="1" indent="0">
              <a:buNone/>
            </a:pPr>
            <a:r>
              <a:rPr lang="en-GB" dirty="0" smtClean="0"/>
              <a:t>BLANK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UNLIKE </a:t>
            </a:r>
            <a:r>
              <a:rPr lang="en-GB" dirty="0" smtClean="0">
                <a:latin typeface="Symbol" pitchFamily="18" charset="2"/>
              </a:rPr>
              <a:t>e</a:t>
            </a:r>
          </a:p>
          <a:p>
            <a:pPr marL="400050" lvl="1" indent="0">
              <a:buNone/>
            </a:pPr>
            <a:r>
              <a:rPr lang="en-GB" dirty="0" smtClean="0"/>
              <a:t>BLANK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UNLIKE </a:t>
            </a:r>
            <a:r>
              <a:rPr lang="en-GB" dirty="0" err="1" smtClean="0">
                <a:latin typeface="Symbol" pitchFamily="18" charset="2"/>
              </a:rPr>
              <a:t>l</a:t>
            </a:r>
            <a:r>
              <a:rPr lang="en-GB" baseline="-25000" dirty="0" err="1" smtClean="0"/>
              <a:t>r</a:t>
            </a:r>
            <a:endParaRPr lang="en-GB" baseline="-25000" dirty="0" smtClean="0"/>
          </a:p>
          <a:p>
            <a:pPr marL="400050" lvl="1" indent="0">
              <a:buNone/>
            </a:pPr>
            <a:r>
              <a:rPr lang="en-GB" dirty="0" smtClean="0"/>
              <a:t>BLANK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ASSOCIATION</a:t>
            </a:r>
          </a:p>
          <a:p>
            <a:pPr marL="400050" lvl="1" indent="0">
              <a:buNone/>
            </a:pPr>
            <a:r>
              <a:rPr lang="en-GB" dirty="0" smtClean="0"/>
              <a:t>BLANK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COMPONENTS</a:t>
            </a:r>
          </a:p>
          <a:p>
            <a:pPr marL="400050" lvl="1" indent="0">
              <a:buNone/>
            </a:pPr>
            <a:r>
              <a:rPr lang="en-GB" dirty="0" smtClean="0"/>
              <a:t>BLANK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CALCULATION DETAILS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771800" y="3356992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 unlike</a:t>
            </a:r>
          </a:p>
          <a:p>
            <a:r>
              <a:rPr lang="en-GB" dirty="0" smtClean="0"/>
              <a:t>segment </a:t>
            </a:r>
            <a:r>
              <a:rPr lang="en-GB" dirty="0" err="1" smtClean="0"/>
              <a:t>i</a:t>
            </a:r>
            <a:r>
              <a:rPr lang="en-GB" dirty="0" smtClean="0"/>
              <a:t>    segment j          </a:t>
            </a:r>
            <a:r>
              <a:rPr lang="en-GB" dirty="0" smtClean="0">
                <a:latin typeface="Symbol" pitchFamily="18" charset="2"/>
              </a:rPr>
              <a:t>l</a:t>
            </a:r>
            <a:r>
              <a:rPr lang="en-GB" dirty="0" smtClean="0"/>
              <a:t> </a:t>
            </a:r>
            <a:r>
              <a:rPr lang="en-GB" dirty="0" err="1" smtClean="0"/>
              <a:t>ij</a:t>
            </a:r>
            <a:r>
              <a:rPr lang="en-GB" dirty="0" smtClean="0"/>
              <a:t> (K)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6294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Input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TITLE</a:t>
            </a:r>
          </a:p>
          <a:p>
            <a:pPr marL="400050" lvl="1" indent="0">
              <a:buNone/>
            </a:pPr>
            <a:r>
              <a:rPr lang="en-GB" dirty="0" smtClean="0"/>
              <a:t>BLANK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SEGMENTS</a:t>
            </a:r>
          </a:p>
          <a:p>
            <a:pPr marL="400050" lvl="1" indent="0">
              <a:buNone/>
            </a:pPr>
            <a:r>
              <a:rPr lang="en-GB" dirty="0" smtClean="0"/>
              <a:t>BLANK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UNLIKE </a:t>
            </a:r>
            <a:r>
              <a:rPr lang="en-GB" dirty="0" smtClean="0">
                <a:latin typeface="Symbol" pitchFamily="18" charset="2"/>
              </a:rPr>
              <a:t>e</a:t>
            </a:r>
          </a:p>
          <a:p>
            <a:pPr marL="400050" lvl="1" indent="0">
              <a:buNone/>
            </a:pPr>
            <a:r>
              <a:rPr lang="en-GB" dirty="0" smtClean="0"/>
              <a:t>BLANK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UNLIKE </a:t>
            </a:r>
            <a:r>
              <a:rPr lang="en-GB" dirty="0" err="1" smtClean="0">
                <a:latin typeface="Symbol" pitchFamily="18" charset="2"/>
              </a:rPr>
              <a:t>l</a:t>
            </a:r>
            <a:r>
              <a:rPr lang="en-GB" baseline="-25000" dirty="0" err="1" smtClean="0"/>
              <a:t>r</a:t>
            </a:r>
            <a:endParaRPr lang="en-GB" baseline="-25000" dirty="0" smtClean="0"/>
          </a:p>
          <a:p>
            <a:pPr marL="400050" lvl="1" indent="0">
              <a:buNone/>
            </a:pPr>
            <a:r>
              <a:rPr lang="en-GB" dirty="0" smtClean="0"/>
              <a:t>BLANK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ASSOCIATION</a:t>
            </a:r>
          </a:p>
          <a:p>
            <a:pPr marL="400050" lvl="1" indent="0">
              <a:buNone/>
            </a:pPr>
            <a:r>
              <a:rPr lang="en-GB" dirty="0" smtClean="0"/>
              <a:t>BLANK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COMPONENTS</a:t>
            </a:r>
          </a:p>
          <a:p>
            <a:pPr marL="400050" lvl="1" indent="0">
              <a:buNone/>
            </a:pPr>
            <a:r>
              <a:rPr lang="en-GB" dirty="0" smtClean="0"/>
              <a:t>BLANK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CALCULATION DETAILS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755090" y="40107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 </a:t>
            </a:r>
            <a:r>
              <a:rPr lang="en-GB" dirty="0" err="1" smtClean="0"/>
              <a:t>assoc</a:t>
            </a:r>
            <a:endParaRPr lang="en-GB" dirty="0" smtClean="0"/>
          </a:p>
          <a:p>
            <a:r>
              <a:rPr lang="en-GB" dirty="0" smtClean="0"/>
              <a:t>segment </a:t>
            </a:r>
            <a:r>
              <a:rPr lang="en-GB" dirty="0" err="1" smtClean="0"/>
              <a:t>i</a:t>
            </a:r>
            <a:r>
              <a:rPr lang="en-GB" dirty="0" smtClean="0"/>
              <a:t>   </a:t>
            </a:r>
            <a:r>
              <a:rPr lang="en-GB" dirty="0" err="1" smtClean="0"/>
              <a:t>assoc_type</a:t>
            </a:r>
            <a:r>
              <a:rPr lang="en-GB" dirty="0" smtClean="0"/>
              <a:t> k  segment j </a:t>
            </a:r>
            <a:r>
              <a:rPr lang="en-GB" dirty="0" err="1" smtClean="0"/>
              <a:t>assoc_type</a:t>
            </a:r>
            <a:r>
              <a:rPr lang="en-GB" dirty="0" smtClean="0"/>
              <a:t> l  E</a:t>
            </a:r>
            <a:r>
              <a:rPr lang="en-GB" baseline="30000" dirty="0" smtClean="0"/>
              <a:t>HB</a:t>
            </a:r>
            <a:r>
              <a:rPr lang="en-GB" dirty="0" smtClean="0"/>
              <a:t>(K) K</a:t>
            </a:r>
            <a:r>
              <a:rPr lang="en-GB" baseline="30000" dirty="0" smtClean="0"/>
              <a:t>HB</a:t>
            </a:r>
            <a:r>
              <a:rPr lang="en-GB" dirty="0" smtClean="0"/>
              <a:t>(</a:t>
            </a:r>
            <a:r>
              <a:rPr lang="en-GB" dirty="0">
                <a:cs typeface="Calibri"/>
              </a:rPr>
              <a:t>Å</a:t>
            </a:r>
            <a:r>
              <a:rPr lang="en-GB" baseline="30000" dirty="0" smtClean="0"/>
              <a:t>3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5242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Input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TITLE</a:t>
            </a:r>
          </a:p>
          <a:p>
            <a:pPr marL="400050" lvl="1" indent="0">
              <a:buNone/>
            </a:pPr>
            <a:r>
              <a:rPr lang="en-GB" dirty="0" smtClean="0"/>
              <a:t>BLANK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SEGMENTS</a:t>
            </a:r>
          </a:p>
          <a:p>
            <a:pPr marL="400050" lvl="1" indent="0">
              <a:buNone/>
            </a:pPr>
            <a:r>
              <a:rPr lang="en-GB" dirty="0" smtClean="0"/>
              <a:t>BLANK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UNLIKE </a:t>
            </a:r>
            <a:r>
              <a:rPr lang="en-GB" dirty="0" smtClean="0">
                <a:latin typeface="Symbol" pitchFamily="18" charset="2"/>
              </a:rPr>
              <a:t>e</a:t>
            </a:r>
          </a:p>
          <a:p>
            <a:pPr marL="400050" lvl="1" indent="0">
              <a:buNone/>
            </a:pPr>
            <a:r>
              <a:rPr lang="en-GB" dirty="0" smtClean="0"/>
              <a:t>BLANK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UNLIKE </a:t>
            </a:r>
            <a:r>
              <a:rPr lang="en-GB" dirty="0" err="1" smtClean="0">
                <a:latin typeface="Symbol" pitchFamily="18" charset="2"/>
              </a:rPr>
              <a:t>l</a:t>
            </a:r>
            <a:r>
              <a:rPr lang="en-GB" baseline="-25000" dirty="0" err="1" smtClean="0"/>
              <a:t>r</a:t>
            </a:r>
            <a:endParaRPr lang="en-GB" baseline="-25000" dirty="0" smtClean="0"/>
          </a:p>
          <a:p>
            <a:pPr marL="400050" lvl="1" indent="0">
              <a:buNone/>
            </a:pPr>
            <a:r>
              <a:rPr lang="en-GB" dirty="0" smtClean="0"/>
              <a:t>BLANK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ASSOCIATION</a:t>
            </a:r>
          </a:p>
          <a:p>
            <a:pPr marL="400050" lvl="1" indent="0">
              <a:buNone/>
            </a:pPr>
            <a:r>
              <a:rPr lang="en-GB" dirty="0" smtClean="0"/>
              <a:t>BLANK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COMPONENTS</a:t>
            </a:r>
          </a:p>
          <a:p>
            <a:pPr marL="400050" lvl="1" indent="0">
              <a:buNone/>
            </a:pPr>
            <a:r>
              <a:rPr lang="en-GB" dirty="0" smtClean="0"/>
              <a:t>BLANK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CALCULATION DETAILS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788960" y="4449886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 molecule types</a:t>
            </a:r>
          </a:p>
          <a:p>
            <a:r>
              <a:rPr lang="en-GB" dirty="0" smtClean="0"/>
              <a:t>name   </a:t>
            </a:r>
            <a:r>
              <a:rPr lang="en-GB" dirty="0" err="1" smtClean="0"/>
              <a:t>mole_fraction</a:t>
            </a:r>
            <a:r>
              <a:rPr lang="en-GB" dirty="0" smtClean="0"/>
              <a:t>    mass     </a:t>
            </a:r>
            <a:r>
              <a:rPr lang="en-GB" dirty="0" err="1" smtClean="0"/>
              <a:t>dt</a:t>
            </a:r>
            <a:r>
              <a:rPr lang="en-GB" dirty="0" smtClean="0"/>
              <a:t>    dv   </a:t>
            </a:r>
            <a:r>
              <a:rPr lang="en-GB" dirty="0" err="1" smtClean="0"/>
              <a:t>number_segment_types</a:t>
            </a:r>
            <a:endParaRPr lang="en-GB" dirty="0" smtClean="0"/>
          </a:p>
          <a:p>
            <a:r>
              <a:rPr lang="en-GB" dirty="0" err="1" smtClean="0"/>
              <a:t>Segment_type</a:t>
            </a:r>
            <a:r>
              <a:rPr lang="en-GB" dirty="0" smtClean="0"/>
              <a:t>      </a:t>
            </a:r>
            <a:r>
              <a:rPr lang="en-GB" dirty="0" err="1" smtClean="0"/>
              <a:t>number_of_segments</a:t>
            </a:r>
            <a:r>
              <a:rPr lang="en-GB" dirty="0" smtClean="0"/>
              <a:t>  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284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SAFT?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sz="2800" dirty="0" smtClean="0"/>
                  <a:t>State-of-the-art </a:t>
                </a:r>
                <a:r>
                  <a:rPr lang="en-GB" sz="2800" dirty="0" err="1" smtClean="0"/>
                  <a:t>EoS</a:t>
                </a:r>
                <a:r>
                  <a:rPr lang="en-GB" sz="2800" dirty="0" smtClean="0"/>
                  <a:t> for calculation of Helmholtz free energy</a:t>
                </a:r>
              </a:p>
              <a:p>
                <a:pPr lvl="1"/>
                <a:r>
                  <a:rPr lang="en-GB" sz="2400" dirty="0" smtClean="0"/>
                  <a:t>Based on Wertheim perturbation theory</a:t>
                </a:r>
              </a:p>
              <a:p>
                <a:pPr lvl="1"/>
                <a:r>
                  <a:rPr lang="en-GB" sz="2400" dirty="0" smtClean="0"/>
                  <a:t>Many flavours – we use SAFT-</a:t>
                </a:r>
                <a:r>
                  <a:rPr lang="en-GB" sz="2400" dirty="0" smtClean="0">
                    <a:latin typeface="Symbol" pitchFamily="18" charset="2"/>
                  </a:rPr>
                  <a:t>g</a:t>
                </a:r>
                <a:r>
                  <a:rPr lang="en-GB" sz="2400" dirty="0" smtClean="0"/>
                  <a:t>-Mie</a:t>
                </a:r>
              </a:p>
              <a:p>
                <a:r>
                  <a:rPr lang="en-GB" sz="2800" dirty="0"/>
                  <a:t>Basic form</a:t>
                </a:r>
                <a:r>
                  <a:rPr lang="en-GB" sz="2800" dirty="0" smtClean="0"/>
                  <a:t>:</a:t>
                </a:r>
              </a:p>
              <a:p>
                <a:endParaRPr lang="en-GB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>
                          <a:latin typeface="Cambria Math"/>
                        </a:rPr>
                        <m:t>𝐴</m:t>
                      </m:r>
                      <m:r>
                        <a:rPr lang="en-GB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800" i="1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GB" sz="2800" i="1">
                              <a:latin typeface="Cambria Math"/>
                            </a:rPr>
                            <m:t>𝑖𝑑𝑒𝑎𝑙</m:t>
                          </m:r>
                        </m:sup>
                      </m:sSup>
                      <m:r>
                        <a:rPr lang="en-GB" sz="28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GB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800" i="1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GB" sz="2800" i="1">
                              <a:latin typeface="Cambria Math"/>
                            </a:rPr>
                            <m:t>𝑚𝑜𝑛𝑜</m:t>
                          </m:r>
                        </m:sup>
                      </m:sSup>
                      <m:r>
                        <a:rPr lang="en-GB" sz="28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GB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800" i="1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GB" sz="2800" i="1">
                              <a:latin typeface="Cambria Math"/>
                            </a:rPr>
                            <m:t>𝑐h𝑎𝑖𝑛</m:t>
                          </m:r>
                        </m:sup>
                      </m:sSup>
                      <m:r>
                        <a:rPr lang="en-GB" sz="28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GB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800" i="1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GB" sz="2800" i="1">
                              <a:latin typeface="Cambria Math"/>
                            </a:rPr>
                            <m:t>𝑎𝑠𝑠𝑜𝑐</m:t>
                          </m:r>
                        </m:sup>
                      </m:sSup>
                    </m:oMath>
                  </m:oMathPara>
                </a14:m>
                <a:endParaRPr lang="en-GB" sz="2800" dirty="0"/>
              </a:p>
              <a:p>
                <a:endParaRPr lang="en-GB" sz="2800" dirty="0" smtClean="0"/>
              </a:p>
              <a:p>
                <a:r>
                  <a:rPr lang="en-GB" sz="2800" dirty="0" smtClean="0"/>
                  <a:t>Additional </a:t>
                </a:r>
                <a:r>
                  <a:rPr lang="en-GB" sz="2800" dirty="0"/>
                  <a:t>terms can be added</a:t>
                </a:r>
              </a:p>
              <a:p>
                <a:pPr lvl="1"/>
                <a:r>
                  <a:rPr lang="en-GB" sz="2400" dirty="0"/>
                  <a:t>Ion interactions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2156" r="-9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37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Optimisation input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N parameters to optimise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KEY    </a:t>
            </a:r>
            <a:r>
              <a:rPr lang="en-GB" dirty="0" err="1" smtClean="0"/>
              <a:t>index_values</a:t>
            </a:r>
            <a:r>
              <a:rPr lang="en-GB" dirty="0" smtClean="0"/>
              <a:t>   min   max</a:t>
            </a:r>
          </a:p>
          <a:p>
            <a:pPr marL="914400" lvl="1" indent="-514350"/>
            <a:r>
              <a:rPr lang="en-GB" dirty="0" smtClean="0"/>
              <a:t>Key is in manual, test inputs and </a:t>
            </a:r>
            <a:r>
              <a:rPr lang="en-GB" dirty="0" err="1" smtClean="0"/>
              <a:t>Input_opt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58" y="3789040"/>
            <a:ext cx="8433407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666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After September…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 have often altered the code</a:t>
            </a:r>
          </a:p>
          <a:p>
            <a:pPr lvl="1"/>
            <a:r>
              <a:rPr lang="en-GB" dirty="0" smtClean="0"/>
              <a:t>I believe it should all be working, but….</a:t>
            </a:r>
            <a:endParaRPr lang="en-GB" dirty="0" smtClean="0"/>
          </a:p>
          <a:p>
            <a:pPr lvl="1"/>
            <a:r>
              <a:rPr lang="en-GB" dirty="0" smtClean="0"/>
              <a:t>Any </a:t>
            </a:r>
            <a:r>
              <a:rPr lang="en-GB" dirty="0" smtClean="0"/>
              <a:t>issues / questions with the program, please contact me: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dirty="0" smtClean="0">
                <a:hlinkClick r:id="rId2"/>
              </a:rPr>
              <a:t>Simon.halstead@gmail.com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My email is in code / manual too!</a:t>
            </a:r>
          </a:p>
          <a:p>
            <a:r>
              <a:rPr lang="en-GB" dirty="0" smtClean="0"/>
              <a:t>I am very keen for this code to be of use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622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1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25" b="50000"/>
          <a:stretch/>
        </p:blipFill>
        <p:spPr bwMode="auto">
          <a:xfrm>
            <a:off x="586256" y="188640"/>
            <a:ext cx="2757541" cy="2837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BDDC3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10592" y="836712"/>
                <a:ext cx="4680520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/>
                                </a:rPr>
                                <m:t>𝑖𝑑𝑒𝑎𝑙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GB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/>
                                </a:rPr>
                                <m:t>𝑁𝑘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  <m:r>
                        <a:rPr lang="en-GB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GB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GB" sz="2400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400" b="0" i="0" smtClean="0">
                                      <a:latin typeface="Cambria Math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GB" sz="24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sz="240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Λ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GB" sz="24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GB" sz="2400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592" y="836712"/>
                <a:ext cx="4680520" cy="110055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1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0000"/>
          <a:stretch/>
        </p:blipFill>
        <p:spPr bwMode="auto">
          <a:xfrm>
            <a:off x="677427" y="3429000"/>
            <a:ext cx="2742445" cy="2837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BDDC3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29755" y="4005064"/>
                <a:ext cx="4680520" cy="1840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/>
                                </a:rPr>
                                <m:t>𝑚𝑜𝑛𝑜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GB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/>
                                </a:rPr>
                                <m:t>𝑁𝑘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  <m:r>
                        <a:rPr lang="en-GB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GB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GB" sz="2400" b="0" i="1" smtClean="0"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en-GB" sz="2400" b="0" i="1" dirty="0" smtClean="0">
                  <a:latin typeface="Cambria Math"/>
                  <a:ea typeface="Cambria Math"/>
                </a:endParaRPr>
              </a:p>
              <a:p>
                <a:endParaRPr lang="en-GB" sz="2400" b="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en-GB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/>
                                  <a:ea typeface="Cambria Math"/>
                                </a:rPr>
                                <m:t>𝐻𝑆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GB" sz="24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400" i="1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755" y="4005064"/>
                <a:ext cx="4680520" cy="1840440"/>
              </a:xfrm>
              <a:prstGeom prst="rect">
                <a:avLst/>
              </a:prstGeom>
              <a:blipFill rotWithShape="1">
                <a:blip r:embed="rId4"/>
                <a:stretch>
                  <a:fillRect b="-36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746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1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47716"/>
          <a:stretch/>
        </p:blipFill>
        <p:spPr bwMode="auto">
          <a:xfrm>
            <a:off x="683568" y="332656"/>
            <a:ext cx="2867710" cy="283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BDDC3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63888" y="836712"/>
                <a:ext cx="5040560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/>
                                </a:rPr>
                                <m:t>𝑐h𝑎𝑖𝑛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GB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/>
                                </a:rPr>
                                <m:t>𝑁𝑘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  <m:r>
                        <a:rPr lang="en-GB" sz="2400" b="0" i="1" smtClean="0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GB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24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GB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𝑖𝑖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2400" b="0" i="1" smtClean="0">
                                  <a:latin typeface="Cambria Math"/>
                                </a:rPr>
                                <m:t>𝑀𝑖𝑒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/>
                                </a:rPr>
                                <m:t>𝑖𝑖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GB" sz="2400" b="0" i="1" dirty="0" smtClean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836712"/>
                <a:ext cx="5040560" cy="110055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1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8405"/>
          <a:stretch/>
        </p:blipFill>
        <p:spPr bwMode="auto">
          <a:xfrm>
            <a:off x="539552" y="3140967"/>
            <a:ext cx="2742445" cy="2927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BDDC3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07904" y="3789040"/>
                <a:ext cx="5040560" cy="932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/>
                                </a:rPr>
                                <m:t>𝑎𝑠𝑠𝑜𝑐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GB" sz="2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/>
                                </a:rPr>
                                <m:t>𝑁𝑘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  <m:r>
                        <a:rPr lang="en-GB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GB" sz="2000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GB" sz="20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GB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0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GB" sz="2000" b="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sz="2000" b="0" i="0" smtClean="0">
                                          <a:latin typeface="Cambria Math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GB" sz="20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GB" sz="2000" b="0" i="1" smtClean="0">
                                              <a:latin typeface="Cambria Math"/>
                                            </a:rPr>
                                            <m:t>𝑎𝑖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GB" sz="20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GB" sz="2000" i="1">
                                              <a:latin typeface="Cambria Math"/>
                                            </a:rPr>
                                            <m:t>𝑎𝑖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GB" sz="20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GB" sz="20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0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sz="20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GB" sz="2400" b="0" i="1" dirty="0" smtClean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3789040"/>
                <a:ext cx="5040560" cy="93262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015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GB" sz="2000" dirty="0" smtClean="0"/>
              <a:t>For current project, also require ion-ion interactions</a:t>
            </a:r>
          </a:p>
          <a:p>
            <a:pPr lvl="1"/>
            <a:r>
              <a:rPr lang="en-GB" sz="1800" dirty="0" smtClean="0"/>
              <a:t>This comes in two parts at present</a:t>
            </a:r>
            <a:endParaRPr lang="en-GB" sz="2000" dirty="0" smtClean="0"/>
          </a:p>
          <a:p>
            <a:r>
              <a:rPr lang="en-GB" sz="2400" dirty="0" err="1" smtClean="0"/>
              <a:t>A</a:t>
            </a:r>
            <a:r>
              <a:rPr lang="en-GB" sz="2400" baseline="30000" dirty="0" err="1" smtClean="0"/>
              <a:t>Born</a:t>
            </a:r>
            <a:endParaRPr lang="en-GB" sz="2400" baseline="30000" dirty="0" smtClean="0"/>
          </a:p>
          <a:p>
            <a:pPr lvl="1"/>
            <a:r>
              <a:rPr lang="en-GB" sz="2000" dirty="0" smtClean="0"/>
              <a:t>A Born term for the ion-solvent interactions</a:t>
            </a:r>
          </a:p>
          <a:p>
            <a:pPr lvl="1"/>
            <a:endParaRPr lang="en-GB" sz="2000" dirty="0"/>
          </a:p>
          <a:p>
            <a:pPr lvl="1"/>
            <a:endParaRPr lang="en-GB" sz="2000" dirty="0" smtClean="0"/>
          </a:p>
          <a:p>
            <a:pPr lvl="1"/>
            <a:endParaRPr lang="en-GB" sz="2000" dirty="0" smtClean="0"/>
          </a:p>
          <a:p>
            <a:r>
              <a:rPr lang="en-GB" sz="2400" dirty="0" err="1" smtClean="0"/>
              <a:t>A</a:t>
            </a:r>
            <a:r>
              <a:rPr lang="en-GB" sz="2400" baseline="30000" dirty="0" err="1" smtClean="0"/>
              <a:t>ion</a:t>
            </a:r>
            <a:endParaRPr lang="en-GB" sz="2400" baseline="30000" dirty="0" smtClean="0"/>
          </a:p>
          <a:p>
            <a:pPr lvl="1"/>
            <a:r>
              <a:rPr lang="en-GB" sz="2000" dirty="0" smtClean="0"/>
              <a:t>Term for ion-ion interactions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19672" y="3212976"/>
                <a:ext cx="5040560" cy="936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GB" sz="2000" i="1">
                              <a:latin typeface="Cambria Math"/>
                            </a:rPr>
                            <m:t>𝐵𝑜𝑟𝑛</m:t>
                          </m:r>
                        </m:sup>
                      </m:sSup>
                      <m:r>
                        <a:rPr lang="en-GB" sz="2000" b="0" i="1" smtClean="0">
                          <a:latin typeface="Cambria Math"/>
                        </a:rPr>
                        <m:t>=</m:t>
                      </m:r>
                      <m:r>
                        <a:rPr lang="en-GB" sz="20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GB" sz="20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2000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GB" sz="20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GB" sz="2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GB" sz="20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GB" sz="20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000" b="0" i="1" smtClean="0">
                                  <a:latin typeface="Cambria Math"/>
                                </a:rPr>
                                <m:t>𝐷</m:t>
                              </m:r>
                            </m:den>
                          </m:f>
                        </m:e>
                      </m:d>
                      <m:nary>
                        <m:naryPr>
                          <m:chr m:val="∑"/>
                          <m:ctrlPr>
                            <a:rPr lang="en-GB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GB" sz="2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/>
                                </a:rPr>
                                <m:t>𝑖𝑜𝑛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GB" sz="20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20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sz="20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GB" sz="20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sz="20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 smtClean="0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latin typeface="Cambria Math"/>
                                        </a:rPr>
                                        <m:t>𝑖𝑖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𝐵𝑜𝑟𝑛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GB" sz="2400" b="0" i="1" dirty="0" smtClean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212976"/>
                <a:ext cx="5040560" cy="9367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91680" y="5229200"/>
                <a:ext cx="5040560" cy="709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/>
                            </a:rPr>
                            <m:t>𝑖𝑜𝑛</m:t>
                          </m:r>
                        </m:sup>
                      </m:sSup>
                      <m:r>
                        <a:rPr lang="en-GB" sz="2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/>
                            </a:rPr>
                            <m:t>𝑀𝑆𝐴</m:t>
                          </m:r>
                        </m:sup>
                      </m:sSup>
                      <m:r>
                        <a:rPr lang="en-GB" sz="20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GB" sz="20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2000" b="0" i="1" smtClean="0">
                                  <a:latin typeface="Cambria Math"/>
                                  <a:ea typeface="Cambria Math"/>
                                </a:rPr>
                                <m:t>Γ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2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/>
                            </a:rPr>
                            <m:t>𝑇𝑉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GB" sz="20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GB" sz="2400" b="0" i="1" dirty="0" smtClean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5229200"/>
                <a:ext cx="5040560" cy="70993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86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 structure</a:t>
            </a:r>
            <a:endParaRPr lang="en-GB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7549957" y="6447363"/>
            <a:ext cx="1287780" cy="0"/>
          </a:xfrm>
          <a:prstGeom prst="line">
            <a:avLst/>
          </a:prstGeom>
          <a:ln w="2857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1084387" y="3610818"/>
            <a:ext cx="760730" cy="175260"/>
          </a:xfrm>
          <a:prstGeom prst="line">
            <a:avLst/>
          </a:prstGeom>
          <a:ln w="28575">
            <a:solidFill>
              <a:srgbClr val="FFC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084387" y="2594183"/>
            <a:ext cx="855345" cy="760730"/>
          </a:xfrm>
          <a:prstGeom prst="line">
            <a:avLst/>
          </a:prstGeom>
          <a:ln w="28575">
            <a:solidFill>
              <a:srgbClr val="FFC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32"/>
          <p:cNvSpPr txBox="1"/>
          <p:nvPr/>
        </p:nvSpPr>
        <p:spPr>
          <a:xfrm>
            <a:off x="1935922" y="2209373"/>
            <a:ext cx="1168400" cy="37655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2000" b="1" dirty="0">
                <a:effectLst/>
                <a:ea typeface="SimSun"/>
                <a:cs typeface="Times New Roman"/>
              </a:rPr>
              <a:t>MAIN</a:t>
            </a:r>
            <a:endParaRPr lang="en-GB" sz="1100" dirty="0">
              <a:effectLst/>
              <a:ea typeface="SimSun"/>
              <a:cs typeface="Times New Roman"/>
            </a:endParaRPr>
          </a:p>
        </p:txBody>
      </p:sp>
      <p:sp>
        <p:nvSpPr>
          <p:cNvPr id="8" name="Text Box 33"/>
          <p:cNvSpPr txBox="1"/>
          <p:nvPr/>
        </p:nvSpPr>
        <p:spPr>
          <a:xfrm>
            <a:off x="1840672" y="3783538"/>
            <a:ext cx="1764665" cy="3975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2000" b="1" dirty="0">
                <a:effectLst/>
                <a:ea typeface="SimSun"/>
                <a:cs typeface="Times New Roman"/>
              </a:rPr>
              <a:t>OPTIMISER</a:t>
            </a:r>
            <a:endParaRPr lang="en-GB" sz="1100" dirty="0">
              <a:effectLst/>
              <a:ea typeface="SimSun"/>
              <a:cs typeface="Times New Roman"/>
            </a:endParaRPr>
          </a:p>
        </p:txBody>
      </p:sp>
      <p:sp>
        <p:nvSpPr>
          <p:cNvPr id="9" name="Text Box 34"/>
          <p:cNvSpPr txBox="1"/>
          <p:nvPr/>
        </p:nvSpPr>
        <p:spPr>
          <a:xfrm>
            <a:off x="404302" y="2070943"/>
            <a:ext cx="577215" cy="2578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>
                <a:effectLst/>
                <a:ea typeface="SimSun"/>
                <a:cs typeface="Times New Roman"/>
              </a:rPr>
              <a:t>TYPES</a:t>
            </a:r>
          </a:p>
        </p:txBody>
      </p:sp>
      <p:sp>
        <p:nvSpPr>
          <p:cNvPr id="10" name="Text Box 35"/>
          <p:cNvSpPr txBox="1"/>
          <p:nvPr/>
        </p:nvSpPr>
        <p:spPr>
          <a:xfrm>
            <a:off x="345882" y="2594183"/>
            <a:ext cx="738505" cy="2578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dirty="0" smtClean="0">
                <a:effectLst/>
                <a:ea typeface="SimSun"/>
                <a:cs typeface="Times New Roman"/>
              </a:rPr>
              <a:t>GLOBAL</a:t>
            </a:r>
            <a:endParaRPr lang="en-GB" sz="1100" dirty="0">
              <a:effectLst/>
              <a:ea typeface="SimSun"/>
              <a:cs typeface="Times New Roman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88782" y="2330658"/>
            <a:ext cx="0" cy="25781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27922" y="2045543"/>
            <a:ext cx="0" cy="4695825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81517" y="2213818"/>
            <a:ext cx="445770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84387" y="2733248"/>
            <a:ext cx="343535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40"/>
          <p:cNvSpPr txBox="1"/>
          <p:nvPr/>
        </p:nvSpPr>
        <p:spPr>
          <a:xfrm>
            <a:off x="464627" y="3353008"/>
            <a:ext cx="620395" cy="2578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>
                <a:effectLst/>
                <a:ea typeface="SimSun"/>
                <a:cs typeface="Times New Roman"/>
              </a:rPr>
              <a:t>QUOTE</a:t>
            </a:r>
          </a:p>
        </p:txBody>
      </p:sp>
      <p:sp>
        <p:nvSpPr>
          <p:cNvPr id="16" name="Text Box 41"/>
          <p:cNvSpPr txBox="1"/>
          <p:nvPr/>
        </p:nvSpPr>
        <p:spPr>
          <a:xfrm>
            <a:off x="179512" y="4355038"/>
            <a:ext cx="620395" cy="2578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>
                <a:effectLst/>
                <a:ea typeface="SimSun"/>
                <a:cs typeface="Times New Roman"/>
              </a:rPr>
              <a:t>ZIG</a:t>
            </a:r>
          </a:p>
        </p:txBody>
      </p:sp>
      <p:sp>
        <p:nvSpPr>
          <p:cNvPr id="17" name="Text Box 43"/>
          <p:cNvSpPr txBox="1"/>
          <p:nvPr/>
        </p:nvSpPr>
        <p:spPr>
          <a:xfrm>
            <a:off x="1875597" y="3140283"/>
            <a:ext cx="620395" cy="2578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>
                <a:effectLst/>
                <a:ea typeface="SimSun"/>
                <a:cs typeface="Times New Roman"/>
              </a:rPr>
              <a:t>INPUT</a:t>
            </a:r>
          </a:p>
        </p:txBody>
      </p:sp>
      <p:sp>
        <p:nvSpPr>
          <p:cNvPr id="18" name="Text Box 44"/>
          <p:cNvSpPr txBox="1"/>
          <p:nvPr/>
        </p:nvSpPr>
        <p:spPr>
          <a:xfrm>
            <a:off x="2796982" y="3140283"/>
            <a:ext cx="620395" cy="2578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>
                <a:effectLst/>
                <a:ea typeface="SimSun"/>
                <a:cs typeface="Times New Roman"/>
              </a:rPr>
              <a:t>GL</a:t>
            </a:r>
          </a:p>
        </p:txBody>
      </p:sp>
      <p:sp>
        <p:nvSpPr>
          <p:cNvPr id="19" name="Text Box 45"/>
          <p:cNvSpPr txBox="1"/>
          <p:nvPr/>
        </p:nvSpPr>
        <p:spPr>
          <a:xfrm>
            <a:off x="1874327" y="4501723"/>
            <a:ext cx="921385" cy="2578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>
                <a:effectLst/>
                <a:ea typeface="SimSun"/>
                <a:cs typeface="Times New Roman"/>
              </a:rPr>
              <a:t>INPUT_OPT</a:t>
            </a:r>
          </a:p>
        </p:txBody>
      </p:sp>
      <p:sp>
        <p:nvSpPr>
          <p:cNvPr id="20" name="Text Box 46"/>
          <p:cNvSpPr txBox="1"/>
          <p:nvPr/>
        </p:nvSpPr>
        <p:spPr>
          <a:xfrm>
            <a:off x="4418137" y="5505658"/>
            <a:ext cx="921385" cy="2578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>
                <a:effectLst/>
                <a:ea typeface="SimSun"/>
                <a:cs typeface="Times New Roman"/>
              </a:rPr>
              <a:t>SIMPLEX</a:t>
            </a:r>
          </a:p>
        </p:txBody>
      </p:sp>
      <p:sp>
        <p:nvSpPr>
          <p:cNvPr id="21" name="Text Box 47"/>
          <p:cNvSpPr txBox="1"/>
          <p:nvPr/>
        </p:nvSpPr>
        <p:spPr>
          <a:xfrm>
            <a:off x="4417502" y="6089858"/>
            <a:ext cx="921385" cy="2578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>
                <a:effectLst/>
                <a:ea typeface="SimSun"/>
                <a:cs typeface="Times New Roman"/>
              </a:rPr>
              <a:t>ERROR</a:t>
            </a:r>
          </a:p>
        </p:txBody>
      </p:sp>
      <p:sp>
        <p:nvSpPr>
          <p:cNvPr id="22" name="Text Box 48"/>
          <p:cNvSpPr txBox="1"/>
          <p:nvPr/>
        </p:nvSpPr>
        <p:spPr>
          <a:xfrm>
            <a:off x="7021002" y="5843478"/>
            <a:ext cx="921385" cy="2578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>
                <a:effectLst/>
                <a:ea typeface="SimSun"/>
                <a:cs typeface="Times New Roman"/>
              </a:rPr>
              <a:t>DIFF</a:t>
            </a:r>
          </a:p>
        </p:txBody>
      </p:sp>
      <p:sp>
        <p:nvSpPr>
          <p:cNvPr id="23" name="Text Box 49"/>
          <p:cNvSpPr txBox="1"/>
          <p:nvPr/>
        </p:nvSpPr>
        <p:spPr>
          <a:xfrm>
            <a:off x="7021637" y="4758263"/>
            <a:ext cx="921385" cy="2578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dirty="0">
                <a:effectLst/>
                <a:ea typeface="SimSun"/>
                <a:cs typeface="Times New Roman"/>
              </a:rPr>
              <a:t>ION</a:t>
            </a:r>
          </a:p>
        </p:txBody>
      </p:sp>
      <p:sp>
        <p:nvSpPr>
          <p:cNvPr id="24" name="Text Box 50"/>
          <p:cNvSpPr txBox="1"/>
          <p:nvPr/>
        </p:nvSpPr>
        <p:spPr>
          <a:xfrm>
            <a:off x="7021637" y="4282648"/>
            <a:ext cx="921385" cy="2578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>
                <a:effectLst/>
                <a:ea typeface="SimSun"/>
                <a:cs typeface="Times New Roman"/>
              </a:rPr>
              <a:t>ASSOC</a:t>
            </a:r>
          </a:p>
        </p:txBody>
      </p:sp>
      <p:sp>
        <p:nvSpPr>
          <p:cNvPr id="25" name="Text Box 51"/>
          <p:cNvSpPr txBox="1"/>
          <p:nvPr/>
        </p:nvSpPr>
        <p:spPr>
          <a:xfrm>
            <a:off x="7021637" y="3784808"/>
            <a:ext cx="921385" cy="2578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>
                <a:effectLst/>
                <a:ea typeface="SimSun"/>
                <a:cs typeface="Times New Roman"/>
              </a:rPr>
              <a:t>CHAIN</a:t>
            </a:r>
          </a:p>
        </p:txBody>
      </p:sp>
      <p:sp>
        <p:nvSpPr>
          <p:cNvPr id="26" name="Text Box 52"/>
          <p:cNvSpPr txBox="1"/>
          <p:nvPr/>
        </p:nvSpPr>
        <p:spPr>
          <a:xfrm>
            <a:off x="7021637" y="3301573"/>
            <a:ext cx="921385" cy="2578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>
                <a:effectLst/>
                <a:ea typeface="SimSun"/>
                <a:cs typeface="Times New Roman"/>
              </a:rPr>
              <a:t>MONO</a:t>
            </a:r>
          </a:p>
        </p:txBody>
      </p:sp>
      <p:sp>
        <p:nvSpPr>
          <p:cNvPr id="27" name="Text Box 53"/>
          <p:cNvSpPr txBox="1"/>
          <p:nvPr/>
        </p:nvSpPr>
        <p:spPr>
          <a:xfrm>
            <a:off x="7021637" y="2789128"/>
            <a:ext cx="921385" cy="2578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>
                <a:effectLst/>
                <a:ea typeface="SimSun"/>
                <a:cs typeface="Times New Roman"/>
              </a:rPr>
              <a:t>IDEAL</a:t>
            </a:r>
          </a:p>
        </p:txBody>
      </p:sp>
      <p:sp>
        <p:nvSpPr>
          <p:cNvPr id="28" name="Text Box 54"/>
          <p:cNvSpPr txBox="1"/>
          <p:nvPr/>
        </p:nvSpPr>
        <p:spPr>
          <a:xfrm>
            <a:off x="7015287" y="2284303"/>
            <a:ext cx="921385" cy="257810"/>
          </a:xfrm>
          <a:prstGeom prst="rect">
            <a:avLst/>
          </a:prstGeom>
          <a:solidFill>
            <a:srgbClr val="00B0F0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>
                <a:effectLst/>
                <a:ea typeface="SimSun"/>
                <a:cs typeface="Times New Roman"/>
              </a:rPr>
              <a:t>SETUP</a:t>
            </a:r>
          </a:p>
        </p:txBody>
      </p:sp>
      <p:sp>
        <p:nvSpPr>
          <p:cNvPr id="29" name="Text Box 55"/>
          <p:cNvSpPr txBox="1"/>
          <p:nvPr/>
        </p:nvSpPr>
        <p:spPr>
          <a:xfrm>
            <a:off x="4199062" y="1392128"/>
            <a:ext cx="1272540" cy="2578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dirty="0">
                <a:effectLst/>
                <a:ea typeface="SimSun"/>
                <a:cs typeface="Times New Roman"/>
              </a:rPr>
              <a:t>PHASE_SIMPLEX</a:t>
            </a:r>
          </a:p>
        </p:txBody>
      </p:sp>
      <p:sp>
        <p:nvSpPr>
          <p:cNvPr id="30" name="Text Box 56"/>
          <p:cNvSpPr txBox="1"/>
          <p:nvPr/>
        </p:nvSpPr>
        <p:spPr>
          <a:xfrm>
            <a:off x="4485447" y="1957913"/>
            <a:ext cx="855345" cy="2559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dirty="0">
                <a:effectLst/>
                <a:ea typeface="SimSun"/>
                <a:cs typeface="Times New Roman"/>
              </a:rPr>
              <a:t>ACT_ION</a:t>
            </a:r>
          </a:p>
        </p:txBody>
      </p:sp>
      <p:sp>
        <p:nvSpPr>
          <p:cNvPr id="31" name="Text Box 57"/>
          <p:cNvSpPr txBox="1"/>
          <p:nvPr/>
        </p:nvSpPr>
        <p:spPr>
          <a:xfrm>
            <a:off x="4280342" y="2542748"/>
            <a:ext cx="1191895" cy="2578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dirty="0">
                <a:effectLst/>
                <a:ea typeface="SimSun"/>
                <a:cs typeface="Times New Roman"/>
              </a:rPr>
              <a:t>PURE_PHASE</a:t>
            </a:r>
          </a:p>
        </p:txBody>
      </p:sp>
      <p:sp>
        <p:nvSpPr>
          <p:cNvPr id="32" name="Text Box 58"/>
          <p:cNvSpPr txBox="1"/>
          <p:nvPr/>
        </p:nvSpPr>
        <p:spPr>
          <a:xfrm>
            <a:off x="4580062" y="4783663"/>
            <a:ext cx="577850" cy="257810"/>
          </a:xfrm>
          <a:prstGeom prst="rect">
            <a:avLst/>
          </a:prstGeom>
          <a:solidFill>
            <a:srgbClr val="FFFF00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dirty="0">
                <a:effectLst/>
                <a:ea typeface="SimSun"/>
                <a:cs typeface="Times New Roman"/>
              </a:rPr>
              <a:t>VOL</a:t>
            </a:r>
          </a:p>
        </p:txBody>
      </p:sp>
      <p:sp>
        <p:nvSpPr>
          <p:cNvPr id="33" name="Text Box 59"/>
          <p:cNvSpPr txBox="1"/>
          <p:nvPr/>
        </p:nvSpPr>
        <p:spPr>
          <a:xfrm>
            <a:off x="4580062" y="3710513"/>
            <a:ext cx="577850" cy="257810"/>
          </a:xfrm>
          <a:prstGeom prst="rect">
            <a:avLst/>
          </a:prstGeom>
          <a:solidFill>
            <a:srgbClr val="50AEC8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>
                <a:effectLst/>
                <a:ea typeface="SimSun"/>
                <a:cs typeface="Times New Roman"/>
              </a:rPr>
              <a:t>PRESS</a:t>
            </a:r>
          </a:p>
        </p:txBody>
      </p:sp>
      <p:sp>
        <p:nvSpPr>
          <p:cNvPr id="34" name="Text Box 60"/>
          <p:cNvSpPr txBox="1"/>
          <p:nvPr/>
        </p:nvSpPr>
        <p:spPr>
          <a:xfrm>
            <a:off x="4536882" y="3137108"/>
            <a:ext cx="694690" cy="257810"/>
          </a:xfrm>
          <a:prstGeom prst="rect">
            <a:avLst/>
          </a:prstGeom>
          <a:solidFill>
            <a:srgbClr val="FAB8ED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dirty="0">
                <a:effectLst/>
                <a:ea typeface="SimSun"/>
                <a:cs typeface="Times New Roman"/>
              </a:rPr>
              <a:t>THERM</a:t>
            </a:r>
          </a:p>
        </p:txBody>
      </p:sp>
      <p:sp>
        <p:nvSpPr>
          <p:cNvPr id="35" name="Text Box 61"/>
          <p:cNvSpPr txBox="1"/>
          <p:nvPr/>
        </p:nvSpPr>
        <p:spPr>
          <a:xfrm>
            <a:off x="4536882" y="4252803"/>
            <a:ext cx="694690" cy="257810"/>
          </a:xfrm>
          <a:prstGeom prst="rect">
            <a:avLst/>
          </a:prstGeom>
          <a:solidFill>
            <a:srgbClr val="D7DBD9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>
                <a:effectLst/>
                <a:ea typeface="SimSun"/>
                <a:cs typeface="Times New Roman"/>
              </a:rPr>
              <a:t>MU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235392" y="1438483"/>
            <a:ext cx="0" cy="291719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36027" y="1442293"/>
            <a:ext cx="3964305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236027" y="3486358"/>
            <a:ext cx="262890" cy="127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72222" y="4612848"/>
            <a:ext cx="0" cy="106045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58252" y="5673933"/>
            <a:ext cx="4161790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278187" y="4753818"/>
            <a:ext cx="0" cy="922655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842192" y="1592153"/>
            <a:ext cx="358140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427922" y="2045543"/>
            <a:ext cx="3057525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842192" y="2667208"/>
            <a:ext cx="438150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842192" y="3837513"/>
            <a:ext cx="738505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836477" y="1588978"/>
            <a:ext cx="7620" cy="3307715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405697" y="2469723"/>
            <a:ext cx="533400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427922" y="3288873"/>
            <a:ext cx="445770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3417377" y="3279348"/>
            <a:ext cx="425450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842192" y="4898598"/>
            <a:ext cx="738505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842192" y="4408378"/>
            <a:ext cx="694690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842192" y="3274268"/>
            <a:ext cx="694690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427922" y="3969593"/>
            <a:ext cx="416560" cy="127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405697" y="4655393"/>
            <a:ext cx="467360" cy="127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427922" y="6741368"/>
            <a:ext cx="7146925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917882" y="6347033"/>
            <a:ext cx="0" cy="377825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7946197" y="5421838"/>
            <a:ext cx="596265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543732" y="2471628"/>
            <a:ext cx="7620" cy="425323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7953817" y="4896693"/>
            <a:ext cx="596265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7953817" y="4411553"/>
            <a:ext cx="596265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7953817" y="3918158"/>
            <a:ext cx="596265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944292" y="3412063"/>
            <a:ext cx="596265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943022" y="2934543"/>
            <a:ext cx="596265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7943022" y="2471628"/>
            <a:ext cx="596265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93"/>
          <p:cNvSpPr txBox="1"/>
          <p:nvPr/>
        </p:nvSpPr>
        <p:spPr>
          <a:xfrm>
            <a:off x="7030527" y="5280233"/>
            <a:ext cx="921385" cy="2578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>
                <a:effectLst/>
                <a:ea typeface="SimSun"/>
                <a:cs typeface="Times New Roman"/>
              </a:rPr>
              <a:t>ZEFF</a:t>
            </a: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7946197" y="5953968"/>
            <a:ext cx="596265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2492817" y="3274903"/>
            <a:ext cx="301625" cy="7620"/>
          </a:xfrm>
          <a:prstGeom prst="line">
            <a:avLst/>
          </a:prstGeom>
          <a:ln w="28575">
            <a:solidFill>
              <a:srgbClr val="FFC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182302" y="2598628"/>
            <a:ext cx="0" cy="540385"/>
          </a:xfrm>
          <a:prstGeom prst="line">
            <a:avLst/>
          </a:prstGeom>
          <a:ln w="28575">
            <a:solidFill>
              <a:srgbClr val="FFC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2181032" y="3401268"/>
            <a:ext cx="0" cy="389890"/>
          </a:xfrm>
          <a:prstGeom prst="line">
            <a:avLst/>
          </a:prstGeom>
          <a:ln w="28575">
            <a:solidFill>
              <a:srgbClr val="FFC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492182" y="4181048"/>
            <a:ext cx="0" cy="317500"/>
          </a:xfrm>
          <a:prstGeom prst="line">
            <a:avLst/>
          </a:prstGeom>
          <a:ln w="28575">
            <a:solidFill>
              <a:srgbClr val="FFC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908992" y="5771723"/>
            <a:ext cx="0" cy="317500"/>
          </a:xfrm>
          <a:prstGeom prst="line">
            <a:avLst/>
          </a:prstGeom>
          <a:ln w="28575">
            <a:solidFill>
              <a:srgbClr val="FFC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104957" y="4196923"/>
            <a:ext cx="0" cy="1355090"/>
          </a:xfrm>
          <a:prstGeom prst="line">
            <a:avLst/>
          </a:prstGeom>
          <a:ln w="28575">
            <a:solidFill>
              <a:srgbClr val="FFC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3104957" y="5548838"/>
            <a:ext cx="1314450" cy="0"/>
          </a:xfrm>
          <a:prstGeom prst="line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6611427" y="5374213"/>
            <a:ext cx="423545" cy="0"/>
          </a:xfrm>
          <a:prstGeom prst="line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6612697" y="3537158"/>
            <a:ext cx="0" cy="1835785"/>
          </a:xfrm>
          <a:prstGeom prst="line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6612697" y="3532078"/>
            <a:ext cx="412115" cy="0"/>
          </a:xfrm>
          <a:prstGeom prst="line">
            <a:avLst/>
          </a:prstGeom>
          <a:ln w="28575">
            <a:solidFill>
              <a:srgbClr val="FFC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6624127" y="3993723"/>
            <a:ext cx="412115" cy="0"/>
          </a:xfrm>
          <a:prstGeom prst="line">
            <a:avLst/>
          </a:prstGeom>
          <a:ln w="28575">
            <a:solidFill>
              <a:srgbClr val="FFC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6175182" y="3927048"/>
            <a:ext cx="635" cy="2026920"/>
          </a:xfrm>
          <a:prstGeom prst="line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6175182" y="5954603"/>
            <a:ext cx="859155" cy="0"/>
          </a:xfrm>
          <a:prstGeom prst="line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154102" y="3921333"/>
            <a:ext cx="1019810" cy="0"/>
          </a:xfrm>
          <a:prstGeom prst="line">
            <a:avLst/>
          </a:prstGeom>
          <a:ln w="28575">
            <a:solidFill>
              <a:srgbClr val="FFC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227762" y="4280108"/>
            <a:ext cx="948055" cy="0"/>
          </a:xfrm>
          <a:prstGeom prst="line">
            <a:avLst/>
          </a:prstGeom>
          <a:ln w="28575">
            <a:solidFill>
              <a:srgbClr val="FFC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6420927" y="4896693"/>
            <a:ext cx="606425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6420927" y="4411553"/>
            <a:ext cx="606425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6432992" y="3822908"/>
            <a:ext cx="606425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6432992" y="3345388"/>
            <a:ext cx="606425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5156642" y="4896693"/>
            <a:ext cx="1289685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420927" y="2848818"/>
            <a:ext cx="15875" cy="204724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5230937" y="3337768"/>
            <a:ext cx="120396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5236652" y="4476958"/>
            <a:ext cx="120396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5156642" y="3728293"/>
            <a:ext cx="128016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6414577" y="2863423"/>
            <a:ext cx="606425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7939212" y="2336373"/>
            <a:ext cx="890270" cy="0"/>
          </a:xfrm>
          <a:prstGeom prst="line">
            <a:avLst/>
          </a:prstGeom>
          <a:ln w="2857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821862" y="2336373"/>
            <a:ext cx="0" cy="4110355"/>
          </a:xfrm>
          <a:prstGeom prst="line">
            <a:avLst/>
          </a:prstGeom>
          <a:ln w="2857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549957" y="6108273"/>
            <a:ext cx="0" cy="345440"/>
          </a:xfrm>
          <a:prstGeom prst="line">
            <a:avLst/>
          </a:prstGeom>
          <a:ln w="28575">
            <a:solidFill>
              <a:srgbClr val="00B0F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728777" y="2383998"/>
            <a:ext cx="1303655" cy="0"/>
          </a:xfrm>
          <a:prstGeom prst="line">
            <a:avLst/>
          </a:prstGeom>
          <a:ln w="2857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5721157" y="2185243"/>
            <a:ext cx="0" cy="2408555"/>
          </a:xfrm>
          <a:prstGeom prst="line">
            <a:avLst/>
          </a:prstGeom>
          <a:ln w="2857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5236017" y="3179653"/>
            <a:ext cx="492760" cy="0"/>
          </a:xfrm>
          <a:prstGeom prst="line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902007" y="3490803"/>
            <a:ext cx="0" cy="220980"/>
          </a:xfrm>
          <a:prstGeom prst="line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917882" y="4042618"/>
            <a:ext cx="0" cy="220980"/>
          </a:xfrm>
          <a:prstGeom prst="line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917882" y="4574748"/>
            <a:ext cx="0" cy="220980"/>
          </a:xfrm>
          <a:prstGeom prst="line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893752" y="3497153"/>
            <a:ext cx="834390" cy="0"/>
          </a:xfrm>
          <a:prstGeom prst="line">
            <a:avLst/>
          </a:prstGeom>
          <a:ln w="2857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4909627" y="4045793"/>
            <a:ext cx="834390" cy="0"/>
          </a:xfrm>
          <a:prstGeom prst="line">
            <a:avLst/>
          </a:prstGeom>
          <a:ln w="2857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4909627" y="4594433"/>
            <a:ext cx="834390" cy="0"/>
          </a:xfrm>
          <a:prstGeom prst="line">
            <a:avLst/>
          </a:prstGeom>
          <a:ln w="2857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3931727" y="5207208"/>
            <a:ext cx="897890" cy="0"/>
          </a:xfrm>
          <a:prstGeom prst="line">
            <a:avLst/>
          </a:prstGeom>
          <a:ln w="28575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4822632" y="5043378"/>
            <a:ext cx="6985" cy="163195"/>
          </a:xfrm>
          <a:prstGeom prst="line">
            <a:avLst/>
          </a:prstGeom>
          <a:ln w="28575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931727" y="1867108"/>
            <a:ext cx="0" cy="3335655"/>
          </a:xfrm>
          <a:prstGeom prst="line">
            <a:avLst/>
          </a:prstGeom>
          <a:ln w="28575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3924107" y="1867108"/>
            <a:ext cx="278130" cy="0"/>
          </a:xfrm>
          <a:prstGeom prst="line">
            <a:avLst/>
          </a:prstGeom>
          <a:ln w="28575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4206682" y="1652478"/>
            <a:ext cx="7620" cy="214630"/>
          </a:xfrm>
          <a:prstGeom prst="line">
            <a:avLst/>
          </a:prstGeom>
          <a:ln w="28575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4011737" y="4658568"/>
            <a:ext cx="683260" cy="127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4680392" y="4513153"/>
            <a:ext cx="6985" cy="16319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011737" y="1962993"/>
            <a:ext cx="0" cy="269494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4003482" y="1859488"/>
            <a:ext cx="389255" cy="9525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4381942" y="1646763"/>
            <a:ext cx="7620" cy="21463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4193982" y="4133423"/>
            <a:ext cx="500380" cy="127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4686107" y="3978483"/>
            <a:ext cx="6985" cy="163195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4202237" y="1970613"/>
            <a:ext cx="7620" cy="2162175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4200967" y="1867108"/>
            <a:ext cx="389255" cy="9525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4910262" y="2801193"/>
            <a:ext cx="7620" cy="258445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5346507" y="2180798"/>
            <a:ext cx="381635" cy="0"/>
          </a:xfrm>
          <a:prstGeom prst="line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3939982" y="2471628"/>
            <a:ext cx="1144905" cy="0"/>
          </a:xfrm>
          <a:prstGeom prst="line">
            <a:avLst/>
          </a:prstGeom>
          <a:ln w="28575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5069012" y="2210643"/>
            <a:ext cx="0" cy="260350"/>
          </a:xfrm>
          <a:prstGeom prst="line">
            <a:avLst/>
          </a:prstGeom>
          <a:ln w="28575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4011737" y="2391618"/>
            <a:ext cx="74739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4739447" y="2187148"/>
            <a:ext cx="7620" cy="21463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4226367" y="3052018"/>
            <a:ext cx="691515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4011737" y="2987883"/>
            <a:ext cx="74739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4731192" y="2775158"/>
            <a:ext cx="7620" cy="21463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4011102" y="3154888"/>
            <a:ext cx="53213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4226367" y="3573353"/>
            <a:ext cx="34925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4576252" y="3401903"/>
            <a:ext cx="7620" cy="170815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3915852" y="3656538"/>
            <a:ext cx="842645" cy="0"/>
          </a:xfrm>
          <a:prstGeom prst="line">
            <a:avLst/>
          </a:prstGeom>
          <a:ln w="28575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4750877" y="3396823"/>
            <a:ext cx="0" cy="260350"/>
          </a:xfrm>
          <a:prstGeom prst="line">
            <a:avLst/>
          </a:prstGeom>
          <a:ln w="28575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4576252" y="1616283"/>
            <a:ext cx="7620" cy="258445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928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 structure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Written in modules following FORTRAN standards</a:t>
            </a:r>
          </a:p>
          <a:p>
            <a:r>
              <a:rPr lang="en-GB" sz="2800" dirty="0" smtClean="0"/>
              <a:t>Modular design means</a:t>
            </a:r>
          </a:p>
          <a:p>
            <a:pPr lvl="1"/>
            <a:r>
              <a:rPr lang="en-GB" sz="2400" dirty="0" smtClean="0"/>
              <a:t>Straightforward to find specific sections of code</a:t>
            </a:r>
          </a:p>
          <a:p>
            <a:pPr lvl="1"/>
            <a:r>
              <a:rPr lang="en-GB" sz="2400" dirty="0" smtClean="0"/>
              <a:t>Simple to edit individual parts</a:t>
            </a:r>
          </a:p>
          <a:p>
            <a:pPr lvl="1"/>
            <a:r>
              <a:rPr lang="en-GB" sz="2400" dirty="0" smtClean="0"/>
              <a:t>Many sections essentially “black boxes”</a:t>
            </a:r>
          </a:p>
          <a:p>
            <a:pPr lvl="1"/>
            <a:r>
              <a:rPr lang="en-GB" sz="2400" dirty="0" smtClean="0"/>
              <a:t>Can write new driver program to interface with other software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4150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 structure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Most parts are self-explanatory from names, and comments should be included</a:t>
            </a:r>
          </a:p>
          <a:p>
            <a:r>
              <a:rPr lang="en-GB" sz="2800" dirty="0" smtClean="0"/>
              <a:t>Some specific ones:</a:t>
            </a:r>
          </a:p>
          <a:p>
            <a:pPr lvl="1"/>
            <a:r>
              <a:rPr lang="en-GB" sz="2400" dirty="0" smtClean="0"/>
              <a:t>Main</a:t>
            </a:r>
          </a:p>
          <a:p>
            <a:pPr lvl="2"/>
            <a:r>
              <a:rPr lang="en-GB" sz="1800" dirty="0" smtClean="0"/>
              <a:t>This is the main program which reads input, performs requested calculation and prints output</a:t>
            </a:r>
          </a:p>
          <a:p>
            <a:pPr lvl="1"/>
            <a:r>
              <a:rPr lang="en-GB" sz="2400" dirty="0" smtClean="0"/>
              <a:t>Optimiser</a:t>
            </a:r>
          </a:p>
          <a:p>
            <a:pPr lvl="2"/>
            <a:r>
              <a:rPr lang="en-GB" sz="1800" dirty="0" smtClean="0"/>
              <a:t>This is the main program for running a parameter optimisation</a:t>
            </a:r>
          </a:p>
          <a:p>
            <a:pPr lvl="1"/>
            <a:r>
              <a:rPr lang="en-GB" sz="2400" dirty="0" err="1" smtClean="0"/>
              <a:t>Global_mod</a:t>
            </a:r>
            <a:endParaRPr lang="en-GB" sz="2400" dirty="0" smtClean="0"/>
          </a:p>
          <a:p>
            <a:pPr lvl="2"/>
            <a:r>
              <a:rPr lang="en-GB" sz="1800" dirty="0" smtClean="0"/>
              <a:t>This contains a list of globally used variables</a:t>
            </a:r>
          </a:p>
          <a:p>
            <a:pPr lvl="2"/>
            <a:r>
              <a:rPr lang="en-GB" sz="1800" dirty="0" smtClean="0"/>
              <a:t>This saves passing large numbers of variables between modules!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512277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Capabilities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Many properties can be calculated from SAFT</a:t>
            </a:r>
          </a:p>
          <a:p>
            <a:pPr lvl="1"/>
            <a:r>
              <a:rPr lang="en-GB" sz="2000" dirty="0" smtClean="0"/>
              <a:t>It is often </a:t>
            </a:r>
            <a:r>
              <a:rPr lang="en-GB" sz="2000" dirty="0"/>
              <a:t>s</a:t>
            </a:r>
            <a:r>
              <a:rPr lang="en-GB" sz="2000" dirty="0" smtClean="0"/>
              <a:t>traightforward to add modules for other properties</a:t>
            </a:r>
          </a:p>
          <a:p>
            <a:r>
              <a:rPr lang="en-GB" sz="2000" dirty="0" smtClean="0"/>
              <a:t>Currently included in this version:</a:t>
            </a:r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r>
              <a:rPr lang="en-GB" sz="2000" dirty="0" smtClean="0"/>
              <a:t>Derivatives of </a:t>
            </a:r>
            <a:r>
              <a:rPr lang="en-GB" sz="2000" b="1" i="1" dirty="0" smtClean="0"/>
              <a:t>A</a:t>
            </a:r>
            <a:r>
              <a:rPr lang="en-GB" sz="2000" dirty="0" smtClean="0"/>
              <a:t> w.r.t. </a:t>
            </a:r>
            <a:r>
              <a:rPr lang="en-GB" sz="2000" b="1" i="1" dirty="0" smtClean="0"/>
              <a:t>V</a:t>
            </a:r>
            <a:r>
              <a:rPr lang="en-GB" sz="2000" dirty="0" smtClean="0"/>
              <a:t> and </a:t>
            </a:r>
            <a:r>
              <a:rPr lang="en-GB" sz="2000" b="1" i="1" dirty="0" smtClean="0"/>
              <a:t>N</a:t>
            </a:r>
            <a:r>
              <a:rPr lang="en-GB" sz="2000" dirty="0" smtClean="0"/>
              <a:t> are fully analytical (</a:t>
            </a:r>
            <a:r>
              <a:rPr lang="en-GB" sz="2000" dirty="0" err="1" smtClean="0"/>
              <a:t>Diff_mod</a:t>
            </a:r>
            <a:r>
              <a:rPr lang="en-GB" sz="2000" dirty="0" smtClean="0"/>
              <a:t>)</a:t>
            </a:r>
          </a:p>
          <a:p>
            <a:pPr lvl="1"/>
            <a:r>
              <a:rPr lang="en-GB" sz="1600" dirty="0" smtClean="0"/>
              <a:t>Pressures and chemical potentials are precise (as is volume!)</a:t>
            </a:r>
          </a:p>
          <a:p>
            <a:r>
              <a:rPr lang="en-GB" sz="2000" dirty="0" smtClean="0"/>
              <a:t>Other derivatives are numerical</a:t>
            </a:r>
          </a:p>
          <a:p>
            <a:endParaRPr lang="en-GB" sz="2000" dirty="0"/>
          </a:p>
          <a:p>
            <a:endParaRPr lang="en-GB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094321"/>
              </p:ext>
            </p:extLst>
          </p:nvPr>
        </p:nvGraphicFramePr>
        <p:xfrm>
          <a:off x="1691680" y="2780928"/>
          <a:ext cx="6624735" cy="2103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08245"/>
                <a:gridCol w="2328259"/>
                <a:gridCol w="20882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Pressure</a:t>
                      </a:r>
                      <a:endParaRPr lang="en-GB" sz="2400" b="1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Volume</a:t>
                      </a:r>
                      <a:endParaRPr lang="en-GB" sz="24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Pure VLE</a:t>
                      </a:r>
                      <a:endParaRPr lang="en-GB" sz="2400" b="1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Parameter</a:t>
                      </a:r>
                      <a:r>
                        <a:rPr lang="en-GB" sz="2400" b="1" baseline="0" dirty="0" smtClean="0"/>
                        <a:t> optimisation</a:t>
                      </a:r>
                      <a:endParaRPr lang="en-GB" sz="24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Activity coefficient</a:t>
                      </a:r>
                      <a:endParaRPr lang="en-GB" sz="2400" b="1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Binary VLE</a:t>
                      </a:r>
                      <a:endParaRPr lang="en-GB" sz="24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Chemical</a:t>
                      </a:r>
                      <a:r>
                        <a:rPr lang="en-GB" sz="2400" b="1" baseline="0" dirty="0" smtClean="0"/>
                        <a:t> potential</a:t>
                      </a:r>
                      <a:endParaRPr lang="en-GB" sz="2400" b="1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 smtClean="0"/>
                        <a:t>Thermodynamic properties</a:t>
                      </a:r>
                      <a:endParaRPr lang="en-GB" sz="24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 smtClean="0"/>
                        <a:t>C</a:t>
                      </a:r>
                      <a:r>
                        <a:rPr lang="en-GB" sz="2400" b="1" baseline="-25000" dirty="0" smtClean="0"/>
                        <a:t>P</a:t>
                      </a:r>
                    </a:p>
                    <a:p>
                      <a:pPr algn="ctr"/>
                      <a:endParaRPr lang="en-GB" sz="2400" b="1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820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889</Words>
  <Application>Microsoft Office PowerPoint</Application>
  <PresentationFormat>On-screen Show (4:3)</PresentationFormat>
  <Paragraphs>241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Manchester SAFT</vt:lpstr>
      <vt:lpstr>What is SAFT?</vt:lpstr>
      <vt:lpstr>PowerPoint Presentation</vt:lpstr>
      <vt:lpstr>PowerPoint Presentation</vt:lpstr>
      <vt:lpstr>PowerPoint Presentation</vt:lpstr>
      <vt:lpstr>Program structure</vt:lpstr>
      <vt:lpstr>Program structure</vt:lpstr>
      <vt:lpstr>Program structure</vt:lpstr>
      <vt:lpstr>Capabilities</vt:lpstr>
      <vt:lpstr>Parameters</vt:lpstr>
      <vt:lpstr>Making &amp; running the program</vt:lpstr>
      <vt:lpstr>Making &amp; running the program</vt:lpstr>
      <vt:lpstr>Input file</vt:lpstr>
      <vt:lpstr>PowerPoint Presentation</vt:lpstr>
      <vt:lpstr>Input file</vt:lpstr>
      <vt:lpstr>Input file</vt:lpstr>
      <vt:lpstr>Input file</vt:lpstr>
      <vt:lpstr>Input file</vt:lpstr>
      <vt:lpstr>Input file</vt:lpstr>
      <vt:lpstr>Optimisation input</vt:lpstr>
      <vt:lpstr>After September…</vt:lpstr>
    </vt:vector>
  </TitlesOfParts>
  <Company>HIT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Manchester SAFT</dc:title>
  <dc:creator>HIT</dc:creator>
  <cp:lastModifiedBy>HIT</cp:lastModifiedBy>
  <cp:revision>16</cp:revision>
  <dcterms:created xsi:type="dcterms:W3CDTF">2018-07-12T12:44:13Z</dcterms:created>
  <dcterms:modified xsi:type="dcterms:W3CDTF">2018-07-14T16:06:38Z</dcterms:modified>
</cp:coreProperties>
</file>