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61" r:id="rId4"/>
    <p:sldId id="257" r:id="rId5"/>
    <p:sldId id="259" r:id="rId6"/>
    <p:sldId id="263" r:id="rId7"/>
    <p:sldId id="262" r:id="rId8"/>
    <p:sldId id="265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15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E87F8-44C5-4B8F-8E81-C3F4B273C2E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2130-454E-4D1C-9009-85280D231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35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7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3813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font, text, logo, graphics&#10;&#10;Description automatically generated">
            <a:extLst>
              <a:ext uri="{FF2B5EF4-FFF2-40B4-BE49-F238E27FC236}">
                <a16:creationId xmlns:a16="http://schemas.microsoft.com/office/drawing/2014/main" id="{114238A5-00A3-4934-8C6F-CB7D01C930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6" b="16959"/>
          <a:stretch/>
        </p:blipFill>
        <p:spPr>
          <a:xfrm>
            <a:off x="9476332" y="-10"/>
            <a:ext cx="271262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1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oN-CS/dsda-comp1-data-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creenshot, light, indoor&#10;&#10;Description automatically generated">
            <a:extLst>
              <a:ext uri="{FF2B5EF4-FFF2-40B4-BE49-F238E27FC236}">
                <a16:creationId xmlns:a16="http://schemas.microsoft.com/office/drawing/2014/main" id="{8DC81827-4C73-475F-B72B-D52E49AC5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6" b="1914"/>
          <a:stretch/>
        </p:blipFill>
        <p:spPr>
          <a:xfrm>
            <a:off x="20" y="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91B0A-B545-4D97-8661-52A9A8C8A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Block Release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CCF38-E478-40FF-97F7-BF02D5DD7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Dr Nazmul </a:t>
            </a:r>
            <a:r>
              <a:rPr lang="en-US" sz="2000" dirty="0" err="1"/>
              <a:t>hussain</a:t>
            </a:r>
            <a:endParaRPr lang="en-GB" sz="2000" dirty="0"/>
          </a:p>
        </p:txBody>
      </p:sp>
      <p:pic>
        <p:nvPicPr>
          <p:cNvPr id="9" name="Picture 8" descr="A picture containing font, text, logo, graphics&#10;&#10;Description automatically generated">
            <a:extLst>
              <a:ext uri="{FF2B5EF4-FFF2-40B4-BE49-F238E27FC236}">
                <a16:creationId xmlns:a16="http://schemas.microsoft.com/office/drawing/2014/main" id="{C9D43E34-92E1-46C7-A0D7-79C6F3861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6" b="16959"/>
          <a:stretch/>
        </p:blipFill>
        <p:spPr>
          <a:xfrm>
            <a:off x="9476332" y="-10"/>
            <a:ext cx="271262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0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1EB1-9425-47ED-947C-C9678A10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Table Relations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73A8E-6D9A-4E13-9CB7-D6F74D02C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7" t="24652" r="55600" b="44121"/>
          <a:stretch/>
        </p:blipFill>
        <p:spPr>
          <a:xfrm>
            <a:off x="6099148" y="1942771"/>
            <a:ext cx="3377184" cy="2141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91984C-C95D-4EE8-BC94-B82A48050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" t="31393" r="55292" b="47345"/>
          <a:stretch/>
        </p:blipFill>
        <p:spPr>
          <a:xfrm>
            <a:off x="838200" y="4494899"/>
            <a:ext cx="3490673" cy="145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DAF5F-99AF-4475-96C5-1F33F1CB5A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67" t="50000" r="55466" b="25609"/>
          <a:stretch/>
        </p:blipFill>
        <p:spPr>
          <a:xfrm>
            <a:off x="5930697" y="4335292"/>
            <a:ext cx="3864864" cy="1886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05F03-B88C-4770-A0F0-4F3B93A1CD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6" t="34133" r="53067" b="44604"/>
          <a:stretch/>
        </p:blipFill>
        <p:spPr>
          <a:xfrm>
            <a:off x="838200" y="2089697"/>
            <a:ext cx="3681984" cy="14581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E74AC82-A6FF-4F2E-9648-61B0C1C6FE75}"/>
              </a:ext>
            </a:extLst>
          </p:cNvPr>
          <p:cNvGrpSpPr/>
          <p:nvPr/>
        </p:nvGrpSpPr>
        <p:grpSpPr>
          <a:xfrm>
            <a:off x="4434840" y="2523745"/>
            <a:ext cx="3599688" cy="219455"/>
            <a:chOff x="4434840" y="2523745"/>
            <a:chExt cx="3599688" cy="21945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825E0A-97BA-4B83-BB8A-C15831A75BF8}"/>
                </a:ext>
              </a:extLst>
            </p:cNvPr>
            <p:cNvCxnSpPr>
              <a:cxnSpLocks/>
            </p:cNvCxnSpPr>
            <p:nvPr/>
          </p:nvCxnSpPr>
          <p:spPr>
            <a:xfrm>
              <a:off x="4434840" y="2623455"/>
              <a:ext cx="35996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BF652D-93F7-4357-B22E-21D64D759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3129" y="2523745"/>
              <a:ext cx="171399" cy="997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0615FA-3E6F-436B-B617-4026B7701206}"/>
                </a:ext>
              </a:extLst>
            </p:cNvPr>
            <p:cNvCxnSpPr>
              <a:cxnSpLocks/>
            </p:cNvCxnSpPr>
            <p:nvPr/>
          </p:nvCxnSpPr>
          <p:spPr>
            <a:xfrm>
              <a:off x="7863129" y="2623455"/>
              <a:ext cx="171399" cy="119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549BF0-683C-480A-BBCB-5EB9831E66E3}"/>
              </a:ext>
            </a:extLst>
          </p:cNvPr>
          <p:cNvCxnSpPr/>
          <p:nvPr/>
        </p:nvCxnSpPr>
        <p:spPr>
          <a:xfrm flipV="1">
            <a:off x="4169664" y="3182112"/>
            <a:ext cx="3864864" cy="1893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20164E-E5E8-4102-AD33-2166BACF5F42}"/>
              </a:ext>
            </a:extLst>
          </p:cNvPr>
          <p:cNvCxnSpPr/>
          <p:nvPr/>
        </p:nvCxnSpPr>
        <p:spPr>
          <a:xfrm flipH="1" flipV="1">
            <a:off x="4434840" y="3182112"/>
            <a:ext cx="3685032" cy="1731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BABC39-4E6A-4DF0-9EA6-C6E62606ABFD}"/>
              </a:ext>
            </a:extLst>
          </p:cNvPr>
          <p:cNvCxnSpPr>
            <a:cxnSpLocks/>
          </p:cNvCxnSpPr>
          <p:nvPr/>
        </p:nvCxnSpPr>
        <p:spPr>
          <a:xfrm flipV="1">
            <a:off x="7863129" y="3023618"/>
            <a:ext cx="171399" cy="246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F02FAF-9C21-4E24-A2E3-DDE3D8E181DA}"/>
              </a:ext>
            </a:extLst>
          </p:cNvPr>
          <p:cNvCxnSpPr>
            <a:cxnSpLocks/>
          </p:cNvCxnSpPr>
          <p:nvPr/>
        </p:nvCxnSpPr>
        <p:spPr>
          <a:xfrm>
            <a:off x="7863129" y="3270505"/>
            <a:ext cx="171399" cy="1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6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8DC9-C64C-6DF9-98D5-8B2B532A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6660-8B6C-FD34-9B97-E6C2D3A1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https://github.com/UoN-CS/dsda-comp1-data-lab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13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34BF2-AE4E-F0EB-7808-B77468C3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/>
              <a:t>Attendance Afternoon Session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8F1CF-C27D-609A-6E4F-B2642D3819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6331" y="723683"/>
            <a:ext cx="5772201" cy="57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7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208A-C73A-896E-EBF9-DC9EB6BD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B8B1-5A00-AB25-D04A-2BDDAFCD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8391144" cy="4160520"/>
          </a:xfrm>
        </p:spPr>
        <p:txBody>
          <a:bodyPr/>
          <a:lstStyle/>
          <a:p>
            <a:r>
              <a:rPr lang="en-GB" dirty="0"/>
              <a:t>Database Normalisation Presentation (15 min)</a:t>
            </a:r>
          </a:p>
          <a:p>
            <a:r>
              <a:rPr lang="en-GB" dirty="0"/>
              <a:t>Design your database from </a:t>
            </a:r>
            <a:r>
              <a:rPr lang="en-GB" dirty="0" err="1"/>
              <a:t>Car_tyres_dataset</a:t>
            </a:r>
            <a:r>
              <a:rPr lang="en-GB" dirty="0"/>
              <a:t> (30 min)</a:t>
            </a:r>
          </a:p>
          <a:p>
            <a:r>
              <a:rPr lang="en-GB" dirty="0"/>
              <a:t>Connecting to Azure Labs and Creating and Querying Database (1:30 min)</a:t>
            </a:r>
          </a:p>
        </p:txBody>
      </p:sp>
    </p:spTree>
    <p:extLst>
      <p:ext uri="{BB962C8B-B14F-4D97-AF65-F5344CB8AC3E}">
        <p14:creationId xmlns:p14="http://schemas.microsoft.com/office/powerpoint/2010/main" val="90278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D4D8-231E-4596-A078-D2F1C72C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C150-1B4C-4BED-ABFE-EF733415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Normalization is a systematic approach of decomposing tables to eliminate data redundancy(repetition) and undesirable characteristics like Insertion, Update and Deletion Anomalies.</a:t>
            </a:r>
          </a:p>
          <a:p>
            <a:r>
              <a:rPr lang="en-GB" dirty="0"/>
              <a:t>Normalization is used for mainly,</a:t>
            </a:r>
          </a:p>
          <a:p>
            <a:pPr lvl="1"/>
            <a:r>
              <a:rPr lang="en-GB" dirty="0"/>
              <a:t>Eliminating redundant(useless) data.</a:t>
            </a:r>
          </a:p>
          <a:p>
            <a:pPr lvl="1"/>
            <a:r>
              <a:rPr lang="en-GB" dirty="0"/>
              <a:t>Ensuring data dependencies make sense i.e. data is logically stored.</a:t>
            </a:r>
          </a:p>
          <a:p>
            <a:pPr lvl="1"/>
            <a:r>
              <a:rPr lang="en-GB" dirty="0"/>
              <a:t>Ensuring the accuracy and integrity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4163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D9A6-72D7-4B11-94A1-541C84BA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Normalization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9948-ABEA-472D-BC66-DD16B6CB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3982"/>
            <a:ext cx="10515600" cy="4160520"/>
          </a:xfrm>
        </p:spPr>
        <p:txBody>
          <a:bodyPr>
            <a:normAutofit fontScale="92500"/>
          </a:bodyPr>
          <a:lstStyle/>
          <a:p>
            <a:r>
              <a:rPr lang="en-GB" dirty="0"/>
              <a:t>Normalization rules are divided into the following normal forms:</a:t>
            </a:r>
          </a:p>
          <a:p>
            <a:pPr marL="736600" indent="-514350">
              <a:buFont typeface="+mj-lt"/>
              <a:buAutoNum type="arabicPeriod"/>
            </a:pPr>
            <a:r>
              <a:rPr lang="en-GB" b="1" dirty="0"/>
              <a:t>First Normal Form </a:t>
            </a:r>
            <a:r>
              <a:rPr lang="en-GB" dirty="0"/>
              <a:t>- </a:t>
            </a:r>
            <a:r>
              <a:rPr lang="en-US" altLang="en-US" sz="2800" dirty="0"/>
              <a:t>Remove </a:t>
            </a:r>
            <a:r>
              <a:rPr lang="en-US" altLang="en-US" sz="2800" dirty="0">
                <a:solidFill>
                  <a:srgbClr val="1C12EA"/>
                </a:solidFill>
              </a:rPr>
              <a:t>composite attribute </a:t>
            </a:r>
            <a:r>
              <a:rPr lang="en-US" altLang="en-US" sz="2800" dirty="0"/>
              <a:t>and  </a:t>
            </a:r>
            <a:r>
              <a:rPr lang="en-US" altLang="en-US" sz="2800" dirty="0">
                <a:solidFill>
                  <a:srgbClr val="1C12EA"/>
                </a:solidFill>
              </a:rPr>
              <a:t>multivalued </a:t>
            </a:r>
            <a:r>
              <a:rPr lang="en-US" altLang="en-US" sz="2800" dirty="0"/>
              <a:t>attribute and there must be </a:t>
            </a:r>
            <a:r>
              <a:rPr lang="en-US" altLang="en-US" sz="2800" dirty="0">
                <a:solidFill>
                  <a:srgbClr val="3333CC"/>
                </a:solidFill>
              </a:rPr>
              <a:t>primary key</a:t>
            </a:r>
            <a:r>
              <a:rPr lang="en-US" altLang="en-US" sz="2800" dirty="0"/>
              <a:t>.</a:t>
            </a:r>
            <a:endParaRPr lang="en-GB" dirty="0"/>
          </a:p>
          <a:p>
            <a:pPr marL="736600" indent="-514350">
              <a:buFont typeface="+mj-lt"/>
              <a:buAutoNum type="arabicPeriod"/>
            </a:pPr>
            <a:r>
              <a:rPr lang="en-GB" b="1" dirty="0"/>
              <a:t>Second Normal Form </a:t>
            </a:r>
            <a:r>
              <a:rPr lang="en-GB" dirty="0"/>
              <a:t>- </a:t>
            </a:r>
            <a:r>
              <a:rPr lang="en-US" altLang="en-US" sz="2800" dirty="0">
                <a:sym typeface="Wingdings" panose="05000000000000000000" pitchFamily="2" charset="2"/>
              </a:rPr>
              <a:t>Remove </a:t>
            </a:r>
            <a:r>
              <a:rPr lang="en-US" altLang="en-US" sz="2800" dirty="0">
                <a:solidFill>
                  <a:srgbClr val="1C12EA"/>
                </a:solidFill>
                <a:sym typeface="Wingdings" panose="05000000000000000000" pitchFamily="2" charset="2"/>
              </a:rPr>
              <a:t>partial Key </a:t>
            </a:r>
            <a:r>
              <a:rPr lang="en-US" altLang="en-US" sz="2800" dirty="0">
                <a:sym typeface="Wingdings" panose="05000000000000000000" pitchFamily="2" charset="2"/>
              </a:rPr>
              <a:t>Dependencies.</a:t>
            </a:r>
            <a:endParaRPr lang="en-GB" dirty="0"/>
          </a:p>
          <a:p>
            <a:pPr marL="736600" indent="-514350">
              <a:buFont typeface="+mj-lt"/>
              <a:buAutoNum type="arabicPeriod"/>
            </a:pPr>
            <a:r>
              <a:rPr lang="en-GB" b="1" dirty="0"/>
              <a:t>Third Normal Form </a:t>
            </a:r>
            <a:r>
              <a:rPr lang="en-GB" dirty="0"/>
              <a:t>- </a:t>
            </a:r>
            <a:r>
              <a:rPr lang="en-US" altLang="en-US" sz="2800" dirty="0">
                <a:sym typeface="Wingdings" panose="05000000000000000000" pitchFamily="2" charset="2"/>
              </a:rPr>
              <a:t>Remove </a:t>
            </a:r>
            <a:r>
              <a:rPr lang="en-US" altLang="en-US" sz="2800" dirty="0">
                <a:solidFill>
                  <a:srgbClr val="1C12EA"/>
                </a:solidFill>
                <a:sym typeface="Wingdings" panose="05000000000000000000" pitchFamily="2" charset="2"/>
              </a:rPr>
              <a:t>non key</a:t>
            </a:r>
            <a:r>
              <a:rPr lang="en-US" altLang="en-US" sz="2800" dirty="0">
                <a:sym typeface="Wingdings" panose="05000000000000000000" pitchFamily="2" charset="2"/>
              </a:rPr>
              <a:t> dependencies.</a:t>
            </a:r>
            <a:endParaRPr lang="en-GB" altLang="en-US" sz="2400" dirty="0">
              <a:sym typeface="Wingdings" panose="05000000000000000000" pitchFamily="2" charset="2"/>
            </a:endParaRPr>
          </a:p>
          <a:p>
            <a:pPr marL="736600" indent="-514350">
              <a:buFont typeface="+mj-lt"/>
              <a:buAutoNum type="arabicPeriod"/>
            </a:pPr>
            <a:r>
              <a:rPr lang="en-US" altLang="en-US" sz="2800" b="1" dirty="0"/>
              <a:t>Boyce-Codd Normal Form (BCNF)</a:t>
            </a:r>
            <a:r>
              <a:rPr lang="en-US" altLang="en-US" sz="2800" dirty="0"/>
              <a:t> - </a:t>
            </a:r>
            <a:r>
              <a:rPr lang="en-US" altLang="en-US" sz="2800" dirty="0">
                <a:sym typeface="Wingdings" panose="05000000000000000000" pitchFamily="2" charset="2"/>
              </a:rPr>
              <a:t>It is an extension of 3NF.</a:t>
            </a:r>
          </a:p>
          <a:p>
            <a:pPr marL="736600" indent="-514350">
              <a:buFont typeface="+mj-lt"/>
              <a:buAutoNum type="arabicPeriod"/>
            </a:pPr>
            <a:r>
              <a:rPr lang="en-US" altLang="en-US" b="1" dirty="0">
                <a:sym typeface="Wingdings" panose="05000000000000000000" pitchFamily="2" charset="2"/>
              </a:rPr>
              <a:t>Fourth Normal Form</a:t>
            </a:r>
            <a:endParaRPr lang="en-US" altLang="en-US" sz="2800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dirty="0"/>
          </a:p>
          <a:p>
            <a:pPr marL="4508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2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B183-A265-46A5-B8E4-38882083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Unnormalized Data (0 NF)</a:t>
            </a: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67215B6-25E6-4ED1-A2C1-875A2CDA2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74233"/>
              </p:ext>
            </p:extLst>
          </p:nvPr>
        </p:nvGraphicFramePr>
        <p:xfrm>
          <a:off x="1882140" y="2552700"/>
          <a:ext cx="842772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269">
                  <a:extLst>
                    <a:ext uri="{9D8B030D-6E8A-4147-A177-3AD203B41FA5}">
                      <a16:colId xmlns:a16="http://schemas.microsoft.com/office/drawing/2014/main" val="1211282006"/>
                    </a:ext>
                  </a:extLst>
                </a:gridCol>
                <a:gridCol w="1617269">
                  <a:extLst>
                    <a:ext uri="{9D8B030D-6E8A-4147-A177-3AD203B41FA5}">
                      <a16:colId xmlns:a16="http://schemas.microsoft.com/office/drawing/2014/main" val="3965260537"/>
                    </a:ext>
                  </a:extLst>
                </a:gridCol>
                <a:gridCol w="1617269">
                  <a:extLst>
                    <a:ext uri="{9D8B030D-6E8A-4147-A177-3AD203B41FA5}">
                      <a16:colId xmlns:a16="http://schemas.microsoft.com/office/drawing/2014/main" val="3656720942"/>
                    </a:ext>
                  </a:extLst>
                </a:gridCol>
                <a:gridCol w="1617269">
                  <a:extLst>
                    <a:ext uri="{9D8B030D-6E8A-4147-A177-3AD203B41FA5}">
                      <a16:colId xmlns:a16="http://schemas.microsoft.com/office/drawing/2014/main" val="2492086763"/>
                    </a:ext>
                  </a:extLst>
                </a:gridCol>
                <a:gridCol w="1958644">
                  <a:extLst>
                    <a:ext uri="{9D8B030D-6E8A-4147-A177-3AD203B41FA5}">
                      <a16:colId xmlns:a16="http://schemas.microsoft.com/office/drawing/2014/main" val="513116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JOB_CODE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STATE_CODE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HOME_STATE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Alice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J01,J02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Chief, Waiter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Michigan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0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J02, J03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Bartender, Waiter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Wyoming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5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9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24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83BCC-8122-4715-8E30-85A4DEED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b="1" dirty="0"/>
              <a:t>1. First Normal Form (1NF)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6C01-D838-4849-B249-DB34FE19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4550664" cy="35535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single cell must not hold more than one value (atomicity).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there must be a primary key for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duplicated rows or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column must have only one value for each row in the table.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24782B-1C63-4A7D-ABAC-7484862EC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7" t="45334" r="40000" b="7910"/>
          <a:stretch/>
        </p:blipFill>
        <p:spPr>
          <a:xfrm>
            <a:off x="6094476" y="1519099"/>
            <a:ext cx="5765919" cy="38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3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CD42F-9DB3-4B4E-A4F2-3C7C46D5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5124584" cy="1800526"/>
          </a:xfrm>
        </p:spPr>
        <p:txBody>
          <a:bodyPr>
            <a:normAutofit/>
          </a:bodyPr>
          <a:lstStyle/>
          <a:p>
            <a:r>
              <a:rPr lang="en-US" b="1" dirty="0"/>
              <a:t>2. Second Normal Form (2 NF)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D8F1-2AD1-497C-8062-600ECEB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523968" cy="3553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it’s already in 1NF.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has no partial dependency. That is, all non-key attributes are fully dependent on a primary key.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Create separate tables for sets of values that apply to multiple records.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Relate the tables with a foreign key.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GB" sz="19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E3B7C6-7D8E-4760-BFD2-70318973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3" t="31822" r="46533" b="45567"/>
          <a:stretch/>
        </p:blipFill>
        <p:spPr>
          <a:xfrm>
            <a:off x="5824730" y="893242"/>
            <a:ext cx="4747547" cy="1730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E81D6-1230-449F-B8C7-59A1C2350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7" t="24652" r="55600" b="43467"/>
          <a:stretch/>
        </p:blipFill>
        <p:spPr>
          <a:xfrm>
            <a:off x="8710108" y="3124107"/>
            <a:ext cx="3377184" cy="2186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6989B-80AB-4069-AB57-2703375913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4" t="31393" r="55292" b="41092"/>
          <a:stretch/>
        </p:blipFill>
        <p:spPr>
          <a:xfrm>
            <a:off x="5962785" y="3456672"/>
            <a:ext cx="3490673" cy="1886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57020-59AE-46A2-9766-3CBFFDAE9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4" t="61220" r="37600" b="20178"/>
          <a:stretch/>
        </p:blipFill>
        <p:spPr>
          <a:xfrm>
            <a:off x="5463829" y="5446372"/>
            <a:ext cx="5108448" cy="12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710D7-330B-4DC4-9FC5-45C3C103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3. Third Normal Form (3 NF)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91EF-6DA9-4F3C-986B-A9144B4D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GB" sz="2000"/>
              <a:t>have no transitive partial dependency.</a:t>
            </a:r>
            <a:endParaRPr lang="en-US" sz="2000"/>
          </a:p>
          <a:p>
            <a:r>
              <a:rPr lang="en-US" sz="2000"/>
              <a:t>Eliminate fields that do not depend on the primary key.</a:t>
            </a:r>
          </a:p>
          <a:p>
            <a:r>
              <a:rPr lang="en-US" sz="2000"/>
              <a:t>Each non-primary key attribute must be dependent only on primary key.</a:t>
            </a:r>
            <a:endParaRPr lang="en-GB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4E7B0-F3FC-44D3-B702-4486E8668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7" t="50000" r="55466" b="18756"/>
          <a:stretch/>
        </p:blipFill>
        <p:spPr>
          <a:xfrm>
            <a:off x="6096000" y="1280861"/>
            <a:ext cx="3864864" cy="2417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E7566-3C14-4C47-A7CF-D85B31CD3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34133" r="53067" b="45695"/>
          <a:stretch/>
        </p:blipFill>
        <p:spPr>
          <a:xfrm>
            <a:off x="6094476" y="4078662"/>
            <a:ext cx="3681984" cy="13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192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359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Helvetica Neue</vt:lpstr>
      <vt:lpstr>BrushVTI</vt:lpstr>
      <vt:lpstr>Block Release</vt:lpstr>
      <vt:lpstr>Attendance Afternoon Session</vt:lpstr>
      <vt:lpstr>Session Objectives</vt:lpstr>
      <vt:lpstr>Normalisation</vt:lpstr>
      <vt:lpstr>Normalization Rule</vt:lpstr>
      <vt:lpstr>Unnormalized Data (0 NF)</vt:lpstr>
      <vt:lpstr>1. First Normal Form (1NF)</vt:lpstr>
      <vt:lpstr>2. Second Normal Form (2 NF)</vt:lpstr>
      <vt:lpstr>3. Third Normal Form (3 NF)</vt:lpstr>
      <vt:lpstr>Final Table Relations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Nazmul Hussain</dc:creator>
  <cp:lastModifiedBy>Nazmul Hussain (staff)</cp:lastModifiedBy>
  <cp:revision>40</cp:revision>
  <dcterms:created xsi:type="dcterms:W3CDTF">2023-05-09T09:06:35Z</dcterms:created>
  <dcterms:modified xsi:type="dcterms:W3CDTF">2023-05-22T13:08:52Z</dcterms:modified>
</cp:coreProperties>
</file>