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02" r:id="rId3"/>
    <p:sldId id="315" r:id="rId4"/>
    <p:sldId id="321" r:id="rId5"/>
    <p:sldId id="319" r:id="rId6"/>
    <p:sldId id="323" r:id="rId7"/>
    <p:sldId id="330" r:id="rId8"/>
    <p:sldId id="325" r:id="rId9"/>
    <p:sldId id="324" r:id="rId10"/>
    <p:sldId id="305" r:id="rId11"/>
    <p:sldId id="331" r:id="rId12"/>
    <p:sldId id="322" r:id="rId13"/>
    <p:sldId id="327" r:id="rId14"/>
    <p:sldId id="326" r:id="rId15"/>
    <p:sldId id="28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3753" autoAdjust="0"/>
  </p:normalViewPr>
  <p:slideViewPr>
    <p:cSldViewPr snapToGrid="0">
      <p:cViewPr>
        <p:scale>
          <a:sx n="75" d="100"/>
          <a:sy n="75" d="100"/>
        </p:scale>
        <p:origin x="-1794" y="-5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B805B-5044-4500-A3EC-8C466530767F}" type="datetimeFigureOut">
              <a:rPr lang="en-GB" smtClean="0"/>
              <a:pPr/>
              <a:t>16/10/2016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C0122-DE35-4B11-BF55-9E4FC9334085}" type="slidenum">
              <a:rPr lang="en-GB" smtClean="0"/>
              <a:pPr/>
              <a:t>‹#›</a:t>
            </a:fld>
            <a:endParaRPr lang="en-GB"/>
          </a:p>
        </p:txBody>
      </p:sp>
    </p:spTree>
    <p:extLst>
      <p:ext uri="{BB962C8B-B14F-4D97-AF65-F5344CB8AC3E}">
        <p14:creationId xmlns:p14="http://schemas.microsoft.com/office/powerpoint/2010/main" val="28340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75C0122-DE35-4B11-BF55-9E4FC9334085}" type="slidenum">
              <a:rPr lang="en-GB" smtClean="0"/>
              <a:pPr/>
              <a:t>1</a:t>
            </a:fld>
            <a:endParaRPr lang="en-GB"/>
          </a:p>
        </p:txBody>
      </p:sp>
      <p:sp>
        <p:nvSpPr>
          <p:cNvPr id="5" name="Notes Placeholder 4"/>
          <p:cNvSpPr>
            <a:spLocks noGrp="1"/>
          </p:cNvSpPr>
          <p:nvPr>
            <p:ph type="body" sz="quarter" idx="11"/>
          </p:nvPr>
        </p:nvSpPr>
        <p:spPr/>
        <p:txBody>
          <a:bodyPr/>
          <a:lstStyle/>
          <a:p>
            <a:endParaRPr lang="en-GB"/>
          </a:p>
        </p:txBody>
      </p:sp>
      <p:sp>
        <p:nvSpPr>
          <p:cNvPr id="6" name="Notes Placeholder 5"/>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190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Audience</a:t>
            </a:r>
            <a:r>
              <a:rPr lang="en-GB" b="1" u="sng" baseline="0" dirty="0"/>
              <a:t>/Logline</a:t>
            </a:r>
          </a:p>
          <a:p>
            <a:endParaRPr lang="en-GB" b="1" u="sng" baseline="0" dirty="0"/>
          </a:p>
          <a:p>
            <a:pPr marL="171450" indent="-171450">
              <a:buFontTx/>
              <a:buChar char="-"/>
            </a:pPr>
            <a:r>
              <a:rPr lang="en-GB" b="0" u="none" baseline="0" dirty="0"/>
              <a:t>We will need to discuss who the character will be (example: Gender, age, anything about them </a:t>
            </a:r>
            <a:r>
              <a:rPr lang="en-GB" b="0" u="sng" baseline="0" dirty="0"/>
              <a:t>unless </a:t>
            </a:r>
            <a:r>
              <a:rPr lang="en-GB" b="0" u="none" baseline="0" dirty="0"/>
              <a:t>we’re making it so the player is the character)</a:t>
            </a:r>
          </a:p>
          <a:p>
            <a:pPr marL="171450" indent="-171450">
              <a:buFontTx/>
              <a:buChar char="-"/>
            </a:pPr>
            <a:r>
              <a:rPr lang="en-GB" b="0" u="none" baseline="0" dirty="0"/>
              <a:t>Sporadic productivity, will need to have a definition of what it means for the audience for them to have an understanding of what it means.</a:t>
            </a:r>
          </a:p>
          <a:p>
            <a:pPr marL="171450" indent="-171450">
              <a:buFontTx/>
              <a:buChar char="-"/>
            </a:pPr>
            <a:r>
              <a:rPr lang="en-GB" b="0" u="none" baseline="0" dirty="0"/>
              <a:t>Could maybe turn the beginning of the logline into a rhetorical question, example: “Ever wonder what really happens to that one person who holds up a game lobby?” </a:t>
            </a:r>
          </a:p>
          <a:p>
            <a:pPr marL="0" indent="0">
              <a:buFontTx/>
              <a:buNone/>
            </a:pPr>
            <a:r>
              <a:rPr lang="en-GB" b="0" u="none" baseline="0" dirty="0"/>
              <a:t>Following it up with: “Come find out by playing as [character] who suffers from sporadic productivity who must complete menial tasks at the expense of others”</a:t>
            </a:r>
          </a:p>
        </p:txBody>
      </p:sp>
      <p:sp>
        <p:nvSpPr>
          <p:cNvPr id="4" name="Slide Number Placeholder 3"/>
          <p:cNvSpPr>
            <a:spLocks noGrp="1"/>
          </p:cNvSpPr>
          <p:nvPr>
            <p:ph type="sldNum" sz="quarter" idx="10"/>
          </p:nvPr>
        </p:nvSpPr>
        <p:spPr/>
        <p:txBody>
          <a:bodyPr/>
          <a:lstStyle/>
          <a:p>
            <a:fld id="{075C0122-DE35-4B11-BF55-9E4FC9334085}" type="slidenum">
              <a:rPr lang="en-GB" smtClean="0"/>
              <a:pPr/>
              <a:t>2</a:t>
            </a:fld>
            <a:endParaRPr lang="en-GB"/>
          </a:p>
        </p:txBody>
      </p:sp>
    </p:spTree>
    <p:extLst>
      <p:ext uri="{BB962C8B-B14F-4D97-AF65-F5344CB8AC3E}">
        <p14:creationId xmlns:p14="http://schemas.microsoft.com/office/powerpoint/2010/main" val="111040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Panic </a:t>
            </a:r>
          </a:p>
          <a:p>
            <a:endParaRPr lang="en-GB" b="1" u="sng" dirty="0"/>
          </a:p>
          <a:p>
            <a:pPr marL="171450" indent="-171450">
              <a:buFontTx/>
              <a:buChar char="-"/>
            </a:pPr>
            <a:r>
              <a:rPr lang="en-GB" b="0" u="none" baseline="0" dirty="0"/>
              <a:t>We need to discuss how to measure ‘Panic’ and ‘Confusion’ in gaming, therefore </a:t>
            </a:r>
            <a:r>
              <a:rPr lang="en-GB" b="0" u="none" baseline="0" dirty="0" err="1"/>
              <a:t>playtesting</a:t>
            </a:r>
            <a:r>
              <a:rPr lang="en-GB" b="0" u="none" baseline="0" dirty="0"/>
              <a:t> will be vital during our game’s development.</a:t>
            </a:r>
          </a:p>
          <a:p>
            <a:pPr marL="171450" indent="-171450">
              <a:buFontTx/>
              <a:buChar char="-"/>
            </a:pPr>
            <a:r>
              <a:rPr lang="en-GB" b="0" u="none" baseline="0" dirty="0"/>
              <a:t>We may need to measure ourselves or other people’s reactions to the games below (primary or secondary data research) to see how others react to those games</a:t>
            </a:r>
          </a:p>
          <a:p>
            <a:pPr marL="171450" indent="-171450">
              <a:buFontTx/>
              <a:buChar char="-"/>
            </a:pPr>
            <a:r>
              <a:rPr lang="en-GB" b="0" u="none" baseline="0" dirty="0"/>
              <a:t> We could also look into other games as well to look at these emotional responses.</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3</a:t>
            </a:fld>
            <a:endParaRPr lang="en-GB"/>
          </a:p>
        </p:txBody>
      </p:sp>
    </p:spTree>
    <p:extLst>
      <p:ext uri="{BB962C8B-B14F-4D97-AF65-F5344CB8AC3E}">
        <p14:creationId xmlns:p14="http://schemas.microsoft.com/office/powerpoint/2010/main" val="335857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4</a:t>
            </a:fld>
            <a:endParaRPr lang="en-GB"/>
          </a:p>
        </p:txBody>
      </p:sp>
    </p:spTree>
    <p:extLst>
      <p:ext uri="{BB962C8B-B14F-4D97-AF65-F5344CB8AC3E}">
        <p14:creationId xmlns:p14="http://schemas.microsoft.com/office/powerpoint/2010/main" val="181334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Breakdown</a:t>
            </a:r>
            <a:r>
              <a:rPr lang="en-GB" b="1" u="sng" baseline="0" dirty="0"/>
              <a:t> Structure</a:t>
            </a:r>
          </a:p>
          <a:p>
            <a:endParaRPr lang="en-GB" b="1" u="sng" baseline="0" dirty="0"/>
          </a:p>
          <a:p>
            <a:pPr marL="171450" indent="-171450">
              <a:buFontTx/>
              <a:buChar char="-"/>
            </a:pPr>
            <a:r>
              <a:rPr lang="en-GB" b="0" u="none" baseline="0" dirty="0"/>
              <a:t>Players will need to feel engaged and interested in the game to do these tasks, therefore it’s critical that we make these sporadic objectives are different in what you must do (Example: If all is ‘Get this item: …. ‘ this may bore the player)</a:t>
            </a:r>
          </a:p>
          <a:p>
            <a:pPr marL="171450" indent="-171450">
              <a:buFontTx/>
              <a:buChar char="-"/>
            </a:pPr>
            <a:r>
              <a:rPr lang="en-GB" b="0" u="none" baseline="0" dirty="0"/>
              <a:t>The timer measure how long the player has to do the task and return to their desk to play (could have multiple tasks for them to do). </a:t>
            </a:r>
          </a:p>
          <a:p>
            <a:pPr marL="171450" indent="-171450">
              <a:buFontTx/>
              <a:buChar char="-"/>
            </a:pPr>
            <a:r>
              <a:rPr lang="en-GB" b="0" u="none" baseline="0" dirty="0"/>
              <a:t>We could introduce more elements to put the player under pressure when doing the task (example: avoid the dog whilst getting the water)</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5</a:t>
            </a:fld>
            <a:endParaRPr lang="en-GB"/>
          </a:p>
        </p:txBody>
      </p:sp>
    </p:spTree>
    <p:extLst>
      <p:ext uri="{BB962C8B-B14F-4D97-AF65-F5344CB8AC3E}">
        <p14:creationId xmlns:p14="http://schemas.microsoft.com/office/powerpoint/2010/main" val="12865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Setting</a:t>
            </a:r>
          </a:p>
          <a:p>
            <a:endParaRPr lang="en-GB" b="1" u="sng" dirty="0"/>
          </a:p>
          <a:p>
            <a:r>
              <a:rPr lang="en-GB" b="0" u="none" dirty="0"/>
              <a:t>- Better to discuss once</a:t>
            </a:r>
            <a:r>
              <a:rPr lang="en-GB" b="0" u="none" baseline="0" dirty="0"/>
              <a:t> we have the brief finalised</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10</a:t>
            </a:fld>
            <a:endParaRPr lang="en-GB"/>
          </a:p>
        </p:txBody>
      </p:sp>
    </p:spTree>
    <p:extLst>
      <p:ext uri="{BB962C8B-B14F-4D97-AF65-F5344CB8AC3E}">
        <p14:creationId xmlns:p14="http://schemas.microsoft.com/office/powerpoint/2010/main" val="192552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14</a:t>
            </a:fld>
            <a:endParaRPr lang="en-GB"/>
          </a:p>
        </p:txBody>
      </p:sp>
    </p:spTree>
    <p:extLst>
      <p:ext uri="{BB962C8B-B14F-4D97-AF65-F5344CB8AC3E}">
        <p14:creationId xmlns:p14="http://schemas.microsoft.com/office/powerpoint/2010/main" val="70416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Short/Long Term Goals</a:t>
            </a:r>
          </a:p>
          <a:p>
            <a:endParaRPr lang="en-GB" b="1" u="sng" dirty="0"/>
          </a:p>
          <a:p>
            <a:pPr marL="171450" indent="-171450">
              <a:buFontTx/>
              <a:buChar char="-"/>
            </a:pPr>
            <a:r>
              <a:rPr lang="en-GB" b="0" u="none" dirty="0"/>
              <a:t>Short term:</a:t>
            </a:r>
            <a:r>
              <a:rPr lang="en-GB" b="0" u="none" baseline="0" dirty="0"/>
              <a:t> Players complete the task/objective and then can proceed to the next one.</a:t>
            </a:r>
          </a:p>
          <a:p>
            <a:pPr marL="171450" indent="-171450">
              <a:buFontTx/>
              <a:buChar char="-"/>
            </a:pPr>
            <a:r>
              <a:rPr lang="en-GB" b="0" u="none" baseline="0" dirty="0"/>
              <a:t>Long term: Players will build up a streak of successful tasks completed which could unlock something rewarding/achievements/something good for the player, however they also risk losing their streak</a:t>
            </a:r>
          </a:p>
          <a:p>
            <a:pPr marL="171450" indent="-171450">
              <a:buFontTx/>
              <a:buChar char="-"/>
            </a:pPr>
            <a:r>
              <a:rPr lang="en-GB" b="0" u="none" baseline="0" dirty="0"/>
              <a:t>Losing results in their streak ending</a:t>
            </a:r>
          </a:p>
          <a:p>
            <a:pPr marL="171450" indent="-171450">
              <a:buFontTx/>
              <a:buChar char="-"/>
            </a:pPr>
            <a:endParaRPr lang="en-GB" b="0" u="none" baseline="0" dirty="0"/>
          </a:p>
          <a:p>
            <a:pPr marL="171450" indent="-171450">
              <a:buFontTx/>
              <a:buChar char="-"/>
            </a:pPr>
            <a:r>
              <a:rPr lang="en-GB" b="1" u="none" baseline="0" dirty="0">
                <a:solidFill>
                  <a:srgbClr val="FF0000"/>
                </a:solidFill>
                <a:effectLst/>
              </a:rPr>
              <a:t>We could have a way of allowing the player to choose what task/s they wish to carry out, or allowing them to choose a special reward instead of carrying on the streak. The Special Reward could help the player further their next streak attempt by jumping levels, stopping pressures on a certain level, stopping the time, giving time etc.</a:t>
            </a:r>
            <a:endParaRPr lang="en-GB" b="1" u="none" dirty="0">
              <a:solidFill>
                <a:srgbClr val="FF0000"/>
              </a:solidFill>
              <a:effectLst/>
            </a:endParaRPr>
          </a:p>
        </p:txBody>
      </p:sp>
      <p:sp>
        <p:nvSpPr>
          <p:cNvPr id="4" name="Slide Number Placeholder 3"/>
          <p:cNvSpPr>
            <a:spLocks noGrp="1"/>
          </p:cNvSpPr>
          <p:nvPr>
            <p:ph type="sldNum" sz="quarter" idx="10"/>
          </p:nvPr>
        </p:nvSpPr>
        <p:spPr/>
        <p:txBody>
          <a:bodyPr/>
          <a:lstStyle/>
          <a:p>
            <a:fld id="{075C0122-DE35-4B11-BF55-9E4FC9334085}" type="slidenum">
              <a:rPr lang="en-GB" smtClean="0"/>
              <a:pPr/>
              <a:t>15</a:t>
            </a:fld>
            <a:endParaRPr lang="en-GB"/>
          </a:p>
        </p:txBody>
      </p:sp>
    </p:spTree>
    <p:extLst>
      <p:ext uri="{BB962C8B-B14F-4D97-AF65-F5344CB8AC3E}">
        <p14:creationId xmlns:p14="http://schemas.microsoft.com/office/powerpoint/2010/main" val="175581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p:push/>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Of Whom I hold Dear</a:t>
            </a:r>
          </a:p>
        </p:txBody>
      </p:sp>
      <p:sp>
        <p:nvSpPr>
          <p:cNvPr id="3" name="Subtitle 2"/>
          <p:cNvSpPr>
            <a:spLocks noGrp="1"/>
          </p:cNvSpPr>
          <p:nvPr>
            <p:ph type="subTitle" idx="1"/>
          </p:nvPr>
        </p:nvSpPr>
        <p:spPr>
          <a:xfrm>
            <a:off x="2633782" y="3610707"/>
            <a:ext cx="7014310" cy="1542587"/>
          </a:xfrm>
        </p:spPr>
        <p:txBody>
          <a:bodyPr>
            <a:normAutofit/>
          </a:bodyPr>
          <a:lstStyle/>
          <a:p>
            <a:r>
              <a:rPr lang="en-GB" dirty="0"/>
              <a:t>-Matthew Allum </a:t>
            </a:r>
          </a:p>
          <a:p>
            <a:r>
              <a:rPr lang="en-GB" dirty="0"/>
              <a:t>-Aaron Mulligan</a:t>
            </a:r>
          </a:p>
          <a:p>
            <a:endParaRPr lang="en-GB" dirty="0"/>
          </a:p>
        </p:txBody>
      </p:sp>
    </p:spTree>
    <p:extLst>
      <p:ext uri="{BB962C8B-B14F-4D97-AF65-F5344CB8AC3E}">
        <p14:creationId xmlns:p14="http://schemas.microsoft.com/office/powerpoint/2010/main" val="1389400081"/>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plans.com/house-plans/media/catalog/product/cache/2/image/820x615/9df78eab33525d08d6e5fb8d27136e95/h/o/hoz012-fr-re-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578" y="1609724"/>
            <a:ext cx="4225757" cy="29146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Setting</a:t>
            </a:r>
          </a:p>
        </p:txBody>
      </p:sp>
      <p:sp>
        <p:nvSpPr>
          <p:cNvPr id="3" name="Content Placeholder 2"/>
          <p:cNvSpPr>
            <a:spLocks noGrp="1"/>
          </p:cNvSpPr>
          <p:nvPr>
            <p:ph idx="1"/>
          </p:nvPr>
        </p:nvSpPr>
        <p:spPr>
          <a:xfrm>
            <a:off x="1090246" y="2545209"/>
            <a:ext cx="5287108" cy="3539068"/>
          </a:xfrm>
        </p:spPr>
        <p:txBody>
          <a:bodyPr>
            <a:normAutofit/>
          </a:bodyPr>
          <a:lstStyle/>
          <a:p>
            <a:r>
              <a:rPr lang="en-GB" dirty="0"/>
              <a:t> </a:t>
            </a:r>
            <a:r>
              <a:rPr lang="en-GB" dirty="0" smtClean="0"/>
              <a:t>Location will be in MC’s house in the countryside</a:t>
            </a:r>
          </a:p>
          <a:p>
            <a:r>
              <a:rPr lang="en-GB" dirty="0" smtClean="0"/>
              <a:t>Country house interior –  wood furniture, wooden flooring, painted and stone walls, old carpets</a:t>
            </a:r>
          </a:p>
          <a:p>
            <a:pPr lvl="0"/>
            <a:r>
              <a:rPr lang="en-GB" dirty="0" smtClean="0"/>
              <a:t>Old fashioned furniture to reflect MC’s age</a:t>
            </a:r>
            <a:endParaRPr lang="en-GB" dirty="0"/>
          </a:p>
        </p:txBody>
      </p:sp>
      <p:pic>
        <p:nvPicPr>
          <p:cNvPr id="1028" name="Picture 4" descr="Image result for english style dining 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576" y="4029073"/>
            <a:ext cx="4225759" cy="215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9780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Floor Plan</a:t>
            </a:r>
            <a:endParaRPr lang="en-GB" dirty="0"/>
          </a:p>
        </p:txBody>
      </p:sp>
      <p:pic>
        <p:nvPicPr>
          <p:cNvPr id="2050" name="Picture 2" descr="C:\Users\Home\Desktop\Uni st00f\Level 6 Work Assignments\Final Group Project\Group Project Files\Art Work\Initial Designs\House Layout Bottom Flo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02" y="2578100"/>
            <a:ext cx="5751271" cy="365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453285"/>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 Style</a:t>
            </a:r>
          </a:p>
        </p:txBody>
      </p:sp>
      <p:sp>
        <p:nvSpPr>
          <p:cNvPr id="3" name="Content Placeholder 2"/>
          <p:cNvSpPr>
            <a:spLocks noGrp="1"/>
          </p:cNvSpPr>
          <p:nvPr>
            <p:ph idx="1"/>
          </p:nvPr>
        </p:nvSpPr>
        <p:spPr>
          <a:xfrm>
            <a:off x="1295401" y="2556932"/>
            <a:ext cx="4014018" cy="3318936"/>
          </a:xfrm>
        </p:spPr>
        <p:txBody>
          <a:bodyPr/>
          <a:lstStyle/>
          <a:p>
            <a:pPr lvl="0"/>
            <a:r>
              <a:rPr lang="en-GB" dirty="0"/>
              <a:t>Low Poly Angular Assets (Torpor)</a:t>
            </a:r>
          </a:p>
          <a:p>
            <a:pPr lvl="0"/>
            <a:r>
              <a:rPr lang="en-GB" dirty="0"/>
              <a:t>Greater control of the visual hierarchy</a:t>
            </a:r>
          </a:p>
          <a:p>
            <a:pPr lvl="0"/>
            <a:r>
              <a:rPr lang="en-GB" dirty="0"/>
              <a:t>Allows us to distinguish player objectives better </a:t>
            </a:r>
          </a:p>
          <a:p>
            <a:pPr lvl="0"/>
            <a:r>
              <a:rPr lang="en-GB" dirty="0"/>
              <a:t>Realistic for a two man team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70" y="2556932"/>
            <a:ext cx="3891892" cy="18681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816" y="651944"/>
            <a:ext cx="3972232" cy="22343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619" y="4285635"/>
            <a:ext cx="3559277" cy="2002093"/>
          </a:xfrm>
          <a:prstGeom prst="rect">
            <a:avLst/>
          </a:prstGeom>
        </p:spPr>
      </p:pic>
    </p:spTree>
    <p:extLst>
      <p:ext uri="{BB962C8B-B14F-4D97-AF65-F5344CB8AC3E}">
        <p14:creationId xmlns:p14="http://schemas.microsoft.com/office/powerpoint/2010/main" val="108513445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Progression and reset</a:t>
            </a:r>
          </a:p>
        </p:txBody>
      </p:sp>
      <p:sp>
        <p:nvSpPr>
          <p:cNvPr id="3" name="Content Placeholder 2"/>
          <p:cNvSpPr>
            <a:spLocks noGrp="1"/>
          </p:cNvSpPr>
          <p:nvPr>
            <p:ph idx="1"/>
          </p:nvPr>
        </p:nvSpPr>
        <p:spPr>
          <a:xfrm>
            <a:off x="6211531" y="2566764"/>
            <a:ext cx="5007076" cy="3499739"/>
          </a:xfrm>
        </p:spPr>
        <p:txBody>
          <a:bodyPr>
            <a:normAutofit lnSpcReduction="10000"/>
          </a:bodyPr>
          <a:lstStyle/>
          <a:p>
            <a:pPr lvl="0"/>
            <a:r>
              <a:rPr lang="en-GB" dirty="0"/>
              <a:t>Spec Ops The Line’s uses fade to white/black to subtly emphasise if something is real</a:t>
            </a:r>
          </a:p>
          <a:p>
            <a:pPr lvl="0"/>
            <a:r>
              <a:rPr lang="en-GB" dirty="0"/>
              <a:t>Mental instability </a:t>
            </a:r>
          </a:p>
          <a:p>
            <a:pPr lvl="0"/>
            <a:r>
              <a:rPr lang="en-GB" dirty="0"/>
              <a:t>Progression: fade to white</a:t>
            </a:r>
          </a:p>
          <a:p>
            <a:pPr lvl="0"/>
            <a:r>
              <a:rPr lang="en-GB" dirty="0"/>
              <a:t>Failure to complete memory within timer: fade to black to restart the memory.</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686" y="3238253"/>
            <a:ext cx="3676650" cy="2941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58" y="2397083"/>
            <a:ext cx="3599426" cy="1682340"/>
          </a:xfrm>
          <a:prstGeom prst="rect">
            <a:avLst/>
          </a:prstGeom>
        </p:spPr>
      </p:pic>
    </p:spTree>
    <p:extLst>
      <p:ext uri="{BB962C8B-B14F-4D97-AF65-F5344CB8AC3E}">
        <p14:creationId xmlns:p14="http://schemas.microsoft.com/office/powerpoint/2010/main" val="2763206465"/>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States </a:t>
            </a:r>
          </a:p>
        </p:txBody>
      </p:sp>
      <p:sp>
        <p:nvSpPr>
          <p:cNvPr id="3" name="Content Placeholder 2"/>
          <p:cNvSpPr>
            <a:spLocks noGrp="1"/>
          </p:cNvSpPr>
          <p:nvPr>
            <p:ph idx="1"/>
          </p:nvPr>
        </p:nvSpPr>
        <p:spPr>
          <a:xfrm>
            <a:off x="943429" y="2438400"/>
            <a:ext cx="6879771" cy="3352800"/>
          </a:xfrm>
        </p:spPr>
        <p:txBody>
          <a:bodyPr>
            <a:noAutofit/>
          </a:bodyPr>
          <a:lstStyle/>
          <a:p>
            <a:pPr lvl="0"/>
            <a:r>
              <a:rPr lang="en-GB" dirty="0"/>
              <a:t>Frustration (fiero) is not something we want our audience to experience</a:t>
            </a:r>
          </a:p>
          <a:p>
            <a:pPr>
              <a:buFont typeface="Arial" panose="020B0604020202020204" pitchFamily="34" charset="0"/>
              <a:buChar char="•"/>
            </a:pPr>
            <a:r>
              <a:rPr lang="en-GB" dirty="0"/>
              <a:t>Tension and release are more suited </a:t>
            </a:r>
          </a:p>
          <a:p>
            <a:pPr marL="0" indent="0">
              <a:buNone/>
            </a:pPr>
            <a:r>
              <a:rPr lang="en-GB" dirty="0"/>
              <a:t>	-We want our audience to be 	panicking/disorientated (Tension)</a:t>
            </a:r>
          </a:p>
          <a:p>
            <a:pPr marL="0" indent="0">
              <a:buNone/>
            </a:pPr>
            <a:r>
              <a:rPr lang="en-GB" dirty="0"/>
              <a:t>	-Then a degree of uncertainty/curiosity to know if 	you have progressed (Release)</a:t>
            </a: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297" y="3981721"/>
            <a:ext cx="3524432" cy="2202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297" y="2001750"/>
            <a:ext cx="3519948" cy="19799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64" y="607508"/>
            <a:ext cx="3411794" cy="1322344"/>
          </a:xfrm>
          <a:prstGeom prst="rect">
            <a:avLst/>
          </a:prstGeom>
        </p:spPr>
      </p:pic>
    </p:spTree>
    <p:extLst>
      <p:ext uri="{BB962C8B-B14F-4D97-AF65-F5344CB8AC3E}">
        <p14:creationId xmlns:p14="http://schemas.microsoft.com/office/powerpoint/2010/main" val="1248309660"/>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Short/Long Term Goals</a:t>
            </a:r>
          </a:p>
        </p:txBody>
      </p:sp>
      <p:sp>
        <p:nvSpPr>
          <p:cNvPr id="3" name="Content Placeholder 2"/>
          <p:cNvSpPr>
            <a:spLocks noGrp="1"/>
          </p:cNvSpPr>
          <p:nvPr>
            <p:ph idx="1"/>
          </p:nvPr>
        </p:nvSpPr>
        <p:spPr>
          <a:xfrm>
            <a:off x="1007076" y="2589883"/>
            <a:ext cx="4248665" cy="3473166"/>
          </a:xfrm>
        </p:spPr>
        <p:txBody>
          <a:bodyPr>
            <a:normAutofit/>
          </a:bodyPr>
          <a:lstStyle/>
          <a:p>
            <a:pPr lvl="0"/>
            <a:r>
              <a:rPr lang="en-GB" dirty="0" smtClean="0"/>
              <a:t>Short </a:t>
            </a:r>
            <a:r>
              <a:rPr lang="en-GB" dirty="0"/>
              <a:t>term: Completing the immediate objective in finding the next memory and completing the puzzle</a:t>
            </a:r>
          </a:p>
          <a:p>
            <a:pPr lvl="0"/>
            <a:r>
              <a:rPr lang="en-GB" dirty="0" smtClean="0"/>
              <a:t>Long </a:t>
            </a:r>
            <a:r>
              <a:rPr lang="en-GB" dirty="0"/>
              <a:t>term: Working out what the story means.</a:t>
            </a:r>
          </a:p>
        </p:txBody>
      </p:sp>
      <p:pic>
        <p:nvPicPr>
          <p:cNvPr id="4" name="Picture 2" descr="C:\Users\Games\Desktop\goals-long-short.gif"/>
          <p:cNvPicPr>
            <a:picLocks noChangeAspect="1" noChangeArrowheads="1"/>
          </p:cNvPicPr>
          <p:nvPr/>
        </p:nvPicPr>
        <p:blipFill>
          <a:blip r:embed="rId3"/>
          <a:srcRect/>
          <a:stretch>
            <a:fillRect/>
          </a:stretch>
        </p:blipFill>
        <p:spPr bwMode="auto">
          <a:xfrm>
            <a:off x="5972176" y="2557459"/>
            <a:ext cx="4097948" cy="3393101"/>
          </a:xfrm>
          <a:prstGeom prst="rect">
            <a:avLst/>
          </a:prstGeom>
          <a:noFill/>
        </p:spPr>
      </p:pic>
    </p:spTree>
    <p:extLst>
      <p:ext uri="{BB962C8B-B14F-4D97-AF65-F5344CB8AC3E}">
        <p14:creationId xmlns:p14="http://schemas.microsoft.com/office/powerpoint/2010/main" val="2193926454"/>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dirty="0"/>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Audience/Logline</a:t>
            </a:r>
          </a:p>
        </p:txBody>
      </p:sp>
      <p:sp>
        <p:nvSpPr>
          <p:cNvPr id="3" name="Content Placeholder 2"/>
          <p:cNvSpPr>
            <a:spLocks noGrp="1"/>
          </p:cNvSpPr>
          <p:nvPr>
            <p:ph idx="1"/>
          </p:nvPr>
        </p:nvSpPr>
        <p:spPr/>
        <p:txBody>
          <a:bodyPr>
            <a:normAutofit/>
          </a:bodyPr>
          <a:lstStyle/>
          <a:p>
            <a:pPr lvl="0"/>
            <a:r>
              <a:rPr lang="en-GB" dirty="0"/>
              <a:t>Take control and experience an ageing lonely MC struggling with Post-traumatic amnesia. Help him discover what he’s lost and find the truth behind his accident.</a:t>
            </a:r>
          </a:p>
          <a:p>
            <a:pPr lvl="0"/>
            <a:r>
              <a:rPr lang="en-GB" dirty="0"/>
              <a:t>PC platform – First person perspective</a:t>
            </a:r>
          </a:p>
          <a:p>
            <a:r>
              <a:rPr lang="en-GB" dirty="0"/>
              <a:t>Teens/Young males ~ females</a:t>
            </a:r>
          </a:p>
          <a:p>
            <a:pPr marL="457200" lvl="1" indent="0">
              <a:buNone/>
            </a:pPr>
            <a:r>
              <a:rPr lang="en-GB" sz="2400" dirty="0"/>
              <a:t>-Most likely to assimilate and relate with the game idea</a:t>
            </a:r>
          </a:p>
          <a:p>
            <a:pPr marL="457200" lvl="1" indent="0">
              <a:buNone/>
            </a:pPr>
            <a:r>
              <a:rPr lang="en-GB" sz="2400" dirty="0"/>
              <a:t>-Empathy – Paul Ekman’s sixth emotional trigger </a:t>
            </a:r>
            <a:endParaRPr lang="en-GB" dirty="0"/>
          </a:p>
        </p:txBody>
      </p:sp>
    </p:spTree>
    <p:extLst>
      <p:ext uri="{BB962C8B-B14F-4D97-AF65-F5344CB8AC3E}">
        <p14:creationId xmlns:p14="http://schemas.microsoft.com/office/powerpoint/2010/main" val="3589564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Mental Disorientation/Panic</a:t>
            </a:r>
          </a:p>
        </p:txBody>
      </p:sp>
      <p:sp>
        <p:nvSpPr>
          <p:cNvPr id="3" name="Content Placeholder 2"/>
          <p:cNvSpPr>
            <a:spLocks noGrp="1"/>
          </p:cNvSpPr>
          <p:nvPr>
            <p:ph idx="1"/>
          </p:nvPr>
        </p:nvSpPr>
        <p:spPr/>
        <p:txBody>
          <a:bodyPr/>
          <a:lstStyle/>
          <a:p>
            <a:r>
              <a:rPr lang="en-GB" dirty="0"/>
              <a:t>Our core emotional </a:t>
            </a:r>
            <a:r>
              <a:rPr lang="en-GB" dirty="0" smtClean="0"/>
              <a:t>responses</a:t>
            </a:r>
            <a:endParaRPr lang="en-GB" dirty="0"/>
          </a:p>
          <a:p>
            <a:r>
              <a:rPr lang="en-GB" dirty="0"/>
              <a:t>We will determine success on our ability to get Disorientation/Panic from our player audience. </a:t>
            </a:r>
          </a:p>
          <a:p>
            <a:pPr lvl="1"/>
            <a:endParaRPr lang="en-GB" dirty="0" smtClean="0"/>
          </a:p>
          <a:p>
            <a:pPr lvl="1"/>
            <a:endParaRPr lang="en-GB" dirty="0" smtClean="0"/>
          </a:p>
          <a:p>
            <a:pPr marL="457200" lvl="1" indent="0">
              <a:buNone/>
            </a:pPr>
            <a:r>
              <a:rPr lang="en-GB" dirty="0" smtClean="0"/>
              <a:t>Stanley Parable				Torpor </a:t>
            </a:r>
            <a:r>
              <a:rPr lang="en-GB" dirty="0"/>
              <a:t>	</a:t>
            </a:r>
            <a:r>
              <a:rPr lang="en-GB" dirty="0" smtClean="0"/>
              <a:t>			</a:t>
            </a:r>
            <a:r>
              <a:rPr lang="en-GB" dirty="0" smtClean="0"/>
              <a:t>Layers </a:t>
            </a:r>
            <a:r>
              <a:rPr lang="en-GB" dirty="0"/>
              <a:t>of Fear </a:t>
            </a:r>
            <a:endParaRPr lang="en-GB" dirty="0" smtClean="0"/>
          </a:p>
          <a:p>
            <a:pPr marL="457200" lvl="1" indent="0">
              <a:buNone/>
            </a:pPr>
            <a:r>
              <a:rPr lang="en-GB" dirty="0" err="1" smtClean="0"/>
              <a:t>Momento</a:t>
            </a:r>
            <a:r>
              <a:rPr lang="en-GB" smtClean="0"/>
              <a:t>										50 First dates</a:t>
            </a:r>
            <a:r>
              <a:rPr lang="en-GB" dirty="0" smtClean="0"/>
              <a:t>				</a:t>
            </a:r>
          </a:p>
          <a:p>
            <a:pPr marL="457200" lvl="1" indent="0">
              <a:buNone/>
            </a:pPr>
            <a:endParaRPr lang="en-GB" dirty="0"/>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Narrative Structure</a:t>
            </a:r>
          </a:p>
        </p:txBody>
      </p:sp>
      <p:sp>
        <p:nvSpPr>
          <p:cNvPr id="3" name="Content Placeholder 2"/>
          <p:cNvSpPr>
            <a:spLocks noGrp="1"/>
          </p:cNvSpPr>
          <p:nvPr>
            <p:ph idx="1"/>
          </p:nvPr>
        </p:nvSpPr>
        <p:spPr>
          <a:xfrm>
            <a:off x="829733" y="2458609"/>
            <a:ext cx="10464800" cy="3722058"/>
          </a:xfrm>
        </p:spPr>
        <p:txBody>
          <a:bodyPr>
            <a:normAutofit/>
          </a:bodyPr>
          <a:lstStyle/>
          <a:p>
            <a:pPr lvl="0"/>
            <a:r>
              <a:rPr lang="en-GB" dirty="0"/>
              <a:t>Reverse Narrative structure (Christopher Nolan’s Memento)</a:t>
            </a:r>
          </a:p>
          <a:p>
            <a:pPr marL="0" indent="0">
              <a:buNone/>
            </a:pPr>
            <a:r>
              <a:rPr lang="en-GB" dirty="0"/>
              <a:t>		-Enhance the player's sense of disorientation</a:t>
            </a:r>
          </a:p>
          <a:p>
            <a:pPr lvl="0"/>
            <a:r>
              <a:rPr lang="en-GB" dirty="0" smtClean="0"/>
              <a:t>MC suffering from anterograde amnesia</a:t>
            </a:r>
          </a:p>
          <a:p>
            <a:pPr marL="457200" lvl="1" indent="0">
              <a:buNone/>
            </a:pPr>
            <a:r>
              <a:rPr lang="en-GB" dirty="0" smtClean="0"/>
              <a:t>	</a:t>
            </a:r>
            <a:r>
              <a:rPr lang="en-GB" sz="2400" dirty="0" smtClean="0"/>
              <a:t>- MC is trying to piece together memories of someone they love and what has happened to them</a:t>
            </a:r>
            <a:endParaRPr lang="en-GB" dirty="0" smtClean="0"/>
          </a:p>
          <a:p>
            <a:pPr lvl="0"/>
            <a:r>
              <a:rPr lang="en-GB" dirty="0" smtClean="0"/>
              <a:t>Seven sections of the game</a:t>
            </a:r>
            <a:endParaRPr lang="en-GB" dirty="0"/>
          </a:p>
          <a:p>
            <a:pPr marL="0" indent="0">
              <a:buNone/>
            </a:pPr>
            <a:r>
              <a:rPr lang="en-GB" dirty="0"/>
              <a:t>		</a:t>
            </a:r>
            <a:r>
              <a:rPr lang="en-GB" dirty="0" smtClean="0"/>
              <a:t>- Player experiences </a:t>
            </a:r>
            <a:r>
              <a:rPr lang="en-GB" dirty="0"/>
              <a:t>the increasing struggles of the MC</a:t>
            </a:r>
          </a:p>
          <a:p>
            <a:pPr marL="0" lvl="0" indent="0">
              <a:buNone/>
            </a:pPr>
            <a:endParaRPr lang="en-GB" dirty="0"/>
          </a:p>
        </p:txBody>
      </p:sp>
    </p:spTree>
    <p:extLst>
      <p:ext uri="{BB962C8B-B14F-4D97-AF65-F5344CB8AC3E}">
        <p14:creationId xmlns:p14="http://schemas.microsoft.com/office/powerpoint/2010/main" val="86923761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Breakdown Structure</a:t>
            </a:r>
          </a:p>
        </p:txBody>
      </p:sp>
      <p:sp>
        <p:nvSpPr>
          <p:cNvPr id="3" name="Content Placeholder 2"/>
          <p:cNvSpPr>
            <a:spLocks noGrp="1"/>
          </p:cNvSpPr>
          <p:nvPr>
            <p:ph idx="1"/>
          </p:nvPr>
        </p:nvSpPr>
        <p:spPr/>
        <p:txBody>
          <a:bodyPr>
            <a:normAutofit fontScale="92500" lnSpcReduction="10000"/>
          </a:bodyPr>
          <a:lstStyle/>
          <a:p>
            <a:r>
              <a:rPr lang="en-GB" dirty="0"/>
              <a:t>Prologue – Inciting Incident -  MC falls down the stairs</a:t>
            </a:r>
          </a:p>
          <a:p>
            <a:r>
              <a:rPr lang="en-GB" dirty="0"/>
              <a:t>Memory 1 – Memory reveals something off in your home</a:t>
            </a:r>
          </a:p>
          <a:p>
            <a:r>
              <a:rPr lang="en-GB" dirty="0"/>
              <a:t>Memory 2 – Realised someone else living with you</a:t>
            </a:r>
          </a:p>
          <a:p>
            <a:r>
              <a:rPr lang="en-GB" dirty="0"/>
              <a:t>Memory 3 – Person with you is female</a:t>
            </a:r>
          </a:p>
          <a:p>
            <a:r>
              <a:rPr lang="en-GB" dirty="0"/>
              <a:t>Memory 4 – Revealed to player its your wife </a:t>
            </a:r>
          </a:p>
          <a:p>
            <a:r>
              <a:rPr lang="en-GB" dirty="0"/>
              <a:t>Memory 5 – Find out your wife has passed away</a:t>
            </a:r>
          </a:p>
          <a:p>
            <a:r>
              <a:rPr lang="en-GB" dirty="0"/>
              <a:t>Epilogue – “Inciting Incident” -  MC falls down the stairs</a:t>
            </a:r>
          </a:p>
          <a:p>
            <a:endParaRPr lang="en-GB" dirty="0"/>
          </a:p>
          <a:p>
            <a:endParaRPr lang="en-GB" dirty="0"/>
          </a:p>
        </p:txBody>
      </p:sp>
    </p:spTree>
    <p:extLst>
      <p:ext uri="{BB962C8B-B14F-4D97-AF65-F5344CB8AC3E}">
        <p14:creationId xmlns:p14="http://schemas.microsoft.com/office/powerpoint/2010/main" val="3822360540"/>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Mechanics</a:t>
            </a:r>
          </a:p>
        </p:txBody>
      </p:sp>
      <p:sp>
        <p:nvSpPr>
          <p:cNvPr id="3" name="Content Placeholder 2"/>
          <p:cNvSpPr>
            <a:spLocks noGrp="1"/>
          </p:cNvSpPr>
          <p:nvPr>
            <p:ph idx="1"/>
          </p:nvPr>
        </p:nvSpPr>
        <p:spPr>
          <a:xfrm>
            <a:off x="991892" y="2556932"/>
            <a:ext cx="10275376" cy="3318936"/>
          </a:xfrm>
        </p:spPr>
        <p:txBody>
          <a:bodyPr>
            <a:normAutofit fontScale="92500" lnSpcReduction="20000"/>
          </a:bodyPr>
          <a:lstStyle/>
          <a:p>
            <a:pPr lvl="0"/>
            <a:r>
              <a:rPr lang="en-GB" dirty="0" smtClean="0"/>
              <a:t>Seeking, Management &amp; </a:t>
            </a:r>
            <a:r>
              <a:rPr lang="en-GB" dirty="0"/>
              <a:t>Puzzle (Jigsaw</a:t>
            </a:r>
            <a:r>
              <a:rPr lang="en-GB" dirty="0" smtClean="0"/>
              <a:t>) – Easy and Hard fun</a:t>
            </a:r>
            <a:endParaRPr lang="en-GB" dirty="0"/>
          </a:p>
          <a:p>
            <a:pPr lvl="0"/>
            <a:r>
              <a:rPr lang="en-GB" dirty="0"/>
              <a:t>For each memory, </a:t>
            </a:r>
            <a:r>
              <a:rPr lang="en-GB" dirty="0" smtClean="0"/>
              <a:t>players must find specific items</a:t>
            </a:r>
            <a:endParaRPr lang="en-GB" dirty="0"/>
          </a:p>
          <a:p>
            <a:pPr marL="0" indent="0">
              <a:buNone/>
            </a:pPr>
            <a:r>
              <a:rPr lang="en-GB" dirty="0"/>
              <a:t>		-A note will display on a noticeboard in the hallway which the player must find.</a:t>
            </a:r>
          </a:p>
          <a:p>
            <a:pPr marL="0" indent="0">
              <a:buNone/>
            </a:pPr>
            <a:r>
              <a:rPr lang="en-GB" dirty="0"/>
              <a:t>		-Seek out the items on the note in any of the </a:t>
            </a:r>
            <a:r>
              <a:rPr lang="en-GB" dirty="0" smtClean="0"/>
              <a:t>rooms open</a:t>
            </a:r>
            <a:endParaRPr lang="en-GB" dirty="0"/>
          </a:p>
          <a:p>
            <a:pPr lvl="0"/>
            <a:r>
              <a:rPr lang="en-GB" dirty="0"/>
              <a:t>The puzzle will be our mental challenge </a:t>
            </a:r>
          </a:p>
          <a:p>
            <a:pPr marL="0" indent="0">
              <a:buNone/>
            </a:pPr>
            <a:r>
              <a:rPr lang="en-GB" dirty="0"/>
              <a:t>		-Puzzle will be in a form of a jigsaw which players must piece together</a:t>
            </a:r>
          </a:p>
          <a:p>
            <a:pPr marL="0" indent="0">
              <a:buNone/>
            </a:pPr>
            <a:r>
              <a:rPr lang="en-GB" dirty="0"/>
              <a:t>		-The more players find and solve memories the harder the jigsaw puzzle will </a:t>
            </a:r>
            <a:r>
              <a:rPr lang="en-GB" dirty="0" smtClean="0"/>
              <a:t>become</a:t>
            </a:r>
          </a:p>
          <a:p>
            <a:pPr marL="0" indent="0">
              <a:buNone/>
            </a:pPr>
            <a:r>
              <a:rPr lang="en-GB" dirty="0"/>
              <a:t>	</a:t>
            </a:r>
            <a:r>
              <a:rPr lang="en-GB" dirty="0" smtClean="0"/>
              <a:t>	- Players must also be aware of The Carer and avoid being ‘caught’ doing a puzzle</a:t>
            </a:r>
            <a:endParaRPr lang="en-GB" dirty="0"/>
          </a:p>
        </p:txBody>
      </p:sp>
    </p:spTree>
    <p:extLst>
      <p:ext uri="{BB962C8B-B14F-4D97-AF65-F5344CB8AC3E}">
        <p14:creationId xmlns:p14="http://schemas.microsoft.com/office/powerpoint/2010/main" val="3690409240"/>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32932"/>
            <a:ext cx="9601196" cy="1303867"/>
          </a:xfrm>
        </p:spPr>
        <p:txBody>
          <a:bodyPr/>
          <a:lstStyle/>
          <a:p>
            <a:r>
              <a:rPr lang="en-GB" dirty="0" smtClean="0"/>
              <a:t>The Carer</a:t>
            </a:r>
            <a:endParaRPr lang="en-GB" dirty="0"/>
          </a:p>
        </p:txBody>
      </p:sp>
      <p:sp>
        <p:nvSpPr>
          <p:cNvPr id="3" name="Content Placeholder 2"/>
          <p:cNvSpPr>
            <a:spLocks noGrp="1"/>
          </p:cNvSpPr>
          <p:nvPr>
            <p:ph idx="1"/>
          </p:nvPr>
        </p:nvSpPr>
        <p:spPr/>
        <p:txBody>
          <a:bodyPr>
            <a:normAutofit/>
          </a:bodyPr>
          <a:lstStyle/>
          <a:p>
            <a:r>
              <a:rPr lang="en-GB" dirty="0" smtClean="0"/>
              <a:t>Designed to cause panic when players are completing a puzzle</a:t>
            </a:r>
          </a:p>
          <a:p>
            <a:pPr marL="0" indent="0">
              <a:buNone/>
            </a:pPr>
            <a:endParaRPr lang="en-GB" dirty="0" smtClean="0"/>
          </a:p>
          <a:p>
            <a:r>
              <a:rPr lang="en-GB" dirty="0" smtClean="0"/>
              <a:t>MC is scared of The Carer; The Carer just wants to help</a:t>
            </a:r>
          </a:p>
          <a:p>
            <a:pPr marL="0" indent="0">
              <a:buNone/>
            </a:pPr>
            <a:endParaRPr lang="en-GB" dirty="0"/>
          </a:p>
          <a:p>
            <a:r>
              <a:rPr lang="en-GB" dirty="0" smtClean="0"/>
              <a:t>The Carer will take the form of a mannequin to unsettle players, portraying how the MC feels about The Carer</a:t>
            </a:r>
          </a:p>
          <a:p>
            <a:pPr marL="0" indent="0">
              <a:buNone/>
            </a:pPr>
            <a:endParaRPr lang="en-GB" dirty="0"/>
          </a:p>
        </p:txBody>
      </p:sp>
      <p:pic>
        <p:nvPicPr>
          <p:cNvPr id="3074" name="Picture 2" descr="Image result for mannequin 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237" y="914400"/>
            <a:ext cx="1358938"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37579"/>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Disorientation </a:t>
            </a:r>
          </a:p>
        </p:txBody>
      </p:sp>
      <p:sp>
        <p:nvSpPr>
          <p:cNvPr id="3" name="Content Placeholder 2"/>
          <p:cNvSpPr>
            <a:spLocks noGrp="1"/>
          </p:cNvSpPr>
          <p:nvPr>
            <p:ph idx="1"/>
          </p:nvPr>
        </p:nvSpPr>
        <p:spPr/>
        <p:txBody>
          <a:bodyPr>
            <a:normAutofit lnSpcReduction="10000"/>
          </a:bodyPr>
          <a:lstStyle/>
          <a:p>
            <a:pPr lvl="0"/>
            <a:r>
              <a:rPr lang="en-GB" dirty="0"/>
              <a:t>Orientation is knowledge of one's personal identity, location, date, time and present situation </a:t>
            </a:r>
          </a:p>
          <a:p>
            <a:pPr lvl="0"/>
            <a:r>
              <a:rPr lang="en-GB" dirty="0"/>
              <a:t>Starting at the end and working to the start: mystery &amp; disorientation.</a:t>
            </a:r>
          </a:p>
          <a:p>
            <a:pPr lvl="0"/>
            <a:r>
              <a:rPr lang="en-GB" dirty="0"/>
              <a:t>Using environmental factors, we can alter some of the senses which make up Orientation</a:t>
            </a:r>
          </a:p>
          <a:p>
            <a:pPr marL="0" indent="0">
              <a:buNone/>
            </a:pPr>
            <a:r>
              <a:rPr lang="en-GB" dirty="0"/>
              <a:t>		</a:t>
            </a:r>
            <a:r>
              <a:rPr lang="en-GB" dirty="0" smtClean="0"/>
              <a:t>-All furniture is moved around the rooms after a length of time</a:t>
            </a:r>
          </a:p>
          <a:p>
            <a:pPr marL="0" indent="0">
              <a:buNone/>
            </a:pPr>
            <a:r>
              <a:rPr lang="en-GB" dirty="0"/>
              <a:t>		-Clock out of control, no idea of time</a:t>
            </a:r>
          </a:p>
          <a:p>
            <a:endParaRPr lang="en-GB" dirty="0"/>
          </a:p>
        </p:txBody>
      </p:sp>
    </p:spTree>
    <p:extLst>
      <p:ext uri="{BB962C8B-B14F-4D97-AF65-F5344CB8AC3E}">
        <p14:creationId xmlns:p14="http://schemas.microsoft.com/office/powerpoint/2010/main" val="401098001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Panic from Pressurized Events </a:t>
            </a:r>
          </a:p>
        </p:txBody>
      </p:sp>
      <p:sp>
        <p:nvSpPr>
          <p:cNvPr id="3" name="Content Placeholder 2"/>
          <p:cNvSpPr>
            <a:spLocks noGrp="1"/>
          </p:cNvSpPr>
          <p:nvPr>
            <p:ph idx="1"/>
          </p:nvPr>
        </p:nvSpPr>
        <p:spPr/>
        <p:txBody>
          <a:bodyPr>
            <a:normAutofit/>
          </a:bodyPr>
          <a:lstStyle/>
          <a:p>
            <a:pPr lvl="0"/>
            <a:r>
              <a:rPr lang="en-GB" dirty="0"/>
              <a:t>The Stakes will be delivered both through the mechanics and narratively </a:t>
            </a:r>
          </a:p>
          <a:p>
            <a:pPr marL="457200" lvl="1" indent="0">
              <a:buNone/>
            </a:pPr>
            <a:r>
              <a:rPr lang="en-GB" dirty="0"/>
              <a:t>-Narratively Post-traumatic amnesia is portrayed through a timer rearranging the furniture within the rooms.   </a:t>
            </a:r>
          </a:p>
          <a:p>
            <a:pPr lvl="0"/>
            <a:r>
              <a:rPr lang="en-GB" dirty="0"/>
              <a:t>Further, panic from the mechanics </a:t>
            </a:r>
            <a:endParaRPr lang="en-GB" dirty="0" smtClean="0"/>
          </a:p>
          <a:p>
            <a:pPr marL="0" lvl="0" indent="0">
              <a:buNone/>
            </a:pPr>
            <a:r>
              <a:rPr lang="en-GB" dirty="0" smtClean="0"/>
              <a:t>	- Completing </a:t>
            </a:r>
            <a:r>
              <a:rPr lang="en-GB" dirty="0"/>
              <a:t>puzzles before the </a:t>
            </a:r>
            <a:r>
              <a:rPr lang="en-GB" dirty="0" smtClean="0"/>
              <a:t>reset</a:t>
            </a:r>
            <a:endParaRPr lang="en-GB" dirty="0"/>
          </a:p>
          <a:p>
            <a:pPr marL="0" indent="0">
              <a:buNone/>
            </a:pPr>
            <a:r>
              <a:rPr lang="en-GB" dirty="0" smtClean="0"/>
              <a:t>	- Avoiding The Carer from catching the player during a puzzle </a:t>
            </a:r>
          </a:p>
        </p:txBody>
      </p:sp>
    </p:spTree>
    <p:extLst>
      <p:ext uri="{BB962C8B-B14F-4D97-AF65-F5344CB8AC3E}">
        <p14:creationId xmlns:p14="http://schemas.microsoft.com/office/powerpoint/2010/main" val="4256877547"/>
      </p:ext>
    </p:extLst>
  </p:cSld>
  <p:clrMapOvr>
    <a:masterClrMapping/>
  </p:clrMapOvr>
  <p:transition>
    <p:push/>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3501</TotalTime>
  <Words>923</Words>
  <Application>Microsoft Office PowerPoint</Application>
  <PresentationFormat>Custom</PresentationFormat>
  <Paragraphs>116</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Of Whom I hold Dear</vt:lpstr>
      <vt:lpstr>Audience/Logline</vt:lpstr>
      <vt:lpstr>Mental Disorientation/Panic</vt:lpstr>
      <vt:lpstr>Narrative Structure</vt:lpstr>
      <vt:lpstr>Breakdown Structure</vt:lpstr>
      <vt:lpstr>Mechanics</vt:lpstr>
      <vt:lpstr>The Carer</vt:lpstr>
      <vt:lpstr>Disorientation </vt:lpstr>
      <vt:lpstr>Panic from Pressurized Events </vt:lpstr>
      <vt:lpstr>Setting</vt:lpstr>
      <vt:lpstr>Floor Plan</vt:lpstr>
      <vt:lpstr>Art Style</vt:lpstr>
      <vt:lpstr>Progression and reset</vt:lpstr>
      <vt:lpstr>Flow States </vt:lpstr>
      <vt:lpstr>Short/Long Term Goals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running man</dc:title>
  <dc:creator>Chevon Mitchell</dc:creator>
  <cp:lastModifiedBy>Home</cp:lastModifiedBy>
  <cp:revision>1452</cp:revision>
  <dcterms:created xsi:type="dcterms:W3CDTF">2014-10-14T14:07:28Z</dcterms:created>
  <dcterms:modified xsi:type="dcterms:W3CDTF">2016-10-16T19:07:38Z</dcterms:modified>
</cp:coreProperties>
</file>