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70" r:id="rId5"/>
    <p:sldId id="258" r:id="rId6"/>
    <p:sldId id="259" r:id="rId7"/>
    <p:sldId id="273" r:id="rId8"/>
    <p:sldId id="260" r:id="rId9"/>
    <p:sldId id="267" r:id="rId10"/>
    <p:sldId id="269" r:id="rId11"/>
    <p:sldId id="268" r:id="rId12"/>
    <p:sldId id="272" r:id="rId13"/>
    <p:sldId id="274" r:id="rId14"/>
    <p:sldId id="263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21" autoAdjust="0"/>
    <p:restoredTop sz="94660"/>
  </p:normalViewPr>
  <p:slideViewPr>
    <p:cSldViewPr>
      <p:cViewPr varScale="1">
        <p:scale>
          <a:sx n="82" d="100"/>
          <a:sy n="82" d="100"/>
        </p:scale>
        <p:origin x="1147" y="6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4873-88AF-4D2B-84B2-3AC7458A970F}" type="datetimeFigureOut">
              <a:rPr lang="en-GB" smtClean="0"/>
              <a:pPr/>
              <a:t>19/03/2017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1674-2DEC-45F5-9A6D-1F30A7F204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4873-88AF-4D2B-84B2-3AC7458A970F}" type="datetimeFigureOut">
              <a:rPr lang="en-GB" smtClean="0"/>
              <a:pPr/>
              <a:t>19/03/2017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1674-2DEC-45F5-9A6D-1F30A7F204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4873-88AF-4D2B-84B2-3AC7458A970F}" type="datetimeFigureOut">
              <a:rPr lang="en-GB" smtClean="0"/>
              <a:pPr/>
              <a:t>19/03/2017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1674-2DEC-45F5-9A6D-1F30A7F204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4873-88AF-4D2B-84B2-3AC7458A970F}" type="datetimeFigureOut">
              <a:rPr lang="en-GB" smtClean="0"/>
              <a:pPr/>
              <a:t>19/03/2017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1674-2DEC-45F5-9A6D-1F30A7F204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4873-88AF-4D2B-84B2-3AC7458A970F}" type="datetimeFigureOut">
              <a:rPr lang="en-GB" smtClean="0"/>
              <a:pPr/>
              <a:t>19/03/2017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31C31674-2DEC-45F5-9A6D-1F30A7F204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4873-88AF-4D2B-84B2-3AC7458A970F}" type="datetimeFigureOut">
              <a:rPr lang="en-GB" smtClean="0"/>
              <a:pPr/>
              <a:t>19/03/2017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1674-2DEC-45F5-9A6D-1F30A7F204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4873-88AF-4D2B-84B2-3AC7458A970F}" type="datetimeFigureOut">
              <a:rPr lang="en-GB" smtClean="0"/>
              <a:pPr/>
              <a:t>19/03/2017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1674-2DEC-45F5-9A6D-1F30A7F204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4873-88AF-4D2B-84B2-3AC7458A970F}" type="datetimeFigureOut">
              <a:rPr lang="en-GB" smtClean="0"/>
              <a:pPr/>
              <a:t>19/03/2017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1674-2DEC-45F5-9A6D-1F30A7F204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4873-88AF-4D2B-84B2-3AC7458A970F}" type="datetimeFigureOut">
              <a:rPr lang="en-GB" smtClean="0"/>
              <a:pPr/>
              <a:t>19/03/2017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1674-2DEC-45F5-9A6D-1F30A7F204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4873-88AF-4D2B-84B2-3AC7458A970F}" type="datetimeFigureOut">
              <a:rPr lang="en-GB" smtClean="0"/>
              <a:pPr/>
              <a:t>19/03/2017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1674-2DEC-45F5-9A6D-1F30A7F204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4873-88AF-4D2B-84B2-3AC7458A970F}" type="datetimeFigureOut">
              <a:rPr lang="en-GB" smtClean="0"/>
              <a:pPr/>
              <a:t>19/03/2017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1674-2DEC-45F5-9A6D-1F30A7F204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B5E4873-88AF-4D2B-84B2-3AC7458A970F}" type="datetimeFigureOut">
              <a:rPr lang="en-GB" smtClean="0"/>
              <a:pPr/>
              <a:t>19/03/2017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1C31674-2DEC-45F5-9A6D-1F30A7F2047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20688"/>
            <a:ext cx="8229600" cy="2664296"/>
          </a:xfrm>
        </p:spPr>
        <p:txBody>
          <a:bodyPr>
            <a:normAutofit fontScale="90000"/>
          </a:bodyPr>
          <a:lstStyle/>
          <a:p>
            <a:r>
              <a:rPr lang="en-GB" sz="1400" dirty="0"/>
              <a:t>Module Group Project IMDCGD111-16YRD</a:t>
            </a:r>
            <a:br>
              <a:rPr lang="en-GB" sz="1400" dirty="0"/>
            </a:br>
            <a:r>
              <a:rPr lang="en-GB" sz="1400" dirty="0"/>
              <a:t>Module managing games production imdcgd214-16yrd</a:t>
            </a:r>
            <a:br>
              <a:rPr lang="en-GB" sz="6600" dirty="0"/>
            </a:br>
            <a:br>
              <a:rPr lang="en-GB" sz="6600" dirty="0"/>
            </a:br>
            <a:r>
              <a:rPr lang="en-GB" sz="2200" dirty="0"/>
              <a:t>level 4/5 </a:t>
            </a:r>
            <a:r>
              <a:rPr lang="en-GB" sz="2400" dirty="0"/>
              <a:t>Group 13</a:t>
            </a:r>
            <a:br>
              <a:rPr lang="en-GB" sz="2400" dirty="0"/>
            </a:br>
            <a:br>
              <a:rPr lang="en-GB" sz="2400" dirty="0"/>
            </a:br>
            <a:r>
              <a:rPr lang="en-GB" sz="6000" dirty="0"/>
              <a:t>Eat them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4437113"/>
            <a:ext cx="7920880" cy="864096"/>
          </a:xfrm>
        </p:spPr>
        <p:txBody>
          <a:bodyPr>
            <a:normAutofit/>
          </a:bodyPr>
          <a:lstStyle/>
          <a:p>
            <a:r>
              <a:rPr lang="en-GB" dirty="0">
                <a:latin typeface="+mj-lt"/>
              </a:rPr>
              <a:t>Heidi Falcon - George </a:t>
            </a:r>
            <a:r>
              <a:rPr lang="en-GB" dirty="0" err="1">
                <a:latin typeface="+mj-lt"/>
              </a:rPr>
              <a:t>Flude</a:t>
            </a:r>
            <a:r>
              <a:rPr lang="en-GB" dirty="0">
                <a:latin typeface="+mj-lt"/>
              </a:rPr>
              <a:t> - Macaulay Mills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Prototype</a:t>
            </a:r>
            <a:endParaRPr lang="en-US" sz="5400" dirty="0"/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l="6464" t="15637" r="6918" b="8697"/>
          <a:stretch/>
        </p:blipFill>
        <p:spPr bwMode="auto">
          <a:xfrm>
            <a:off x="251520" y="1417638"/>
            <a:ext cx="8712968" cy="503569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56938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Playtest Feedback</a:t>
            </a:r>
            <a:endParaRPr lang="en-US" sz="5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76046" y="1700808"/>
            <a:ext cx="8229600" cy="5040559"/>
          </a:xfrm>
          <a:prstGeom prst="rect">
            <a:avLst/>
          </a:prstGeom>
        </p:spPr>
        <p:txBody>
          <a:bodyPr vert="horz" anchor="ctr">
            <a:normAutofit fontScale="77500" lnSpcReduction="2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000" b="0" dirty="0">
                <a:solidFill>
                  <a:schemeClr val="tx1"/>
                </a:solidFill>
                <a:effectLst/>
              </a:rPr>
              <a:t>Q-1</a:t>
            </a:r>
            <a:r>
              <a:rPr lang="en-GB" sz="3600" b="0" dirty="0">
                <a:solidFill>
                  <a:schemeClr val="tx1"/>
                </a:solidFill>
                <a:effectLst/>
              </a:rPr>
              <a:t> Liked?     </a:t>
            </a:r>
            <a:r>
              <a:rPr lang="en-GB" sz="3500" b="0" dirty="0">
                <a:solidFill>
                  <a:schemeClr val="tx1"/>
                </a:solidFill>
                <a:effectLst/>
              </a:rPr>
              <a:t>80% Theme</a:t>
            </a:r>
          </a:p>
          <a:p>
            <a:pPr algn="l"/>
            <a:endParaRPr lang="en-GB" sz="3600" b="0" dirty="0">
              <a:solidFill>
                <a:schemeClr val="tx1"/>
              </a:solidFill>
              <a:effectLst/>
            </a:endParaRPr>
          </a:p>
          <a:p>
            <a:pPr algn="l"/>
            <a:r>
              <a:rPr lang="en-GB" sz="4000" b="0" dirty="0">
                <a:solidFill>
                  <a:schemeClr val="tx1"/>
                </a:solidFill>
                <a:effectLst/>
              </a:rPr>
              <a:t>Q-2</a:t>
            </a:r>
            <a:r>
              <a:rPr lang="en-GB" sz="3600" b="0" dirty="0">
                <a:solidFill>
                  <a:schemeClr val="tx1"/>
                </a:solidFill>
                <a:effectLst/>
              </a:rPr>
              <a:t> Didn’t like?    </a:t>
            </a:r>
          </a:p>
          <a:p>
            <a:pPr algn="l"/>
            <a:endParaRPr lang="en-GB" sz="3600" b="0" dirty="0">
              <a:solidFill>
                <a:schemeClr val="tx1"/>
              </a:solidFill>
              <a:effectLst/>
            </a:endParaRPr>
          </a:p>
          <a:p>
            <a:pPr algn="l"/>
            <a:r>
              <a:rPr lang="en-GB" sz="3500" b="0" dirty="0">
                <a:solidFill>
                  <a:schemeClr val="tx1"/>
                </a:solidFill>
                <a:effectLst/>
              </a:rPr>
              <a:t>60% Controls </a:t>
            </a:r>
          </a:p>
          <a:p>
            <a:pPr algn="l"/>
            <a:r>
              <a:rPr lang="en-GB" sz="3500" b="0" dirty="0">
                <a:solidFill>
                  <a:schemeClr val="tx1"/>
                </a:solidFill>
                <a:effectLst/>
              </a:rPr>
              <a:t>40% Screen too busy  </a:t>
            </a:r>
          </a:p>
          <a:p>
            <a:pPr algn="l"/>
            <a:endParaRPr lang="en-GB" sz="3600" b="0" dirty="0">
              <a:solidFill>
                <a:schemeClr val="tx1"/>
              </a:solidFill>
              <a:effectLst/>
            </a:endParaRPr>
          </a:p>
          <a:p>
            <a:pPr algn="l"/>
            <a:r>
              <a:rPr lang="en-GB" sz="4000" b="0" dirty="0">
                <a:solidFill>
                  <a:schemeClr val="tx1"/>
                </a:solidFill>
                <a:effectLst/>
              </a:rPr>
              <a:t>Q-3</a:t>
            </a:r>
            <a:r>
              <a:rPr lang="en-GB" sz="3600" b="0" dirty="0">
                <a:solidFill>
                  <a:schemeClr val="tx1"/>
                </a:solidFill>
                <a:effectLst/>
              </a:rPr>
              <a:t> Implied instructions?    </a:t>
            </a:r>
            <a:r>
              <a:rPr lang="en-GB" sz="3500" b="0" dirty="0">
                <a:solidFill>
                  <a:schemeClr val="tx1"/>
                </a:solidFill>
                <a:effectLst/>
              </a:rPr>
              <a:t>80% No </a:t>
            </a:r>
            <a:endParaRPr lang="en-GB" sz="3600" b="0" dirty="0">
              <a:solidFill>
                <a:schemeClr val="tx1"/>
              </a:solidFill>
              <a:effectLst/>
            </a:endParaRPr>
          </a:p>
          <a:p>
            <a:pPr algn="l"/>
            <a:r>
              <a:rPr lang="en-GB" sz="3600" b="0" dirty="0">
                <a:solidFill>
                  <a:schemeClr val="tx1"/>
                </a:solidFill>
                <a:effectLst/>
              </a:rPr>
              <a:t> </a:t>
            </a:r>
          </a:p>
          <a:p>
            <a:pPr algn="l"/>
            <a:r>
              <a:rPr lang="en-GB" sz="4000" b="0" dirty="0">
                <a:solidFill>
                  <a:schemeClr val="tx1"/>
                </a:solidFill>
                <a:effectLst/>
              </a:rPr>
              <a:t>Q-4</a:t>
            </a:r>
            <a:r>
              <a:rPr lang="en-GB" sz="3600" b="0" dirty="0">
                <a:solidFill>
                  <a:schemeClr val="tx1"/>
                </a:solidFill>
                <a:effectLst/>
              </a:rPr>
              <a:t> Change?     </a:t>
            </a:r>
          </a:p>
          <a:p>
            <a:pPr algn="l"/>
            <a:endParaRPr lang="en-GB" sz="3600" b="0" dirty="0">
              <a:solidFill>
                <a:schemeClr val="tx1"/>
              </a:solidFill>
              <a:effectLst/>
            </a:endParaRPr>
          </a:p>
          <a:p>
            <a:pPr algn="l"/>
            <a:r>
              <a:rPr lang="en-GB" sz="3500" b="0" dirty="0">
                <a:solidFill>
                  <a:schemeClr val="tx1"/>
                </a:solidFill>
                <a:effectLst/>
              </a:rPr>
              <a:t>60% Instructions/ Controls </a:t>
            </a:r>
          </a:p>
          <a:p>
            <a:pPr algn="l"/>
            <a:r>
              <a:rPr lang="en-GB" sz="3500" b="0" dirty="0">
                <a:solidFill>
                  <a:schemeClr val="tx1"/>
                </a:solidFill>
                <a:effectLst/>
              </a:rPr>
              <a:t>40% Theme/ Player design.</a:t>
            </a:r>
            <a:endParaRPr lang="en-GB" sz="3600" b="0" dirty="0">
              <a:solidFill>
                <a:schemeClr val="tx1"/>
              </a:solidFill>
              <a:effectLst/>
            </a:endParaRPr>
          </a:p>
          <a:p>
            <a:pPr algn="l"/>
            <a:endParaRPr lang="en-GB" b="0" dirty="0">
              <a:solidFill>
                <a:srgbClr val="FF0000"/>
              </a:solidFill>
              <a:effectLst/>
            </a:endParaRPr>
          </a:p>
          <a:p>
            <a:pPr algn="l"/>
            <a:endParaRPr 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81863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455" y="404664"/>
            <a:ext cx="7086600" cy="720080"/>
          </a:xfrm>
        </p:spPr>
        <p:txBody>
          <a:bodyPr/>
          <a:lstStyle/>
          <a:p>
            <a:pPr algn="ctr"/>
            <a:r>
              <a:rPr lang="en-GB" sz="5400" dirty="0"/>
              <a:t>Management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228394"/>
            <a:ext cx="5328593" cy="5760640"/>
          </a:xfrm>
        </p:spPr>
        <p:txBody>
          <a:bodyPr/>
          <a:lstStyle/>
          <a:p>
            <a:r>
              <a:rPr lang="en-GB" sz="2800" dirty="0">
                <a:latin typeface="+mj-lt"/>
              </a:rPr>
              <a:t>Emails:                </a:t>
            </a:r>
            <a:r>
              <a:rPr lang="en-GB" sz="3600" dirty="0">
                <a:latin typeface="+mj-lt"/>
              </a:rPr>
              <a:t>		</a:t>
            </a:r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George: 39</a:t>
            </a:r>
          </a:p>
          <a:p>
            <a:r>
              <a:rPr lang="en-GB" dirty="0">
                <a:latin typeface="+mj-lt"/>
              </a:rPr>
              <a:t>Heidi: 42</a:t>
            </a:r>
          </a:p>
          <a:p>
            <a:r>
              <a:rPr lang="en-GB" dirty="0">
                <a:latin typeface="+mj-lt"/>
              </a:rPr>
              <a:t>Macaulay: 5</a:t>
            </a:r>
          </a:p>
          <a:p>
            <a:r>
              <a:rPr lang="en-GB" dirty="0">
                <a:latin typeface="+mj-lt"/>
              </a:rPr>
              <a:t>					</a:t>
            </a:r>
          </a:p>
          <a:p>
            <a:r>
              <a:rPr lang="en-GB" dirty="0">
                <a:latin typeface="+mj-lt"/>
              </a:rPr>
              <a:t>				</a:t>
            </a:r>
          </a:p>
          <a:p>
            <a:r>
              <a:rPr lang="en-GB" sz="3600" dirty="0">
                <a:latin typeface="+mj-lt"/>
              </a:rPr>
              <a:t>Hours logged:</a:t>
            </a:r>
          </a:p>
          <a:p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George: 32				</a:t>
            </a:r>
          </a:p>
          <a:p>
            <a:r>
              <a:rPr lang="en-GB" dirty="0">
                <a:latin typeface="+mj-lt"/>
              </a:rPr>
              <a:t>Heidi:	35				</a:t>
            </a:r>
          </a:p>
          <a:p>
            <a:r>
              <a:rPr lang="en-GB" dirty="0">
                <a:latin typeface="+mj-lt"/>
              </a:rPr>
              <a:t>Macaulay: 0	</a:t>
            </a:r>
            <a:endParaRPr lang="en-US" dirty="0">
              <a:latin typeface="+mj-lt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3" y="1228394"/>
            <a:ext cx="4601509" cy="172819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140968"/>
            <a:ext cx="4601509" cy="168704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3" y="5057595"/>
            <a:ext cx="4601509" cy="169377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419872" y="2533231"/>
            <a:ext cx="44390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j-lt"/>
              </a:rPr>
              <a:t>Sprint 4</a:t>
            </a:r>
          </a:p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Sprint 5</a:t>
            </a:r>
          </a:p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Sprint 6</a:t>
            </a:r>
          </a:p>
        </p:txBody>
      </p:sp>
    </p:spTree>
    <p:extLst>
      <p:ext uri="{BB962C8B-B14F-4D97-AF65-F5344CB8AC3E}">
        <p14:creationId xmlns:p14="http://schemas.microsoft.com/office/powerpoint/2010/main" val="3099374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What we learnt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+mj-lt"/>
              </a:rPr>
              <a:t>Finalising mechanics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latin typeface="+mj-lt"/>
              </a:rPr>
              <a:t>Playtesting to balance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latin typeface="+mj-lt"/>
              </a:rPr>
              <a:t>Playtest to see if mechanics are evoking emotional responses</a:t>
            </a:r>
          </a:p>
          <a:p>
            <a:pPr>
              <a:lnSpc>
                <a:spcPct val="150000"/>
              </a:lnSpc>
            </a:pPr>
            <a:endParaRPr lang="en-GB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+mj-lt"/>
              </a:rPr>
              <a:t>Sounds 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latin typeface="+mj-lt"/>
              </a:rPr>
              <a:t>Assurances/Feedback</a:t>
            </a:r>
          </a:p>
        </p:txBody>
      </p:sp>
    </p:spTree>
    <p:extLst>
      <p:ext uri="{BB962C8B-B14F-4D97-AF65-F5344CB8AC3E}">
        <p14:creationId xmlns:p14="http://schemas.microsoft.com/office/powerpoint/2010/main" val="4217836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5400" dirty="0"/>
              <a:t>What could be done in the future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GB" dirty="0">
              <a:latin typeface="+mj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GB" sz="5400" dirty="0"/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en-GB" sz="5400" dirty="0"/>
            </a:br>
            <a:br>
              <a:rPr lang="en-GB" sz="5400" dirty="0"/>
            </a:br>
            <a:r>
              <a:rPr lang="en-GB" sz="6000" dirty="0"/>
              <a:t>Logline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564904"/>
            <a:ext cx="9144000" cy="4293096"/>
          </a:xfrm>
        </p:spPr>
        <p:txBody>
          <a:bodyPr/>
          <a:lstStyle/>
          <a:p>
            <a:endParaRPr lang="en-GB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+mj-lt"/>
              </a:rPr>
              <a:t>Players aim to eat bubbles while avoiding obstacles and the first one to eat their opponent, wins.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Target 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en-GB" dirty="0">
                <a:latin typeface="+mj-lt"/>
              </a:rPr>
              <a:t>16-25 either gender. Casual gamers</a:t>
            </a:r>
          </a:p>
          <a:p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Fast paced, simultaneous gameplay which allows for social fun, </a:t>
            </a:r>
          </a:p>
          <a:p>
            <a:pPr marL="585216" lvl="1" indent="0">
              <a:buNone/>
            </a:pPr>
            <a:r>
              <a:rPr lang="en-GB" dirty="0">
                <a:latin typeface="+mj-lt"/>
              </a:rPr>
              <a:t>  </a:t>
            </a: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marL="585216" lvl="1" indent="0">
              <a:buNone/>
            </a:pPr>
            <a:endParaRPr lang="en-GB" dirty="0">
              <a:latin typeface="+mj-lt"/>
            </a:endParaRPr>
          </a:p>
          <a:p>
            <a:pPr marL="585216" lvl="1" indent="0">
              <a:buNone/>
            </a:pPr>
            <a:r>
              <a:rPr lang="en-GB" sz="1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http://www.eldergame.com/2008/05/define-your-target-audience/</a:t>
            </a:r>
          </a:p>
          <a:p>
            <a:pPr marL="585216" lvl="1" indent="0">
              <a:buNone/>
            </a:pPr>
            <a:r>
              <a:rPr lang="en-GB" sz="1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http://serious.gameclassification.com/EN/about/bricks.html#PUBLIC</a:t>
            </a:r>
          </a:p>
        </p:txBody>
      </p:sp>
    </p:spTree>
    <p:extLst>
      <p:ext uri="{BB962C8B-B14F-4D97-AF65-F5344CB8AC3E}">
        <p14:creationId xmlns:p14="http://schemas.microsoft.com/office/powerpoint/2010/main" val="1180188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Research</a:t>
            </a:r>
            <a:endParaRPr lang="en-US" sz="5400" dirty="0"/>
          </a:p>
        </p:txBody>
      </p:sp>
      <p:sp>
        <p:nvSpPr>
          <p:cNvPr id="3" name="Rectangle 2"/>
          <p:cNvSpPr/>
          <p:nvPr/>
        </p:nvSpPr>
        <p:spPr>
          <a:xfrm>
            <a:off x="179512" y="1556792"/>
            <a:ext cx="850728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" indent="0">
              <a:lnSpc>
                <a:spcPct val="150000"/>
              </a:lnSpc>
              <a:buNone/>
            </a:pPr>
            <a:r>
              <a:rPr lang="en-GB" sz="2800" dirty="0">
                <a:latin typeface="+mj-lt"/>
              </a:rPr>
              <a:t>We researched games and took inspiration from:</a:t>
            </a:r>
          </a:p>
          <a:p>
            <a:pPr marL="137160" indent="0">
              <a:lnSpc>
                <a:spcPct val="150000"/>
              </a:lnSpc>
              <a:buNone/>
            </a:pPr>
            <a:r>
              <a:rPr lang="en-GB" sz="2400" dirty="0">
                <a:latin typeface="+mj-lt"/>
              </a:rPr>
              <a:t>http://www.ologame.com/  </a:t>
            </a:r>
          </a:p>
          <a:p>
            <a:pPr marL="137160" indent="0">
              <a:lnSpc>
                <a:spcPct val="150000"/>
              </a:lnSpc>
              <a:buNone/>
            </a:pPr>
            <a:endParaRPr lang="en-GB" sz="2400" dirty="0">
              <a:latin typeface="+mj-lt"/>
            </a:endParaRPr>
          </a:p>
          <a:p>
            <a:pPr marL="137160" indent="0">
              <a:lnSpc>
                <a:spcPct val="150000"/>
              </a:lnSpc>
              <a:buNone/>
            </a:pPr>
            <a:r>
              <a:rPr lang="en-GB" sz="2400" dirty="0">
                <a:latin typeface="+mj-lt"/>
              </a:rPr>
              <a:t>https://itunes.apple.com/gb/app/circo/</a:t>
            </a:r>
          </a:p>
          <a:p>
            <a:pPr marL="137160" indent="0">
              <a:lnSpc>
                <a:spcPct val="150000"/>
              </a:lnSpc>
              <a:buNone/>
            </a:pPr>
            <a:endParaRPr lang="en-GB" sz="2400" dirty="0">
              <a:latin typeface="+mj-lt"/>
            </a:endParaRPr>
          </a:p>
          <a:p>
            <a:pPr marL="137160" indent="0">
              <a:lnSpc>
                <a:spcPct val="150000"/>
              </a:lnSpc>
              <a:buNone/>
            </a:pPr>
            <a:endParaRPr lang="en-GB" sz="2400" dirty="0">
              <a:latin typeface="+mj-lt"/>
            </a:endParaRPr>
          </a:p>
          <a:p>
            <a:pPr marL="137160" indent="0">
              <a:lnSpc>
                <a:spcPct val="150000"/>
              </a:lnSpc>
              <a:buNone/>
            </a:pPr>
            <a:r>
              <a:rPr lang="en-GB" sz="2400" dirty="0">
                <a:latin typeface="+mj-lt"/>
              </a:rPr>
              <a:t>http://doodlejump.org/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287939"/>
            <a:ext cx="1872208" cy="10519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4984174"/>
            <a:ext cx="2327920" cy="17350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895" y="3573016"/>
            <a:ext cx="1283759" cy="227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530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Mechanics and Assets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00200"/>
            <a:ext cx="5122912" cy="2886981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en-GB" sz="3200" b="1" dirty="0">
                <a:latin typeface="+mj-lt"/>
              </a:rPr>
              <a:t>Gameplay</a:t>
            </a:r>
          </a:p>
          <a:p>
            <a:r>
              <a:rPr lang="en-GB" sz="3200" b="1" dirty="0">
                <a:latin typeface="+mj-lt"/>
              </a:rPr>
              <a:t>Eating/Absorbing</a:t>
            </a:r>
          </a:p>
          <a:p>
            <a:r>
              <a:rPr lang="en-GB" sz="3200" b="1" dirty="0">
                <a:latin typeface="+mj-lt"/>
              </a:rPr>
              <a:t>Throwing/Avoiding Obstacles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3550704"/>
            <a:ext cx="2952328" cy="295232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3124640"/>
            <a:ext cx="2004256" cy="200425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00" y="3748676"/>
            <a:ext cx="1278192" cy="127819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196" y="4341482"/>
            <a:ext cx="2916424" cy="291642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268760"/>
            <a:ext cx="1600200" cy="1600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654" y="1797334"/>
            <a:ext cx="1936507" cy="193572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01267" y="3501008"/>
            <a:ext cx="3631891" cy="36318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Physics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+mj-lt"/>
              </a:rPr>
              <a:t>Buoyancy:</a:t>
            </a:r>
          </a:p>
          <a:p>
            <a:pPr marL="137160" indent="0">
              <a:buNone/>
            </a:pPr>
            <a:r>
              <a:rPr lang="en-GB" sz="3200" dirty="0">
                <a:latin typeface="+mj-lt"/>
              </a:rPr>
              <a:t>	Players fight against a force of buoyancy, creating unpredictability in gameplay	</a:t>
            </a:r>
          </a:p>
          <a:p>
            <a:pPr marL="137160" indent="0">
              <a:buNone/>
            </a:pPr>
            <a:r>
              <a:rPr lang="en-GB" sz="3200" dirty="0">
                <a:latin typeface="+mj-lt"/>
              </a:rPr>
              <a:t>	</a:t>
            </a:r>
          </a:p>
          <a:p>
            <a:endParaRPr lang="en-GB" sz="3200" dirty="0"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0648"/>
            <a:ext cx="7787208" cy="1307232"/>
          </a:xfrm>
        </p:spPr>
        <p:txBody>
          <a:bodyPr/>
          <a:lstStyle/>
          <a:p>
            <a:pPr algn="ctr"/>
            <a:r>
              <a:rPr lang="en-GB" sz="6600" dirty="0"/>
              <a:t>Iterations</a:t>
            </a:r>
            <a:endParaRPr lang="en-US" sz="6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04" y="1772816"/>
            <a:ext cx="8579296" cy="4752528"/>
          </a:xfrm>
        </p:spPr>
        <p:txBody>
          <a:bodyPr>
            <a:normAutofit/>
          </a:bodyPr>
          <a:lstStyle/>
          <a:p>
            <a:pPr marL="1042416" lvl="1" indent="-457200">
              <a:buFont typeface="Wingdings" panose="05000000000000000000" pitchFamily="2" charset="2"/>
              <a:buChar char="§"/>
            </a:pPr>
            <a:r>
              <a:rPr lang="en-GB" sz="2800" b="1" dirty="0">
                <a:latin typeface="+mj-lt"/>
              </a:rPr>
              <a:t>It was purely a game of skill</a:t>
            </a:r>
          </a:p>
          <a:p>
            <a:pPr marL="585216" lvl="1" indent="0"/>
            <a:endParaRPr lang="en-GB" sz="2800" b="1" dirty="0">
              <a:latin typeface="+mj-lt"/>
            </a:endParaRPr>
          </a:p>
          <a:p>
            <a:pPr marL="1042416" lvl="1" indent="-457200">
              <a:buFont typeface="Wingdings" panose="05000000000000000000" pitchFamily="2" charset="2"/>
              <a:buChar char="§"/>
            </a:pPr>
            <a:r>
              <a:rPr lang="en-GB" sz="2800" b="1" dirty="0">
                <a:latin typeface="+mj-lt"/>
              </a:rPr>
              <a:t>Spawning of obstacles</a:t>
            </a:r>
          </a:p>
          <a:p>
            <a:pPr marL="585216" lvl="1" indent="0"/>
            <a:endParaRPr lang="en-GB" sz="2800" b="1" dirty="0">
              <a:latin typeface="+mj-lt"/>
            </a:endParaRPr>
          </a:p>
          <a:p>
            <a:pPr marL="1042416" lvl="1" indent="-457200">
              <a:buFont typeface="Wingdings" panose="05000000000000000000" pitchFamily="2" charset="2"/>
              <a:buChar char="§"/>
            </a:pPr>
            <a:r>
              <a:rPr lang="en-GB" sz="2800" b="1" dirty="0">
                <a:latin typeface="+mj-lt"/>
              </a:rPr>
              <a:t>Grabbing mechanic allows for strategies to be planned</a:t>
            </a:r>
          </a:p>
          <a:p>
            <a:pPr marL="1042416" lvl="1" indent="-457200">
              <a:buFont typeface="Wingdings" panose="05000000000000000000" pitchFamily="2" charset="2"/>
              <a:buChar char="§"/>
            </a:pPr>
            <a:endParaRPr lang="en-GB" sz="2800" b="1" dirty="0">
              <a:latin typeface="+mj-lt"/>
            </a:endParaRPr>
          </a:p>
          <a:p>
            <a:pPr marL="1042416" lvl="1" indent="-457200">
              <a:buFont typeface="Wingdings" panose="05000000000000000000" pitchFamily="2" charset="2"/>
              <a:buChar char="§"/>
            </a:pPr>
            <a:r>
              <a:rPr lang="en-GB" sz="2800" b="1" dirty="0">
                <a:latin typeface="+mj-lt"/>
              </a:rPr>
              <a:t>Thruster, can be improved on movement, so its not as predictable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659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400" dirty="0"/>
              <a:t>Emotions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892" y="1268760"/>
            <a:ext cx="8229600" cy="5112568"/>
          </a:xfrm>
        </p:spPr>
        <p:txBody>
          <a:bodyPr>
            <a:normAutofit fontScale="92500" lnSpcReduction="20000"/>
          </a:bodyPr>
          <a:lstStyle/>
          <a:p>
            <a:pPr marL="137160" indent="0">
              <a:buNone/>
            </a:pPr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Competitiveness: Giving the winner bragging rights</a:t>
            </a:r>
          </a:p>
          <a:p>
            <a:pPr marL="137160" lvl="0" indent="0">
              <a:buNone/>
            </a:pPr>
            <a:endParaRPr lang="en-GB" dirty="0">
              <a:latin typeface="+mj-lt"/>
            </a:endParaRPr>
          </a:p>
          <a:p>
            <a:pPr lvl="0"/>
            <a:r>
              <a:rPr lang="en-GB" dirty="0">
                <a:latin typeface="+mj-lt"/>
              </a:rPr>
              <a:t>Struggle: Race to gain higher score, to avoid obstacle.</a:t>
            </a:r>
          </a:p>
          <a:p>
            <a:pPr lvl="0"/>
            <a:endParaRPr lang="en-GB" dirty="0">
              <a:latin typeface="+mj-lt"/>
            </a:endParaRPr>
          </a:p>
          <a:p>
            <a:pPr lvl="0"/>
            <a:r>
              <a:rPr lang="en-GB" dirty="0">
                <a:latin typeface="+mj-lt"/>
              </a:rPr>
              <a:t>Strategy: Plan to position obstacles to hinder opponent. </a:t>
            </a:r>
          </a:p>
          <a:p>
            <a:pPr lvl="0"/>
            <a:endParaRPr lang="en-GB" dirty="0">
              <a:latin typeface="+mj-lt"/>
            </a:endParaRPr>
          </a:p>
          <a:p>
            <a:pPr lvl="0"/>
            <a:r>
              <a:rPr lang="en-GB" dirty="0">
                <a:latin typeface="+mj-lt"/>
              </a:rPr>
              <a:t>Aggressiveness: Game requires players to concentrate on attacking as well as defending their environment.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Prototype</a:t>
            </a:r>
            <a:br>
              <a:rPr lang="en-GB" dirty="0"/>
            </a:br>
            <a:r>
              <a:rPr lang="en-GB" dirty="0"/>
              <a:t>Screen 1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6" t="14947" r="6787" b="8687"/>
          <a:stretch/>
        </p:blipFill>
        <p:spPr bwMode="auto">
          <a:xfrm>
            <a:off x="251520" y="1556792"/>
            <a:ext cx="8712968" cy="48245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918214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775</TotalTime>
  <Words>293</Words>
  <Application>Microsoft Office PowerPoint</Application>
  <PresentationFormat>On-screen Show (4:3)</PresentationFormat>
  <Paragraphs>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Book Antiqua</vt:lpstr>
      <vt:lpstr>Lucida Sans</vt:lpstr>
      <vt:lpstr>Wingdings</vt:lpstr>
      <vt:lpstr>Wingdings 2</vt:lpstr>
      <vt:lpstr>Wingdings 3</vt:lpstr>
      <vt:lpstr>Apex</vt:lpstr>
      <vt:lpstr>Module Group Project IMDCGD111-16YRD Module managing games production imdcgd214-16yrd  level 4/5 Group 13  Eat them</vt:lpstr>
      <vt:lpstr>  Logline</vt:lpstr>
      <vt:lpstr>Target Audience</vt:lpstr>
      <vt:lpstr>Research</vt:lpstr>
      <vt:lpstr>Mechanics and Assets</vt:lpstr>
      <vt:lpstr>Physics</vt:lpstr>
      <vt:lpstr>Iterations</vt:lpstr>
      <vt:lpstr>Emotions</vt:lpstr>
      <vt:lpstr>Prototype Screen 1</vt:lpstr>
      <vt:lpstr>Prototype</vt:lpstr>
      <vt:lpstr>Playtest Feedback</vt:lpstr>
      <vt:lpstr>Management</vt:lpstr>
      <vt:lpstr>What we learnt</vt:lpstr>
      <vt:lpstr>What could be done in the future</vt:lpstr>
      <vt:lpstr>Questions?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13</dc:title>
  <dc:creator>George</dc:creator>
  <cp:lastModifiedBy>Geggit Glu</cp:lastModifiedBy>
  <cp:revision>85</cp:revision>
  <dcterms:created xsi:type="dcterms:W3CDTF">2017-01-29T09:50:24Z</dcterms:created>
  <dcterms:modified xsi:type="dcterms:W3CDTF">2017-03-19T15:03:33Z</dcterms:modified>
</cp:coreProperties>
</file>