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0" r:id="rId5"/>
    <p:sldId id="258" r:id="rId6"/>
    <p:sldId id="259" r:id="rId7"/>
    <p:sldId id="273" r:id="rId8"/>
    <p:sldId id="260" r:id="rId9"/>
    <p:sldId id="261" r:id="rId10"/>
    <p:sldId id="267" r:id="rId11"/>
    <p:sldId id="269" r:id="rId12"/>
    <p:sldId id="268" r:id="rId13"/>
    <p:sldId id="27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660"/>
  </p:normalViewPr>
  <p:slideViewPr>
    <p:cSldViewPr>
      <p:cViewPr varScale="1">
        <p:scale>
          <a:sx n="70" d="100"/>
          <a:sy n="70" d="100"/>
        </p:scale>
        <p:origin x="109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5E4873-88AF-4D2B-84B2-3AC7458A970F}" type="datetimeFigureOut">
              <a:rPr lang="en-GB" smtClean="0"/>
              <a:pPr/>
              <a:t>01/03/2017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20688"/>
            <a:ext cx="8229600" cy="2664296"/>
          </a:xfrm>
        </p:spPr>
        <p:txBody>
          <a:bodyPr>
            <a:normAutofit fontScale="90000"/>
          </a:bodyPr>
          <a:lstStyle/>
          <a:p>
            <a:r>
              <a:rPr lang="en-GB" sz="1400" dirty="0"/>
              <a:t>M</a:t>
            </a:r>
            <a:r>
              <a:rPr lang="en-GB" sz="1400" dirty="0" smtClean="0"/>
              <a:t>odule Group Project IMDCGD111-16YRD</a:t>
            </a:r>
            <a:br>
              <a:rPr lang="en-GB" sz="1400" dirty="0" smtClean="0"/>
            </a:br>
            <a:r>
              <a:rPr lang="en-GB" sz="1400" dirty="0" smtClean="0"/>
              <a:t>Module managing games production imdcgd214-16yrd</a:t>
            </a:r>
            <a:r>
              <a:rPr lang="en-GB" sz="6600" dirty="0" smtClean="0"/>
              <a:t/>
            </a:r>
            <a:br>
              <a:rPr lang="en-GB" sz="6600" dirty="0" smtClean="0"/>
            </a:br>
            <a:r>
              <a:rPr lang="en-GB" sz="6600" dirty="0" smtClean="0"/>
              <a:t/>
            </a:r>
            <a:br>
              <a:rPr lang="en-GB" sz="6600" dirty="0" smtClean="0"/>
            </a:br>
            <a:r>
              <a:rPr lang="en-GB" sz="2200" dirty="0" smtClean="0"/>
              <a:t>level 4/5 </a:t>
            </a:r>
            <a:r>
              <a:rPr lang="en-GB" sz="2400" dirty="0" smtClean="0"/>
              <a:t>Group 13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6000" dirty="0" smtClean="0"/>
              <a:t>Eat them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437113"/>
            <a:ext cx="7920880" cy="864096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Heidi Falcon - George </a:t>
            </a:r>
            <a:r>
              <a:rPr lang="en-GB" dirty="0" err="1">
                <a:latin typeface="+mj-lt"/>
              </a:rPr>
              <a:t>Flude</a:t>
            </a:r>
            <a:r>
              <a:rPr lang="en-GB" dirty="0">
                <a:latin typeface="+mj-lt"/>
              </a:rPr>
              <a:t> - Macaulay Mills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Prototype</a:t>
            </a:r>
            <a:br>
              <a:rPr lang="en-GB" dirty="0" smtClean="0"/>
            </a:br>
            <a:r>
              <a:rPr lang="en-GB" dirty="0" smtClean="0"/>
              <a:t>Screen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4947" r="6787" b="8687"/>
          <a:stretch/>
        </p:blipFill>
        <p:spPr bwMode="auto">
          <a:xfrm>
            <a:off x="251520" y="1556792"/>
            <a:ext cx="8712968" cy="4824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18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Prototype</a:t>
            </a:r>
            <a:endParaRPr lang="en-US" sz="54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6464" t="15637" r="6918" b="8697"/>
          <a:stretch/>
        </p:blipFill>
        <p:spPr bwMode="auto">
          <a:xfrm>
            <a:off x="251520" y="1417638"/>
            <a:ext cx="8712968" cy="5035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69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Playtest Feedback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046" y="1700808"/>
            <a:ext cx="8229600" cy="5040559"/>
          </a:xfrm>
          <a:prstGeom prst="rect">
            <a:avLst/>
          </a:prstGeom>
        </p:spPr>
        <p:txBody>
          <a:bodyPr vert="horz" anchor="ctr">
            <a:normAutofit fontScale="77500" lnSpcReduction="2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0" dirty="0" smtClean="0">
                <a:solidFill>
                  <a:schemeClr val="tx1"/>
                </a:solidFill>
                <a:effectLst/>
              </a:rPr>
              <a:t>Q-1</a:t>
            </a:r>
            <a:r>
              <a:rPr lang="en-GB" sz="3600" b="0" dirty="0" smtClean="0">
                <a:solidFill>
                  <a:schemeClr val="tx1"/>
                </a:solidFill>
                <a:effectLst/>
              </a:rPr>
              <a:t> Liked?     </a:t>
            </a:r>
            <a:r>
              <a:rPr lang="en-GB" sz="3500" b="0" dirty="0" smtClean="0">
                <a:solidFill>
                  <a:schemeClr val="tx1"/>
                </a:solidFill>
                <a:effectLst/>
              </a:rPr>
              <a:t>80% Theme</a:t>
            </a:r>
          </a:p>
          <a:p>
            <a:pPr algn="l"/>
            <a:endParaRPr lang="en-GB" sz="3600" b="0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4000" b="0" dirty="0" smtClean="0">
                <a:solidFill>
                  <a:schemeClr val="tx1"/>
                </a:solidFill>
                <a:effectLst/>
              </a:rPr>
              <a:t>Q-2</a:t>
            </a:r>
            <a:r>
              <a:rPr lang="en-GB" sz="3600" b="0" dirty="0" smtClean="0">
                <a:solidFill>
                  <a:schemeClr val="tx1"/>
                </a:solidFill>
                <a:effectLst/>
              </a:rPr>
              <a:t> Didn’t like?    </a:t>
            </a:r>
          </a:p>
          <a:p>
            <a:pPr algn="l"/>
            <a:endParaRPr lang="en-GB" sz="3600" b="0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500" b="0" dirty="0" smtClean="0">
                <a:solidFill>
                  <a:schemeClr val="tx1"/>
                </a:solidFill>
                <a:effectLst/>
              </a:rPr>
              <a:t>60% Controls </a:t>
            </a:r>
          </a:p>
          <a:p>
            <a:pPr algn="l"/>
            <a:r>
              <a:rPr lang="en-GB" sz="3500" b="0" dirty="0" smtClean="0">
                <a:solidFill>
                  <a:schemeClr val="tx1"/>
                </a:solidFill>
                <a:effectLst/>
              </a:rPr>
              <a:t>40% Screen too busy  </a:t>
            </a:r>
          </a:p>
          <a:p>
            <a:pPr algn="l"/>
            <a:endParaRPr lang="en-GB" sz="3600" b="0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4000" b="0" dirty="0" smtClean="0">
                <a:solidFill>
                  <a:schemeClr val="tx1"/>
                </a:solidFill>
                <a:effectLst/>
              </a:rPr>
              <a:t>Q-3</a:t>
            </a:r>
            <a:r>
              <a:rPr lang="en-GB" sz="3600" b="0" dirty="0" smtClean="0">
                <a:solidFill>
                  <a:schemeClr val="tx1"/>
                </a:solidFill>
                <a:effectLst/>
              </a:rPr>
              <a:t> Implied instructions?    </a:t>
            </a:r>
            <a:r>
              <a:rPr lang="en-GB" sz="3500" b="0" dirty="0" smtClean="0">
                <a:solidFill>
                  <a:schemeClr val="tx1"/>
                </a:solidFill>
                <a:effectLst/>
              </a:rPr>
              <a:t>80% No </a:t>
            </a:r>
            <a:endParaRPr lang="en-GB" sz="3600" b="0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600" b="0" dirty="0" smtClean="0">
                <a:solidFill>
                  <a:schemeClr val="tx1"/>
                </a:solidFill>
                <a:effectLst/>
              </a:rPr>
              <a:t> </a:t>
            </a:r>
          </a:p>
          <a:p>
            <a:pPr algn="l"/>
            <a:r>
              <a:rPr lang="en-GB" sz="4000" b="0" dirty="0" smtClean="0">
                <a:solidFill>
                  <a:schemeClr val="tx1"/>
                </a:solidFill>
                <a:effectLst/>
              </a:rPr>
              <a:t>Q-4</a:t>
            </a:r>
            <a:r>
              <a:rPr lang="en-GB" sz="3600" b="0" dirty="0" smtClean="0">
                <a:solidFill>
                  <a:schemeClr val="tx1"/>
                </a:solidFill>
                <a:effectLst/>
              </a:rPr>
              <a:t> Change?     </a:t>
            </a:r>
          </a:p>
          <a:p>
            <a:pPr algn="l"/>
            <a:endParaRPr lang="en-GB" sz="3600" b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500" b="0" dirty="0" smtClean="0">
                <a:solidFill>
                  <a:schemeClr val="tx1"/>
                </a:solidFill>
                <a:effectLst/>
              </a:rPr>
              <a:t>60% Instructions/ Controls </a:t>
            </a:r>
          </a:p>
          <a:p>
            <a:pPr algn="l"/>
            <a:r>
              <a:rPr lang="en-GB" sz="3500" b="0" dirty="0" smtClean="0">
                <a:solidFill>
                  <a:schemeClr val="tx1"/>
                </a:solidFill>
                <a:effectLst/>
              </a:rPr>
              <a:t>40% Theme/ Player design.</a:t>
            </a:r>
            <a:endParaRPr lang="en-GB" sz="3600" b="0" dirty="0" smtClean="0">
              <a:solidFill>
                <a:schemeClr val="tx1"/>
              </a:solidFill>
              <a:effectLst/>
            </a:endParaRPr>
          </a:p>
          <a:p>
            <a:pPr algn="l"/>
            <a:endParaRPr lang="en-GB" b="0" dirty="0" smtClean="0">
              <a:solidFill>
                <a:srgbClr val="FF0000"/>
              </a:solidFill>
              <a:effectLst/>
            </a:endParaRPr>
          </a:p>
          <a:p>
            <a:pPr algn="l"/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18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455" y="404664"/>
            <a:ext cx="7086600" cy="720080"/>
          </a:xfrm>
        </p:spPr>
        <p:txBody>
          <a:bodyPr/>
          <a:lstStyle/>
          <a:p>
            <a:pPr algn="ctr"/>
            <a:r>
              <a:rPr lang="en-GB" sz="5400" dirty="0" smtClean="0"/>
              <a:t>Management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7" y="908720"/>
            <a:ext cx="7967487" cy="5760640"/>
          </a:xfrm>
        </p:spPr>
        <p:txBody>
          <a:bodyPr/>
          <a:lstStyle/>
          <a:p>
            <a:r>
              <a:rPr lang="en-GB" sz="2800" dirty="0" smtClean="0">
                <a:latin typeface="+mj-lt"/>
              </a:rPr>
              <a:t>Emails:                </a:t>
            </a:r>
            <a:r>
              <a:rPr lang="en-GB" sz="3600" dirty="0" smtClean="0">
                <a:latin typeface="+mj-lt"/>
              </a:rPr>
              <a:t>		</a:t>
            </a:r>
            <a:r>
              <a:rPr lang="en-GB" dirty="0" smtClean="0">
                <a:latin typeface="+mj-lt"/>
              </a:rPr>
              <a:t>Sprint 1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George: 31</a:t>
            </a:r>
          </a:p>
          <a:p>
            <a:r>
              <a:rPr lang="en-GB" dirty="0" smtClean="0">
                <a:latin typeface="+mj-lt"/>
              </a:rPr>
              <a:t>Heidi: 34</a:t>
            </a:r>
          </a:p>
          <a:p>
            <a:r>
              <a:rPr lang="en-GB" dirty="0" smtClean="0">
                <a:latin typeface="+mj-lt"/>
              </a:rPr>
              <a:t>Macaulay: 5</a:t>
            </a:r>
          </a:p>
          <a:p>
            <a:r>
              <a:rPr lang="en-GB" dirty="0" smtClean="0">
                <a:latin typeface="+mj-lt"/>
              </a:rPr>
              <a:t>					Sprint 2</a:t>
            </a:r>
          </a:p>
          <a:p>
            <a:r>
              <a:rPr lang="en-GB" dirty="0">
                <a:latin typeface="+mj-lt"/>
              </a:rPr>
              <a:t>	</a:t>
            </a:r>
            <a:r>
              <a:rPr lang="en-GB" dirty="0" smtClean="0">
                <a:latin typeface="+mj-lt"/>
              </a:rPr>
              <a:t>			</a:t>
            </a:r>
          </a:p>
          <a:p>
            <a:r>
              <a:rPr lang="en-GB" sz="3600" dirty="0" smtClean="0">
                <a:latin typeface="+mj-lt"/>
              </a:rPr>
              <a:t>Hours logged: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George: 20				Sprint 3</a:t>
            </a:r>
          </a:p>
          <a:p>
            <a:r>
              <a:rPr lang="en-GB" dirty="0" smtClean="0">
                <a:latin typeface="+mj-lt"/>
              </a:rPr>
              <a:t>Heidi:	21				</a:t>
            </a:r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Macaulay: 0	</a:t>
            </a:r>
            <a:endParaRPr lang="en-US" dirty="0">
              <a:latin typeface="+mj-lt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4647" t="39624" r="62982" b="29020"/>
          <a:stretch/>
        </p:blipFill>
        <p:spPr bwMode="auto">
          <a:xfrm>
            <a:off x="4783986" y="1501118"/>
            <a:ext cx="3867068" cy="1296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3"/>
          <a:srcRect l="4647" t="39052" r="62821" b="30446"/>
          <a:stretch/>
        </p:blipFill>
        <p:spPr bwMode="auto">
          <a:xfrm>
            <a:off x="4783985" y="5157194"/>
            <a:ext cx="3867067" cy="1351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4"/>
          <a:srcRect l="4647" t="39053" r="61379" b="29875"/>
          <a:stretch/>
        </p:blipFill>
        <p:spPr bwMode="auto">
          <a:xfrm>
            <a:off x="4783984" y="3301318"/>
            <a:ext cx="3867068" cy="1351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93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Next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latin typeface="+mj-lt"/>
              </a:rPr>
              <a:t>Finalising mechanics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latin typeface="+mj-lt"/>
              </a:rPr>
              <a:t>Playtesting to balance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latin typeface="+mj-lt"/>
              </a:rPr>
              <a:t>Playtest to see if mechanics are evoking emotional responses</a:t>
            </a:r>
          </a:p>
          <a:p>
            <a:pPr>
              <a:lnSpc>
                <a:spcPct val="150000"/>
              </a:lnSpc>
            </a:pPr>
            <a:endParaRPr lang="en-GB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+mj-lt"/>
              </a:rPr>
              <a:t>Sounds </a:t>
            </a:r>
            <a:endParaRPr lang="en-GB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Assurances/Feedback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GB" sz="5400" dirty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6000" dirty="0" smtClean="0"/>
              <a:t>Logline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4293096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Players aim to </a:t>
            </a:r>
            <a:r>
              <a:rPr lang="en-GB" dirty="0" smtClean="0">
                <a:latin typeface="+mj-lt"/>
              </a:rPr>
              <a:t>eat </a:t>
            </a:r>
            <a:r>
              <a:rPr lang="en-GB" dirty="0">
                <a:latin typeface="+mj-lt"/>
              </a:rPr>
              <a:t>bubbles while avoiding </a:t>
            </a:r>
            <a:r>
              <a:rPr lang="en-GB" dirty="0" smtClean="0">
                <a:latin typeface="+mj-lt"/>
              </a:rPr>
              <a:t>obstacles </a:t>
            </a:r>
            <a:r>
              <a:rPr lang="en-GB" dirty="0">
                <a:latin typeface="+mj-lt"/>
              </a:rPr>
              <a:t>and the first </a:t>
            </a:r>
            <a:r>
              <a:rPr lang="en-GB" dirty="0" smtClean="0">
                <a:latin typeface="+mj-lt"/>
              </a:rPr>
              <a:t>one to </a:t>
            </a:r>
            <a:r>
              <a:rPr lang="en-GB" dirty="0">
                <a:latin typeface="+mj-lt"/>
              </a:rPr>
              <a:t>eat their opponent, wins.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16-25 either gender. Casual gamers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Fast paced, simultaneous gameplay which allows for social fun, </a:t>
            </a:r>
            <a:endParaRPr lang="en-GB" dirty="0">
              <a:latin typeface="+mj-lt"/>
            </a:endParaRPr>
          </a:p>
          <a:p>
            <a:pPr marL="585216" lvl="1" indent="0">
              <a:buNone/>
            </a:pPr>
            <a:r>
              <a:rPr lang="en-GB" dirty="0" smtClean="0">
                <a:latin typeface="+mj-lt"/>
              </a:rPr>
              <a:t>  </a:t>
            </a: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585216" lvl="1" indent="0">
              <a:buNone/>
            </a:pPr>
            <a:endParaRPr lang="en-GB" dirty="0">
              <a:latin typeface="+mj-lt"/>
            </a:endParaRPr>
          </a:p>
          <a:p>
            <a:pPr marL="585216" lvl="1" indent="0">
              <a:buNone/>
            </a:pP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http://www.eldergame.com/2008/05/define-your-target-audience/</a:t>
            </a:r>
          </a:p>
          <a:p>
            <a:pPr marL="585216" lvl="1" indent="0">
              <a:buNone/>
            </a:pP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http://serious.gameclassification.com/EN/about/bricks.html#PUBLIC</a:t>
            </a:r>
          </a:p>
        </p:txBody>
      </p:sp>
    </p:spTree>
    <p:extLst>
      <p:ext uri="{BB962C8B-B14F-4D97-AF65-F5344CB8AC3E}">
        <p14:creationId xmlns:p14="http://schemas.microsoft.com/office/powerpoint/2010/main" val="11801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Research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79512" y="1556792"/>
            <a:ext cx="8507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We </a:t>
            </a:r>
            <a:r>
              <a:rPr lang="en-GB" sz="2800" dirty="0" smtClean="0">
                <a:latin typeface="+mj-lt"/>
              </a:rPr>
              <a:t>researched </a:t>
            </a:r>
            <a:r>
              <a:rPr lang="en-GB" sz="2800" dirty="0">
                <a:latin typeface="+mj-lt"/>
              </a:rPr>
              <a:t>games and took inspiration from</a:t>
            </a:r>
            <a:r>
              <a:rPr lang="en-GB" sz="2800" dirty="0" smtClean="0">
                <a:latin typeface="+mj-lt"/>
              </a:rPr>
              <a:t>: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GB" sz="2400" dirty="0" smtClean="0">
                <a:latin typeface="+mj-lt"/>
              </a:rPr>
              <a:t>http</a:t>
            </a:r>
            <a:r>
              <a:rPr lang="en-GB" sz="2400" dirty="0">
                <a:latin typeface="+mj-lt"/>
              </a:rPr>
              <a:t>://www.ologame.com</a:t>
            </a:r>
            <a:r>
              <a:rPr lang="en-GB" sz="2400" dirty="0" smtClean="0">
                <a:latin typeface="+mj-lt"/>
              </a:rPr>
              <a:t>/  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 smtClean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400" dirty="0">
                <a:latin typeface="+mj-lt"/>
              </a:rPr>
              <a:t>https://</a:t>
            </a:r>
            <a:r>
              <a:rPr lang="en-GB" sz="2400" dirty="0" smtClean="0">
                <a:latin typeface="+mj-lt"/>
              </a:rPr>
              <a:t>itunes.apple.com/gb/app/circo/</a:t>
            </a: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endParaRPr lang="en-GB" sz="2400" dirty="0" smtClean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400" dirty="0">
                <a:latin typeface="+mj-lt"/>
              </a:rPr>
              <a:t>http://doodlejump.org/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87939"/>
            <a:ext cx="1872208" cy="1051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984174"/>
            <a:ext cx="2327920" cy="1735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95" y="3573016"/>
            <a:ext cx="1283759" cy="22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Mechanics and Assets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8985"/>
            <a:ext cx="9144000" cy="2640054"/>
          </a:xfrm>
        </p:spPr>
        <p:txBody>
          <a:bodyPr numCol="2">
            <a:normAutofit fontScale="25000" lnSpcReduction="20000"/>
          </a:bodyPr>
          <a:lstStyle/>
          <a:p>
            <a:pPr marL="265176" indent="0">
              <a:buNone/>
            </a:pPr>
            <a:endParaRPr lang="en-GB" sz="11100" dirty="0" smtClean="0">
              <a:latin typeface="+mj-lt"/>
            </a:endParaRPr>
          </a:p>
          <a:p>
            <a:pPr marL="265176" indent="0">
              <a:buNone/>
            </a:pPr>
            <a:r>
              <a:rPr lang="en-GB" sz="11100" dirty="0" smtClean="0">
                <a:latin typeface="+mj-lt"/>
              </a:rPr>
              <a:t>Game Play</a:t>
            </a:r>
            <a:endParaRPr lang="en-GB" sz="11100" dirty="0">
              <a:latin typeface="+mj-lt"/>
            </a:endParaRPr>
          </a:p>
          <a:p>
            <a:r>
              <a:rPr lang="en-GB" sz="9800" dirty="0" smtClean="0">
                <a:latin typeface="+mj-lt"/>
              </a:rPr>
              <a:t>Scoring</a:t>
            </a:r>
          </a:p>
          <a:p>
            <a:r>
              <a:rPr lang="en-GB" sz="9800" dirty="0" smtClean="0">
                <a:latin typeface="+mj-lt"/>
              </a:rPr>
              <a:t>Eating/Absorbing</a:t>
            </a:r>
            <a:endParaRPr lang="en-GB" sz="9800" dirty="0">
              <a:latin typeface="+mj-lt"/>
            </a:endParaRPr>
          </a:p>
          <a:p>
            <a:r>
              <a:rPr lang="en-GB" sz="9800" dirty="0" smtClean="0">
                <a:latin typeface="+mj-lt"/>
              </a:rPr>
              <a:t>Strategizing </a:t>
            </a:r>
          </a:p>
          <a:p>
            <a:pPr marL="265176" indent="0">
              <a:buNone/>
            </a:pPr>
            <a:endParaRPr lang="en-GB" sz="9800" dirty="0">
              <a:latin typeface="+mj-lt"/>
            </a:endParaRPr>
          </a:p>
          <a:p>
            <a:pPr marL="265176" indent="0">
              <a:buNone/>
            </a:pPr>
            <a:endParaRPr lang="en-GB" sz="9800" dirty="0">
              <a:latin typeface="+mj-lt"/>
            </a:endParaRPr>
          </a:p>
          <a:p>
            <a:pPr marL="265176" indent="0">
              <a:buNone/>
            </a:pPr>
            <a:endParaRPr lang="en-GB" sz="11100" dirty="0" smtClean="0">
              <a:latin typeface="+mj-lt"/>
            </a:endParaRPr>
          </a:p>
          <a:p>
            <a:pPr marL="265176" indent="0">
              <a:buNone/>
            </a:pPr>
            <a:endParaRPr lang="en-GB" sz="11100" dirty="0">
              <a:latin typeface="+mj-lt"/>
            </a:endParaRPr>
          </a:p>
          <a:p>
            <a:pPr marL="137160" indent="0">
              <a:buNone/>
            </a:pPr>
            <a:r>
              <a:rPr lang="en-GB" sz="10200" dirty="0" smtClean="0">
                <a:latin typeface="+mj-lt"/>
              </a:rPr>
              <a:t>	Obstacles</a:t>
            </a:r>
            <a:endParaRPr lang="en-GB" sz="10200" dirty="0">
              <a:latin typeface="+mj-lt"/>
            </a:endParaRPr>
          </a:p>
          <a:p>
            <a:pPr lvl="1"/>
            <a:r>
              <a:rPr lang="en-GB" sz="9800" dirty="0" smtClean="0">
                <a:latin typeface="+mj-lt"/>
              </a:rPr>
              <a:t>Branches</a:t>
            </a:r>
          </a:p>
          <a:p>
            <a:pPr lvl="1"/>
            <a:r>
              <a:rPr lang="en-GB" sz="9800" dirty="0" smtClean="0">
                <a:latin typeface="+mj-lt"/>
              </a:rPr>
              <a:t>Fish/ Urchins</a:t>
            </a:r>
            <a:endParaRPr lang="en-GB" sz="9800" dirty="0">
              <a:latin typeface="+mj-lt"/>
            </a:endParaRPr>
          </a:p>
          <a:p>
            <a:pPr marL="585216" lvl="1" indent="0">
              <a:buNone/>
            </a:pPr>
            <a:endParaRPr lang="en-GB" sz="8000" dirty="0" smtClean="0">
              <a:latin typeface="+mj-lt"/>
            </a:endParaRPr>
          </a:p>
          <a:p>
            <a:pPr marL="585216" lvl="1" indent="0">
              <a:buNone/>
            </a:pPr>
            <a:endParaRPr lang="en-GB" sz="80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64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1" t="15079" r="10213" b="15461"/>
          <a:stretch/>
        </p:blipFill>
        <p:spPr>
          <a:xfrm>
            <a:off x="1349896" y="4845841"/>
            <a:ext cx="2088232" cy="14401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1129" r="9814" b="9639"/>
          <a:stretch/>
        </p:blipFill>
        <p:spPr>
          <a:xfrm>
            <a:off x="6876256" y="4797153"/>
            <a:ext cx="1584176" cy="15841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" r="24759" b="65750"/>
          <a:stretch/>
        </p:blipFill>
        <p:spPr>
          <a:xfrm>
            <a:off x="3830291" y="4725145"/>
            <a:ext cx="2653802" cy="1728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7" r="50280" b="19209"/>
          <a:stretch/>
        </p:blipFill>
        <p:spPr>
          <a:xfrm>
            <a:off x="-59037" y="3983126"/>
            <a:ext cx="1408933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1" t="14721" r="15092" b="12653"/>
          <a:stretch/>
        </p:blipFill>
        <p:spPr>
          <a:xfrm>
            <a:off x="5580112" y="2805272"/>
            <a:ext cx="1512168" cy="1512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5" t="20145" r="21271" b="17402"/>
          <a:stretch/>
        </p:blipFill>
        <p:spPr>
          <a:xfrm>
            <a:off x="7092280" y="2769267"/>
            <a:ext cx="1512168" cy="1584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7" t="30707" b="38750"/>
          <a:stretch/>
        </p:blipFill>
        <p:spPr>
          <a:xfrm>
            <a:off x="1465736" y="3296530"/>
            <a:ext cx="1783244" cy="129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+mj-lt"/>
              </a:rPr>
              <a:t>Buoyancy:</a:t>
            </a:r>
          </a:p>
          <a:p>
            <a:pPr marL="137160" indent="0">
              <a:buNone/>
            </a:pPr>
            <a:r>
              <a:rPr lang="en-GB" sz="3200" dirty="0" smtClean="0">
                <a:latin typeface="+mj-lt"/>
              </a:rPr>
              <a:t>	We aim to create a game where buoyancy drives the physics and creates unpredictability.</a:t>
            </a:r>
          </a:p>
          <a:p>
            <a:pPr marL="137160" indent="0">
              <a:buNone/>
            </a:pPr>
            <a:r>
              <a:rPr lang="en-GB" sz="3200" dirty="0">
                <a:latin typeface="+mj-lt"/>
              </a:rPr>
              <a:t>	</a:t>
            </a:r>
            <a:endParaRPr lang="en-GB" sz="3200" dirty="0" smtClean="0">
              <a:latin typeface="+mj-lt"/>
            </a:endParaRPr>
          </a:p>
          <a:p>
            <a:pPr marL="137160" indent="0">
              <a:buNone/>
            </a:pPr>
            <a:r>
              <a:rPr lang="en-GB" sz="3200" dirty="0">
                <a:latin typeface="+mj-lt"/>
              </a:rPr>
              <a:t>	</a:t>
            </a:r>
          </a:p>
          <a:p>
            <a:endParaRPr lang="en-GB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87208" cy="1307232"/>
          </a:xfrm>
        </p:spPr>
        <p:txBody>
          <a:bodyPr/>
          <a:lstStyle/>
          <a:p>
            <a:pPr algn="ctr"/>
            <a:r>
              <a:rPr lang="en-GB" sz="6600" dirty="0" smtClean="0"/>
              <a:t>Iterations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772816"/>
            <a:ext cx="8579296" cy="4752528"/>
          </a:xfrm>
        </p:spPr>
        <p:txBody>
          <a:bodyPr>
            <a:normAutofit/>
          </a:bodyPr>
          <a:lstStyle/>
          <a:p>
            <a:pPr marL="1042416" lvl="1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+mj-lt"/>
              </a:rPr>
              <a:t>It was </a:t>
            </a:r>
            <a:r>
              <a:rPr lang="en-GB" sz="2800" b="1" dirty="0">
                <a:latin typeface="+mj-lt"/>
              </a:rPr>
              <a:t>a game of </a:t>
            </a:r>
            <a:r>
              <a:rPr lang="en-GB" sz="2800" b="1" dirty="0" smtClean="0">
                <a:latin typeface="+mj-lt"/>
              </a:rPr>
              <a:t>skill</a:t>
            </a:r>
          </a:p>
          <a:p>
            <a:pPr marL="585216" lvl="1" indent="0"/>
            <a:endParaRPr lang="en-GB" sz="2800" b="1" dirty="0">
              <a:latin typeface="+mj-lt"/>
            </a:endParaRPr>
          </a:p>
          <a:p>
            <a:pPr marL="1042416" lvl="1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latin typeface="+mj-lt"/>
              </a:rPr>
              <a:t>Spawning of </a:t>
            </a:r>
            <a:r>
              <a:rPr lang="en-GB" sz="2800" b="1" dirty="0" smtClean="0">
                <a:latin typeface="+mj-lt"/>
              </a:rPr>
              <a:t>obstacles</a:t>
            </a:r>
          </a:p>
          <a:p>
            <a:pPr marL="585216" lvl="1" indent="0"/>
            <a:endParaRPr lang="en-GB" sz="2800" b="1" dirty="0">
              <a:latin typeface="+mj-lt"/>
            </a:endParaRPr>
          </a:p>
          <a:p>
            <a:pPr marL="1042416" lvl="1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latin typeface="+mj-lt"/>
              </a:rPr>
              <a:t>Grabbing mechanic, adds </a:t>
            </a:r>
            <a:r>
              <a:rPr lang="en-GB" sz="2800" b="1" dirty="0" smtClean="0">
                <a:latin typeface="+mj-lt"/>
              </a:rPr>
              <a:t>unpredictability</a:t>
            </a:r>
          </a:p>
          <a:p>
            <a:pPr marL="585216" lvl="1" indent="0"/>
            <a:endParaRPr lang="en-GB" sz="2800" b="1" dirty="0">
              <a:latin typeface="+mj-lt"/>
            </a:endParaRPr>
          </a:p>
          <a:p>
            <a:pPr marL="1042416" lvl="1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latin typeface="+mj-lt"/>
              </a:rPr>
              <a:t>Thruster, can be improved on movement, so its not as predictable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5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92" y="1268760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Competitiveness: Giving the winner bragging rights</a:t>
            </a:r>
            <a:endParaRPr lang="en-GB" dirty="0">
              <a:latin typeface="+mj-lt"/>
            </a:endParaRPr>
          </a:p>
          <a:p>
            <a:pPr marL="137160" lvl="0" indent="0">
              <a:buNone/>
            </a:pPr>
            <a:endParaRPr lang="en-GB" dirty="0">
              <a:latin typeface="+mj-lt"/>
            </a:endParaRPr>
          </a:p>
          <a:p>
            <a:pPr lvl="0"/>
            <a:r>
              <a:rPr lang="en-GB" dirty="0" smtClean="0">
                <a:latin typeface="+mj-lt"/>
              </a:rPr>
              <a:t>Struggle: Race to gain higher score, to avoid obstacle.</a:t>
            </a:r>
            <a:endParaRPr lang="en-GB" dirty="0">
              <a:latin typeface="+mj-lt"/>
            </a:endParaRPr>
          </a:p>
          <a:p>
            <a:pPr lvl="0"/>
            <a:endParaRPr lang="en-GB" dirty="0">
              <a:latin typeface="+mj-lt"/>
            </a:endParaRPr>
          </a:p>
          <a:p>
            <a:pPr lvl="0"/>
            <a:r>
              <a:rPr lang="en-GB" dirty="0" smtClean="0">
                <a:latin typeface="+mj-lt"/>
              </a:rPr>
              <a:t>Strategy: Plan to position obstacles to hinder opponent. </a:t>
            </a:r>
            <a:endParaRPr lang="en-GB" dirty="0">
              <a:latin typeface="+mj-lt"/>
            </a:endParaRPr>
          </a:p>
          <a:p>
            <a:pPr lvl="0"/>
            <a:endParaRPr lang="en-GB" dirty="0">
              <a:latin typeface="+mj-lt"/>
            </a:endParaRPr>
          </a:p>
          <a:p>
            <a:pPr lvl="0"/>
            <a:r>
              <a:rPr lang="en-GB" dirty="0" smtClean="0">
                <a:latin typeface="+mj-lt"/>
              </a:rPr>
              <a:t>Aggressiveness: Game requires players to concentrate on attacking as well as defending their environment.</a:t>
            </a:r>
            <a:endParaRPr lang="en-GB" dirty="0">
              <a:latin typeface="+mj-lt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Game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Bragging Rights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Unlimited </a:t>
            </a:r>
            <a:r>
              <a:rPr lang="en-GB" dirty="0">
                <a:latin typeface="+mj-lt"/>
              </a:rPr>
              <a:t>supply of items</a:t>
            </a:r>
          </a:p>
          <a:p>
            <a:pPr lvl="1"/>
            <a:r>
              <a:rPr lang="en-GB" sz="2800" dirty="0">
                <a:latin typeface="+mj-lt"/>
              </a:rPr>
              <a:t>Race to </a:t>
            </a:r>
            <a:r>
              <a:rPr lang="en-GB" sz="2800" dirty="0" smtClean="0">
                <a:latin typeface="+mj-lt"/>
              </a:rPr>
              <a:t>use the </a:t>
            </a:r>
            <a:r>
              <a:rPr lang="en-GB" sz="2800" dirty="0">
                <a:latin typeface="+mj-lt"/>
              </a:rPr>
              <a:t>item</a:t>
            </a:r>
          </a:p>
          <a:p>
            <a:pPr lvl="1"/>
            <a:endParaRPr lang="en-GB" sz="2800" dirty="0">
              <a:latin typeface="+mj-lt"/>
            </a:endParaRPr>
          </a:p>
          <a:p>
            <a:r>
              <a:rPr lang="en-GB" dirty="0">
                <a:latin typeface="+mj-lt"/>
              </a:rPr>
              <a:t>Conflict/ Rivalry</a:t>
            </a:r>
          </a:p>
          <a:p>
            <a:pPr lvl="1"/>
            <a:r>
              <a:rPr lang="en-GB" sz="2800" dirty="0">
                <a:latin typeface="+mj-lt"/>
              </a:rPr>
              <a:t>Players can bump </a:t>
            </a:r>
            <a:r>
              <a:rPr lang="en-GB" sz="2800" dirty="0" smtClean="0">
                <a:latin typeface="+mj-lt"/>
              </a:rPr>
              <a:t>the obstacles</a:t>
            </a:r>
            <a:endParaRPr lang="en-GB" sz="2800" dirty="0">
              <a:latin typeface="+mj-lt"/>
            </a:endParaRP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735</TotalTime>
  <Words>252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 Antiqua</vt:lpstr>
      <vt:lpstr>Lucida Sans</vt:lpstr>
      <vt:lpstr>Wingdings</vt:lpstr>
      <vt:lpstr>Wingdings 2</vt:lpstr>
      <vt:lpstr>Wingdings 3</vt:lpstr>
      <vt:lpstr>Apex</vt:lpstr>
      <vt:lpstr>Module Group Project IMDCGD111-16YRD Module managing games production imdcgd214-16yrd  level 4/5 Group 13  Eat them</vt:lpstr>
      <vt:lpstr>  Logline</vt:lpstr>
      <vt:lpstr>Target Audience</vt:lpstr>
      <vt:lpstr>Research</vt:lpstr>
      <vt:lpstr>Mechanics and Assets</vt:lpstr>
      <vt:lpstr>Physics</vt:lpstr>
      <vt:lpstr>Iterations</vt:lpstr>
      <vt:lpstr>Emotions</vt:lpstr>
      <vt:lpstr>Game Specifics</vt:lpstr>
      <vt:lpstr>Prototype Screen 1</vt:lpstr>
      <vt:lpstr>Prototype</vt:lpstr>
      <vt:lpstr>Playtest Feedback</vt:lpstr>
      <vt:lpstr>Management</vt:lpstr>
      <vt:lpstr>Next 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</dc:title>
  <dc:creator>George</dc:creator>
  <cp:lastModifiedBy>Heidi</cp:lastModifiedBy>
  <cp:revision>82</cp:revision>
  <dcterms:created xsi:type="dcterms:W3CDTF">2017-01-29T09:50:24Z</dcterms:created>
  <dcterms:modified xsi:type="dcterms:W3CDTF">2017-03-01T10:36:36Z</dcterms:modified>
</cp:coreProperties>
</file>