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sldIdLst>
    <p:sldId id="256" r:id="rId2"/>
    <p:sldId id="277" r:id="rId3"/>
    <p:sldId id="278" r:id="rId4"/>
    <p:sldId id="282" r:id="rId5"/>
    <p:sldId id="270" r:id="rId6"/>
    <p:sldId id="285" r:id="rId7"/>
    <p:sldId id="290" r:id="rId8"/>
    <p:sldId id="291" r:id="rId9"/>
    <p:sldId id="279" r:id="rId10"/>
    <p:sldId id="280" r:id="rId11"/>
    <p:sldId id="283" r:id="rId12"/>
    <p:sldId id="284" r:id="rId13"/>
    <p:sldId id="287" r:id="rId14"/>
    <p:sldId id="286" r:id="rId15"/>
    <p:sldId id="288" r:id="rId16"/>
    <p:sldId id="276" r:id="rId17"/>
    <p:sldId id="274" r:id="rId18"/>
    <p:sldId id="289"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500" autoAdjust="0"/>
  </p:normalViewPr>
  <p:slideViewPr>
    <p:cSldViewPr>
      <p:cViewPr varScale="1">
        <p:scale>
          <a:sx n="103" d="100"/>
          <a:sy n="103" d="100"/>
        </p:scale>
        <p:origin x="1848" y="8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E11888-2561-4C59-8BD9-531820C31256}" type="datetimeFigureOut">
              <a:rPr lang="en-GB" smtClean="0"/>
              <a:pPr/>
              <a:t>31/01/2017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F5CB74-F2DC-437A-814C-76C01E4A5836}" type="slidenum">
              <a:rPr lang="en-GB" smtClean="0"/>
              <a:pPr/>
              <a:t>‹#›</a:t>
            </a:fld>
            <a:endParaRPr lang="en-GB"/>
          </a:p>
        </p:txBody>
      </p:sp>
    </p:spTree>
    <p:extLst>
      <p:ext uri="{BB962C8B-B14F-4D97-AF65-F5344CB8AC3E}">
        <p14:creationId xmlns:p14="http://schemas.microsoft.com/office/powerpoint/2010/main" val="1056751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baseline="0" dirty="0" smtClean="0"/>
              <a:t>Welcome to the pitch presentation of group 19.</a:t>
            </a:r>
          </a:p>
          <a:p>
            <a:pPr marL="171450" indent="-171450">
              <a:buFont typeface="Arial" panose="020B0604020202020204" pitchFamily="34" charset="0"/>
              <a:buChar char="•"/>
            </a:pPr>
            <a:r>
              <a:rPr lang="en-GB" baseline="0" dirty="0" smtClean="0"/>
              <a:t>I am : state names</a:t>
            </a:r>
          </a:p>
          <a:p>
            <a:pPr marL="171450" indent="-171450">
              <a:buFont typeface="Arial" panose="020B0604020202020204" pitchFamily="34" charset="0"/>
              <a:buNone/>
            </a:pPr>
            <a:endParaRPr lang="en-GB" dirty="0"/>
          </a:p>
        </p:txBody>
      </p:sp>
      <p:sp>
        <p:nvSpPr>
          <p:cNvPr id="4" name="Slide Number Placeholder 3"/>
          <p:cNvSpPr>
            <a:spLocks noGrp="1"/>
          </p:cNvSpPr>
          <p:nvPr>
            <p:ph type="sldNum" sz="quarter" idx="10"/>
          </p:nvPr>
        </p:nvSpPr>
        <p:spPr/>
        <p:txBody>
          <a:bodyPr/>
          <a:lstStyle/>
          <a:p>
            <a:fld id="{45F5CB74-F2DC-437A-814C-76C01E4A5836}" type="slidenum">
              <a:rPr lang="en-GB" smtClean="0"/>
              <a:pPr/>
              <a:t>1</a:t>
            </a:fld>
            <a:endParaRPr lang="en-GB"/>
          </a:p>
        </p:txBody>
      </p:sp>
    </p:spTree>
    <p:extLst>
      <p:ext uri="{BB962C8B-B14F-4D97-AF65-F5344CB8AC3E}">
        <p14:creationId xmlns:p14="http://schemas.microsoft.com/office/powerpoint/2010/main" val="22326953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endParaRPr lang="en-GB" baseline="0" dirty="0" smtClean="0"/>
          </a:p>
        </p:txBody>
      </p:sp>
      <p:sp>
        <p:nvSpPr>
          <p:cNvPr id="4" name="Slide Number Placeholder 3"/>
          <p:cNvSpPr>
            <a:spLocks noGrp="1"/>
          </p:cNvSpPr>
          <p:nvPr>
            <p:ph type="sldNum" sz="quarter" idx="10"/>
          </p:nvPr>
        </p:nvSpPr>
        <p:spPr/>
        <p:txBody>
          <a:bodyPr/>
          <a:lstStyle/>
          <a:p>
            <a:fld id="{45F5CB74-F2DC-437A-814C-76C01E4A5836}" type="slidenum">
              <a:rPr lang="en-GB" smtClean="0"/>
              <a:pPr/>
              <a:t>10</a:t>
            </a:fld>
            <a:endParaRPr lang="en-GB"/>
          </a:p>
        </p:txBody>
      </p:sp>
    </p:spTree>
    <p:extLst>
      <p:ext uri="{BB962C8B-B14F-4D97-AF65-F5344CB8AC3E}">
        <p14:creationId xmlns:p14="http://schemas.microsoft.com/office/powerpoint/2010/main" val="23895493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endParaRPr lang="en-GB" baseline="0" dirty="0" smtClean="0"/>
          </a:p>
        </p:txBody>
      </p:sp>
      <p:sp>
        <p:nvSpPr>
          <p:cNvPr id="4" name="Slide Number Placeholder 3"/>
          <p:cNvSpPr>
            <a:spLocks noGrp="1"/>
          </p:cNvSpPr>
          <p:nvPr>
            <p:ph type="sldNum" sz="quarter" idx="10"/>
          </p:nvPr>
        </p:nvSpPr>
        <p:spPr/>
        <p:txBody>
          <a:bodyPr/>
          <a:lstStyle/>
          <a:p>
            <a:fld id="{45F5CB74-F2DC-437A-814C-76C01E4A5836}" type="slidenum">
              <a:rPr lang="en-GB" smtClean="0"/>
              <a:pPr/>
              <a:t>11</a:t>
            </a:fld>
            <a:endParaRPr lang="en-GB"/>
          </a:p>
        </p:txBody>
      </p:sp>
    </p:spTree>
    <p:extLst>
      <p:ext uri="{BB962C8B-B14F-4D97-AF65-F5344CB8AC3E}">
        <p14:creationId xmlns:p14="http://schemas.microsoft.com/office/powerpoint/2010/main" val="2389549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endParaRPr lang="en-GB" baseline="0" dirty="0" smtClean="0"/>
          </a:p>
        </p:txBody>
      </p:sp>
      <p:sp>
        <p:nvSpPr>
          <p:cNvPr id="4" name="Slide Number Placeholder 3"/>
          <p:cNvSpPr>
            <a:spLocks noGrp="1"/>
          </p:cNvSpPr>
          <p:nvPr>
            <p:ph type="sldNum" sz="quarter" idx="10"/>
          </p:nvPr>
        </p:nvSpPr>
        <p:spPr/>
        <p:txBody>
          <a:bodyPr/>
          <a:lstStyle/>
          <a:p>
            <a:fld id="{45F5CB74-F2DC-437A-814C-76C01E4A5836}" type="slidenum">
              <a:rPr lang="en-GB" smtClean="0"/>
              <a:pPr/>
              <a:t>12</a:t>
            </a:fld>
            <a:endParaRPr lang="en-GB"/>
          </a:p>
        </p:txBody>
      </p:sp>
    </p:spTree>
    <p:extLst>
      <p:ext uri="{BB962C8B-B14F-4D97-AF65-F5344CB8AC3E}">
        <p14:creationId xmlns:p14="http://schemas.microsoft.com/office/powerpoint/2010/main" val="2389549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endParaRPr lang="en-GB" baseline="0" dirty="0" smtClean="0"/>
          </a:p>
        </p:txBody>
      </p:sp>
      <p:sp>
        <p:nvSpPr>
          <p:cNvPr id="4" name="Slide Number Placeholder 3"/>
          <p:cNvSpPr>
            <a:spLocks noGrp="1"/>
          </p:cNvSpPr>
          <p:nvPr>
            <p:ph type="sldNum" sz="quarter" idx="10"/>
          </p:nvPr>
        </p:nvSpPr>
        <p:spPr/>
        <p:txBody>
          <a:bodyPr/>
          <a:lstStyle/>
          <a:p>
            <a:fld id="{45F5CB74-F2DC-437A-814C-76C01E4A5836}" type="slidenum">
              <a:rPr lang="en-GB" smtClean="0"/>
              <a:pPr/>
              <a:t>13</a:t>
            </a:fld>
            <a:endParaRPr lang="en-GB"/>
          </a:p>
        </p:txBody>
      </p:sp>
    </p:spTree>
    <p:extLst>
      <p:ext uri="{BB962C8B-B14F-4D97-AF65-F5344CB8AC3E}">
        <p14:creationId xmlns:p14="http://schemas.microsoft.com/office/powerpoint/2010/main" val="23895493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endParaRPr lang="en-GB" baseline="0" dirty="0" smtClean="0"/>
          </a:p>
        </p:txBody>
      </p:sp>
      <p:sp>
        <p:nvSpPr>
          <p:cNvPr id="4" name="Slide Number Placeholder 3"/>
          <p:cNvSpPr>
            <a:spLocks noGrp="1"/>
          </p:cNvSpPr>
          <p:nvPr>
            <p:ph type="sldNum" sz="quarter" idx="10"/>
          </p:nvPr>
        </p:nvSpPr>
        <p:spPr/>
        <p:txBody>
          <a:bodyPr/>
          <a:lstStyle/>
          <a:p>
            <a:fld id="{45F5CB74-F2DC-437A-814C-76C01E4A5836}" type="slidenum">
              <a:rPr lang="en-GB" smtClean="0"/>
              <a:pPr/>
              <a:t>14</a:t>
            </a:fld>
            <a:endParaRPr lang="en-GB"/>
          </a:p>
        </p:txBody>
      </p:sp>
    </p:spTree>
    <p:extLst>
      <p:ext uri="{BB962C8B-B14F-4D97-AF65-F5344CB8AC3E}">
        <p14:creationId xmlns:p14="http://schemas.microsoft.com/office/powerpoint/2010/main" val="23895493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endParaRPr lang="en-GB" baseline="0" dirty="0" smtClean="0"/>
          </a:p>
        </p:txBody>
      </p:sp>
      <p:sp>
        <p:nvSpPr>
          <p:cNvPr id="4" name="Slide Number Placeholder 3"/>
          <p:cNvSpPr>
            <a:spLocks noGrp="1"/>
          </p:cNvSpPr>
          <p:nvPr>
            <p:ph type="sldNum" sz="quarter" idx="10"/>
          </p:nvPr>
        </p:nvSpPr>
        <p:spPr/>
        <p:txBody>
          <a:bodyPr/>
          <a:lstStyle/>
          <a:p>
            <a:fld id="{45F5CB74-F2DC-437A-814C-76C01E4A5836}" type="slidenum">
              <a:rPr lang="en-GB" smtClean="0"/>
              <a:pPr/>
              <a:t>15</a:t>
            </a:fld>
            <a:endParaRPr lang="en-GB"/>
          </a:p>
        </p:txBody>
      </p:sp>
    </p:spTree>
    <p:extLst>
      <p:ext uri="{BB962C8B-B14F-4D97-AF65-F5344CB8AC3E}">
        <p14:creationId xmlns:p14="http://schemas.microsoft.com/office/powerpoint/2010/main" val="23895493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Hard fun : Goals Obstacles and Stratergy</a:t>
            </a:r>
            <a:r>
              <a:rPr lang="en-GB" baseline="0" dirty="0" smtClean="0"/>
              <a:t> </a:t>
            </a:r>
          </a:p>
          <a:p>
            <a:endParaRPr lang="en-GB" baseline="0" dirty="0" smtClean="0"/>
          </a:p>
          <a:p>
            <a:r>
              <a:rPr lang="en-GB" dirty="0" smtClean="0"/>
              <a:t>People fun: Compete, this</a:t>
            </a:r>
            <a:r>
              <a:rPr lang="en-GB" baseline="0" dirty="0" smtClean="0"/>
              <a:t> creates an amusment emotion </a:t>
            </a:r>
          </a:p>
          <a:p>
            <a:endParaRPr lang="en-GB" baseline="0" dirty="0" smtClean="0"/>
          </a:p>
          <a:p>
            <a:r>
              <a:rPr lang="en-GB" baseline="0" dirty="0" smtClean="0"/>
              <a:t>Serious fun: </a:t>
            </a:r>
          </a:p>
          <a:p>
            <a:endParaRPr lang="en-GB" baseline="0" dirty="0" smtClean="0"/>
          </a:p>
          <a:p>
            <a:r>
              <a:rPr lang="en-GB" baseline="0" dirty="0" smtClean="0"/>
              <a:t>Repition, rythm  this creates excitment </a:t>
            </a:r>
            <a:endParaRPr lang="en-GB" dirty="0"/>
          </a:p>
        </p:txBody>
      </p:sp>
      <p:sp>
        <p:nvSpPr>
          <p:cNvPr id="4" name="Slide Number Placeholder 3"/>
          <p:cNvSpPr>
            <a:spLocks noGrp="1"/>
          </p:cNvSpPr>
          <p:nvPr>
            <p:ph type="sldNum" sz="quarter" idx="10"/>
          </p:nvPr>
        </p:nvSpPr>
        <p:spPr/>
        <p:txBody>
          <a:bodyPr/>
          <a:lstStyle/>
          <a:p>
            <a:fld id="{45F5CB74-F2DC-437A-814C-76C01E4A5836}" type="slidenum">
              <a:rPr lang="en-GB" smtClean="0"/>
              <a:pPr/>
              <a:t>16</a:t>
            </a:fld>
            <a:endParaRPr lang="en-GB"/>
          </a:p>
        </p:txBody>
      </p:sp>
    </p:spTree>
    <p:extLst>
      <p:ext uri="{BB962C8B-B14F-4D97-AF65-F5344CB8AC3E}">
        <p14:creationId xmlns:p14="http://schemas.microsoft.com/office/powerpoint/2010/main" val="22675490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endParaRPr lang="en-GB" dirty="0" smtClean="0"/>
          </a:p>
          <a:p>
            <a:pPr>
              <a:buFont typeface="Arial" pitchFamily="34" charset="0"/>
              <a:buChar char="•"/>
            </a:pPr>
            <a:endParaRPr lang="en-GB" dirty="0"/>
          </a:p>
        </p:txBody>
      </p:sp>
      <p:sp>
        <p:nvSpPr>
          <p:cNvPr id="4" name="Slide Number Placeholder 3"/>
          <p:cNvSpPr>
            <a:spLocks noGrp="1"/>
          </p:cNvSpPr>
          <p:nvPr>
            <p:ph type="sldNum" sz="quarter" idx="10"/>
          </p:nvPr>
        </p:nvSpPr>
        <p:spPr/>
        <p:txBody>
          <a:bodyPr/>
          <a:lstStyle/>
          <a:p>
            <a:fld id="{45F5CB74-F2DC-437A-814C-76C01E4A5836}" type="slidenum">
              <a:rPr lang="en-GB" smtClean="0"/>
              <a:pPr/>
              <a:t>17</a:t>
            </a:fld>
            <a:endParaRPr lang="en-GB"/>
          </a:p>
        </p:txBody>
      </p:sp>
    </p:spTree>
    <p:extLst>
      <p:ext uri="{BB962C8B-B14F-4D97-AF65-F5344CB8AC3E}">
        <p14:creationId xmlns:p14="http://schemas.microsoft.com/office/powerpoint/2010/main" val="35543890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endParaRPr lang="en-GB" dirty="0"/>
          </a:p>
        </p:txBody>
      </p:sp>
      <p:sp>
        <p:nvSpPr>
          <p:cNvPr id="4" name="Slide Number Placeholder 3"/>
          <p:cNvSpPr>
            <a:spLocks noGrp="1"/>
          </p:cNvSpPr>
          <p:nvPr>
            <p:ph type="sldNum" sz="quarter" idx="10"/>
          </p:nvPr>
        </p:nvSpPr>
        <p:spPr/>
        <p:txBody>
          <a:bodyPr/>
          <a:lstStyle/>
          <a:p>
            <a:fld id="{45F5CB74-F2DC-437A-814C-76C01E4A5836}" type="slidenum">
              <a:rPr lang="en-GB" smtClean="0"/>
              <a:pPr/>
              <a:t>18</a:t>
            </a:fld>
            <a:endParaRPr lang="en-GB"/>
          </a:p>
        </p:txBody>
      </p:sp>
    </p:spTree>
    <p:extLst>
      <p:ext uri="{BB962C8B-B14F-4D97-AF65-F5344CB8AC3E}">
        <p14:creationId xmlns:p14="http://schemas.microsoft.com/office/powerpoint/2010/main" val="1312158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endParaRPr lang="en-GB" dirty="0"/>
          </a:p>
        </p:txBody>
      </p:sp>
      <p:sp>
        <p:nvSpPr>
          <p:cNvPr id="4" name="Slide Number Placeholder 3"/>
          <p:cNvSpPr>
            <a:spLocks noGrp="1"/>
          </p:cNvSpPr>
          <p:nvPr>
            <p:ph type="sldNum" sz="quarter" idx="10"/>
          </p:nvPr>
        </p:nvSpPr>
        <p:spPr/>
        <p:txBody>
          <a:bodyPr/>
          <a:lstStyle/>
          <a:p>
            <a:fld id="{45F5CB74-F2DC-437A-814C-76C01E4A5836}" type="slidenum">
              <a:rPr lang="en-GB" smtClean="0"/>
              <a:pPr/>
              <a:t>2</a:t>
            </a:fld>
            <a:endParaRPr lang="en-GB"/>
          </a:p>
        </p:txBody>
      </p:sp>
    </p:spTree>
    <p:extLst>
      <p:ext uri="{BB962C8B-B14F-4D97-AF65-F5344CB8AC3E}">
        <p14:creationId xmlns:p14="http://schemas.microsoft.com/office/powerpoint/2010/main" val="2389549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GB" dirty="0" smtClean="0"/>
              <a:t>Before</a:t>
            </a:r>
            <a:r>
              <a:rPr lang="en-GB" baseline="0" dirty="0" smtClean="0"/>
              <a:t> we begin, here is a breif run through of iur market overview/game specs. </a:t>
            </a:r>
          </a:p>
          <a:p>
            <a:pPr>
              <a:buFont typeface="Arial" pitchFamily="34" charset="0"/>
              <a:buChar char="•"/>
            </a:pPr>
            <a:endParaRPr lang="en-GB" baseline="0" dirty="0"/>
          </a:p>
          <a:p>
            <a:pPr>
              <a:buFont typeface="Arial" pitchFamily="34" charset="0"/>
              <a:buChar char="•"/>
            </a:pPr>
            <a:r>
              <a:rPr lang="en-GB" baseline="0" dirty="0" smtClean="0"/>
              <a:t>Projected demographic: We are targeting our game off the succes of the games such as angry birds. The game will be geared towrads uchildren of both genders from 7 and up, although the game is also open to a universal audience. </a:t>
            </a:r>
          </a:p>
          <a:p>
            <a:pPr>
              <a:buFont typeface="Arial" pitchFamily="34" charset="0"/>
              <a:buChar char="•"/>
            </a:pPr>
            <a:r>
              <a:rPr lang="en-GB" baseline="0" dirty="0" smtClean="0"/>
              <a:t>This is because ethe game will induct simple to learn mechanics that will still pose as a challenge to master. </a:t>
            </a:r>
          </a:p>
          <a:p>
            <a:pPr>
              <a:buFont typeface="Arial" pitchFamily="34" charset="0"/>
              <a:buChar char="•"/>
            </a:pPr>
            <a:endParaRPr lang="en-GB" baseline="0" dirty="0" smtClean="0"/>
          </a:p>
          <a:p>
            <a:pPr>
              <a:buFont typeface="Arial" pitchFamily="34" charset="0"/>
              <a:buChar char="•"/>
            </a:pPr>
            <a:r>
              <a:rPr lang="en-GB" baseline="0" dirty="0" smtClean="0"/>
              <a:t>The genre of our game is something we dubbed; Tripple A. </a:t>
            </a:r>
          </a:p>
          <a:p>
            <a:pPr>
              <a:buFont typeface="Arial" pitchFamily="34" charset="0"/>
              <a:buChar char="•"/>
            </a:pPr>
            <a:r>
              <a:rPr lang="en-GB" baseline="0" dirty="0" smtClean="0"/>
              <a:t>This is:Action,Arcade amnd Adversary. </a:t>
            </a:r>
          </a:p>
          <a:p>
            <a:pPr>
              <a:buFont typeface="Arial" pitchFamily="34" charset="0"/>
              <a:buChar char="•"/>
            </a:pPr>
            <a:r>
              <a:rPr lang="en-GB" baseline="0" dirty="0" smtClean="0"/>
              <a:t>The premise and overall goal is to beat yopur oppenents score. </a:t>
            </a:r>
          </a:p>
          <a:p>
            <a:pPr>
              <a:buFont typeface="Arial" pitchFamily="34" charset="0"/>
              <a:buChar char="•"/>
            </a:pPr>
            <a:endParaRPr lang="en-GB" baseline="0" dirty="0" smtClean="0"/>
          </a:p>
          <a:p>
            <a:pPr>
              <a:buFont typeface="Arial" pitchFamily="34" charset="0"/>
              <a:buChar char="•"/>
            </a:pPr>
            <a:r>
              <a:rPr lang="en-GB" baseline="0" dirty="0" smtClean="0"/>
              <a:t>Platform Soecs: </a:t>
            </a:r>
          </a:p>
          <a:p>
            <a:pPr>
              <a:buFont typeface="Arial" pitchFamily="34" charset="0"/>
              <a:buChar char="•"/>
            </a:pPr>
            <a:r>
              <a:rPr lang="en-GB" baseline="0" dirty="0" smtClean="0"/>
              <a:t>The game will be playable on PCs as a Windows executable file </a:t>
            </a:r>
          </a:p>
          <a:p>
            <a:pPr>
              <a:buFont typeface="Arial" pitchFamily="34" charset="0"/>
              <a:buChar char="•"/>
            </a:pPr>
            <a:endParaRPr lang="en-GB" baseline="0" dirty="0" smtClean="0"/>
          </a:p>
          <a:p>
            <a:pPr>
              <a:buFont typeface="Arial" pitchFamily="34" charset="0"/>
              <a:buNone/>
            </a:pPr>
            <a:endParaRPr lang="en-GB" baseline="0" dirty="0" smtClean="0"/>
          </a:p>
        </p:txBody>
      </p:sp>
      <p:sp>
        <p:nvSpPr>
          <p:cNvPr id="4" name="Slide Number Placeholder 3"/>
          <p:cNvSpPr>
            <a:spLocks noGrp="1"/>
          </p:cNvSpPr>
          <p:nvPr>
            <p:ph type="sldNum" sz="quarter" idx="10"/>
          </p:nvPr>
        </p:nvSpPr>
        <p:spPr/>
        <p:txBody>
          <a:bodyPr/>
          <a:lstStyle/>
          <a:p>
            <a:fld id="{45F5CB74-F2DC-437A-814C-76C01E4A5836}" type="slidenum">
              <a:rPr lang="en-GB" smtClean="0"/>
              <a:pPr/>
              <a:t>3</a:t>
            </a:fld>
            <a:endParaRPr lang="en-GB"/>
          </a:p>
        </p:txBody>
      </p:sp>
    </p:spTree>
    <p:extLst>
      <p:ext uri="{BB962C8B-B14F-4D97-AF65-F5344CB8AC3E}">
        <p14:creationId xmlns:p14="http://schemas.microsoft.com/office/powerpoint/2010/main" val="2389549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GB" baseline="0" dirty="0" smtClean="0"/>
              <a:t>Durring our research we were fund of games which featured trajectory and moementum as central mechanics. </a:t>
            </a:r>
          </a:p>
          <a:p>
            <a:pPr>
              <a:buFont typeface="Arial" pitchFamily="34" charset="0"/>
              <a:buChar char="•"/>
            </a:pPr>
            <a:endParaRPr lang="en-GB" baseline="0" dirty="0" smtClean="0"/>
          </a:p>
          <a:p>
            <a:pPr>
              <a:buFont typeface="Arial" pitchFamily="34" charset="0"/>
              <a:buChar char="•"/>
            </a:pPr>
            <a:r>
              <a:rPr lang="en-GB" baseline="0" dirty="0" smtClean="0"/>
              <a:t>These mechanaics take center stage in games such as ......... Etc. </a:t>
            </a:r>
          </a:p>
          <a:p>
            <a:pPr>
              <a:buFont typeface="Arial" pitchFamily="34" charset="0"/>
              <a:buChar char="•"/>
            </a:pPr>
            <a:endParaRPr lang="en-GB" baseline="0" dirty="0" smtClean="0"/>
          </a:p>
          <a:p>
            <a:pPr>
              <a:buFont typeface="Arial" pitchFamily="34" charset="0"/>
              <a:buChar char="•"/>
            </a:pPr>
            <a:r>
              <a:rPr lang="en-GB" baseline="0" dirty="0" smtClean="0"/>
              <a:t>We aimed to incooporate these mechamnic as they would allow players to take stragigly thought out playthroughs, as they will be calculating where the projectile will land and how far it could travel.  </a:t>
            </a:r>
          </a:p>
        </p:txBody>
      </p:sp>
      <p:sp>
        <p:nvSpPr>
          <p:cNvPr id="4" name="Slide Number Placeholder 3"/>
          <p:cNvSpPr>
            <a:spLocks noGrp="1"/>
          </p:cNvSpPr>
          <p:nvPr>
            <p:ph type="sldNum" sz="quarter" idx="10"/>
          </p:nvPr>
        </p:nvSpPr>
        <p:spPr/>
        <p:txBody>
          <a:bodyPr/>
          <a:lstStyle/>
          <a:p>
            <a:fld id="{45F5CB74-F2DC-437A-814C-76C01E4A5836}" type="slidenum">
              <a:rPr lang="en-GB" smtClean="0"/>
              <a:pPr/>
              <a:t>4</a:t>
            </a:fld>
            <a:endParaRPr lang="en-GB"/>
          </a:p>
        </p:txBody>
      </p:sp>
    </p:spTree>
    <p:extLst>
      <p:ext uri="{BB962C8B-B14F-4D97-AF65-F5344CB8AC3E}">
        <p14:creationId xmlns:p14="http://schemas.microsoft.com/office/powerpoint/2010/main" val="2389549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GB" dirty="0" smtClean="0"/>
              <a:t>The logline for our game goes as follows: </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dirty="0" smtClean="0"/>
              <a:t>Mans best friend must now brave this new adventure as he struggles to </a:t>
            </a:r>
            <a:r>
              <a:rPr lang="en-GB" sz="1200" b="1" dirty="0" smtClean="0"/>
              <a:t>avoid</a:t>
            </a:r>
            <a:r>
              <a:rPr lang="en-GB" sz="1200" dirty="0" smtClean="0"/>
              <a:t> vicious feline ghouls whilst </a:t>
            </a:r>
            <a:r>
              <a:rPr lang="en-GB" sz="1200" b="1" dirty="0" smtClean="0"/>
              <a:t>collecting</a:t>
            </a:r>
            <a:r>
              <a:rPr lang="en-GB" sz="1200" dirty="0" smtClean="0"/>
              <a:t> the remnants of his memories.</a:t>
            </a:r>
          </a:p>
          <a:p>
            <a:pPr>
              <a:buFont typeface="Arial" pitchFamily="34" charset="0"/>
              <a:buChar char="•"/>
            </a:pPr>
            <a:endParaRPr lang="en-GB" dirty="0" smtClean="0"/>
          </a:p>
          <a:p>
            <a:pPr>
              <a:buFont typeface="Arial" pitchFamily="34" charset="0"/>
              <a:buChar char="•"/>
            </a:pPr>
            <a:endParaRPr lang="en-GB" dirty="0"/>
          </a:p>
        </p:txBody>
      </p:sp>
      <p:sp>
        <p:nvSpPr>
          <p:cNvPr id="4" name="Slide Number Placeholder 3"/>
          <p:cNvSpPr>
            <a:spLocks noGrp="1"/>
          </p:cNvSpPr>
          <p:nvPr>
            <p:ph type="sldNum" sz="quarter" idx="10"/>
          </p:nvPr>
        </p:nvSpPr>
        <p:spPr/>
        <p:txBody>
          <a:bodyPr/>
          <a:lstStyle/>
          <a:p>
            <a:fld id="{45F5CB74-F2DC-437A-814C-76C01E4A5836}" type="slidenum">
              <a:rPr lang="en-GB" smtClean="0"/>
              <a:pPr/>
              <a:t>5</a:t>
            </a:fld>
            <a:endParaRPr lang="en-GB"/>
          </a:p>
        </p:txBody>
      </p:sp>
    </p:spTree>
    <p:extLst>
      <p:ext uri="{BB962C8B-B14F-4D97-AF65-F5344CB8AC3E}">
        <p14:creationId xmlns:p14="http://schemas.microsoft.com/office/powerpoint/2010/main" val="25098973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endParaRPr lang="en-GB" baseline="0" dirty="0" smtClean="0"/>
          </a:p>
        </p:txBody>
      </p:sp>
      <p:sp>
        <p:nvSpPr>
          <p:cNvPr id="4" name="Slide Number Placeholder 3"/>
          <p:cNvSpPr>
            <a:spLocks noGrp="1"/>
          </p:cNvSpPr>
          <p:nvPr>
            <p:ph type="sldNum" sz="quarter" idx="10"/>
          </p:nvPr>
        </p:nvSpPr>
        <p:spPr/>
        <p:txBody>
          <a:bodyPr/>
          <a:lstStyle/>
          <a:p>
            <a:fld id="{45F5CB74-F2DC-437A-814C-76C01E4A5836}" type="slidenum">
              <a:rPr lang="en-GB" smtClean="0"/>
              <a:pPr/>
              <a:t>6</a:t>
            </a:fld>
            <a:endParaRPr lang="en-GB"/>
          </a:p>
        </p:txBody>
      </p:sp>
    </p:spTree>
    <p:extLst>
      <p:ext uri="{BB962C8B-B14F-4D97-AF65-F5344CB8AC3E}">
        <p14:creationId xmlns:p14="http://schemas.microsoft.com/office/powerpoint/2010/main" val="23895493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endParaRPr lang="en-GB" baseline="0" dirty="0" smtClean="0"/>
          </a:p>
        </p:txBody>
      </p:sp>
      <p:sp>
        <p:nvSpPr>
          <p:cNvPr id="4" name="Slide Number Placeholder 3"/>
          <p:cNvSpPr>
            <a:spLocks noGrp="1"/>
          </p:cNvSpPr>
          <p:nvPr>
            <p:ph type="sldNum" sz="quarter" idx="10"/>
          </p:nvPr>
        </p:nvSpPr>
        <p:spPr/>
        <p:txBody>
          <a:bodyPr/>
          <a:lstStyle/>
          <a:p>
            <a:fld id="{45F5CB74-F2DC-437A-814C-76C01E4A5836}" type="slidenum">
              <a:rPr lang="en-GB" smtClean="0"/>
              <a:pPr/>
              <a:t>7</a:t>
            </a:fld>
            <a:endParaRPr lang="en-GB"/>
          </a:p>
        </p:txBody>
      </p:sp>
    </p:spTree>
    <p:extLst>
      <p:ext uri="{BB962C8B-B14F-4D97-AF65-F5344CB8AC3E}">
        <p14:creationId xmlns:p14="http://schemas.microsoft.com/office/powerpoint/2010/main" val="24295825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endParaRPr lang="en-GB" baseline="0" dirty="0" smtClean="0"/>
          </a:p>
        </p:txBody>
      </p:sp>
      <p:sp>
        <p:nvSpPr>
          <p:cNvPr id="4" name="Slide Number Placeholder 3"/>
          <p:cNvSpPr>
            <a:spLocks noGrp="1"/>
          </p:cNvSpPr>
          <p:nvPr>
            <p:ph type="sldNum" sz="quarter" idx="10"/>
          </p:nvPr>
        </p:nvSpPr>
        <p:spPr/>
        <p:txBody>
          <a:bodyPr/>
          <a:lstStyle/>
          <a:p>
            <a:fld id="{45F5CB74-F2DC-437A-814C-76C01E4A5836}" type="slidenum">
              <a:rPr lang="en-GB" smtClean="0"/>
              <a:pPr/>
              <a:t>8</a:t>
            </a:fld>
            <a:endParaRPr lang="en-GB"/>
          </a:p>
        </p:txBody>
      </p:sp>
    </p:spTree>
    <p:extLst>
      <p:ext uri="{BB962C8B-B14F-4D97-AF65-F5344CB8AC3E}">
        <p14:creationId xmlns:p14="http://schemas.microsoft.com/office/powerpoint/2010/main" val="623160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endParaRPr lang="en-GB" baseline="0" dirty="0" smtClean="0"/>
          </a:p>
        </p:txBody>
      </p:sp>
      <p:sp>
        <p:nvSpPr>
          <p:cNvPr id="4" name="Slide Number Placeholder 3"/>
          <p:cNvSpPr>
            <a:spLocks noGrp="1"/>
          </p:cNvSpPr>
          <p:nvPr>
            <p:ph type="sldNum" sz="quarter" idx="10"/>
          </p:nvPr>
        </p:nvSpPr>
        <p:spPr/>
        <p:txBody>
          <a:bodyPr/>
          <a:lstStyle/>
          <a:p>
            <a:fld id="{45F5CB74-F2DC-437A-814C-76C01E4A5836}" type="slidenum">
              <a:rPr lang="en-GB" smtClean="0"/>
              <a:pPr/>
              <a:t>9</a:t>
            </a:fld>
            <a:endParaRPr lang="en-GB"/>
          </a:p>
        </p:txBody>
      </p:sp>
    </p:spTree>
    <p:extLst>
      <p:ext uri="{BB962C8B-B14F-4D97-AF65-F5344CB8AC3E}">
        <p14:creationId xmlns:p14="http://schemas.microsoft.com/office/powerpoint/2010/main" val="2389549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2DD3E666-6866-4DCE-9CAE-3D4208D50481}" type="datetimeFigureOut">
              <a:rPr lang="en-GB" smtClean="0"/>
              <a:pPr/>
              <a:t>31/01/2017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79AC1E4-C62E-483F-AC85-870760F9B5A7}"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DD3E666-6866-4DCE-9CAE-3D4208D50481}" type="datetimeFigureOut">
              <a:rPr lang="en-GB" smtClean="0"/>
              <a:pPr/>
              <a:t>31/01/2017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79AC1E4-C62E-483F-AC85-870760F9B5A7}"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DD3E666-6866-4DCE-9CAE-3D4208D50481}" type="datetimeFigureOut">
              <a:rPr lang="en-GB" smtClean="0"/>
              <a:pPr/>
              <a:t>31/01/2017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79AC1E4-C62E-483F-AC85-870760F9B5A7}"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DD3E666-6866-4DCE-9CAE-3D4208D50481}" type="datetimeFigureOut">
              <a:rPr lang="en-GB" smtClean="0"/>
              <a:pPr/>
              <a:t>31/01/2017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79AC1E4-C62E-483F-AC85-870760F9B5A7}"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D3E666-6866-4DCE-9CAE-3D4208D50481}" type="datetimeFigureOut">
              <a:rPr lang="en-GB" smtClean="0"/>
              <a:pPr/>
              <a:t>31/01/2017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79AC1E4-C62E-483F-AC85-870760F9B5A7}"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2DD3E666-6866-4DCE-9CAE-3D4208D50481}" type="datetimeFigureOut">
              <a:rPr lang="en-GB" smtClean="0"/>
              <a:pPr/>
              <a:t>31/01/2017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79AC1E4-C62E-483F-AC85-870760F9B5A7}"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2DD3E666-6866-4DCE-9CAE-3D4208D50481}" type="datetimeFigureOut">
              <a:rPr lang="en-GB" smtClean="0"/>
              <a:pPr/>
              <a:t>31/01/2017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79AC1E4-C62E-483F-AC85-870760F9B5A7}"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2DD3E666-6866-4DCE-9CAE-3D4208D50481}" type="datetimeFigureOut">
              <a:rPr lang="en-GB" smtClean="0"/>
              <a:pPr/>
              <a:t>31/01/2017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79AC1E4-C62E-483F-AC85-870760F9B5A7}"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3E666-6866-4DCE-9CAE-3D4208D50481}" type="datetimeFigureOut">
              <a:rPr lang="en-GB" smtClean="0"/>
              <a:pPr/>
              <a:t>31/01/2017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79AC1E4-C62E-483F-AC85-870760F9B5A7}"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D3E666-6866-4DCE-9CAE-3D4208D50481}" type="datetimeFigureOut">
              <a:rPr lang="en-GB" smtClean="0"/>
              <a:pPr/>
              <a:t>31/01/2017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79AC1E4-C62E-483F-AC85-870760F9B5A7}"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D3E666-6866-4DCE-9CAE-3D4208D50481}" type="datetimeFigureOut">
              <a:rPr lang="en-GB" smtClean="0"/>
              <a:pPr/>
              <a:t>31/01/2017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79AC1E4-C62E-483F-AC85-870760F9B5A7}"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D3E666-6866-4DCE-9CAE-3D4208D50481}" type="datetimeFigureOut">
              <a:rPr lang="en-GB" smtClean="0"/>
              <a:pPr/>
              <a:t>31/01/2017</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9AC1E4-C62E-483F-AC85-870760F9B5A7}"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hyperlink" Target="http://www.freegameaccess.com/toss-the-turtle.htm" TargetMode="External"/><Relationship Id="rId7" Type="http://schemas.openxmlformats.org/officeDocument/2006/relationships/hyperlink" Target="https://www.youtube.com/watch?v=ZBue9BOOsY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www.wallpapergames.net/picture-angry-birds-gameplay-hd/" TargetMode="External"/><Relationship Id="rId10" Type="http://schemas.openxmlformats.org/officeDocument/2006/relationships/image" Target="../media/image5.jpeg"/><Relationship Id="rId4" Type="http://schemas.openxmlformats.org/officeDocument/2006/relationships/image" Target="../media/image2.jpeg"/><Relationship Id="rId9" Type="http://schemas.openxmlformats.org/officeDocument/2006/relationships/hyperlink" Target="http://www.justpushstart.com/wp-content/uploads/2012/10/DevDiary5-2.jpg"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1196752"/>
            <a:ext cx="7776488" cy="3416320"/>
          </a:xfrm>
          <a:prstGeom prst="rect">
            <a:avLst/>
          </a:prstGeom>
          <a:noFill/>
        </p:spPr>
        <p:txBody>
          <a:bodyPr wrap="square" rtlCol="0">
            <a:spAutoFit/>
          </a:bodyPr>
          <a:lstStyle/>
          <a:p>
            <a:pPr algn="ctr"/>
            <a:r>
              <a:rPr lang="en-GB" sz="7200" dirty="0" smtClean="0"/>
              <a:t>Group Project </a:t>
            </a:r>
          </a:p>
          <a:p>
            <a:pPr algn="ctr"/>
            <a:r>
              <a:rPr lang="en-GB" sz="7200" dirty="0" smtClean="0"/>
              <a:t>Level 4/5 Group 19 </a:t>
            </a:r>
          </a:p>
          <a:p>
            <a:endParaRPr lang="en-GB" sz="7200" dirty="0"/>
          </a:p>
        </p:txBody>
      </p:sp>
      <p:sp>
        <p:nvSpPr>
          <p:cNvPr id="5" name="TextBox 4"/>
          <p:cNvSpPr txBox="1"/>
          <p:nvPr/>
        </p:nvSpPr>
        <p:spPr>
          <a:xfrm>
            <a:off x="395536" y="3861048"/>
            <a:ext cx="4032448" cy="1477328"/>
          </a:xfrm>
          <a:prstGeom prst="rect">
            <a:avLst/>
          </a:prstGeom>
          <a:noFill/>
        </p:spPr>
        <p:txBody>
          <a:bodyPr wrap="square" rtlCol="0">
            <a:spAutoFit/>
          </a:bodyPr>
          <a:lstStyle/>
          <a:p>
            <a:pPr algn="just"/>
            <a:r>
              <a:rPr lang="en-GB" sz="2400" dirty="0" smtClean="0"/>
              <a:t>Ogheneochuko Ideh </a:t>
            </a:r>
          </a:p>
          <a:p>
            <a:pPr algn="just"/>
            <a:r>
              <a:rPr lang="en-GB" sz="2400" dirty="0" smtClean="0"/>
              <a:t>Thomas Barrett </a:t>
            </a:r>
          </a:p>
          <a:p>
            <a:pPr algn="just"/>
            <a:r>
              <a:rPr lang="en-GB" sz="2400" dirty="0" smtClean="0"/>
              <a:t>Samuel Ormondroyd</a:t>
            </a:r>
          </a:p>
          <a:p>
            <a:endParaRPr lang="en-GB" dirty="0"/>
          </a:p>
        </p:txBody>
      </p:sp>
      <p:pic>
        <p:nvPicPr>
          <p:cNvPr id="34817" name="Picture 1" descr="C:\Program Files (x86)\Microsoft Office\MEDIA\CAGCAT10\j0292982.wmf"/>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3131840" y="4293096"/>
            <a:ext cx="1843088" cy="1819275"/>
          </a:xfrm>
          <a:prstGeom prst="rect">
            <a:avLst/>
          </a:prstGeom>
          <a:noFill/>
        </p:spPr>
      </p:pic>
      <p:pic>
        <p:nvPicPr>
          <p:cNvPr id="8" name="Picture 1" descr="C:\Program Files (x86)\Microsoft Office\MEDIA\CAGCAT10\j0292982.wmf"/>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5148064" y="4365104"/>
            <a:ext cx="1843088" cy="1819275"/>
          </a:xfrm>
          <a:prstGeom prst="rect">
            <a:avLst/>
          </a:prstGeom>
          <a:noFill/>
        </p:spPr>
      </p:pic>
      <p:pic>
        <p:nvPicPr>
          <p:cNvPr id="9" name="Picture 1" descr="C:\Program Files (x86)\Microsoft Office\MEDIA\CAGCAT10\j0292982.wmf"/>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7092280" y="4293096"/>
            <a:ext cx="1843088" cy="1819275"/>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544" y="620688"/>
            <a:ext cx="8208912" cy="584775"/>
          </a:xfrm>
          <a:prstGeom prst="rect">
            <a:avLst/>
          </a:prstGeom>
          <a:noFill/>
        </p:spPr>
        <p:txBody>
          <a:bodyPr wrap="square" rtlCol="0">
            <a:spAutoFit/>
          </a:bodyPr>
          <a:lstStyle/>
          <a:p>
            <a:pPr algn="ctr"/>
            <a:r>
              <a:rPr lang="en-GB" sz="3200" dirty="0" smtClean="0"/>
              <a:t>Game play and apperence </a:t>
            </a:r>
            <a:endParaRPr lang="en-GB" sz="3200" dirty="0"/>
          </a:p>
        </p:txBody>
      </p:sp>
      <p:sp>
        <p:nvSpPr>
          <p:cNvPr id="6" name="TextBox 5"/>
          <p:cNvSpPr txBox="1"/>
          <p:nvPr/>
        </p:nvSpPr>
        <p:spPr>
          <a:xfrm>
            <a:off x="539552" y="2703016"/>
            <a:ext cx="7992888" cy="4154984"/>
          </a:xfrm>
          <a:prstGeom prst="rect">
            <a:avLst/>
          </a:prstGeom>
          <a:noFill/>
        </p:spPr>
        <p:txBody>
          <a:bodyPr wrap="square" rtlCol="0">
            <a:spAutoFit/>
          </a:bodyPr>
          <a:lstStyle/>
          <a:p>
            <a:pPr>
              <a:buFont typeface="Arial" pitchFamily="34" charset="0"/>
              <a:buChar char="•"/>
            </a:pPr>
            <a:r>
              <a:rPr lang="en-GB" sz="2400" dirty="0" smtClean="0"/>
              <a:t>Players can use the stamina to either thrust bird upwards or forwards. </a:t>
            </a:r>
          </a:p>
          <a:p>
            <a:pPr>
              <a:buFont typeface="Arial" pitchFamily="34" charset="0"/>
              <a:buChar char="•"/>
            </a:pPr>
            <a:endParaRPr lang="en-GB" sz="2400" dirty="0" smtClean="0"/>
          </a:p>
          <a:p>
            <a:pPr>
              <a:buFont typeface="Arial" pitchFamily="34" charset="0"/>
              <a:buChar char="•"/>
            </a:pPr>
            <a:r>
              <a:rPr lang="en-GB" sz="2400" dirty="0" smtClean="0"/>
              <a:t>Thrusting forwards allows the bird to travel highter, thereby increasing the momentum of eventual impact. </a:t>
            </a:r>
          </a:p>
          <a:p>
            <a:pPr>
              <a:buFont typeface="Arial" pitchFamily="34" charset="0"/>
              <a:buChar char="•"/>
            </a:pPr>
            <a:endParaRPr lang="en-GB" sz="2400" dirty="0" smtClean="0"/>
          </a:p>
          <a:p>
            <a:pPr>
              <a:buFont typeface="Arial" pitchFamily="34" charset="0"/>
              <a:buChar char="•"/>
            </a:pPr>
            <a:r>
              <a:rPr lang="en-GB" sz="2400" dirty="0" smtClean="0"/>
              <a:t>Players can trust be repeatedly pressing the allocated keys, which inturn causes a twich mechanic.</a:t>
            </a:r>
          </a:p>
          <a:p>
            <a:pPr>
              <a:buFont typeface="Arial" pitchFamily="34" charset="0"/>
              <a:buChar char="•"/>
            </a:pPr>
            <a:endParaRPr lang="en-GB" sz="2400" dirty="0" smtClean="0"/>
          </a:p>
          <a:p>
            <a:pPr>
              <a:buFont typeface="Arial" pitchFamily="34" charset="0"/>
              <a:buChar char="•"/>
            </a:pPr>
            <a:r>
              <a:rPr lang="en-GB" sz="2400" dirty="0" smtClean="0"/>
              <a:t>The larger the momentum upon impact, the further the bird will recoil.  </a:t>
            </a:r>
            <a:endParaRPr lang="en-GB" sz="2400" dirty="0"/>
          </a:p>
        </p:txBody>
      </p:sp>
      <p:sp>
        <p:nvSpPr>
          <p:cNvPr id="8" name="Rectangle 7"/>
          <p:cNvSpPr/>
          <p:nvPr/>
        </p:nvSpPr>
        <p:spPr>
          <a:xfrm>
            <a:off x="539552" y="1334864"/>
            <a:ext cx="7992888" cy="122413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smtClean="0"/>
              <a:t>Prototype Showcase</a:t>
            </a:r>
            <a:endParaRPr lang="en-GB"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544" y="620688"/>
            <a:ext cx="8208912" cy="584775"/>
          </a:xfrm>
          <a:prstGeom prst="rect">
            <a:avLst/>
          </a:prstGeom>
          <a:noFill/>
        </p:spPr>
        <p:txBody>
          <a:bodyPr wrap="square" rtlCol="0">
            <a:spAutoFit/>
          </a:bodyPr>
          <a:lstStyle/>
          <a:p>
            <a:pPr algn="ctr"/>
            <a:r>
              <a:rPr lang="en-GB" sz="3200" dirty="0" smtClean="0"/>
              <a:t>Game play and apperence </a:t>
            </a:r>
            <a:endParaRPr lang="en-GB" sz="3200" dirty="0"/>
          </a:p>
        </p:txBody>
      </p:sp>
      <p:sp>
        <p:nvSpPr>
          <p:cNvPr id="8" name="Rectangle 7"/>
          <p:cNvSpPr/>
          <p:nvPr/>
        </p:nvSpPr>
        <p:spPr>
          <a:xfrm>
            <a:off x="611560" y="1196752"/>
            <a:ext cx="7992888" cy="12241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Prototype Showcase</a:t>
            </a:r>
            <a:endParaRPr lang="en-GB" dirty="0"/>
          </a:p>
        </p:txBody>
      </p:sp>
      <p:sp>
        <p:nvSpPr>
          <p:cNvPr id="5" name="TextBox 4"/>
          <p:cNvSpPr txBox="1"/>
          <p:nvPr/>
        </p:nvSpPr>
        <p:spPr>
          <a:xfrm>
            <a:off x="611560" y="2564904"/>
            <a:ext cx="7992888" cy="4154984"/>
          </a:xfrm>
          <a:prstGeom prst="rect">
            <a:avLst/>
          </a:prstGeom>
          <a:noFill/>
        </p:spPr>
        <p:txBody>
          <a:bodyPr wrap="square" rtlCol="0">
            <a:spAutoFit/>
          </a:bodyPr>
          <a:lstStyle/>
          <a:p>
            <a:pPr>
              <a:buFont typeface="Arial" pitchFamily="34" charset="0"/>
              <a:buChar char="•"/>
            </a:pPr>
            <a:r>
              <a:rPr lang="en-GB" sz="2400" dirty="0" smtClean="0"/>
              <a:t>Thrusting forward will allows the bird to travel further prior to impact. </a:t>
            </a:r>
          </a:p>
          <a:p>
            <a:pPr>
              <a:buFont typeface="Arial" pitchFamily="34" charset="0"/>
              <a:buChar char="•"/>
            </a:pPr>
            <a:endParaRPr lang="en-GB" sz="2400" dirty="0" smtClean="0"/>
          </a:p>
          <a:p>
            <a:pPr>
              <a:buFont typeface="Arial" pitchFamily="34" charset="0"/>
              <a:buChar char="•"/>
            </a:pPr>
            <a:r>
              <a:rPr lang="en-GB" sz="2400" dirty="0" smtClean="0"/>
              <a:t>Players stamina is restricted to a stamina bar seen in the UI. </a:t>
            </a:r>
          </a:p>
          <a:p>
            <a:pPr>
              <a:buFont typeface="Arial" pitchFamily="34" charset="0"/>
              <a:buChar char="•"/>
            </a:pPr>
            <a:endParaRPr lang="en-GB" sz="2400" dirty="0" smtClean="0"/>
          </a:p>
          <a:p>
            <a:pPr>
              <a:buFont typeface="Arial" pitchFamily="34" charset="0"/>
              <a:buChar char="•"/>
            </a:pPr>
            <a:r>
              <a:rPr lang="en-GB" sz="2400" dirty="0" smtClean="0"/>
              <a:t>The more a player thrusts the less stamina they will have in turn.</a:t>
            </a:r>
          </a:p>
          <a:p>
            <a:pPr>
              <a:buFont typeface="Arial" pitchFamily="34" charset="0"/>
              <a:buChar char="•"/>
            </a:pPr>
            <a:endParaRPr lang="en-GB" sz="2400" dirty="0" smtClean="0"/>
          </a:p>
          <a:p>
            <a:pPr>
              <a:buFont typeface="Arial" pitchFamily="34" charset="0"/>
              <a:buChar char="•"/>
            </a:pPr>
            <a:r>
              <a:rPr lang="en-GB" sz="2400" dirty="0" smtClean="0"/>
              <a:t>Budgeting stamina will in turn cause players to be strategic when planing to use their thrust function. Allowing for an overall strategic play.</a:t>
            </a:r>
            <a:endParaRPr lang="en-GB"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544" y="620688"/>
            <a:ext cx="8208912" cy="584775"/>
          </a:xfrm>
          <a:prstGeom prst="rect">
            <a:avLst/>
          </a:prstGeom>
          <a:noFill/>
        </p:spPr>
        <p:txBody>
          <a:bodyPr wrap="square" rtlCol="0">
            <a:spAutoFit/>
          </a:bodyPr>
          <a:lstStyle/>
          <a:p>
            <a:pPr algn="ctr"/>
            <a:r>
              <a:rPr lang="en-GB" sz="3200" dirty="0" smtClean="0"/>
              <a:t>Game play and apperence </a:t>
            </a:r>
            <a:endParaRPr lang="en-GB" sz="3200" dirty="0"/>
          </a:p>
        </p:txBody>
      </p:sp>
      <p:sp>
        <p:nvSpPr>
          <p:cNvPr id="8" name="Rectangle 7"/>
          <p:cNvSpPr/>
          <p:nvPr/>
        </p:nvSpPr>
        <p:spPr>
          <a:xfrm>
            <a:off x="611560" y="1196752"/>
            <a:ext cx="7992888" cy="122413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smtClean="0"/>
              <a:t>Prototype Showcase</a:t>
            </a:r>
            <a:endParaRPr lang="en-GB" dirty="0"/>
          </a:p>
        </p:txBody>
      </p:sp>
      <p:sp>
        <p:nvSpPr>
          <p:cNvPr id="5" name="TextBox 4"/>
          <p:cNvSpPr txBox="1"/>
          <p:nvPr/>
        </p:nvSpPr>
        <p:spPr>
          <a:xfrm>
            <a:off x="611560" y="2564904"/>
            <a:ext cx="7992888" cy="4524315"/>
          </a:xfrm>
          <a:prstGeom prst="rect">
            <a:avLst/>
          </a:prstGeom>
          <a:noFill/>
        </p:spPr>
        <p:txBody>
          <a:bodyPr wrap="square" rtlCol="0">
            <a:spAutoFit/>
          </a:bodyPr>
          <a:lstStyle/>
          <a:p>
            <a:pPr>
              <a:buFont typeface="Arial" pitchFamily="34" charset="0"/>
              <a:buChar char="•"/>
            </a:pPr>
            <a:r>
              <a:rPr lang="en-GB" sz="2400" dirty="0" smtClean="0"/>
              <a:t>Players may also use the thrust function to avoid geometry based obstacles that may affect the distance travelled. </a:t>
            </a:r>
          </a:p>
          <a:p>
            <a:pPr>
              <a:buFont typeface="Arial" pitchFamily="34" charset="0"/>
              <a:buChar char="•"/>
            </a:pPr>
            <a:endParaRPr lang="en-GB" sz="2400" dirty="0" smtClean="0"/>
          </a:p>
          <a:p>
            <a:pPr>
              <a:buFont typeface="Arial" pitchFamily="34" charset="0"/>
              <a:buChar char="•"/>
            </a:pPr>
            <a:r>
              <a:rPr lang="en-GB" sz="2400" dirty="0" smtClean="0"/>
              <a:t>Once the players bird comes to a halt the distance travelled is calculated and stored leading into the next players turn. </a:t>
            </a:r>
          </a:p>
          <a:p>
            <a:pPr>
              <a:buFont typeface="Arial" pitchFamily="34" charset="0"/>
              <a:buChar char="•"/>
            </a:pPr>
            <a:endParaRPr lang="en-GB" sz="2400" dirty="0" smtClean="0"/>
          </a:p>
          <a:p>
            <a:pPr>
              <a:buFont typeface="Arial" pitchFamily="34" charset="0"/>
              <a:buChar char="•"/>
            </a:pPr>
            <a:r>
              <a:rPr lang="en-GB" sz="2400" dirty="0" smtClean="0"/>
              <a:t>The player who travels the furthest wins the round. </a:t>
            </a:r>
          </a:p>
          <a:p>
            <a:pPr>
              <a:buFont typeface="Arial" pitchFamily="34" charset="0"/>
              <a:buChar char="•"/>
            </a:pPr>
            <a:endParaRPr lang="en-GB" sz="2400" dirty="0" smtClean="0"/>
          </a:p>
          <a:p>
            <a:pPr>
              <a:buFont typeface="Arial" pitchFamily="34" charset="0"/>
              <a:buChar char="•"/>
            </a:pPr>
            <a:r>
              <a:rPr lang="en-GB" sz="2400" dirty="0" smtClean="0"/>
              <a:t>The game consist of three rounds, best two out three wins the game.</a:t>
            </a:r>
          </a:p>
          <a:p>
            <a:pPr>
              <a:buFont typeface="Arial" pitchFamily="34" charset="0"/>
              <a:buChar char="•"/>
            </a:pPr>
            <a:endParaRPr lang="en-GB" sz="2400" dirty="0" smtClean="0"/>
          </a:p>
          <a:p>
            <a:pPr>
              <a:buFont typeface="Arial" pitchFamily="34" charset="0"/>
              <a:buChar char="•"/>
            </a:pPr>
            <a:endParaRPr lang="en-GB"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39552" y="2924944"/>
            <a:ext cx="7992888"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Prototype Showcase</a:t>
            </a:r>
            <a:endParaRPr lang="en-GB"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544" y="620688"/>
            <a:ext cx="8208912" cy="584775"/>
          </a:xfrm>
          <a:prstGeom prst="rect">
            <a:avLst/>
          </a:prstGeom>
          <a:noFill/>
        </p:spPr>
        <p:txBody>
          <a:bodyPr wrap="square" rtlCol="0">
            <a:spAutoFit/>
          </a:bodyPr>
          <a:lstStyle/>
          <a:p>
            <a:pPr algn="ctr"/>
            <a:r>
              <a:rPr lang="en-GB" sz="3200" dirty="0" smtClean="0"/>
              <a:t>Player roles and actions </a:t>
            </a:r>
            <a:endParaRPr lang="en-GB" sz="3200" dirty="0"/>
          </a:p>
        </p:txBody>
      </p:sp>
      <p:sp>
        <p:nvSpPr>
          <p:cNvPr id="3" name="TextBox 2"/>
          <p:cNvSpPr txBox="1"/>
          <p:nvPr/>
        </p:nvSpPr>
        <p:spPr>
          <a:xfrm>
            <a:off x="683568" y="1556792"/>
            <a:ext cx="7992888" cy="3416320"/>
          </a:xfrm>
          <a:prstGeom prst="rect">
            <a:avLst/>
          </a:prstGeom>
          <a:noFill/>
        </p:spPr>
        <p:txBody>
          <a:bodyPr wrap="square" rtlCol="0">
            <a:spAutoFit/>
          </a:bodyPr>
          <a:lstStyle/>
          <a:p>
            <a:pPr>
              <a:buFont typeface="Arial" pitchFamily="34" charset="0"/>
              <a:buChar char="•"/>
            </a:pPr>
            <a:r>
              <a:rPr lang="en-GB" sz="2400" dirty="0" smtClean="0"/>
              <a:t>Main objective: Travel furthest whilst budgeting stamina. </a:t>
            </a:r>
          </a:p>
          <a:p>
            <a:pPr>
              <a:buFont typeface="Arial" pitchFamily="34" charset="0"/>
              <a:buChar char="•"/>
            </a:pPr>
            <a:endParaRPr lang="en-GB" sz="2400" dirty="0" smtClean="0"/>
          </a:p>
          <a:p>
            <a:pPr>
              <a:buFont typeface="Arial" pitchFamily="34" charset="0"/>
              <a:buChar char="•"/>
            </a:pPr>
            <a:r>
              <a:rPr lang="en-GB" sz="2400" dirty="0" smtClean="0"/>
              <a:t>Secondary objective: Avoid obstacles which may draw travelled distance to a halt. </a:t>
            </a:r>
          </a:p>
          <a:p>
            <a:pPr>
              <a:buFont typeface="Arial" pitchFamily="34" charset="0"/>
              <a:buChar char="•"/>
            </a:pPr>
            <a:endParaRPr lang="en-GB" sz="2400" dirty="0" smtClean="0"/>
          </a:p>
          <a:p>
            <a:pPr>
              <a:buFont typeface="Arial" pitchFamily="34" charset="0"/>
              <a:buChar char="•"/>
            </a:pPr>
            <a:r>
              <a:rPr lang="en-GB" sz="2400" dirty="0" smtClean="0"/>
              <a:t>Players thrust using a twich mechanic. </a:t>
            </a:r>
          </a:p>
          <a:p>
            <a:pPr>
              <a:buFont typeface="Arial" pitchFamily="34" charset="0"/>
              <a:buChar char="•"/>
            </a:pPr>
            <a:endParaRPr lang="en-GB" sz="2400" dirty="0" smtClean="0"/>
          </a:p>
          <a:p>
            <a:pPr>
              <a:buFont typeface="Arial" pitchFamily="34" charset="0"/>
              <a:buChar char="•"/>
            </a:pPr>
            <a:r>
              <a:rPr lang="en-GB" sz="2400" dirty="0" smtClean="0"/>
              <a:t>Working with trajectory, momentum and budgeting stamina allows for a strategic play.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544" y="620688"/>
            <a:ext cx="8208912" cy="584775"/>
          </a:xfrm>
          <a:prstGeom prst="rect">
            <a:avLst/>
          </a:prstGeom>
          <a:noFill/>
        </p:spPr>
        <p:txBody>
          <a:bodyPr wrap="square" rtlCol="0">
            <a:spAutoFit/>
          </a:bodyPr>
          <a:lstStyle/>
          <a:p>
            <a:pPr algn="ctr"/>
            <a:r>
              <a:rPr lang="en-GB" sz="3200" dirty="0" smtClean="0"/>
              <a:t>Development specifications</a:t>
            </a:r>
            <a:endParaRPr lang="en-GB" sz="3200" dirty="0"/>
          </a:p>
        </p:txBody>
      </p:sp>
      <p:sp>
        <p:nvSpPr>
          <p:cNvPr id="3" name="TextBox 2"/>
          <p:cNvSpPr txBox="1"/>
          <p:nvPr/>
        </p:nvSpPr>
        <p:spPr>
          <a:xfrm>
            <a:off x="683568" y="1556792"/>
            <a:ext cx="7992888" cy="2308324"/>
          </a:xfrm>
          <a:prstGeom prst="rect">
            <a:avLst/>
          </a:prstGeom>
          <a:noFill/>
        </p:spPr>
        <p:txBody>
          <a:bodyPr wrap="square" rtlCol="0">
            <a:spAutoFit/>
          </a:bodyPr>
          <a:lstStyle/>
          <a:p>
            <a:pPr>
              <a:buFont typeface="Arial" pitchFamily="34" charset="0"/>
              <a:buChar char="•"/>
            </a:pPr>
            <a:r>
              <a:rPr lang="en-GB" sz="2400" dirty="0" smtClean="0"/>
              <a:t>Unity 2D </a:t>
            </a:r>
          </a:p>
          <a:p>
            <a:pPr>
              <a:buFont typeface="Arial" pitchFamily="34" charset="0"/>
              <a:buChar char="•"/>
            </a:pPr>
            <a:endParaRPr lang="en-GB" sz="2400" dirty="0" smtClean="0"/>
          </a:p>
          <a:p>
            <a:pPr>
              <a:buFont typeface="Arial" pitchFamily="34" charset="0"/>
              <a:buChar char="•"/>
            </a:pPr>
            <a:r>
              <a:rPr lang="en-GB" sz="2400" dirty="0" smtClean="0"/>
              <a:t>MonoDevelop / Visual studios</a:t>
            </a:r>
          </a:p>
          <a:p>
            <a:r>
              <a:rPr lang="en-GB" sz="2400" dirty="0" smtClean="0"/>
              <a:t>  </a:t>
            </a:r>
          </a:p>
          <a:p>
            <a:pPr>
              <a:buFont typeface="Arial" pitchFamily="34" charset="0"/>
              <a:buChar char="•"/>
            </a:pPr>
            <a:r>
              <a:rPr lang="en-GB" sz="2400" dirty="0" smtClean="0"/>
              <a:t>Photoshop </a:t>
            </a:r>
          </a:p>
          <a:p>
            <a:pPr>
              <a:buFont typeface="Arial" pitchFamily="34" charset="0"/>
              <a:buChar char="•"/>
            </a:pPr>
            <a:endParaRPr lang="en-GB" sz="24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Achieving Fun </a:t>
            </a:r>
            <a:br>
              <a:rPr lang="en-GB" dirty="0" smtClean="0"/>
            </a:br>
            <a:endParaRPr lang="en-GB" dirty="0"/>
          </a:p>
        </p:txBody>
      </p:sp>
      <p:sp>
        <p:nvSpPr>
          <p:cNvPr id="10" name="5-Point Star 9"/>
          <p:cNvSpPr/>
          <p:nvPr/>
        </p:nvSpPr>
        <p:spPr>
          <a:xfrm>
            <a:off x="355696" y="1340768"/>
            <a:ext cx="3352208" cy="2793507"/>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Hard Fun </a:t>
            </a:r>
            <a:endParaRPr lang="en-GB" dirty="0"/>
          </a:p>
        </p:txBody>
      </p:sp>
      <p:sp>
        <p:nvSpPr>
          <p:cNvPr id="11" name="5-Point Star 10"/>
          <p:cNvSpPr/>
          <p:nvPr/>
        </p:nvSpPr>
        <p:spPr>
          <a:xfrm>
            <a:off x="5364088" y="1268760"/>
            <a:ext cx="3352208" cy="2793507"/>
          </a:xfrm>
          <a:prstGeom prst="star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smtClean="0"/>
              <a:t>People fun  </a:t>
            </a:r>
          </a:p>
          <a:p>
            <a:pPr algn="ctr"/>
            <a:endParaRPr lang="en-GB" dirty="0"/>
          </a:p>
        </p:txBody>
      </p:sp>
      <p:sp>
        <p:nvSpPr>
          <p:cNvPr id="9" name="5-Point Star 8"/>
          <p:cNvSpPr/>
          <p:nvPr/>
        </p:nvSpPr>
        <p:spPr>
          <a:xfrm>
            <a:off x="2771800" y="3789040"/>
            <a:ext cx="3352208" cy="2793507"/>
          </a:xfrm>
          <a:prstGeom prst="star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Serious  fun  </a:t>
            </a:r>
          </a:p>
          <a:p>
            <a:pPr algn="ctr"/>
            <a:endParaRPr lang="en-GB" dirty="0"/>
          </a:p>
        </p:txBody>
      </p:sp>
    </p:spTree>
    <p:extLst>
      <p:ext uri="{BB962C8B-B14F-4D97-AF65-F5344CB8AC3E}">
        <p14:creationId xmlns:p14="http://schemas.microsoft.com/office/powerpoint/2010/main" val="2946835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544" y="332656"/>
            <a:ext cx="8208912" cy="584775"/>
          </a:xfrm>
          <a:prstGeom prst="rect">
            <a:avLst/>
          </a:prstGeom>
          <a:noFill/>
        </p:spPr>
        <p:txBody>
          <a:bodyPr wrap="square" rtlCol="0">
            <a:spAutoFit/>
          </a:bodyPr>
          <a:lstStyle/>
          <a:p>
            <a:pPr algn="ctr"/>
            <a:r>
              <a:rPr lang="en-GB" sz="3200" dirty="0" smtClean="0"/>
              <a:t>Scope and End Goals </a:t>
            </a:r>
            <a:endParaRPr lang="en-GB" sz="3200" dirty="0"/>
          </a:p>
        </p:txBody>
      </p:sp>
      <p:cxnSp>
        <p:nvCxnSpPr>
          <p:cNvPr id="5" name="Straight Arrow Connector 4"/>
          <p:cNvCxnSpPr/>
          <p:nvPr/>
        </p:nvCxnSpPr>
        <p:spPr>
          <a:xfrm>
            <a:off x="179512" y="3429000"/>
            <a:ext cx="8352928"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6" name="Down Arrow 5"/>
          <p:cNvSpPr/>
          <p:nvPr/>
        </p:nvSpPr>
        <p:spPr>
          <a:xfrm>
            <a:off x="1331640" y="2420888"/>
            <a:ext cx="756084" cy="10081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827584" y="2060848"/>
            <a:ext cx="1728192" cy="369332"/>
          </a:xfrm>
          <a:prstGeom prst="rect">
            <a:avLst/>
          </a:prstGeom>
          <a:noFill/>
        </p:spPr>
        <p:txBody>
          <a:bodyPr wrap="square" rtlCol="0">
            <a:spAutoFit/>
          </a:bodyPr>
          <a:lstStyle/>
          <a:p>
            <a:pPr algn="ctr"/>
            <a:r>
              <a:rPr lang="en-GB" dirty="0" smtClean="0"/>
              <a:t>We are here</a:t>
            </a:r>
            <a:endParaRPr lang="en-GB" dirty="0"/>
          </a:p>
        </p:txBody>
      </p:sp>
      <p:sp>
        <p:nvSpPr>
          <p:cNvPr id="8" name="Down Arrow 7"/>
          <p:cNvSpPr/>
          <p:nvPr/>
        </p:nvSpPr>
        <p:spPr>
          <a:xfrm>
            <a:off x="6300192" y="2420888"/>
            <a:ext cx="756084" cy="10081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Down Arrow 8"/>
          <p:cNvSpPr/>
          <p:nvPr/>
        </p:nvSpPr>
        <p:spPr>
          <a:xfrm>
            <a:off x="7812360" y="2420888"/>
            <a:ext cx="756084" cy="10081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p:cNvSpPr txBox="1"/>
          <p:nvPr/>
        </p:nvSpPr>
        <p:spPr>
          <a:xfrm>
            <a:off x="5868144" y="2060848"/>
            <a:ext cx="1728192" cy="369332"/>
          </a:xfrm>
          <a:prstGeom prst="rect">
            <a:avLst/>
          </a:prstGeom>
          <a:noFill/>
        </p:spPr>
        <p:txBody>
          <a:bodyPr wrap="square" rtlCol="0">
            <a:spAutoFit/>
          </a:bodyPr>
          <a:lstStyle/>
          <a:p>
            <a:pPr algn="ctr"/>
            <a:r>
              <a:rPr lang="en-GB" dirty="0" smtClean="0"/>
              <a:t>End goals</a:t>
            </a:r>
            <a:endParaRPr lang="en-GB" dirty="0"/>
          </a:p>
        </p:txBody>
      </p:sp>
      <p:sp>
        <p:nvSpPr>
          <p:cNvPr id="11" name="TextBox 10"/>
          <p:cNvSpPr txBox="1"/>
          <p:nvPr/>
        </p:nvSpPr>
        <p:spPr>
          <a:xfrm>
            <a:off x="7236296" y="2060848"/>
            <a:ext cx="1728192" cy="369332"/>
          </a:xfrm>
          <a:prstGeom prst="rect">
            <a:avLst/>
          </a:prstGeom>
          <a:noFill/>
        </p:spPr>
        <p:txBody>
          <a:bodyPr wrap="square" rtlCol="0">
            <a:spAutoFit/>
          </a:bodyPr>
          <a:lstStyle/>
          <a:p>
            <a:pPr algn="ctr"/>
            <a:r>
              <a:rPr lang="en-GB" dirty="0" smtClean="0"/>
              <a:t>Strech goals</a:t>
            </a:r>
            <a:endParaRPr lang="en-GB" dirty="0"/>
          </a:p>
        </p:txBody>
      </p:sp>
      <p:sp>
        <p:nvSpPr>
          <p:cNvPr id="12" name="TextBox 11"/>
          <p:cNvSpPr txBox="1"/>
          <p:nvPr/>
        </p:nvSpPr>
        <p:spPr>
          <a:xfrm>
            <a:off x="323528" y="4005064"/>
            <a:ext cx="2880320" cy="3416320"/>
          </a:xfrm>
          <a:prstGeom prst="rect">
            <a:avLst/>
          </a:prstGeom>
          <a:noFill/>
        </p:spPr>
        <p:txBody>
          <a:bodyPr wrap="square" rtlCol="0">
            <a:spAutoFit/>
          </a:bodyPr>
          <a:lstStyle/>
          <a:p>
            <a:r>
              <a:rPr lang="en-GB" u="sng" dirty="0" smtClean="0"/>
              <a:t>End goals </a:t>
            </a:r>
          </a:p>
          <a:p>
            <a:endParaRPr lang="en-GB" dirty="0" smtClean="0"/>
          </a:p>
          <a:p>
            <a:pPr>
              <a:buFont typeface="Arial" pitchFamily="34" charset="0"/>
              <a:buChar char="•"/>
            </a:pPr>
            <a:r>
              <a:rPr lang="en-GB" dirty="0" smtClean="0"/>
              <a:t>Functional two player build.</a:t>
            </a:r>
          </a:p>
          <a:p>
            <a:pPr>
              <a:buFont typeface="Arial" pitchFamily="34" charset="0"/>
              <a:buChar char="•"/>
            </a:pPr>
            <a:endParaRPr lang="en-GB" dirty="0" smtClean="0"/>
          </a:p>
          <a:p>
            <a:pPr>
              <a:buFont typeface="Arial" pitchFamily="34" charset="0"/>
              <a:buChar char="•"/>
            </a:pPr>
            <a:r>
              <a:rPr lang="en-GB" dirty="0" smtClean="0"/>
              <a:t>Preceduarly generated plain. </a:t>
            </a:r>
          </a:p>
          <a:p>
            <a:pPr>
              <a:buFont typeface="Arial" pitchFamily="34" charset="0"/>
              <a:buChar char="•"/>
            </a:pPr>
            <a:endParaRPr lang="en-GB" dirty="0" smtClean="0"/>
          </a:p>
          <a:p>
            <a:pPr>
              <a:buFont typeface="Arial" pitchFamily="34" charset="0"/>
              <a:buChar char="•"/>
            </a:pPr>
            <a:r>
              <a:rPr lang="en-GB" dirty="0" smtClean="0"/>
              <a:t>Sound effects </a:t>
            </a:r>
          </a:p>
          <a:p>
            <a:endParaRPr lang="en-GB" dirty="0" smtClean="0"/>
          </a:p>
          <a:p>
            <a:r>
              <a:rPr lang="en-GB" dirty="0" smtClean="0"/>
              <a:t> </a:t>
            </a:r>
          </a:p>
          <a:p>
            <a:endParaRPr lang="en-GB" dirty="0" smtClean="0"/>
          </a:p>
          <a:p>
            <a:endParaRPr lang="en-GB" dirty="0"/>
          </a:p>
        </p:txBody>
      </p:sp>
      <p:sp>
        <p:nvSpPr>
          <p:cNvPr id="13" name="TextBox 12"/>
          <p:cNvSpPr txBox="1"/>
          <p:nvPr/>
        </p:nvSpPr>
        <p:spPr>
          <a:xfrm>
            <a:off x="5148064" y="4077072"/>
            <a:ext cx="2880320" cy="3139321"/>
          </a:xfrm>
          <a:prstGeom prst="rect">
            <a:avLst/>
          </a:prstGeom>
          <a:noFill/>
        </p:spPr>
        <p:txBody>
          <a:bodyPr wrap="square" rtlCol="0">
            <a:spAutoFit/>
          </a:bodyPr>
          <a:lstStyle/>
          <a:p>
            <a:r>
              <a:rPr lang="en-GB" u="sng" dirty="0" smtClean="0"/>
              <a:t>Strech goals </a:t>
            </a:r>
          </a:p>
          <a:p>
            <a:endParaRPr lang="en-GB" dirty="0" smtClean="0"/>
          </a:p>
          <a:p>
            <a:pPr>
              <a:buFont typeface="Arial" pitchFamily="34" charset="0"/>
              <a:buChar char="•"/>
            </a:pPr>
            <a:r>
              <a:rPr lang="en-GB" dirty="0" smtClean="0"/>
              <a:t>Animation.</a:t>
            </a:r>
          </a:p>
          <a:p>
            <a:pPr>
              <a:buFont typeface="Arial" pitchFamily="34" charset="0"/>
              <a:buChar char="•"/>
            </a:pPr>
            <a:endParaRPr lang="en-GB" dirty="0" smtClean="0"/>
          </a:p>
          <a:p>
            <a:pPr>
              <a:buFont typeface="Arial" pitchFamily="34" charset="0"/>
              <a:buChar char="•"/>
            </a:pPr>
            <a:r>
              <a:rPr lang="en-GB" dirty="0" smtClean="0"/>
              <a:t>Parallax scrolling background. </a:t>
            </a:r>
          </a:p>
          <a:p>
            <a:endParaRPr lang="en-GB" dirty="0" smtClean="0"/>
          </a:p>
          <a:p>
            <a:endParaRPr lang="en-GB" dirty="0" smtClean="0"/>
          </a:p>
          <a:p>
            <a:r>
              <a:rPr lang="en-GB" dirty="0" smtClean="0"/>
              <a:t> </a:t>
            </a:r>
          </a:p>
          <a:p>
            <a:endParaRPr lang="en-GB" dirty="0" smtClean="0"/>
          </a:p>
          <a:p>
            <a:endParaRPr lang="en-GB" dirty="0"/>
          </a:p>
        </p:txBody>
      </p:sp>
    </p:spTree>
    <p:extLst>
      <p:ext uri="{BB962C8B-B14F-4D97-AF65-F5344CB8AC3E}">
        <p14:creationId xmlns:p14="http://schemas.microsoft.com/office/powerpoint/2010/main" val="4016320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71600" y="332656"/>
            <a:ext cx="7200800" cy="830997"/>
          </a:xfrm>
          <a:prstGeom prst="rect">
            <a:avLst/>
          </a:prstGeom>
          <a:noFill/>
        </p:spPr>
        <p:txBody>
          <a:bodyPr wrap="square" rtlCol="0">
            <a:spAutoFit/>
          </a:bodyPr>
          <a:lstStyle/>
          <a:p>
            <a:pPr algn="ctr"/>
            <a:r>
              <a:rPr lang="en-GB" sz="4800" dirty="0" smtClean="0"/>
              <a:t>Emails sent</a:t>
            </a:r>
            <a:endParaRPr lang="en-GB" sz="4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2708920"/>
            <a:ext cx="8208912" cy="1569660"/>
          </a:xfrm>
          <a:prstGeom prst="rect">
            <a:avLst/>
          </a:prstGeom>
          <a:noFill/>
        </p:spPr>
        <p:txBody>
          <a:bodyPr wrap="square" rtlCol="0">
            <a:spAutoFit/>
          </a:bodyPr>
          <a:lstStyle/>
          <a:p>
            <a:pPr algn="ctr"/>
            <a:r>
              <a:rPr lang="en-GB" sz="3200" dirty="0" smtClean="0"/>
              <a:t>Presented to: </a:t>
            </a:r>
          </a:p>
          <a:p>
            <a:pPr algn="ctr"/>
            <a:r>
              <a:rPr lang="en-GB" sz="3200" dirty="0" smtClean="0"/>
              <a:t>Stakeholders &amp; Ubisoft Bucharest   </a:t>
            </a:r>
          </a:p>
          <a:p>
            <a:pPr algn="ctr"/>
            <a:endParaRPr lang="en-GB" sz="3200" dirty="0"/>
          </a:p>
        </p:txBody>
      </p:sp>
      <p:sp>
        <p:nvSpPr>
          <p:cNvPr id="6" name="TextBox 5"/>
          <p:cNvSpPr txBox="1"/>
          <p:nvPr/>
        </p:nvSpPr>
        <p:spPr>
          <a:xfrm>
            <a:off x="1979712" y="3861048"/>
            <a:ext cx="5184576" cy="276999"/>
          </a:xfrm>
          <a:prstGeom prst="rect">
            <a:avLst/>
          </a:prstGeom>
          <a:noFill/>
        </p:spPr>
        <p:txBody>
          <a:bodyPr wrap="square" rtlCol="0">
            <a:spAutoFit/>
          </a:bodyPr>
          <a:lstStyle/>
          <a:p>
            <a:pPr algn="ctr"/>
            <a:r>
              <a:rPr lang="en-GB" sz="1200" b="1" dirty="0" smtClean="0"/>
              <a:t>01/02/2017</a:t>
            </a:r>
            <a:endParaRPr lang="en-GB" sz="1200" dirty="0"/>
          </a:p>
        </p:txBody>
      </p:sp>
      <p:sp>
        <p:nvSpPr>
          <p:cNvPr id="5" name="TextBox 4"/>
          <p:cNvSpPr txBox="1"/>
          <p:nvPr/>
        </p:nvSpPr>
        <p:spPr>
          <a:xfrm>
            <a:off x="3131840" y="1988840"/>
            <a:ext cx="3084819" cy="923330"/>
          </a:xfrm>
          <a:prstGeom prst="rect">
            <a:avLst/>
          </a:prstGeom>
          <a:noFill/>
        </p:spPr>
        <p:txBody>
          <a:bodyPr wrap="square" rtlCol="0">
            <a:spAutoFit/>
          </a:bodyPr>
          <a:lstStyle/>
          <a:p>
            <a:r>
              <a:rPr lang="en-GB" sz="3600" dirty="0" smtClean="0"/>
              <a:t>Game Title CBA</a:t>
            </a:r>
          </a:p>
          <a:p>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544" y="620688"/>
            <a:ext cx="8208912" cy="584775"/>
          </a:xfrm>
          <a:prstGeom prst="rect">
            <a:avLst/>
          </a:prstGeom>
          <a:noFill/>
        </p:spPr>
        <p:txBody>
          <a:bodyPr wrap="square" rtlCol="0">
            <a:spAutoFit/>
          </a:bodyPr>
          <a:lstStyle/>
          <a:p>
            <a:pPr algn="ctr"/>
            <a:r>
              <a:rPr lang="en-GB" sz="3200" dirty="0" smtClean="0"/>
              <a:t>Market overview</a:t>
            </a:r>
            <a:endParaRPr lang="en-GB" sz="3200" dirty="0"/>
          </a:p>
        </p:txBody>
      </p:sp>
      <p:graphicFrame>
        <p:nvGraphicFramePr>
          <p:cNvPr id="5" name="Table 4"/>
          <p:cNvGraphicFramePr>
            <a:graphicFrameLocks noGrp="1"/>
          </p:cNvGraphicFramePr>
          <p:nvPr/>
        </p:nvGraphicFramePr>
        <p:xfrm>
          <a:off x="1524000" y="1397000"/>
          <a:ext cx="6096000" cy="274320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GB" dirty="0" smtClean="0"/>
                        <a:t>Projected</a:t>
                      </a:r>
                      <a:r>
                        <a:rPr lang="en-GB" baseline="0" dirty="0" smtClean="0"/>
                        <a:t> demographics </a:t>
                      </a:r>
                      <a:endParaRPr lang="en-GB" dirty="0"/>
                    </a:p>
                  </a:txBody>
                  <a:tcPr/>
                </a:tc>
                <a:tc>
                  <a:txBody>
                    <a:bodyPr/>
                    <a:lstStyle/>
                    <a:p>
                      <a:pPr>
                        <a:buFont typeface="Arial" pitchFamily="34" charset="0"/>
                        <a:buChar char="•"/>
                      </a:pPr>
                      <a:r>
                        <a:rPr lang="en-GB" dirty="0" smtClean="0">
                          <a:solidFill>
                            <a:schemeClr val="bg1"/>
                          </a:solidFill>
                        </a:rPr>
                        <a:t>Unisex</a:t>
                      </a:r>
                      <a:r>
                        <a:rPr lang="en-GB" baseline="0" dirty="0" smtClean="0">
                          <a:solidFill>
                            <a:schemeClr val="bg1"/>
                          </a:solidFill>
                        </a:rPr>
                        <a:t> audience.</a:t>
                      </a:r>
                      <a:endParaRPr lang="en-GB" dirty="0" smtClean="0">
                        <a:solidFill>
                          <a:schemeClr val="bg1"/>
                        </a:solidFill>
                      </a:endParaRP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baseline="0" dirty="0" smtClean="0">
                          <a:solidFill>
                            <a:schemeClr val="bg1"/>
                          </a:solidFill>
                        </a:rPr>
                        <a:t> Primarily targeted from ages    7 – 14 </a:t>
                      </a:r>
                      <a:endParaRPr lang="en-GB" dirty="0" smtClean="0">
                        <a:solidFill>
                          <a:schemeClr val="bg1"/>
                        </a:solidFill>
                      </a:endParaRPr>
                    </a:p>
                    <a:p>
                      <a:pPr>
                        <a:buFont typeface="Arial" pitchFamily="34" charset="0"/>
                        <a:buChar char="•"/>
                      </a:pPr>
                      <a:r>
                        <a:rPr lang="en-GB" dirty="0" smtClean="0">
                          <a:solidFill>
                            <a:schemeClr val="bg1"/>
                          </a:solidFill>
                        </a:rPr>
                        <a:t>Apriopiate</a:t>
                      </a:r>
                      <a:r>
                        <a:rPr lang="en-GB" baseline="0" dirty="0" smtClean="0">
                          <a:solidFill>
                            <a:schemeClr val="bg1"/>
                          </a:solidFill>
                        </a:rPr>
                        <a:t> for children (and adults) ages seven and up. </a:t>
                      </a:r>
                    </a:p>
                  </a:txBody>
                  <a:tcPr/>
                </a:tc>
              </a:tr>
              <a:tr h="370840">
                <a:tc>
                  <a:txBody>
                    <a:bodyPr/>
                    <a:lstStyle/>
                    <a:p>
                      <a:r>
                        <a:rPr lang="en-GB" dirty="0" smtClean="0">
                          <a:solidFill>
                            <a:schemeClr val="tx1"/>
                          </a:solidFill>
                        </a:rPr>
                        <a:t>Genre: </a:t>
                      </a:r>
                      <a:endParaRPr lang="en-GB" dirty="0">
                        <a:solidFill>
                          <a:schemeClr val="tx1"/>
                        </a:solidFill>
                      </a:endParaRPr>
                    </a:p>
                  </a:txBody>
                  <a:tcPr/>
                </a:tc>
                <a:tc>
                  <a:txBody>
                    <a:bodyPr/>
                    <a:lstStyle/>
                    <a:p>
                      <a:pPr>
                        <a:buFont typeface="Arial" pitchFamily="34" charset="0"/>
                        <a:buChar char="•"/>
                      </a:pPr>
                      <a:r>
                        <a:rPr lang="en-GB" dirty="0" smtClean="0"/>
                        <a:t>The triple A</a:t>
                      </a:r>
                    </a:p>
                    <a:p>
                      <a:pPr>
                        <a:buFont typeface="Arial" pitchFamily="34" charset="0"/>
                        <a:buChar char="•"/>
                      </a:pPr>
                      <a:r>
                        <a:rPr lang="en-GB" dirty="0" smtClean="0"/>
                        <a:t>Action, Arcade, Adversary</a:t>
                      </a:r>
                      <a:endParaRPr lang="en-GB" dirty="0"/>
                    </a:p>
                  </a:txBody>
                  <a:tcPr/>
                </a:tc>
              </a:tr>
              <a:tr h="370840">
                <a:tc>
                  <a:txBody>
                    <a:bodyPr/>
                    <a:lstStyle/>
                    <a:p>
                      <a:r>
                        <a:rPr lang="en-GB" dirty="0" smtClean="0"/>
                        <a:t>Platyform</a:t>
                      </a:r>
                      <a:r>
                        <a:rPr lang="en-GB" baseline="0" dirty="0" smtClean="0"/>
                        <a:t> Specs: </a:t>
                      </a:r>
                      <a:endParaRPr lang="en-GB" dirty="0"/>
                    </a:p>
                  </a:txBody>
                  <a:tcPr/>
                </a:tc>
                <a:tc>
                  <a:txBody>
                    <a:bodyPr/>
                    <a:lstStyle/>
                    <a:p>
                      <a:pPr>
                        <a:buFont typeface="Arial" pitchFamily="34" charset="0"/>
                        <a:buChar char="•"/>
                      </a:pPr>
                      <a:r>
                        <a:rPr lang="en-GB" dirty="0" smtClean="0"/>
                        <a:t>Windows</a:t>
                      </a:r>
                      <a:r>
                        <a:rPr lang="en-GB" baseline="0" dirty="0" smtClean="0"/>
                        <a:t> </a:t>
                      </a:r>
                    </a:p>
                    <a:p>
                      <a:pPr>
                        <a:buFont typeface="Arial" pitchFamily="34" charset="0"/>
                        <a:buChar char="•"/>
                      </a:pPr>
                      <a:r>
                        <a:rPr lang="en-GB" baseline="0" dirty="0" smtClean="0"/>
                        <a:t>Unity Excecutable</a:t>
                      </a:r>
                      <a:endParaRPr lang="en-GB" dirty="0"/>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544" y="620688"/>
            <a:ext cx="8208912" cy="584775"/>
          </a:xfrm>
          <a:prstGeom prst="rect">
            <a:avLst/>
          </a:prstGeom>
          <a:noFill/>
        </p:spPr>
        <p:txBody>
          <a:bodyPr wrap="square" rtlCol="0">
            <a:spAutoFit/>
          </a:bodyPr>
          <a:lstStyle/>
          <a:p>
            <a:pPr algn="ctr"/>
            <a:r>
              <a:rPr lang="en-GB" sz="3200" dirty="0" smtClean="0"/>
              <a:t>Inspirations </a:t>
            </a:r>
            <a:endParaRPr lang="en-GB" sz="3200" dirty="0"/>
          </a:p>
        </p:txBody>
      </p:sp>
      <p:pic>
        <p:nvPicPr>
          <p:cNvPr id="50178" name="Picture 2" descr="Image result for toss the turtle">
            <a:hlinkClick r:id="rId3"/>
          </p:cNvPr>
          <p:cNvPicPr>
            <a:picLocks noChangeAspect="1" noChangeArrowheads="1"/>
          </p:cNvPicPr>
          <p:nvPr/>
        </p:nvPicPr>
        <p:blipFill>
          <a:blip r:embed="rId4" cstate="print"/>
          <a:srcRect/>
          <a:stretch>
            <a:fillRect/>
          </a:stretch>
        </p:blipFill>
        <p:spPr bwMode="auto">
          <a:xfrm>
            <a:off x="251520" y="1268760"/>
            <a:ext cx="3456384" cy="2161812"/>
          </a:xfrm>
          <a:prstGeom prst="rect">
            <a:avLst/>
          </a:prstGeom>
          <a:noFill/>
        </p:spPr>
      </p:pic>
      <p:sp>
        <p:nvSpPr>
          <p:cNvPr id="6" name="TextBox 5"/>
          <p:cNvSpPr txBox="1"/>
          <p:nvPr/>
        </p:nvSpPr>
        <p:spPr>
          <a:xfrm>
            <a:off x="899592" y="3573016"/>
            <a:ext cx="2664296" cy="369332"/>
          </a:xfrm>
          <a:prstGeom prst="rect">
            <a:avLst/>
          </a:prstGeom>
          <a:noFill/>
        </p:spPr>
        <p:txBody>
          <a:bodyPr wrap="square" rtlCol="0">
            <a:spAutoFit/>
          </a:bodyPr>
          <a:lstStyle/>
          <a:p>
            <a:pPr algn="ctr"/>
            <a:r>
              <a:rPr lang="en-GB" dirty="0" smtClean="0"/>
              <a:t>Toss the turtle</a:t>
            </a:r>
          </a:p>
        </p:txBody>
      </p:sp>
      <p:pic>
        <p:nvPicPr>
          <p:cNvPr id="50180" name="Picture 4" descr="Image result for angry birds gameplay">
            <a:hlinkClick r:id="rId5"/>
          </p:cNvPr>
          <p:cNvPicPr>
            <a:picLocks noChangeAspect="1" noChangeArrowheads="1"/>
          </p:cNvPicPr>
          <p:nvPr/>
        </p:nvPicPr>
        <p:blipFill>
          <a:blip r:embed="rId6" cstate="print"/>
          <a:srcRect/>
          <a:stretch>
            <a:fillRect/>
          </a:stretch>
        </p:blipFill>
        <p:spPr bwMode="auto">
          <a:xfrm>
            <a:off x="4572000" y="1268760"/>
            <a:ext cx="3456384" cy="2160240"/>
          </a:xfrm>
          <a:prstGeom prst="rect">
            <a:avLst/>
          </a:prstGeom>
          <a:noFill/>
        </p:spPr>
      </p:pic>
      <p:sp>
        <p:nvSpPr>
          <p:cNvPr id="8" name="TextBox 7"/>
          <p:cNvSpPr txBox="1"/>
          <p:nvPr/>
        </p:nvSpPr>
        <p:spPr>
          <a:xfrm>
            <a:off x="5004048" y="3645024"/>
            <a:ext cx="2664296" cy="369332"/>
          </a:xfrm>
          <a:prstGeom prst="rect">
            <a:avLst/>
          </a:prstGeom>
          <a:noFill/>
        </p:spPr>
        <p:txBody>
          <a:bodyPr wrap="square" rtlCol="0">
            <a:spAutoFit/>
          </a:bodyPr>
          <a:lstStyle/>
          <a:p>
            <a:pPr algn="ctr"/>
            <a:r>
              <a:rPr lang="en-GB" dirty="0" smtClean="0"/>
              <a:t>Angry Birds</a:t>
            </a:r>
          </a:p>
        </p:txBody>
      </p:sp>
      <p:pic>
        <p:nvPicPr>
          <p:cNvPr id="50182" name="Picture 6" descr="Image result for flappy bird gameplay">
            <a:hlinkClick r:id="rId7"/>
          </p:cNvPr>
          <p:cNvPicPr>
            <a:picLocks noChangeAspect="1" noChangeArrowheads="1"/>
          </p:cNvPicPr>
          <p:nvPr/>
        </p:nvPicPr>
        <p:blipFill>
          <a:blip r:embed="rId8" cstate="print"/>
          <a:srcRect/>
          <a:stretch>
            <a:fillRect/>
          </a:stretch>
        </p:blipFill>
        <p:spPr bwMode="auto">
          <a:xfrm>
            <a:off x="251520" y="4149079"/>
            <a:ext cx="3600400" cy="2033167"/>
          </a:xfrm>
          <a:prstGeom prst="rect">
            <a:avLst/>
          </a:prstGeom>
          <a:noFill/>
        </p:spPr>
      </p:pic>
      <p:sp>
        <p:nvSpPr>
          <p:cNvPr id="10" name="TextBox 9"/>
          <p:cNvSpPr txBox="1"/>
          <p:nvPr/>
        </p:nvSpPr>
        <p:spPr>
          <a:xfrm>
            <a:off x="611560" y="6237312"/>
            <a:ext cx="2664296" cy="369332"/>
          </a:xfrm>
          <a:prstGeom prst="rect">
            <a:avLst/>
          </a:prstGeom>
          <a:noFill/>
        </p:spPr>
        <p:txBody>
          <a:bodyPr wrap="square" rtlCol="0">
            <a:spAutoFit/>
          </a:bodyPr>
          <a:lstStyle/>
          <a:p>
            <a:pPr algn="ctr"/>
            <a:r>
              <a:rPr lang="en-GB" dirty="0" smtClean="0"/>
              <a:t>Flappy Bird</a:t>
            </a:r>
          </a:p>
        </p:txBody>
      </p:sp>
      <p:pic>
        <p:nvPicPr>
          <p:cNvPr id="50184" name="Picture 8" descr="http://www.justpushstart.com/wp-content/uploads/2012/10/DevDiary5-2.jpg">
            <a:hlinkClick r:id="rId9"/>
          </p:cNvPr>
          <p:cNvPicPr>
            <a:picLocks noChangeAspect="1" noChangeArrowheads="1"/>
          </p:cNvPicPr>
          <p:nvPr/>
        </p:nvPicPr>
        <p:blipFill>
          <a:blip r:embed="rId10" cstate="print"/>
          <a:srcRect/>
          <a:stretch>
            <a:fillRect/>
          </a:stretch>
        </p:blipFill>
        <p:spPr bwMode="auto">
          <a:xfrm>
            <a:off x="4571999" y="4149080"/>
            <a:ext cx="3715715" cy="2088232"/>
          </a:xfrm>
          <a:prstGeom prst="rect">
            <a:avLst/>
          </a:prstGeom>
          <a:noFill/>
        </p:spPr>
      </p:pic>
      <p:sp>
        <p:nvSpPr>
          <p:cNvPr id="12" name="TextBox 11"/>
          <p:cNvSpPr txBox="1"/>
          <p:nvPr/>
        </p:nvSpPr>
        <p:spPr>
          <a:xfrm>
            <a:off x="5076056" y="6237312"/>
            <a:ext cx="2664296" cy="646331"/>
          </a:xfrm>
          <a:prstGeom prst="rect">
            <a:avLst/>
          </a:prstGeom>
          <a:noFill/>
        </p:spPr>
        <p:txBody>
          <a:bodyPr wrap="square" rtlCol="0">
            <a:spAutoFit/>
          </a:bodyPr>
          <a:lstStyle/>
          <a:p>
            <a:pPr algn="ctr"/>
            <a:r>
              <a:rPr lang="en-GB" dirty="0" smtClean="0"/>
              <a:t>Worms</a:t>
            </a:r>
          </a:p>
          <a:p>
            <a:pPr algn="ctr"/>
            <a:endParaRPr lang="en-GB"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544" y="3068960"/>
            <a:ext cx="8208912" cy="584775"/>
          </a:xfrm>
          <a:prstGeom prst="rect">
            <a:avLst/>
          </a:prstGeom>
          <a:noFill/>
        </p:spPr>
        <p:txBody>
          <a:bodyPr wrap="square" rtlCol="0">
            <a:spAutoFit/>
          </a:bodyPr>
          <a:lstStyle/>
          <a:p>
            <a:pPr algn="ctr"/>
            <a:r>
              <a:rPr lang="en-GB" sz="3200" dirty="0" smtClean="0"/>
              <a:t>Logline</a:t>
            </a:r>
            <a:endParaRPr lang="en-GB" sz="3200" dirty="0"/>
          </a:p>
        </p:txBody>
      </p:sp>
      <p:sp>
        <p:nvSpPr>
          <p:cNvPr id="6" name="TextBox 5"/>
          <p:cNvSpPr txBox="1"/>
          <p:nvPr/>
        </p:nvSpPr>
        <p:spPr>
          <a:xfrm>
            <a:off x="2051720" y="3645024"/>
            <a:ext cx="5184576" cy="276999"/>
          </a:xfrm>
          <a:prstGeom prst="rect">
            <a:avLst/>
          </a:prstGeom>
          <a:noFill/>
        </p:spPr>
        <p:txBody>
          <a:bodyPr wrap="square" rtlCol="0">
            <a:spAutoFit/>
          </a:bodyPr>
          <a:lstStyle/>
          <a:p>
            <a:pPr algn="ctr"/>
            <a:r>
              <a:rPr lang="en-GB" sz="1200" dirty="0" smtClean="0"/>
              <a:t>TBC</a:t>
            </a:r>
            <a:endParaRPr lang="en-GB" sz="1200" dirty="0"/>
          </a:p>
        </p:txBody>
      </p:sp>
    </p:spTree>
    <p:extLst>
      <p:ext uri="{BB962C8B-B14F-4D97-AF65-F5344CB8AC3E}">
        <p14:creationId xmlns:p14="http://schemas.microsoft.com/office/powerpoint/2010/main" val="10030858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544" y="188640"/>
            <a:ext cx="8208912" cy="584775"/>
          </a:xfrm>
          <a:prstGeom prst="rect">
            <a:avLst/>
          </a:prstGeom>
          <a:noFill/>
        </p:spPr>
        <p:txBody>
          <a:bodyPr wrap="square" rtlCol="0">
            <a:spAutoFit/>
          </a:bodyPr>
          <a:lstStyle/>
          <a:p>
            <a:pPr algn="ctr"/>
            <a:r>
              <a:rPr lang="en-GB" sz="3200" dirty="0" smtClean="0"/>
              <a:t>Moodboards and concpet </a:t>
            </a:r>
            <a:endParaRPr lang="en-GB" sz="32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1809" y="908720"/>
            <a:ext cx="6560381" cy="5576324"/>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58441" y="121752"/>
            <a:ext cx="8208912" cy="584775"/>
          </a:xfrm>
          <a:prstGeom prst="rect">
            <a:avLst/>
          </a:prstGeom>
          <a:noFill/>
        </p:spPr>
        <p:txBody>
          <a:bodyPr wrap="square" rtlCol="0">
            <a:spAutoFit/>
          </a:bodyPr>
          <a:lstStyle/>
          <a:p>
            <a:pPr algn="ctr"/>
            <a:r>
              <a:rPr lang="en-GB" sz="3200" dirty="0" smtClean="0"/>
              <a:t>Moodboards and concpet </a:t>
            </a:r>
            <a:endParaRPr lang="en-GB" sz="320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1600" y="701407"/>
            <a:ext cx="7382594" cy="5906075"/>
          </a:xfrm>
          <a:prstGeom prst="rect">
            <a:avLst/>
          </a:prstGeom>
        </p:spPr>
      </p:pic>
    </p:spTree>
    <p:extLst>
      <p:ext uri="{BB962C8B-B14F-4D97-AF65-F5344CB8AC3E}">
        <p14:creationId xmlns:p14="http://schemas.microsoft.com/office/powerpoint/2010/main" val="38240067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544" y="620688"/>
            <a:ext cx="8208912" cy="584775"/>
          </a:xfrm>
          <a:prstGeom prst="rect">
            <a:avLst/>
          </a:prstGeom>
          <a:noFill/>
        </p:spPr>
        <p:txBody>
          <a:bodyPr wrap="square" rtlCol="0">
            <a:spAutoFit/>
          </a:bodyPr>
          <a:lstStyle/>
          <a:p>
            <a:pPr algn="ctr"/>
            <a:r>
              <a:rPr lang="en-GB" sz="3200" dirty="0" smtClean="0"/>
              <a:t>Moodboards and concpet </a:t>
            </a:r>
            <a:endParaRPr lang="en-GB" sz="3200"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775673"/>
            <a:ext cx="9144000" cy="3306654"/>
          </a:xfrm>
          <a:prstGeom prst="rect">
            <a:avLst/>
          </a:prstGeom>
        </p:spPr>
      </p:pic>
    </p:spTree>
    <p:extLst>
      <p:ext uri="{BB962C8B-B14F-4D97-AF65-F5344CB8AC3E}">
        <p14:creationId xmlns:p14="http://schemas.microsoft.com/office/powerpoint/2010/main" val="1010379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544" y="620688"/>
            <a:ext cx="8208912" cy="584775"/>
          </a:xfrm>
          <a:prstGeom prst="rect">
            <a:avLst/>
          </a:prstGeom>
          <a:noFill/>
        </p:spPr>
        <p:txBody>
          <a:bodyPr wrap="square" rtlCol="0">
            <a:spAutoFit/>
          </a:bodyPr>
          <a:lstStyle/>
          <a:p>
            <a:pPr algn="ctr"/>
            <a:r>
              <a:rPr lang="en-GB" sz="3200" dirty="0" smtClean="0"/>
              <a:t>Game play and apperence </a:t>
            </a:r>
            <a:endParaRPr lang="en-GB" sz="3200" dirty="0"/>
          </a:p>
        </p:txBody>
      </p:sp>
      <p:sp>
        <p:nvSpPr>
          <p:cNvPr id="6" name="TextBox 5"/>
          <p:cNvSpPr txBox="1"/>
          <p:nvPr/>
        </p:nvSpPr>
        <p:spPr>
          <a:xfrm>
            <a:off x="539552" y="2924944"/>
            <a:ext cx="7992888" cy="2677656"/>
          </a:xfrm>
          <a:prstGeom prst="rect">
            <a:avLst/>
          </a:prstGeom>
          <a:noFill/>
        </p:spPr>
        <p:txBody>
          <a:bodyPr wrap="square" rtlCol="0">
            <a:spAutoFit/>
          </a:bodyPr>
          <a:lstStyle/>
          <a:p>
            <a:pPr>
              <a:buFont typeface="Arial" pitchFamily="34" charset="0"/>
              <a:buChar char="•"/>
            </a:pPr>
            <a:r>
              <a:rPr lang="en-GB" sz="2400" dirty="0" smtClean="0"/>
              <a:t>Action, phyics, adversray, turn based game. </a:t>
            </a:r>
          </a:p>
          <a:p>
            <a:pPr>
              <a:buFont typeface="Arial" pitchFamily="34" charset="0"/>
              <a:buChar char="•"/>
            </a:pPr>
            <a:endParaRPr lang="en-GB" sz="2400" dirty="0" smtClean="0"/>
          </a:p>
          <a:p>
            <a:pPr>
              <a:buFont typeface="Arial" pitchFamily="34" charset="0"/>
              <a:buChar char="•"/>
            </a:pPr>
            <a:r>
              <a:rPr lang="en-GB" sz="2400" dirty="0" smtClean="0"/>
              <a:t>Main gameplay will take place on landscape 2D overworld.  </a:t>
            </a:r>
          </a:p>
          <a:p>
            <a:pPr>
              <a:buFont typeface="Arial" pitchFamily="34" charset="0"/>
              <a:buChar char="•"/>
            </a:pPr>
            <a:endParaRPr lang="en-GB" sz="2400" dirty="0" smtClean="0"/>
          </a:p>
          <a:p>
            <a:pPr>
              <a:buFont typeface="Arial" pitchFamily="34" charset="0"/>
              <a:buChar char="•"/>
            </a:pPr>
            <a:r>
              <a:rPr lang="en-GB" sz="2400" dirty="0" smtClean="0"/>
              <a:t>Using the catapult, players can ajust tjhe trajectory and momentum of the flightless birds in order to travel the furthest distance. </a:t>
            </a:r>
            <a:endParaRPr lang="en-GB" sz="2400" dirty="0"/>
          </a:p>
        </p:txBody>
      </p:sp>
      <p:sp>
        <p:nvSpPr>
          <p:cNvPr id="8" name="Rectangle 7"/>
          <p:cNvSpPr/>
          <p:nvPr/>
        </p:nvSpPr>
        <p:spPr>
          <a:xfrm>
            <a:off x="539552" y="1556792"/>
            <a:ext cx="7992888"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Prototype Showcase</a:t>
            </a:r>
            <a:endParaRPr lang="en-GB"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676</TotalTime>
  <Words>732</Words>
  <Application>Microsoft Office PowerPoint</Application>
  <PresentationFormat>On-screen Show (4:3)</PresentationFormat>
  <Paragraphs>150</Paragraphs>
  <Slides>18</Slides>
  <Notes>18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Achieving Fun  </vt:lpstr>
      <vt:lpstr>PowerPoint Presentation</vt:lpstr>
      <vt:lpstr>PowerPoint Presentation</vt:lpstr>
    </vt:vector>
  </TitlesOfParts>
  <Company>University Campus Suffolk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Games</dc:creator>
  <cp:lastModifiedBy>Ochuko Ideh</cp:lastModifiedBy>
  <cp:revision>60</cp:revision>
  <dcterms:created xsi:type="dcterms:W3CDTF">2016-12-09T13:16:48Z</dcterms:created>
  <dcterms:modified xsi:type="dcterms:W3CDTF">2017-01-31T01:13:25Z</dcterms:modified>
</cp:coreProperties>
</file>