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68" r:id="rId17"/>
    <p:sldId id="269" r:id="rId18"/>
    <p:sldId id="270" r:id="rId19"/>
    <p:sldId id="273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0" autoAdjust="0"/>
  </p:normalViewPr>
  <p:slideViewPr>
    <p:cSldViewPr>
      <p:cViewPr>
        <p:scale>
          <a:sx n="60" d="100"/>
          <a:sy n="60" d="100"/>
        </p:scale>
        <p:origin x="168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5B67A-92C6-4C31-BB88-CA8A042B05E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6BD92-E0C4-4278-8122-FCEE62189C1C}">
      <dgm:prSet phldrT="[Text]"/>
      <dgm:spPr/>
      <dgm:t>
        <a:bodyPr/>
        <a:lstStyle/>
        <a:p>
          <a:r>
            <a:rPr lang="en-US" dirty="0"/>
            <a:t>Level start</a:t>
          </a:r>
        </a:p>
      </dgm:t>
    </dgm:pt>
    <dgm:pt modelId="{E6BD7302-EA76-48D9-A9DF-021359674335}" type="parTrans" cxnId="{73623984-A5C7-41EA-BEFE-3CA552D9FEC7}">
      <dgm:prSet/>
      <dgm:spPr/>
      <dgm:t>
        <a:bodyPr/>
        <a:lstStyle/>
        <a:p>
          <a:endParaRPr lang="en-US"/>
        </a:p>
      </dgm:t>
    </dgm:pt>
    <dgm:pt modelId="{FE27E0FF-AED2-429B-9AD3-41A6DF98286F}" type="sibTrans" cxnId="{73623984-A5C7-41EA-BEFE-3CA552D9FEC7}">
      <dgm:prSet/>
      <dgm:spPr/>
      <dgm:t>
        <a:bodyPr/>
        <a:lstStyle/>
        <a:p>
          <a:endParaRPr lang="en-US"/>
        </a:p>
      </dgm:t>
    </dgm:pt>
    <dgm:pt modelId="{0450D359-EBCE-4CAD-A13E-3D96EFB8CE53}">
      <dgm:prSet phldrT="[Text]"/>
      <dgm:spPr/>
      <dgm:t>
        <a:bodyPr/>
        <a:lstStyle/>
        <a:p>
          <a:r>
            <a:rPr lang="en-US" dirty="0"/>
            <a:t>Swap tiles</a:t>
          </a:r>
        </a:p>
      </dgm:t>
    </dgm:pt>
    <dgm:pt modelId="{F00047B3-4295-4A43-99A2-F77490E48B44}" type="parTrans" cxnId="{FBA3E9A6-324B-46FB-AA3A-C4F19ED069DD}">
      <dgm:prSet/>
      <dgm:spPr/>
      <dgm:t>
        <a:bodyPr/>
        <a:lstStyle/>
        <a:p>
          <a:endParaRPr lang="en-US"/>
        </a:p>
      </dgm:t>
    </dgm:pt>
    <dgm:pt modelId="{2515405C-71B0-49D6-833F-296E0310B914}" type="sibTrans" cxnId="{FBA3E9A6-324B-46FB-AA3A-C4F19ED069DD}">
      <dgm:prSet/>
      <dgm:spPr/>
      <dgm:t>
        <a:bodyPr/>
        <a:lstStyle/>
        <a:p>
          <a:endParaRPr lang="en-US"/>
        </a:p>
      </dgm:t>
    </dgm:pt>
    <dgm:pt modelId="{240E754E-20B9-4F09-84C6-8564442B797D}">
      <dgm:prSet phldrT="[Text]"/>
      <dgm:spPr/>
      <dgm:t>
        <a:bodyPr/>
        <a:lstStyle/>
        <a:p>
          <a:r>
            <a:rPr lang="en-US" dirty="0"/>
            <a:t>Complete level</a:t>
          </a:r>
        </a:p>
      </dgm:t>
    </dgm:pt>
    <dgm:pt modelId="{199EC2E1-3328-4CBC-92A4-1430DF950AC2}" type="parTrans" cxnId="{A04B444C-F5C3-4A6B-9AD8-8210CA861B25}">
      <dgm:prSet/>
      <dgm:spPr/>
      <dgm:t>
        <a:bodyPr/>
        <a:lstStyle/>
        <a:p>
          <a:endParaRPr lang="en-US"/>
        </a:p>
      </dgm:t>
    </dgm:pt>
    <dgm:pt modelId="{D39A17A5-E082-490F-9C6F-34F7242EE27B}" type="sibTrans" cxnId="{A04B444C-F5C3-4A6B-9AD8-8210CA861B25}">
      <dgm:prSet/>
      <dgm:spPr/>
      <dgm:t>
        <a:bodyPr/>
        <a:lstStyle/>
        <a:p>
          <a:endParaRPr lang="en-US"/>
        </a:p>
      </dgm:t>
    </dgm:pt>
    <dgm:pt modelId="{8715FDDC-399E-4F64-8213-B464D84A69DC}">
      <dgm:prSet phldrT="[Text]" phldr="1"/>
      <dgm:spPr/>
      <dgm:t>
        <a:bodyPr/>
        <a:lstStyle/>
        <a:p>
          <a:endParaRPr lang="en-US" dirty="0"/>
        </a:p>
      </dgm:t>
    </dgm:pt>
    <dgm:pt modelId="{B145D1F6-6D9E-432B-B5CE-E9C178D22EE6}" type="parTrans" cxnId="{309B09C1-8FD5-473A-8356-1642E41974F2}">
      <dgm:prSet/>
      <dgm:spPr/>
      <dgm:t>
        <a:bodyPr/>
        <a:lstStyle/>
        <a:p>
          <a:endParaRPr lang="en-US"/>
        </a:p>
      </dgm:t>
    </dgm:pt>
    <dgm:pt modelId="{4EC6345D-02CB-41E7-8C3D-95B1D38B6FA0}" type="sibTrans" cxnId="{309B09C1-8FD5-473A-8356-1642E41974F2}">
      <dgm:prSet/>
      <dgm:spPr/>
      <dgm:t>
        <a:bodyPr/>
        <a:lstStyle/>
        <a:p>
          <a:endParaRPr lang="en-US"/>
        </a:p>
      </dgm:t>
    </dgm:pt>
    <dgm:pt modelId="{FDB6EE4B-D3DC-4E47-9D6D-76BAB5C6B0CD}">
      <dgm:prSet phldrT="[Text]" phldr="1"/>
      <dgm:spPr/>
      <dgm:t>
        <a:bodyPr/>
        <a:lstStyle/>
        <a:p>
          <a:endParaRPr lang="en-US"/>
        </a:p>
      </dgm:t>
    </dgm:pt>
    <dgm:pt modelId="{F07CE661-A2AD-4EFC-A25B-2491FF57A173}" type="parTrans" cxnId="{CEE41EA0-4D28-4AA2-965B-D49F2955080A}">
      <dgm:prSet/>
      <dgm:spPr/>
      <dgm:t>
        <a:bodyPr/>
        <a:lstStyle/>
        <a:p>
          <a:endParaRPr lang="en-US"/>
        </a:p>
      </dgm:t>
    </dgm:pt>
    <dgm:pt modelId="{A8EC9455-C67E-45AF-9F80-5B693CC3DB1F}" type="sibTrans" cxnId="{CEE41EA0-4D28-4AA2-965B-D49F2955080A}">
      <dgm:prSet/>
      <dgm:spPr/>
      <dgm:t>
        <a:bodyPr/>
        <a:lstStyle/>
        <a:p>
          <a:endParaRPr lang="en-US"/>
        </a:p>
      </dgm:t>
    </dgm:pt>
    <dgm:pt modelId="{E9207BBE-1E4E-4B97-8833-8BD1899DC9B6}" type="pres">
      <dgm:prSet presAssocID="{2845B67A-92C6-4C31-BB88-CA8A042B05E2}" presName="Name0" presStyleCnt="0">
        <dgm:presLayoutVars>
          <dgm:dir/>
          <dgm:resizeHandles val="exact"/>
        </dgm:presLayoutVars>
      </dgm:prSet>
      <dgm:spPr/>
    </dgm:pt>
    <dgm:pt modelId="{E351C160-82F5-4772-8E0F-B59BC93285AC}" type="pres">
      <dgm:prSet presAssocID="{2845B67A-92C6-4C31-BB88-CA8A042B05E2}" presName="cycle" presStyleCnt="0"/>
      <dgm:spPr/>
    </dgm:pt>
    <dgm:pt modelId="{3C6E4344-2BAF-46B1-911F-87EF0AA480F4}" type="pres">
      <dgm:prSet presAssocID="{6E76BD92-E0C4-4278-8122-FCEE62189C1C}" presName="nodeFirstNode" presStyleLbl="node1" presStyleIdx="0" presStyleCnt="5">
        <dgm:presLayoutVars>
          <dgm:bulletEnabled val="1"/>
        </dgm:presLayoutVars>
      </dgm:prSet>
      <dgm:spPr/>
    </dgm:pt>
    <dgm:pt modelId="{FF05EC19-9CBB-4D05-8C94-0B538C585BC0}" type="pres">
      <dgm:prSet presAssocID="{FE27E0FF-AED2-429B-9AD3-41A6DF98286F}" presName="sibTransFirstNode" presStyleLbl="bgShp" presStyleIdx="0" presStyleCnt="1"/>
      <dgm:spPr/>
    </dgm:pt>
    <dgm:pt modelId="{DB507643-5CAC-4102-80BD-5451C0BDAB27}" type="pres">
      <dgm:prSet presAssocID="{0450D359-EBCE-4CAD-A13E-3D96EFB8CE53}" presName="nodeFollowingNodes" presStyleLbl="node1" presStyleIdx="1" presStyleCnt="5">
        <dgm:presLayoutVars>
          <dgm:bulletEnabled val="1"/>
        </dgm:presLayoutVars>
      </dgm:prSet>
      <dgm:spPr/>
    </dgm:pt>
    <dgm:pt modelId="{E1F9D6A7-F885-4940-85EE-CC68623E32C0}" type="pres">
      <dgm:prSet presAssocID="{240E754E-20B9-4F09-84C6-8564442B797D}" presName="nodeFollowingNodes" presStyleLbl="node1" presStyleIdx="2" presStyleCnt="5">
        <dgm:presLayoutVars>
          <dgm:bulletEnabled val="1"/>
        </dgm:presLayoutVars>
      </dgm:prSet>
      <dgm:spPr/>
    </dgm:pt>
    <dgm:pt modelId="{4014C1D2-8AB8-4015-9781-85BB5DD161EC}" type="pres">
      <dgm:prSet presAssocID="{8715FDDC-399E-4F64-8213-B464D84A69DC}" presName="nodeFollowingNodes" presStyleLbl="node1" presStyleIdx="3" presStyleCnt="5">
        <dgm:presLayoutVars>
          <dgm:bulletEnabled val="1"/>
        </dgm:presLayoutVars>
      </dgm:prSet>
      <dgm:spPr/>
    </dgm:pt>
    <dgm:pt modelId="{B88FAB91-651E-4A3F-81D1-658D94468009}" type="pres">
      <dgm:prSet presAssocID="{FDB6EE4B-D3DC-4E47-9D6D-76BAB5C6B0CD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7D928312-0CB3-4F86-AFC1-E2628CBDD976}" type="presOf" srcId="{FE27E0FF-AED2-429B-9AD3-41A6DF98286F}" destId="{FF05EC19-9CBB-4D05-8C94-0B538C585BC0}" srcOrd="0" destOrd="0" presId="urn:microsoft.com/office/officeart/2005/8/layout/cycle3"/>
    <dgm:cxn modelId="{EAA6D632-101B-42EE-8F7C-77D2D726A0E4}" type="presOf" srcId="{0450D359-EBCE-4CAD-A13E-3D96EFB8CE53}" destId="{DB507643-5CAC-4102-80BD-5451C0BDAB27}" srcOrd="0" destOrd="0" presId="urn:microsoft.com/office/officeart/2005/8/layout/cycle3"/>
    <dgm:cxn modelId="{68D95A62-6F22-4A83-9A6C-2194E9D2F74B}" type="presOf" srcId="{8715FDDC-399E-4F64-8213-B464D84A69DC}" destId="{4014C1D2-8AB8-4015-9781-85BB5DD161EC}" srcOrd="0" destOrd="0" presId="urn:microsoft.com/office/officeart/2005/8/layout/cycle3"/>
    <dgm:cxn modelId="{01ED156B-C568-49FB-964D-228F0450C75D}" type="presOf" srcId="{FDB6EE4B-D3DC-4E47-9D6D-76BAB5C6B0CD}" destId="{B88FAB91-651E-4A3F-81D1-658D94468009}" srcOrd="0" destOrd="0" presId="urn:microsoft.com/office/officeart/2005/8/layout/cycle3"/>
    <dgm:cxn modelId="{A04B444C-F5C3-4A6B-9AD8-8210CA861B25}" srcId="{2845B67A-92C6-4C31-BB88-CA8A042B05E2}" destId="{240E754E-20B9-4F09-84C6-8564442B797D}" srcOrd="2" destOrd="0" parTransId="{199EC2E1-3328-4CBC-92A4-1430DF950AC2}" sibTransId="{D39A17A5-E082-490F-9C6F-34F7242EE27B}"/>
    <dgm:cxn modelId="{11462B83-ADEC-4271-A84E-1F426549C131}" type="presOf" srcId="{2845B67A-92C6-4C31-BB88-CA8A042B05E2}" destId="{E9207BBE-1E4E-4B97-8833-8BD1899DC9B6}" srcOrd="0" destOrd="0" presId="urn:microsoft.com/office/officeart/2005/8/layout/cycle3"/>
    <dgm:cxn modelId="{73623984-A5C7-41EA-BEFE-3CA552D9FEC7}" srcId="{2845B67A-92C6-4C31-BB88-CA8A042B05E2}" destId="{6E76BD92-E0C4-4278-8122-FCEE62189C1C}" srcOrd="0" destOrd="0" parTransId="{E6BD7302-EA76-48D9-A9DF-021359674335}" sibTransId="{FE27E0FF-AED2-429B-9AD3-41A6DF98286F}"/>
    <dgm:cxn modelId="{CEE41EA0-4D28-4AA2-965B-D49F2955080A}" srcId="{2845B67A-92C6-4C31-BB88-CA8A042B05E2}" destId="{FDB6EE4B-D3DC-4E47-9D6D-76BAB5C6B0CD}" srcOrd="4" destOrd="0" parTransId="{F07CE661-A2AD-4EFC-A25B-2491FF57A173}" sibTransId="{A8EC9455-C67E-45AF-9F80-5B693CC3DB1F}"/>
    <dgm:cxn modelId="{9C43A3A3-CDC8-465C-A58E-4A98D171AE87}" type="presOf" srcId="{240E754E-20B9-4F09-84C6-8564442B797D}" destId="{E1F9D6A7-F885-4940-85EE-CC68623E32C0}" srcOrd="0" destOrd="0" presId="urn:microsoft.com/office/officeart/2005/8/layout/cycle3"/>
    <dgm:cxn modelId="{FBA3E9A6-324B-46FB-AA3A-C4F19ED069DD}" srcId="{2845B67A-92C6-4C31-BB88-CA8A042B05E2}" destId="{0450D359-EBCE-4CAD-A13E-3D96EFB8CE53}" srcOrd="1" destOrd="0" parTransId="{F00047B3-4295-4A43-99A2-F77490E48B44}" sibTransId="{2515405C-71B0-49D6-833F-296E0310B914}"/>
    <dgm:cxn modelId="{309B09C1-8FD5-473A-8356-1642E41974F2}" srcId="{2845B67A-92C6-4C31-BB88-CA8A042B05E2}" destId="{8715FDDC-399E-4F64-8213-B464D84A69DC}" srcOrd="3" destOrd="0" parTransId="{B145D1F6-6D9E-432B-B5CE-E9C178D22EE6}" sibTransId="{4EC6345D-02CB-41E7-8C3D-95B1D38B6FA0}"/>
    <dgm:cxn modelId="{68EC68E2-5A3A-4297-AEF8-68838B9D0B7F}" type="presOf" srcId="{6E76BD92-E0C4-4278-8122-FCEE62189C1C}" destId="{3C6E4344-2BAF-46B1-911F-87EF0AA480F4}" srcOrd="0" destOrd="0" presId="urn:microsoft.com/office/officeart/2005/8/layout/cycle3"/>
    <dgm:cxn modelId="{80D82425-DCB1-4208-84D4-2CBD96476969}" type="presParOf" srcId="{E9207BBE-1E4E-4B97-8833-8BD1899DC9B6}" destId="{E351C160-82F5-4772-8E0F-B59BC93285AC}" srcOrd="0" destOrd="0" presId="urn:microsoft.com/office/officeart/2005/8/layout/cycle3"/>
    <dgm:cxn modelId="{403F8DE7-B2E4-4A6E-98B8-AC44D11D5556}" type="presParOf" srcId="{E351C160-82F5-4772-8E0F-B59BC93285AC}" destId="{3C6E4344-2BAF-46B1-911F-87EF0AA480F4}" srcOrd="0" destOrd="0" presId="urn:microsoft.com/office/officeart/2005/8/layout/cycle3"/>
    <dgm:cxn modelId="{C8AC0AD9-795A-42FF-839F-BFECE41A0680}" type="presParOf" srcId="{E351C160-82F5-4772-8E0F-B59BC93285AC}" destId="{FF05EC19-9CBB-4D05-8C94-0B538C585BC0}" srcOrd="1" destOrd="0" presId="urn:microsoft.com/office/officeart/2005/8/layout/cycle3"/>
    <dgm:cxn modelId="{94E61358-6C91-43B0-BD9C-8FB9A40B843E}" type="presParOf" srcId="{E351C160-82F5-4772-8E0F-B59BC93285AC}" destId="{DB507643-5CAC-4102-80BD-5451C0BDAB27}" srcOrd="2" destOrd="0" presId="urn:microsoft.com/office/officeart/2005/8/layout/cycle3"/>
    <dgm:cxn modelId="{A581C96F-6543-4505-89AF-55C6B9A77F37}" type="presParOf" srcId="{E351C160-82F5-4772-8E0F-B59BC93285AC}" destId="{E1F9D6A7-F885-4940-85EE-CC68623E32C0}" srcOrd="3" destOrd="0" presId="urn:microsoft.com/office/officeart/2005/8/layout/cycle3"/>
    <dgm:cxn modelId="{94D49575-BFB2-4725-897B-F4D82C5DB90F}" type="presParOf" srcId="{E351C160-82F5-4772-8E0F-B59BC93285AC}" destId="{4014C1D2-8AB8-4015-9781-85BB5DD161EC}" srcOrd="4" destOrd="0" presId="urn:microsoft.com/office/officeart/2005/8/layout/cycle3"/>
    <dgm:cxn modelId="{14C25079-EC52-4824-8AF9-DAC3CB3925D4}" type="presParOf" srcId="{E351C160-82F5-4772-8E0F-B59BC93285AC}" destId="{B88FAB91-651E-4A3F-81D1-658D9446800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5EC19-9CBB-4D05-8C94-0B538C585BC0}">
      <dsp:nvSpPr>
        <dsp:cNvPr id="0" name=""/>
        <dsp:cNvSpPr/>
      </dsp:nvSpPr>
      <dsp:spPr>
        <a:xfrm>
          <a:off x="352524" y="-9605"/>
          <a:ext cx="2339975" cy="2339975"/>
        </a:xfrm>
        <a:prstGeom prst="circularArrow">
          <a:avLst>
            <a:gd name="adj1" fmla="val 5544"/>
            <a:gd name="adj2" fmla="val 330680"/>
            <a:gd name="adj3" fmla="val 13983361"/>
            <a:gd name="adj4" fmla="val 172609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4344-2BAF-46B1-911F-87EF0AA480F4}">
      <dsp:nvSpPr>
        <dsp:cNvPr id="0" name=""/>
        <dsp:cNvSpPr/>
      </dsp:nvSpPr>
      <dsp:spPr>
        <a:xfrm>
          <a:off x="1024424" y="910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Level start</a:t>
          </a:r>
        </a:p>
      </dsp:txBody>
      <dsp:txXfrm>
        <a:off x="1048739" y="25225"/>
        <a:ext cx="947544" cy="449457"/>
      </dsp:txXfrm>
    </dsp:sp>
    <dsp:sp modelId="{DB507643-5CAC-4102-80BD-5451C0BDAB27}">
      <dsp:nvSpPr>
        <dsp:cNvPr id="0" name=""/>
        <dsp:cNvSpPr/>
      </dsp:nvSpPr>
      <dsp:spPr>
        <a:xfrm>
          <a:off x="1973443" y="690413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Swap tiles</a:t>
          </a:r>
        </a:p>
      </dsp:txBody>
      <dsp:txXfrm>
        <a:off x="1997758" y="714728"/>
        <a:ext cx="947544" cy="449457"/>
      </dsp:txXfrm>
    </dsp:sp>
    <dsp:sp modelId="{E1F9D6A7-F885-4940-85EE-CC68623E32C0}">
      <dsp:nvSpPr>
        <dsp:cNvPr id="0" name=""/>
        <dsp:cNvSpPr/>
      </dsp:nvSpPr>
      <dsp:spPr>
        <a:xfrm>
          <a:off x="1610950" y="1806051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Complete level</a:t>
          </a:r>
        </a:p>
      </dsp:txBody>
      <dsp:txXfrm>
        <a:off x="1635265" y="1830366"/>
        <a:ext cx="947544" cy="449457"/>
      </dsp:txXfrm>
    </dsp:sp>
    <dsp:sp modelId="{4014C1D2-8AB8-4015-9781-85BB5DD161EC}">
      <dsp:nvSpPr>
        <dsp:cNvPr id="0" name=""/>
        <dsp:cNvSpPr/>
      </dsp:nvSpPr>
      <dsp:spPr>
        <a:xfrm>
          <a:off x="437898" y="1806051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62213" y="1830366"/>
        <a:ext cx="947544" cy="449457"/>
      </dsp:txXfrm>
    </dsp:sp>
    <dsp:sp modelId="{B88FAB91-651E-4A3F-81D1-658D94468009}">
      <dsp:nvSpPr>
        <dsp:cNvPr id="0" name=""/>
        <dsp:cNvSpPr/>
      </dsp:nvSpPr>
      <dsp:spPr>
        <a:xfrm>
          <a:off x="75405" y="690413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9720" y="714728"/>
        <a:ext cx="947544" cy="449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B70CF-ED1C-4664-B00B-D2A72B01F4A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7158-80D8-49F1-9FD5-353DCC37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8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7158-80D8-49F1-9FD5-353DCC37C6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4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itymine.com/myth-busting-mobile-gaming-demographics/" TargetMode="External"/><Relationship Id="rId2" Type="http://schemas.openxmlformats.org/officeDocument/2006/relationships/hyperlink" Target="http://www.ampush.com/blog/the-fastest-growing-mobile-gaming-audience-wom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ngle.com/blog/2015/04/27/the-6-rules-of-a-hit-puzzle-game/" TargetMode="External"/><Relationship Id="rId5" Type="http://schemas.openxmlformats.org/officeDocument/2006/relationships/hyperlink" Target="https://www.nyfa.edu/student-resources/learning-from-the-best-puzzle-games/" TargetMode="External"/><Relationship Id="rId4" Type="http://schemas.openxmlformats.org/officeDocument/2006/relationships/hyperlink" Target="http://www.adweek.com/brand-marketing/infographic-how-mobile-use-varies-across-generations-16642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38518"/>
            <a:ext cx="6172200" cy="1894362"/>
          </a:xfrm>
        </p:spPr>
        <p:txBody>
          <a:bodyPr/>
          <a:lstStyle/>
          <a:p>
            <a:pPr algn="ctr"/>
            <a:r>
              <a:rPr lang="en-GB" dirty="0"/>
              <a:t>L6 Group-1 Pitch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17640"/>
            <a:ext cx="6318448" cy="1011560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/>
              <a:t>Caitlin White, Connor Wilby, Jamie Chandler and Jordan Marks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–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33720"/>
          </a:xfrm>
        </p:spPr>
        <p:txBody>
          <a:bodyPr>
            <a:normAutofit fontScale="92500"/>
          </a:bodyPr>
          <a:lstStyle/>
          <a:p>
            <a:r>
              <a:rPr lang="en-GB" dirty="0"/>
              <a:t>Direct character through level to the goal</a:t>
            </a:r>
          </a:p>
          <a:p>
            <a:r>
              <a:rPr lang="en-GB" dirty="0"/>
              <a:t>Tap to change direction of tiles</a:t>
            </a:r>
          </a:p>
          <a:p>
            <a:r>
              <a:rPr lang="en-GB" dirty="0"/>
              <a:t>Soft Currency – Power Ups</a:t>
            </a:r>
          </a:p>
          <a:p>
            <a:r>
              <a:rPr lang="en-GB" dirty="0"/>
              <a:t>Hard Currency - Cosmetics</a:t>
            </a:r>
          </a:p>
          <a:p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7544" y="1529408"/>
            <a:ext cx="5328592" cy="5328592"/>
            <a:chOff x="467544" y="1529408"/>
            <a:chExt cx="5328592" cy="5328592"/>
          </a:xfrm>
        </p:grpSpPr>
        <p:pic>
          <p:nvPicPr>
            <p:cNvPr id="22532" name="Picture 4" descr="C:\Users\Games\Desktop\tex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529408"/>
              <a:ext cx="5328592" cy="5328592"/>
            </a:xfrm>
            <a:prstGeom prst="rect">
              <a:avLst/>
            </a:prstGeom>
            <a:noFill/>
          </p:spPr>
        </p:pic>
        <p:sp>
          <p:nvSpPr>
            <p:cNvPr id="15" name="Bent-Up Arrow 14"/>
            <p:cNvSpPr/>
            <p:nvPr/>
          </p:nvSpPr>
          <p:spPr>
            <a:xfrm rot="10800000" flipH="1">
              <a:off x="3131841" y="2033464"/>
              <a:ext cx="864096" cy="129614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Bent-Up Arrow 16"/>
            <p:cNvSpPr/>
            <p:nvPr/>
          </p:nvSpPr>
          <p:spPr>
            <a:xfrm rot="5400000" flipH="1">
              <a:off x="647564" y="2213484"/>
              <a:ext cx="1368152" cy="86409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5400000">
              <a:off x="2159732" y="3077580"/>
              <a:ext cx="504056" cy="11521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535" name="Picture 7" descr="F:\idea_2_drawu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24744"/>
            <a:ext cx="4526880" cy="329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2 -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Directing characters to matching goal platform</a:t>
            </a:r>
          </a:p>
          <a:p>
            <a:r>
              <a:rPr lang="en-GB" dirty="0"/>
              <a:t>Multiple characters to direct</a:t>
            </a:r>
          </a:p>
          <a:p>
            <a:r>
              <a:rPr lang="en-GB" dirty="0"/>
              <a:t>Varying Speed</a:t>
            </a:r>
          </a:p>
          <a:p>
            <a:r>
              <a:rPr lang="en-GB" dirty="0"/>
              <a:t>Level Complexity</a:t>
            </a:r>
          </a:p>
          <a:p>
            <a:r>
              <a:rPr lang="en-GB" dirty="0"/>
              <a:t>Varying Platforms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– Moodboards and 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Idea 3- </a:t>
            </a:r>
            <a:r>
              <a:rPr lang="en-GB" dirty="0"/>
              <a:t>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7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Age: 25-34</a:t>
            </a:r>
          </a:p>
          <a:p>
            <a:r>
              <a:rPr lang="en-GB" dirty="0"/>
              <a:t>Gender: Female</a:t>
            </a:r>
          </a:p>
          <a:p>
            <a:r>
              <a:rPr lang="en-GB" dirty="0"/>
              <a:t>Hard Fun:</a:t>
            </a:r>
          </a:p>
          <a:p>
            <a:pPr lvl="1"/>
            <a:r>
              <a:rPr lang="en-GB" dirty="0"/>
              <a:t>Accomplishment</a:t>
            </a:r>
          </a:p>
          <a:p>
            <a:pPr lvl="1"/>
            <a:r>
              <a:rPr lang="en-GB" dirty="0"/>
              <a:t>Clear Goal</a:t>
            </a:r>
          </a:p>
          <a:p>
            <a:pPr lvl="1"/>
            <a:r>
              <a:rPr lang="en-GB" dirty="0"/>
              <a:t>Fast paced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Platform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1 minutes per life with up to 6 mins of play when all lives are used at once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5374"/>
            <a:ext cx="8229600" cy="24919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Player’s have a minute to come up with as many words as they can using the giving letters</a:t>
            </a:r>
          </a:p>
          <a:p>
            <a:r>
              <a:rPr lang="en-GB" dirty="0"/>
              <a:t>Soft Currency – Power Ups</a:t>
            </a:r>
          </a:p>
          <a:p>
            <a:r>
              <a:rPr lang="en-GB" dirty="0"/>
              <a:t>Hard Currency – Refill your lives</a:t>
            </a:r>
          </a:p>
        </p:txBody>
      </p:sp>
      <p:sp>
        <p:nvSpPr>
          <p:cNvPr id="4" name="Bent-Up Arrow 3"/>
          <p:cNvSpPr/>
          <p:nvPr/>
        </p:nvSpPr>
        <p:spPr>
          <a:xfrm rot="10800000" flipH="1">
            <a:off x="5076056" y="1761184"/>
            <a:ext cx="864096" cy="12961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ent-Up Arrow 4"/>
          <p:cNvSpPr/>
          <p:nvPr/>
        </p:nvSpPr>
        <p:spPr>
          <a:xfrm rot="5400000" flipH="1">
            <a:off x="2475837" y="1941204"/>
            <a:ext cx="1368152" cy="864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 rot="5400000">
            <a:off x="3771981" y="2805300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613929" y="16891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Life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7825" y="300741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Earn rewards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0073" y="2949987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as many words as you can in a minute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Mental challenge</a:t>
            </a:r>
          </a:p>
          <a:p>
            <a:r>
              <a:rPr lang="en-GB" dirty="0"/>
              <a:t>Varying amount of letters</a:t>
            </a:r>
          </a:p>
          <a:p>
            <a:r>
              <a:rPr lang="en-GB" dirty="0"/>
              <a:t>Letters based point scoring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 – </a:t>
            </a:r>
            <a:r>
              <a:rPr lang="en-GB" dirty="0" err="1"/>
              <a:t>Moodboards</a:t>
            </a:r>
            <a:r>
              <a:rPr lang="en-GB" dirty="0"/>
              <a:t> and 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3990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7918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Hex Switching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0F44B-6CFF-4EC9-83A3-F75FD76A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0" y="1772816"/>
            <a:ext cx="8142019" cy="4572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http://www.ampush.com/blog/the-fastest-growing-mobile-gaming-audience-women/</a:t>
            </a:r>
            <a:endParaRPr lang="en-GB" dirty="0"/>
          </a:p>
          <a:p>
            <a:r>
              <a:rPr lang="en-GB" dirty="0">
                <a:hlinkClick r:id="rId3"/>
              </a:rPr>
              <a:t>http://www.realitymine.com/myth-busting-mobile-gaming-demographics/</a:t>
            </a:r>
            <a:endParaRPr lang="en-GB" dirty="0"/>
          </a:p>
          <a:p>
            <a:r>
              <a:rPr lang="en-GB" dirty="0">
                <a:hlinkClick r:id="rId4"/>
              </a:rPr>
              <a:t>http://www.adweek.com/brand-marketing/infographic-how-mobile-use-varies-across-generations-166426/</a:t>
            </a:r>
            <a:endParaRPr lang="en-GB" dirty="0"/>
          </a:p>
          <a:p>
            <a:r>
              <a:rPr lang="en-GB" dirty="0">
                <a:hlinkClick r:id="rId5"/>
              </a:rPr>
              <a:t>https://www.nyfa.edu/student-resources/learning-from-the-best-puzzle-games/</a:t>
            </a:r>
            <a:endParaRPr lang="en-GB" dirty="0"/>
          </a:p>
          <a:p>
            <a:r>
              <a:rPr lang="en-GB" dirty="0">
                <a:hlinkClick r:id="rId6"/>
              </a:rPr>
              <a:t>https://vungle.com/blog/2015/04/27/the-6-rules-of-a-hit-puzzle-game/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Age: 25-34</a:t>
            </a:r>
          </a:p>
          <a:p>
            <a:r>
              <a:rPr lang="en-GB" dirty="0"/>
              <a:t>Gender: Male</a:t>
            </a:r>
          </a:p>
          <a:p>
            <a:r>
              <a:rPr lang="en-GB" dirty="0"/>
              <a:t>Hard Fun: </a:t>
            </a:r>
          </a:p>
          <a:p>
            <a:pPr lvl="1"/>
            <a:r>
              <a:rPr lang="en-GB" dirty="0"/>
              <a:t>Accomplishment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Clear Goal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Platform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Up to 5 minutes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GB" dirty="0"/>
              <a:t>Idea 1- Game Loop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3D884F9-9DAF-4078-8A03-C9579CA18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943985"/>
              </p:ext>
            </p:extLst>
          </p:nvPr>
        </p:nvGraphicFramePr>
        <p:xfrm>
          <a:off x="3049488" y="1484784"/>
          <a:ext cx="3045024" cy="230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4A22F6-A5CD-424E-B23E-C6E5CD747FB1}"/>
              </a:ext>
            </a:extLst>
          </p:cNvPr>
          <p:cNvSpPr txBox="1">
            <a:spLocks/>
          </p:cNvSpPr>
          <p:nvPr/>
        </p:nvSpPr>
        <p:spPr>
          <a:xfrm>
            <a:off x="323528" y="3933056"/>
            <a:ext cx="8363272" cy="252175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Soft currency- Power ups </a:t>
            </a:r>
          </a:p>
          <a:p>
            <a:r>
              <a:rPr lang="en-GB" dirty="0"/>
              <a:t>Hard currency-  Cosmetics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an unbroken chain of hexes</a:t>
            </a:r>
          </a:p>
          <a:p>
            <a:r>
              <a:rPr lang="en-GB" dirty="0"/>
              <a:t>Using different hex types to reduce the number of moves this takes</a:t>
            </a:r>
          </a:p>
          <a:p>
            <a:r>
              <a:rPr lang="en-GB" dirty="0"/>
              <a:t>Optimisation game</a:t>
            </a:r>
          </a:p>
        </p:txBody>
      </p:sp>
    </p:spTree>
    <p:extLst>
      <p:ext uri="{BB962C8B-B14F-4D97-AF65-F5344CB8AC3E}">
        <p14:creationId xmlns:p14="http://schemas.microsoft.com/office/powerpoint/2010/main" val="65087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2-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7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2 -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3800" dirty="0"/>
              <a:t>Age: 25-34</a:t>
            </a:r>
          </a:p>
          <a:p>
            <a:r>
              <a:rPr lang="en-GB" sz="3800" dirty="0"/>
              <a:t>Gender: Female</a:t>
            </a:r>
          </a:p>
          <a:p>
            <a:r>
              <a:rPr lang="en-GB" sz="3800" dirty="0"/>
              <a:t>Hard Fun: </a:t>
            </a:r>
          </a:p>
          <a:p>
            <a:pPr lvl="1"/>
            <a:r>
              <a:rPr lang="en-GB" sz="3800" dirty="0"/>
              <a:t>Accomplishment</a:t>
            </a:r>
          </a:p>
          <a:p>
            <a:pPr lvl="1"/>
            <a:r>
              <a:rPr lang="en-GB" sz="3800" dirty="0"/>
              <a:t>Strategy</a:t>
            </a:r>
          </a:p>
          <a:p>
            <a:pPr lvl="1"/>
            <a:r>
              <a:rPr lang="en-GB" sz="3800" dirty="0"/>
              <a:t>Clear Goal</a:t>
            </a:r>
          </a:p>
          <a:p>
            <a:pPr lvl="1"/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r>
              <a:rPr lang="en-GB" sz="1100" dirty="0"/>
              <a:t>Source: http://www.realitymine.com/myth-busting-mobile-gaming-demographics/</a:t>
            </a:r>
          </a:p>
        </p:txBody>
      </p:sp>
      <p:pic>
        <p:nvPicPr>
          <p:cNvPr id="24578" name="Picture 2" descr="Mobile gaming: age of mobile ga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34319"/>
            <a:ext cx="3754047" cy="2286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– Platform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Up to 2 minutes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r>
              <a:rPr lang="en-GB" sz="700" dirty="0"/>
              <a:t>Source: http://www.realitymine.com/myth-busting-mobile-gaming-demographics/</a:t>
            </a:r>
          </a:p>
        </p:txBody>
      </p:sp>
      <p:pic>
        <p:nvPicPr>
          <p:cNvPr id="23554" name="Picture 2" descr="Mobile gaming:Daily playing patter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01008"/>
            <a:ext cx="5760640" cy="2647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245</TotalTime>
  <Words>397</Words>
  <Application>Microsoft Office PowerPoint</Application>
  <PresentationFormat>On-screen Show (4:3)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Verdana</vt:lpstr>
      <vt:lpstr>Wingdings 2</vt:lpstr>
      <vt:lpstr>Verve</vt:lpstr>
      <vt:lpstr>L6 Group-1 Pitch 1</vt:lpstr>
      <vt:lpstr>Idea 1- Hex Switching</vt:lpstr>
      <vt:lpstr>Idea 1- Demographic</vt:lpstr>
      <vt:lpstr>Idea 1- Platform and Genre</vt:lpstr>
      <vt:lpstr>Idea 1- Game Loop</vt:lpstr>
      <vt:lpstr>Idea 1- Challenges</vt:lpstr>
      <vt:lpstr>Idea 2- Game?</vt:lpstr>
      <vt:lpstr>Idea 2 - Demographic</vt:lpstr>
      <vt:lpstr>Idea 2 – Platform and Genre</vt:lpstr>
      <vt:lpstr>Idea 2 – Game Loop</vt:lpstr>
      <vt:lpstr>Idea 2 - Challenges </vt:lpstr>
      <vt:lpstr>Idea 2 – Moodboards and Style Guide</vt:lpstr>
      <vt:lpstr>Idea 3- Game?</vt:lpstr>
      <vt:lpstr>Idea 3- Demographic</vt:lpstr>
      <vt:lpstr>Idea 3- Platform and Genre</vt:lpstr>
      <vt:lpstr>Idea 3- Game Loop</vt:lpstr>
      <vt:lpstr>Idea 3 - Challenges</vt:lpstr>
      <vt:lpstr>Idea 3 – Moodboards and Style Guide</vt:lpstr>
      <vt:lpstr>Questions?</vt:lpstr>
      <vt:lpstr>PowerPoint Presentation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Group-1</dc:title>
  <dc:creator>Games</dc:creator>
  <cp:lastModifiedBy>CJace</cp:lastModifiedBy>
  <cp:revision>43</cp:revision>
  <dcterms:created xsi:type="dcterms:W3CDTF">2017-10-06T09:47:19Z</dcterms:created>
  <dcterms:modified xsi:type="dcterms:W3CDTF">2017-10-10T11:39:30Z</dcterms:modified>
</cp:coreProperties>
</file>