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68" r:id="rId2"/>
    <p:sldId id="273" r:id="rId3"/>
    <p:sldId id="269" r:id="rId4"/>
    <p:sldId id="270" r:id="rId5"/>
    <p:sldId id="271" r:id="rId6"/>
    <p:sldId id="272" r:id="rId7"/>
    <p:sldId id="28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3562" autoAdjust="0"/>
  </p:normalViewPr>
  <p:slideViewPr>
    <p:cSldViewPr snapToGrid="0">
      <p:cViewPr>
        <p:scale>
          <a:sx n="50" d="100"/>
          <a:sy n="50" d="100"/>
        </p:scale>
        <p:origin x="-1786" y="-6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6196B-EA6B-419E-B633-C1CADED8EB79}" type="datetimeFigureOut">
              <a:rPr lang="en-GB" smtClean="0"/>
              <a:t>10/10/2017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377AF-4402-4A1B-BF7C-5B38D8E1BC31}" type="slidenum">
              <a:rPr lang="en-GB" smtClean="0"/>
              <a:t>‹#›</a:t>
            </a:fld>
            <a:endParaRPr lang="en-GB"/>
          </a:p>
        </p:txBody>
      </p:sp>
    </p:spTree>
    <p:extLst>
      <p:ext uri="{BB962C8B-B14F-4D97-AF65-F5344CB8AC3E}">
        <p14:creationId xmlns:p14="http://schemas.microsoft.com/office/powerpoint/2010/main" val="3590017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Discuss</a:t>
            </a:r>
            <a:r>
              <a:rPr lang="en-GB" baseline="0" dirty="0" smtClean="0"/>
              <a:t> the key features of managerial idle games, especially the compulsion loops (especially fun pain). With special relation to Fallout Shelter and Tiny Towers.</a:t>
            </a:r>
            <a:endParaRPr lang="en-GB" dirty="0"/>
          </a:p>
        </p:txBody>
      </p:sp>
      <p:sp>
        <p:nvSpPr>
          <p:cNvPr id="4" name="Slide Number Placeholder 3"/>
          <p:cNvSpPr>
            <a:spLocks noGrp="1"/>
          </p:cNvSpPr>
          <p:nvPr>
            <p:ph type="sldNum" sz="quarter" idx="10"/>
          </p:nvPr>
        </p:nvSpPr>
        <p:spPr/>
        <p:txBody>
          <a:bodyPr/>
          <a:lstStyle/>
          <a:p>
            <a:fld id="{4CA377AF-4402-4A1B-BF7C-5B38D8E1BC31}" type="slidenum">
              <a:rPr lang="en-GB" smtClean="0"/>
              <a:t>2</a:t>
            </a:fld>
            <a:endParaRPr lang="en-GB"/>
          </a:p>
        </p:txBody>
      </p:sp>
    </p:spTree>
    <p:extLst>
      <p:ext uri="{BB962C8B-B14F-4D97-AF65-F5344CB8AC3E}">
        <p14:creationId xmlns:p14="http://schemas.microsoft.com/office/powerpoint/2010/main" val="130614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 go over the key elements of a compulsion loop and explain how managerial idle games tend to accomplish this. With special reference to how the different elements are presented in Fallout Shelter,</a:t>
            </a:r>
            <a:r>
              <a:rPr lang="en-GB" baseline="0" dirty="0" smtClean="0"/>
              <a:t> Tiny Towers and the pitched game.</a:t>
            </a:r>
            <a:endParaRPr lang="en-GB" dirty="0"/>
          </a:p>
        </p:txBody>
      </p:sp>
      <p:sp>
        <p:nvSpPr>
          <p:cNvPr id="4" name="Slide Number Placeholder 3"/>
          <p:cNvSpPr>
            <a:spLocks noGrp="1"/>
          </p:cNvSpPr>
          <p:nvPr>
            <p:ph type="sldNum" sz="quarter" idx="10"/>
          </p:nvPr>
        </p:nvSpPr>
        <p:spPr/>
        <p:txBody>
          <a:bodyPr/>
          <a:lstStyle/>
          <a:p>
            <a:fld id="{4CA377AF-4402-4A1B-BF7C-5B38D8E1BC31}" type="slidenum">
              <a:rPr lang="en-GB" smtClean="0"/>
              <a:t>3</a:t>
            </a:fld>
            <a:endParaRPr lang="en-GB"/>
          </a:p>
        </p:txBody>
      </p:sp>
    </p:spTree>
    <p:extLst>
      <p:ext uri="{BB962C8B-B14F-4D97-AF65-F5344CB8AC3E}">
        <p14:creationId xmlns:p14="http://schemas.microsoft.com/office/powerpoint/2010/main" val="182234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a:t>
            </a:r>
            <a:r>
              <a:rPr lang="en-GB" baseline="0" dirty="0" smtClean="0"/>
              <a:t> the theme of the game. Hives can be built with modular rooms as in Fallout Shelter to allow for ever expanding play, ants have drone like responsibilities that fit in well with the game, the knowledge of ants building hives is well known enough that powerful affordances can be created.</a:t>
            </a:r>
            <a:endParaRPr lang="en-GB" dirty="0"/>
          </a:p>
        </p:txBody>
      </p:sp>
      <p:sp>
        <p:nvSpPr>
          <p:cNvPr id="4" name="Slide Number Placeholder 3"/>
          <p:cNvSpPr>
            <a:spLocks noGrp="1"/>
          </p:cNvSpPr>
          <p:nvPr>
            <p:ph type="sldNum" sz="quarter" idx="10"/>
          </p:nvPr>
        </p:nvSpPr>
        <p:spPr/>
        <p:txBody>
          <a:bodyPr/>
          <a:lstStyle/>
          <a:p>
            <a:fld id="{4CA377AF-4402-4A1B-BF7C-5B38D8E1BC31}" type="slidenum">
              <a:rPr lang="en-GB" smtClean="0"/>
              <a:t>4</a:t>
            </a:fld>
            <a:endParaRPr lang="en-GB"/>
          </a:p>
        </p:txBody>
      </p:sp>
    </p:spTree>
    <p:extLst>
      <p:ext uri="{BB962C8B-B14F-4D97-AF65-F5344CB8AC3E}">
        <p14:creationId xmlns:p14="http://schemas.microsoft.com/office/powerpoint/2010/main" val="2162157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how both Tiny Towers (and especially) Fallout</a:t>
            </a:r>
            <a:r>
              <a:rPr lang="en-GB" baseline="0" dirty="0" smtClean="0"/>
              <a:t> Shelter have additional loops to draw players in (Shelter has breeding and exploring mechanics entirely based around management (Real time and idle respectively)). Then explain how at least one additional loop will reinforce the core loop and what that loop would be. (Relate to design document)</a:t>
            </a:r>
            <a:endParaRPr lang="en-GB" dirty="0"/>
          </a:p>
        </p:txBody>
      </p:sp>
      <p:sp>
        <p:nvSpPr>
          <p:cNvPr id="4" name="Slide Number Placeholder 3"/>
          <p:cNvSpPr>
            <a:spLocks noGrp="1"/>
          </p:cNvSpPr>
          <p:nvPr>
            <p:ph type="sldNum" sz="quarter" idx="10"/>
          </p:nvPr>
        </p:nvSpPr>
        <p:spPr/>
        <p:txBody>
          <a:bodyPr/>
          <a:lstStyle/>
          <a:p>
            <a:fld id="{4CA377AF-4402-4A1B-BF7C-5B38D8E1BC31}" type="slidenum">
              <a:rPr lang="en-GB" smtClean="0"/>
              <a:t>5</a:t>
            </a:fld>
            <a:endParaRPr lang="en-GB"/>
          </a:p>
        </p:txBody>
      </p:sp>
    </p:spTree>
    <p:extLst>
      <p:ext uri="{BB962C8B-B14F-4D97-AF65-F5344CB8AC3E}">
        <p14:creationId xmlns:p14="http://schemas.microsoft.com/office/powerpoint/2010/main" val="1043051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through the UI and how players are able to interact with the screen. Middle and right panels can be scrolled up and down. Left Panel displays current resources and possibly</a:t>
            </a:r>
            <a:r>
              <a:rPr lang="en-GB" baseline="0" dirty="0" smtClean="0"/>
              <a:t> other statistics about the hive. Right panel shows tasks that can be started (Rooms that can be constructed) with the resource cost and the amount of real time the task will take to complete, if the player selects a room task that they can afford the red outlines appear in the middle panel showing where the room can be constructed, the player must select one of the outlines for the task to begin. The Middle panel shows the hive with the ant population performing animations according to their current task and all the different rooms that have been constructed. Players will be shown tasks that are finished and can select them to receive the rewards. Finished rooms that produce a resource must be worked by the population, by selecting a room that does not have a completed task will disable the room so that the population in it will return to the resource pool, a disabled room can be enabled again by selecting it if there are enough ants to begin working it again. Working rooms periodically finish constructing resources and must be selected by the player to receive the reward and get the room working again.</a:t>
            </a:r>
            <a:endParaRPr lang="en-GB" dirty="0"/>
          </a:p>
        </p:txBody>
      </p:sp>
      <p:sp>
        <p:nvSpPr>
          <p:cNvPr id="4" name="Slide Number Placeholder 3"/>
          <p:cNvSpPr>
            <a:spLocks noGrp="1"/>
          </p:cNvSpPr>
          <p:nvPr>
            <p:ph type="sldNum" sz="quarter" idx="10"/>
          </p:nvPr>
        </p:nvSpPr>
        <p:spPr/>
        <p:txBody>
          <a:bodyPr/>
          <a:lstStyle/>
          <a:p>
            <a:fld id="{4CA377AF-4402-4A1B-BF7C-5B38D8E1BC31}" type="slidenum">
              <a:rPr lang="en-GB" smtClean="0"/>
              <a:t>6</a:t>
            </a:fld>
            <a:endParaRPr lang="en-GB"/>
          </a:p>
        </p:txBody>
      </p:sp>
    </p:spTree>
    <p:extLst>
      <p:ext uri="{BB962C8B-B14F-4D97-AF65-F5344CB8AC3E}">
        <p14:creationId xmlns:p14="http://schemas.microsoft.com/office/powerpoint/2010/main" val="293698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36C1F-F160-4E60-8B76-4559F96C978C}"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772648B-E7B7-4A18-835A-FEBD5E422147}" type="datetime1">
              <a:rPr lang="en-US" smtClean="0"/>
              <a:t>10/10/2017</a:t>
            </a:fld>
            <a:endParaRPr lang="en-US" dirty="0"/>
          </a:p>
        </p:txBody>
      </p:sp>
      <p:sp>
        <p:nvSpPr>
          <p:cNvPr id="4" name="Footer Placeholder 3"/>
          <p:cNvSpPr>
            <a:spLocks noGrp="1"/>
          </p:cNvSpPr>
          <p:nvPr>
            <p:ph type="ftr" sz="quarter" idx="11"/>
          </p:nvPr>
        </p:nvSpPr>
        <p:spPr/>
        <p:txBody>
          <a:bodyPr/>
          <a:lstStyle/>
          <a:p>
            <a:r>
              <a:rPr lang="en-US"/>
              <a:t>Group 3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7FF1C5-6CA4-4477-903C-41F7B813DA1B}"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DCD99-06FA-4A81-BDB8-AFDA44C35FDB}"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776490-E9DA-4809-8911-56D6153C5542}"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4F1ED2-ADAE-4ED6-B617-BB57AAE621BF}"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F8063B-90A1-485E-9EC2-E359AA7777B6}"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B9DAD-17D4-46CC-AD3C-2D3C927FDF07}"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11854-1E9A-4AE4-8022-CCBBA46B0E49}"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B7A45-9719-480F-AA5C-AFFF49EFAC52}"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43D4D8-B16B-4A69-A3F8-E01F5897F5F3}"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Group 3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A9BB0-8C6E-4CF8-8214-4C4C30C5D9A8}" type="datetime1">
              <a:rPr lang="en-US" smtClean="0"/>
              <a:t>10/10/2017</a:t>
            </a:fld>
            <a:endParaRPr lang="en-US" dirty="0"/>
          </a:p>
        </p:txBody>
      </p:sp>
      <p:sp>
        <p:nvSpPr>
          <p:cNvPr id="6" name="Footer Placeholder 5"/>
          <p:cNvSpPr>
            <a:spLocks noGrp="1"/>
          </p:cNvSpPr>
          <p:nvPr>
            <p:ph type="ftr" sz="quarter" idx="11"/>
          </p:nvPr>
        </p:nvSpPr>
        <p:spPr/>
        <p:txBody>
          <a:bodyPr/>
          <a:lstStyle/>
          <a:p>
            <a:r>
              <a:rPr lang="en-US"/>
              <a:t>Group 3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2BA77-AFE7-4F60-8041-DABC51DA6589}" type="datetime1">
              <a:rPr lang="en-US" smtClean="0"/>
              <a:t>10/10/2017</a:t>
            </a:fld>
            <a:endParaRPr lang="en-US" dirty="0"/>
          </a:p>
        </p:txBody>
      </p:sp>
      <p:sp>
        <p:nvSpPr>
          <p:cNvPr id="8" name="Footer Placeholder 7"/>
          <p:cNvSpPr>
            <a:spLocks noGrp="1"/>
          </p:cNvSpPr>
          <p:nvPr>
            <p:ph type="ftr" sz="quarter" idx="11"/>
          </p:nvPr>
        </p:nvSpPr>
        <p:spPr/>
        <p:txBody>
          <a:bodyPr/>
          <a:lstStyle/>
          <a:p>
            <a:r>
              <a:rPr lang="en-US"/>
              <a:t>Group 3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632CF3-9F9E-4C06-9214-4D788C4E75A6}" type="datetime1">
              <a:rPr lang="en-US" smtClean="0"/>
              <a:t>10/10/2017</a:t>
            </a:fld>
            <a:endParaRPr lang="en-US" dirty="0"/>
          </a:p>
        </p:txBody>
      </p:sp>
      <p:sp>
        <p:nvSpPr>
          <p:cNvPr id="4" name="Footer Placeholder 3"/>
          <p:cNvSpPr>
            <a:spLocks noGrp="1"/>
          </p:cNvSpPr>
          <p:nvPr>
            <p:ph type="ftr" sz="quarter" idx="11"/>
          </p:nvPr>
        </p:nvSpPr>
        <p:spPr/>
        <p:txBody>
          <a:bodyPr/>
          <a:lstStyle/>
          <a:p>
            <a:r>
              <a:rPr lang="en-US"/>
              <a:t>Group 3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E7B72-C368-4CB3-8BE3-F328D71E9F76}" type="datetime1">
              <a:rPr lang="en-US" smtClean="0"/>
              <a:t>10/10/2017</a:t>
            </a:fld>
            <a:endParaRPr lang="en-US" dirty="0"/>
          </a:p>
        </p:txBody>
      </p:sp>
      <p:sp>
        <p:nvSpPr>
          <p:cNvPr id="3" name="Footer Placeholder 2"/>
          <p:cNvSpPr>
            <a:spLocks noGrp="1"/>
          </p:cNvSpPr>
          <p:nvPr>
            <p:ph type="ftr" sz="quarter" idx="11"/>
          </p:nvPr>
        </p:nvSpPr>
        <p:spPr/>
        <p:txBody>
          <a:bodyPr/>
          <a:lstStyle/>
          <a:p>
            <a:r>
              <a:rPr lang="en-US"/>
              <a:t>Group 3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AD0B25-9A24-4A75-8FBF-E92DB46B94FF}" type="datetime1">
              <a:rPr lang="en-US" smtClean="0"/>
              <a:t>10/10/2017</a:t>
            </a:fld>
            <a:endParaRPr lang="en-US" dirty="0"/>
          </a:p>
        </p:txBody>
      </p:sp>
      <p:sp>
        <p:nvSpPr>
          <p:cNvPr id="6" name="Footer Placeholder 5"/>
          <p:cNvSpPr>
            <a:spLocks noGrp="1"/>
          </p:cNvSpPr>
          <p:nvPr>
            <p:ph type="ftr" sz="quarter" idx="11"/>
          </p:nvPr>
        </p:nvSpPr>
        <p:spPr/>
        <p:txBody>
          <a:bodyPr/>
          <a:lstStyle/>
          <a:p>
            <a:r>
              <a:rPr lang="en-US"/>
              <a:t>Group 3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D2CE1C-D15E-45CD-BD7F-F9021CD1F67A}" type="datetime1">
              <a:rPr lang="en-US" smtClean="0"/>
              <a:t>10/10/2017</a:t>
            </a:fld>
            <a:endParaRPr lang="en-US" dirty="0"/>
          </a:p>
        </p:txBody>
      </p:sp>
      <p:sp>
        <p:nvSpPr>
          <p:cNvPr id="6" name="Footer Placeholder 5"/>
          <p:cNvSpPr>
            <a:spLocks noGrp="1"/>
          </p:cNvSpPr>
          <p:nvPr>
            <p:ph type="ftr" sz="quarter" idx="11"/>
          </p:nvPr>
        </p:nvSpPr>
        <p:spPr/>
        <p:txBody>
          <a:bodyPr/>
          <a:lstStyle/>
          <a:p>
            <a:r>
              <a:rPr lang="en-US"/>
              <a:t>Group 3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69F5E2D-2774-451F-9384-59A57E925AFF}" type="datetime1">
              <a:rPr lang="en-US" smtClean="0"/>
              <a:t>10/10/2017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Group 3 </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F5B4A-0889-480A-A6EE-50D16908C19F}"/>
              </a:ext>
            </a:extLst>
          </p:cNvPr>
          <p:cNvSpPr>
            <a:spLocks noGrp="1"/>
          </p:cNvSpPr>
          <p:nvPr>
            <p:ph type="title"/>
          </p:nvPr>
        </p:nvSpPr>
        <p:spPr>
          <a:xfrm>
            <a:off x="1828800" y="286807"/>
            <a:ext cx="8534400" cy="1507067"/>
          </a:xfrm>
        </p:spPr>
        <p:txBody>
          <a:bodyPr/>
          <a:lstStyle/>
          <a:p>
            <a:pPr algn="ctr"/>
            <a:r>
              <a:rPr lang="en-GB" dirty="0"/>
              <a:t>Managerial colony game concept </a:t>
            </a:r>
          </a:p>
        </p:txBody>
      </p:sp>
      <p:sp>
        <p:nvSpPr>
          <p:cNvPr id="4" name="Slide Number Placeholder 3">
            <a:extLst>
              <a:ext uri="{FF2B5EF4-FFF2-40B4-BE49-F238E27FC236}">
                <a16:creationId xmlns:a16="http://schemas.microsoft.com/office/drawing/2014/main" xmlns="" id="{0AF2A465-08B5-4406-A76D-8CEB088C092B}"/>
              </a:ext>
            </a:extLst>
          </p:cNvPr>
          <p:cNvSpPr>
            <a:spLocks noGrp="1"/>
          </p:cNvSpPr>
          <p:nvPr>
            <p:ph type="sldNum" sz="quarter" idx="12"/>
          </p:nvPr>
        </p:nvSpPr>
        <p:spPr/>
        <p:txBody>
          <a:bodyPr/>
          <a:lstStyle/>
          <a:p>
            <a:fld id="{D57F1E4F-1CFF-5643-939E-217C01CDF565}" type="slidenum">
              <a:rPr lang="en-US" smtClean="0">
                <a:solidFill>
                  <a:schemeClr val="tx1"/>
                </a:solidFill>
              </a:rPr>
              <a:pPr/>
              <a:t>1</a:t>
            </a:fld>
            <a:endParaRPr lang="en-US" dirty="0">
              <a:solidFill>
                <a:schemeClr val="tx1"/>
              </a:solidFill>
            </a:endParaRPr>
          </a:p>
        </p:txBody>
      </p:sp>
      <p:sp>
        <p:nvSpPr>
          <p:cNvPr id="7" name="TextBox 6">
            <a:extLst>
              <a:ext uri="{FF2B5EF4-FFF2-40B4-BE49-F238E27FC236}">
                <a16:creationId xmlns:a16="http://schemas.microsoft.com/office/drawing/2014/main" xmlns="" id="{E903CF54-C8F1-430E-A038-078C7DEDBC91}"/>
              </a:ext>
            </a:extLst>
          </p:cNvPr>
          <p:cNvSpPr txBox="1"/>
          <p:nvPr/>
        </p:nvSpPr>
        <p:spPr>
          <a:xfrm>
            <a:off x="5591957" y="6094511"/>
            <a:ext cx="1375954" cy="307777"/>
          </a:xfrm>
          <a:prstGeom prst="rect">
            <a:avLst/>
          </a:prstGeom>
          <a:noFill/>
        </p:spPr>
        <p:txBody>
          <a:bodyPr wrap="square" rtlCol="0">
            <a:spAutoFit/>
          </a:bodyPr>
          <a:lstStyle/>
          <a:p>
            <a:pPr algn="ctr"/>
            <a:r>
              <a:rPr lang="en-GB" sz="1400" dirty="0"/>
              <a:t>Figure 3</a:t>
            </a:r>
          </a:p>
        </p:txBody>
      </p:sp>
      <p:pic>
        <p:nvPicPr>
          <p:cNvPr id="1026" name="Picture 2" descr="C:\Users\Michael\Desktop\Managerial Idle\Mood 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600" y="1643146"/>
            <a:ext cx="4934497" cy="493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68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F1EB4-8519-4699-8944-247CC28E308D}"/>
              </a:ext>
            </a:extLst>
          </p:cNvPr>
          <p:cNvSpPr>
            <a:spLocks noGrp="1"/>
          </p:cNvSpPr>
          <p:nvPr>
            <p:ph type="title"/>
          </p:nvPr>
        </p:nvSpPr>
        <p:spPr>
          <a:xfrm>
            <a:off x="684212" y="363201"/>
            <a:ext cx="8534400" cy="513877"/>
          </a:xfrm>
        </p:spPr>
        <p:txBody>
          <a:bodyPr>
            <a:normAutofit/>
          </a:bodyPr>
          <a:lstStyle/>
          <a:p>
            <a:r>
              <a:rPr lang="en-GB" sz="2000" u="sng" dirty="0" smtClean="0"/>
              <a:t>Research</a:t>
            </a:r>
            <a:endParaRPr lang="en-GB" sz="2000" u="sng" dirty="0"/>
          </a:p>
        </p:txBody>
      </p:sp>
      <p:sp>
        <p:nvSpPr>
          <p:cNvPr id="6" name="Slide Number Placeholder 5">
            <a:extLst>
              <a:ext uri="{FF2B5EF4-FFF2-40B4-BE49-F238E27FC236}">
                <a16:creationId xmlns:a16="http://schemas.microsoft.com/office/drawing/2014/main" xmlns="" id="{4CBD2765-8F07-455B-AC0B-B94A69A5FCE6}"/>
              </a:ext>
            </a:extLst>
          </p:cNvPr>
          <p:cNvSpPr>
            <a:spLocks noGrp="1"/>
          </p:cNvSpPr>
          <p:nvPr>
            <p:ph type="sldNum" sz="quarter" idx="12"/>
          </p:nvPr>
        </p:nvSpPr>
        <p:spPr/>
        <p:txBody>
          <a:bodyPr/>
          <a:lstStyle/>
          <a:p>
            <a:fld id="{D57F1E4F-1CFF-5643-939E-217C01CDF565}" type="slidenum">
              <a:rPr lang="en-US" smtClean="0">
                <a:solidFill>
                  <a:schemeClr val="tx1"/>
                </a:solidFill>
              </a:rPr>
              <a:pPr/>
              <a:t>2</a:t>
            </a:fld>
            <a:endParaRPr lang="en-US" dirty="0">
              <a:solidFill>
                <a:schemeClr val="tx1"/>
              </a:solidFill>
            </a:endParaRPr>
          </a:p>
        </p:txBody>
      </p:sp>
      <p:sp>
        <p:nvSpPr>
          <p:cNvPr id="7" name="TextBox 6">
            <a:extLst>
              <a:ext uri="{FF2B5EF4-FFF2-40B4-BE49-F238E27FC236}">
                <a16:creationId xmlns:a16="http://schemas.microsoft.com/office/drawing/2014/main" xmlns="" id="{008FDF1F-C456-45E6-A633-C026FF9585B9}"/>
              </a:ext>
            </a:extLst>
          </p:cNvPr>
          <p:cNvSpPr txBox="1"/>
          <p:nvPr/>
        </p:nvSpPr>
        <p:spPr>
          <a:xfrm>
            <a:off x="684212" y="1250302"/>
            <a:ext cx="10652482" cy="646331"/>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Core Loops and Compulsion Loops in Managerial Idle Games</a:t>
            </a:r>
            <a:endParaRPr lang="en-GB" dirty="0"/>
          </a:p>
          <a:p>
            <a:pPr marL="285750" indent="-285750" algn="just">
              <a:buFont typeface="Arial" panose="020B0604020202020204" pitchFamily="34" charset="0"/>
              <a:buChar char="•"/>
            </a:pPr>
            <a:endParaRPr lang="en-GB" dirty="0"/>
          </a:p>
        </p:txBody>
      </p:sp>
      <p:pic>
        <p:nvPicPr>
          <p:cNvPr id="6147" name="Picture 3" descr="C:\Users\Michael\Desktop\Managerial Idle\Mood Board - Fallout Shel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5" y="1887171"/>
            <a:ext cx="5530471" cy="310700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Michael\Desktop\Managerial Idle\Tiny Towers Gamesti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596" y="1870651"/>
            <a:ext cx="4304963" cy="312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61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F1EB4-8519-4699-8944-247CC28E308D}"/>
              </a:ext>
            </a:extLst>
          </p:cNvPr>
          <p:cNvSpPr>
            <a:spLocks noGrp="1"/>
          </p:cNvSpPr>
          <p:nvPr>
            <p:ph type="title"/>
          </p:nvPr>
        </p:nvSpPr>
        <p:spPr>
          <a:xfrm>
            <a:off x="684212" y="363201"/>
            <a:ext cx="8534400" cy="513877"/>
          </a:xfrm>
        </p:spPr>
        <p:txBody>
          <a:bodyPr>
            <a:normAutofit/>
          </a:bodyPr>
          <a:lstStyle/>
          <a:p>
            <a:r>
              <a:rPr lang="en-GB" sz="2000" u="sng" dirty="0" smtClean="0"/>
              <a:t>Core Loop</a:t>
            </a:r>
            <a:endParaRPr lang="en-GB" sz="2000" u="sng" dirty="0"/>
          </a:p>
        </p:txBody>
      </p:sp>
      <p:sp>
        <p:nvSpPr>
          <p:cNvPr id="6" name="Slide Number Placeholder 5">
            <a:extLst>
              <a:ext uri="{FF2B5EF4-FFF2-40B4-BE49-F238E27FC236}">
                <a16:creationId xmlns:a16="http://schemas.microsoft.com/office/drawing/2014/main" xmlns="" id="{4CBD2765-8F07-455B-AC0B-B94A69A5FCE6}"/>
              </a:ext>
            </a:extLst>
          </p:cNvPr>
          <p:cNvSpPr>
            <a:spLocks noGrp="1"/>
          </p:cNvSpPr>
          <p:nvPr>
            <p:ph type="sldNum" sz="quarter" idx="12"/>
          </p:nvPr>
        </p:nvSpPr>
        <p:spPr/>
        <p:txBody>
          <a:bodyPr/>
          <a:lstStyle/>
          <a:p>
            <a:fld id="{D57F1E4F-1CFF-5643-939E-217C01CDF565}" type="slidenum">
              <a:rPr lang="en-US" smtClean="0">
                <a:solidFill>
                  <a:schemeClr val="tx1"/>
                </a:solidFill>
              </a:rPr>
              <a:pPr/>
              <a:t>3</a:t>
            </a:fld>
            <a:endParaRPr lang="en-US" dirty="0">
              <a:solidFill>
                <a:schemeClr val="tx1"/>
              </a:solidFill>
            </a:endParaRPr>
          </a:p>
        </p:txBody>
      </p:sp>
      <p:sp>
        <p:nvSpPr>
          <p:cNvPr id="7" name="TextBox 6">
            <a:extLst>
              <a:ext uri="{FF2B5EF4-FFF2-40B4-BE49-F238E27FC236}">
                <a16:creationId xmlns:a16="http://schemas.microsoft.com/office/drawing/2014/main" xmlns="" id="{008FDF1F-C456-45E6-A633-C026FF9585B9}"/>
              </a:ext>
            </a:extLst>
          </p:cNvPr>
          <p:cNvSpPr txBox="1"/>
          <p:nvPr/>
        </p:nvSpPr>
        <p:spPr>
          <a:xfrm>
            <a:off x="684212" y="1250302"/>
            <a:ext cx="10652482" cy="3600986"/>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Trigger</a:t>
            </a:r>
            <a:r>
              <a:rPr lang="en-GB" sz="2400" dirty="0"/>
              <a:t>: Previous tasks complete (Notification) </a:t>
            </a:r>
            <a:endParaRPr lang="en-GB" sz="2400" dirty="0" smtClean="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Action: Select completed task </a:t>
            </a:r>
            <a:r>
              <a:rPr lang="en-GB" sz="2400" dirty="0" smtClean="0"/>
              <a:t>prompts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Reward: In game </a:t>
            </a:r>
            <a:r>
              <a:rPr lang="en-GB" sz="2400" dirty="0" smtClean="0"/>
              <a:t>currencies/resources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Investment: Spend </a:t>
            </a:r>
            <a:r>
              <a:rPr lang="en-GB" sz="2400" dirty="0" smtClean="0"/>
              <a:t>currencies/resources </a:t>
            </a:r>
            <a:r>
              <a:rPr lang="en-GB" sz="2400" dirty="0"/>
              <a:t>on setting new tasks to be carried out</a:t>
            </a:r>
          </a:p>
          <a:p>
            <a:pPr algn="just"/>
            <a:endParaRPr lang="en-GB" dirty="0"/>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97802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F1EB4-8519-4699-8944-247CC28E308D}"/>
              </a:ext>
            </a:extLst>
          </p:cNvPr>
          <p:cNvSpPr>
            <a:spLocks noGrp="1"/>
          </p:cNvSpPr>
          <p:nvPr>
            <p:ph type="title"/>
          </p:nvPr>
        </p:nvSpPr>
        <p:spPr>
          <a:xfrm>
            <a:off x="684212" y="363201"/>
            <a:ext cx="8534400" cy="513877"/>
          </a:xfrm>
        </p:spPr>
        <p:txBody>
          <a:bodyPr>
            <a:normAutofit/>
          </a:bodyPr>
          <a:lstStyle/>
          <a:p>
            <a:r>
              <a:rPr lang="en-GB" sz="2000" u="sng" dirty="0" smtClean="0"/>
              <a:t>Theme</a:t>
            </a:r>
            <a:endParaRPr lang="en-GB" sz="2000" u="sng" dirty="0"/>
          </a:p>
        </p:txBody>
      </p:sp>
      <p:sp>
        <p:nvSpPr>
          <p:cNvPr id="6" name="Slide Number Placeholder 5">
            <a:extLst>
              <a:ext uri="{FF2B5EF4-FFF2-40B4-BE49-F238E27FC236}">
                <a16:creationId xmlns:a16="http://schemas.microsoft.com/office/drawing/2014/main" xmlns="" id="{4CBD2765-8F07-455B-AC0B-B94A69A5FCE6}"/>
              </a:ext>
            </a:extLst>
          </p:cNvPr>
          <p:cNvSpPr>
            <a:spLocks noGrp="1"/>
          </p:cNvSpPr>
          <p:nvPr>
            <p:ph type="sldNum" sz="quarter" idx="12"/>
          </p:nvPr>
        </p:nvSpPr>
        <p:spPr/>
        <p:txBody>
          <a:bodyPr/>
          <a:lstStyle/>
          <a:p>
            <a:fld id="{D57F1E4F-1CFF-5643-939E-217C01CDF565}" type="slidenum">
              <a:rPr lang="en-US" smtClean="0">
                <a:solidFill>
                  <a:schemeClr val="tx1"/>
                </a:solidFill>
              </a:rPr>
              <a:pPr/>
              <a:t>4</a:t>
            </a:fld>
            <a:endParaRPr lang="en-US" dirty="0">
              <a:solidFill>
                <a:schemeClr val="tx1"/>
              </a:solidFill>
            </a:endParaRPr>
          </a:p>
        </p:txBody>
      </p:sp>
      <p:sp>
        <p:nvSpPr>
          <p:cNvPr id="7" name="TextBox 6">
            <a:extLst>
              <a:ext uri="{FF2B5EF4-FFF2-40B4-BE49-F238E27FC236}">
                <a16:creationId xmlns:a16="http://schemas.microsoft.com/office/drawing/2014/main" xmlns="" id="{008FDF1F-C456-45E6-A633-C026FF9585B9}"/>
              </a:ext>
            </a:extLst>
          </p:cNvPr>
          <p:cNvSpPr txBox="1"/>
          <p:nvPr/>
        </p:nvSpPr>
        <p:spPr>
          <a:xfrm>
            <a:off x="684212" y="1250302"/>
            <a:ext cx="10652482" cy="646331"/>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Ant Hives</a:t>
            </a:r>
            <a:endParaRPr lang="en-GB" dirty="0"/>
          </a:p>
          <a:p>
            <a:pPr marL="285750" indent="-285750" algn="just">
              <a:buFont typeface="Arial" panose="020B0604020202020204" pitchFamily="34" charset="0"/>
              <a:buChar char="•"/>
            </a:pPr>
            <a:endParaRPr lang="en-GB" dirty="0"/>
          </a:p>
        </p:txBody>
      </p:sp>
      <p:pic>
        <p:nvPicPr>
          <p:cNvPr id="3074" name="Picture 2" descr="C:\Users\Michael\Desktop\Managerial Idle\Mood Board - Ant Hive Graph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77" y="1699327"/>
            <a:ext cx="5041083" cy="300196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ichael\Desktop\Managerial Idle\Natural History Ant Colon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324" y="1699326"/>
            <a:ext cx="4003291" cy="300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17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F1EB4-8519-4699-8944-247CC28E308D}"/>
              </a:ext>
            </a:extLst>
          </p:cNvPr>
          <p:cNvSpPr>
            <a:spLocks noGrp="1"/>
          </p:cNvSpPr>
          <p:nvPr>
            <p:ph type="title"/>
          </p:nvPr>
        </p:nvSpPr>
        <p:spPr>
          <a:xfrm>
            <a:off x="684212" y="363201"/>
            <a:ext cx="8534400" cy="513877"/>
          </a:xfrm>
        </p:spPr>
        <p:txBody>
          <a:bodyPr>
            <a:normAutofit/>
          </a:bodyPr>
          <a:lstStyle/>
          <a:p>
            <a:r>
              <a:rPr lang="en-GB" sz="2000" u="sng" dirty="0" smtClean="0"/>
              <a:t>Additional Loop</a:t>
            </a:r>
            <a:endParaRPr lang="en-GB" sz="2000" u="sng" dirty="0"/>
          </a:p>
        </p:txBody>
      </p:sp>
      <p:sp>
        <p:nvSpPr>
          <p:cNvPr id="6" name="Slide Number Placeholder 5">
            <a:extLst>
              <a:ext uri="{FF2B5EF4-FFF2-40B4-BE49-F238E27FC236}">
                <a16:creationId xmlns:a16="http://schemas.microsoft.com/office/drawing/2014/main" xmlns="" id="{4CBD2765-8F07-455B-AC0B-B94A69A5FCE6}"/>
              </a:ext>
            </a:extLst>
          </p:cNvPr>
          <p:cNvSpPr>
            <a:spLocks noGrp="1"/>
          </p:cNvSpPr>
          <p:nvPr>
            <p:ph type="sldNum" sz="quarter" idx="12"/>
          </p:nvPr>
        </p:nvSpPr>
        <p:spPr/>
        <p:txBody>
          <a:bodyPr/>
          <a:lstStyle/>
          <a:p>
            <a:fld id="{D57F1E4F-1CFF-5643-939E-217C01CDF565}" type="slidenum">
              <a:rPr lang="en-US" smtClean="0">
                <a:solidFill>
                  <a:schemeClr val="tx1"/>
                </a:solidFill>
              </a:rPr>
              <a:pPr/>
              <a:t>5</a:t>
            </a:fld>
            <a:endParaRPr lang="en-US" dirty="0">
              <a:solidFill>
                <a:schemeClr val="tx1"/>
              </a:solidFill>
            </a:endParaRPr>
          </a:p>
        </p:txBody>
      </p:sp>
      <p:sp>
        <p:nvSpPr>
          <p:cNvPr id="7" name="TextBox 6">
            <a:extLst>
              <a:ext uri="{FF2B5EF4-FFF2-40B4-BE49-F238E27FC236}">
                <a16:creationId xmlns:a16="http://schemas.microsoft.com/office/drawing/2014/main" xmlns="" id="{008FDF1F-C456-45E6-A633-C026FF9585B9}"/>
              </a:ext>
            </a:extLst>
          </p:cNvPr>
          <p:cNvSpPr txBox="1"/>
          <p:nvPr/>
        </p:nvSpPr>
        <p:spPr>
          <a:xfrm>
            <a:off x="684212" y="1250302"/>
            <a:ext cx="10652482" cy="646331"/>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Additional Management based compulsion loops</a:t>
            </a:r>
            <a:endParaRPr lang="en-GB" dirty="0"/>
          </a:p>
          <a:p>
            <a:pPr marL="285750" indent="-285750" algn="just">
              <a:buFont typeface="Arial" panose="020B0604020202020204" pitchFamily="34" charset="0"/>
              <a:buChar char="•"/>
            </a:pPr>
            <a:endParaRPr lang="en-GB" dirty="0"/>
          </a:p>
        </p:txBody>
      </p:sp>
      <p:pic>
        <p:nvPicPr>
          <p:cNvPr id="4098" name="Picture 2" descr="C:\Users\Michael\Desktop\Managerial Idle\Fallout Shelter Promotional 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1896633"/>
            <a:ext cx="5201442" cy="292541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ichael\Desktop\Managerial Idle\Ant And Hornet Fight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654" y="1896633"/>
            <a:ext cx="4385983" cy="2925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79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F1EB4-8519-4699-8944-247CC28E308D}"/>
              </a:ext>
            </a:extLst>
          </p:cNvPr>
          <p:cNvSpPr>
            <a:spLocks noGrp="1"/>
          </p:cNvSpPr>
          <p:nvPr>
            <p:ph type="title"/>
          </p:nvPr>
        </p:nvSpPr>
        <p:spPr>
          <a:xfrm>
            <a:off x="684212" y="363201"/>
            <a:ext cx="8534400" cy="513877"/>
          </a:xfrm>
        </p:spPr>
        <p:txBody>
          <a:bodyPr>
            <a:normAutofit/>
          </a:bodyPr>
          <a:lstStyle/>
          <a:p>
            <a:r>
              <a:rPr lang="en-GB" sz="2000" u="sng" dirty="0" smtClean="0"/>
              <a:t>Game Screen Mock Up</a:t>
            </a:r>
            <a:endParaRPr lang="en-GB" sz="2000" u="sng" dirty="0"/>
          </a:p>
        </p:txBody>
      </p:sp>
      <p:sp>
        <p:nvSpPr>
          <p:cNvPr id="6" name="Slide Number Placeholder 5">
            <a:extLst>
              <a:ext uri="{FF2B5EF4-FFF2-40B4-BE49-F238E27FC236}">
                <a16:creationId xmlns:a16="http://schemas.microsoft.com/office/drawing/2014/main" xmlns="" id="{4CBD2765-8F07-455B-AC0B-B94A69A5FCE6}"/>
              </a:ext>
            </a:extLst>
          </p:cNvPr>
          <p:cNvSpPr>
            <a:spLocks noGrp="1"/>
          </p:cNvSpPr>
          <p:nvPr>
            <p:ph type="sldNum" sz="quarter" idx="12"/>
          </p:nvPr>
        </p:nvSpPr>
        <p:spPr/>
        <p:txBody>
          <a:bodyPr/>
          <a:lstStyle/>
          <a:p>
            <a:fld id="{D57F1E4F-1CFF-5643-939E-217C01CDF565}" type="slidenum">
              <a:rPr lang="en-US" smtClean="0">
                <a:solidFill>
                  <a:schemeClr val="tx1"/>
                </a:solidFill>
              </a:rPr>
              <a:pPr/>
              <a:t>6</a:t>
            </a:fld>
            <a:endParaRPr lang="en-US" dirty="0">
              <a:solidFill>
                <a:schemeClr val="tx1"/>
              </a:solidFill>
            </a:endParaRPr>
          </a:p>
        </p:txBody>
      </p:sp>
      <p:pic>
        <p:nvPicPr>
          <p:cNvPr id="5123" name="Picture 3" descr="C:\Users\Michael\Desktop\Managerial Idle\Game Screen Mock Up 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69" y="1097280"/>
            <a:ext cx="8399145" cy="559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16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F1EB4-8519-4699-8944-247CC28E308D}"/>
              </a:ext>
            </a:extLst>
          </p:cNvPr>
          <p:cNvSpPr>
            <a:spLocks noGrp="1"/>
          </p:cNvSpPr>
          <p:nvPr>
            <p:ph type="title"/>
          </p:nvPr>
        </p:nvSpPr>
        <p:spPr>
          <a:xfrm>
            <a:off x="684212" y="363201"/>
            <a:ext cx="8534400" cy="513877"/>
          </a:xfrm>
        </p:spPr>
        <p:txBody>
          <a:bodyPr>
            <a:normAutofit/>
          </a:bodyPr>
          <a:lstStyle/>
          <a:p>
            <a:r>
              <a:rPr lang="en-GB" sz="2000" u="sng" dirty="0"/>
              <a:t>Early concept work and Prototype</a:t>
            </a:r>
          </a:p>
        </p:txBody>
      </p:sp>
      <p:sp>
        <p:nvSpPr>
          <p:cNvPr id="6" name="Slide Number Placeholder 5">
            <a:extLst>
              <a:ext uri="{FF2B5EF4-FFF2-40B4-BE49-F238E27FC236}">
                <a16:creationId xmlns:a16="http://schemas.microsoft.com/office/drawing/2014/main" xmlns="" id="{4CBD2765-8F07-455B-AC0B-B94A69A5FCE6}"/>
              </a:ext>
            </a:extLst>
          </p:cNvPr>
          <p:cNvSpPr>
            <a:spLocks noGrp="1"/>
          </p:cNvSpPr>
          <p:nvPr>
            <p:ph type="sldNum" sz="quarter" idx="12"/>
          </p:nvPr>
        </p:nvSpPr>
        <p:spPr/>
        <p:txBody>
          <a:bodyPr/>
          <a:lstStyle/>
          <a:p>
            <a:fld id="{D57F1E4F-1CFF-5643-939E-217C01CDF565}" type="slidenum">
              <a:rPr lang="en-US" smtClean="0">
                <a:solidFill>
                  <a:schemeClr val="tx1"/>
                </a:solidFill>
              </a:rPr>
              <a:pPr/>
              <a:t>7</a:t>
            </a:fld>
            <a:endParaRPr lang="en-US" dirty="0">
              <a:solidFill>
                <a:schemeClr val="tx1"/>
              </a:solidFill>
            </a:endParaRPr>
          </a:p>
        </p:txBody>
      </p:sp>
      <p:sp>
        <p:nvSpPr>
          <p:cNvPr id="7" name="TextBox 6">
            <a:extLst>
              <a:ext uri="{FF2B5EF4-FFF2-40B4-BE49-F238E27FC236}">
                <a16:creationId xmlns:a16="http://schemas.microsoft.com/office/drawing/2014/main" xmlns="" id="{008FDF1F-C456-45E6-A633-C026FF9585B9}"/>
              </a:ext>
            </a:extLst>
          </p:cNvPr>
          <p:cNvSpPr txBox="1"/>
          <p:nvPr/>
        </p:nvSpPr>
        <p:spPr>
          <a:xfrm>
            <a:off x="684212" y="1250302"/>
            <a:ext cx="10652482" cy="646331"/>
          </a:xfrm>
          <a:prstGeom prst="rect">
            <a:avLst/>
          </a:prstGeom>
          <a:noFill/>
        </p:spPr>
        <p:txBody>
          <a:bodyPr wrap="square" rtlCol="0">
            <a:spAutoFit/>
          </a:bodyPr>
          <a:lstStyle/>
          <a:p>
            <a:pPr marL="285750" indent="-285750" algn="just">
              <a:buFont typeface="Arial" panose="020B0604020202020204" pitchFamily="34" charset="0"/>
              <a:buChar char="•"/>
            </a:pPr>
            <a:r>
              <a:rPr lang="en-GB" dirty="0"/>
              <a:t>Include concept art and video footage.</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227980605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320</TotalTime>
  <Words>516</Words>
  <Application>Microsoft Office PowerPoint</Application>
  <PresentationFormat>Custom</PresentationFormat>
  <Paragraphs>36</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Slice</vt:lpstr>
      <vt:lpstr>Managerial colony game concept </vt:lpstr>
      <vt:lpstr>Research</vt:lpstr>
      <vt:lpstr>Core Loop</vt:lpstr>
      <vt:lpstr>Theme</vt:lpstr>
      <vt:lpstr>Additional Loop</vt:lpstr>
      <vt:lpstr>Game Screen Mock Up</vt:lpstr>
      <vt:lpstr>Early concept work and Prototype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6 Group 3 : Pitch Presentation</dc:title>
  <dc:creator>Ochuko Ideh</dc:creator>
  <cp:lastModifiedBy>Michael Curtis</cp:lastModifiedBy>
  <cp:revision>19</cp:revision>
  <dcterms:created xsi:type="dcterms:W3CDTF">2017-10-09T13:56:42Z</dcterms:created>
  <dcterms:modified xsi:type="dcterms:W3CDTF">2017-10-10T10:50:38Z</dcterms:modified>
</cp:coreProperties>
</file>