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58" r:id="rId4"/>
    <p:sldId id="261"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6804E9E-32EA-4773-A3DD-BCD45CE5B211}" type="datetimeFigureOut">
              <a:rPr lang="en-GB" smtClean="0"/>
              <a:t>08/10/2017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601CD0-4C0C-451F-965C-BC1516A6E20A}" type="slidenum">
              <a:rPr lang="en-GB" smtClean="0"/>
              <a:t>‹#›</a:t>
            </a:fld>
            <a:endParaRPr lang="en-GB"/>
          </a:p>
        </p:txBody>
      </p:sp>
    </p:spTree>
    <p:extLst>
      <p:ext uri="{BB962C8B-B14F-4D97-AF65-F5344CB8AC3E}">
        <p14:creationId xmlns:p14="http://schemas.microsoft.com/office/powerpoint/2010/main" val="1224981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6804E9E-32EA-4773-A3DD-BCD45CE5B211}" type="datetimeFigureOut">
              <a:rPr lang="en-GB" smtClean="0"/>
              <a:t>08/10/2017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601CD0-4C0C-451F-965C-BC1516A6E20A}" type="slidenum">
              <a:rPr lang="en-GB" smtClean="0"/>
              <a:t>‹#›</a:t>
            </a:fld>
            <a:endParaRPr lang="en-GB"/>
          </a:p>
        </p:txBody>
      </p:sp>
    </p:spTree>
    <p:extLst>
      <p:ext uri="{BB962C8B-B14F-4D97-AF65-F5344CB8AC3E}">
        <p14:creationId xmlns:p14="http://schemas.microsoft.com/office/powerpoint/2010/main" val="422577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6804E9E-32EA-4773-A3DD-BCD45CE5B211}" type="datetimeFigureOut">
              <a:rPr lang="en-GB" smtClean="0"/>
              <a:t>08/10/2017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601CD0-4C0C-451F-965C-BC1516A6E20A}" type="slidenum">
              <a:rPr lang="en-GB" smtClean="0"/>
              <a:t>‹#›</a:t>
            </a:fld>
            <a:endParaRPr lang="en-GB"/>
          </a:p>
        </p:txBody>
      </p:sp>
    </p:spTree>
    <p:extLst>
      <p:ext uri="{BB962C8B-B14F-4D97-AF65-F5344CB8AC3E}">
        <p14:creationId xmlns:p14="http://schemas.microsoft.com/office/powerpoint/2010/main" val="4054902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6804E9E-32EA-4773-A3DD-BCD45CE5B211}" type="datetimeFigureOut">
              <a:rPr lang="en-GB" smtClean="0"/>
              <a:t>08/10/2017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601CD0-4C0C-451F-965C-BC1516A6E20A}" type="slidenum">
              <a:rPr lang="en-GB" smtClean="0"/>
              <a:t>‹#›</a:t>
            </a:fld>
            <a:endParaRPr lang="en-GB"/>
          </a:p>
        </p:txBody>
      </p:sp>
    </p:spTree>
    <p:extLst>
      <p:ext uri="{BB962C8B-B14F-4D97-AF65-F5344CB8AC3E}">
        <p14:creationId xmlns:p14="http://schemas.microsoft.com/office/powerpoint/2010/main" val="3473673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804E9E-32EA-4773-A3DD-BCD45CE5B211}" type="datetimeFigureOut">
              <a:rPr lang="en-GB" smtClean="0"/>
              <a:t>08/10/2017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601CD0-4C0C-451F-965C-BC1516A6E20A}" type="slidenum">
              <a:rPr lang="en-GB" smtClean="0"/>
              <a:t>‹#›</a:t>
            </a:fld>
            <a:endParaRPr lang="en-GB"/>
          </a:p>
        </p:txBody>
      </p:sp>
    </p:spTree>
    <p:extLst>
      <p:ext uri="{BB962C8B-B14F-4D97-AF65-F5344CB8AC3E}">
        <p14:creationId xmlns:p14="http://schemas.microsoft.com/office/powerpoint/2010/main" val="3400799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6804E9E-32EA-4773-A3DD-BCD45CE5B211}" type="datetimeFigureOut">
              <a:rPr lang="en-GB" smtClean="0"/>
              <a:t>08/10/2017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2601CD0-4C0C-451F-965C-BC1516A6E20A}" type="slidenum">
              <a:rPr lang="en-GB" smtClean="0"/>
              <a:t>‹#›</a:t>
            </a:fld>
            <a:endParaRPr lang="en-GB"/>
          </a:p>
        </p:txBody>
      </p:sp>
    </p:spTree>
    <p:extLst>
      <p:ext uri="{BB962C8B-B14F-4D97-AF65-F5344CB8AC3E}">
        <p14:creationId xmlns:p14="http://schemas.microsoft.com/office/powerpoint/2010/main" val="1494009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6804E9E-32EA-4773-A3DD-BCD45CE5B211}" type="datetimeFigureOut">
              <a:rPr lang="en-GB" smtClean="0"/>
              <a:t>08/10/2017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2601CD0-4C0C-451F-965C-BC1516A6E20A}" type="slidenum">
              <a:rPr lang="en-GB" smtClean="0"/>
              <a:t>‹#›</a:t>
            </a:fld>
            <a:endParaRPr lang="en-GB"/>
          </a:p>
        </p:txBody>
      </p:sp>
    </p:spTree>
    <p:extLst>
      <p:ext uri="{BB962C8B-B14F-4D97-AF65-F5344CB8AC3E}">
        <p14:creationId xmlns:p14="http://schemas.microsoft.com/office/powerpoint/2010/main" val="3990351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6804E9E-32EA-4773-A3DD-BCD45CE5B211}" type="datetimeFigureOut">
              <a:rPr lang="en-GB" smtClean="0"/>
              <a:t>08/10/2017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2601CD0-4C0C-451F-965C-BC1516A6E20A}" type="slidenum">
              <a:rPr lang="en-GB" smtClean="0"/>
              <a:t>‹#›</a:t>
            </a:fld>
            <a:endParaRPr lang="en-GB"/>
          </a:p>
        </p:txBody>
      </p:sp>
    </p:spTree>
    <p:extLst>
      <p:ext uri="{BB962C8B-B14F-4D97-AF65-F5344CB8AC3E}">
        <p14:creationId xmlns:p14="http://schemas.microsoft.com/office/powerpoint/2010/main" val="4046881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804E9E-32EA-4773-A3DD-BCD45CE5B211}" type="datetimeFigureOut">
              <a:rPr lang="en-GB" smtClean="0"/>
              <a:t>08/10/2017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2601CD0-4C0C-451F-965C-BC1516A6E20A}" type="slidenum">
              <a:rPr lang="en-GB" smtClean="0"/>
              <a:t>‹#›</a:t>
            </a:fld>
            <a:endParaRPr lang="en-GB"/>
          </a:p>
        </p:txBody>
      </p:sp>
    </p:spTree>
    <p:extLst>
      <p:ext uri="{BB962C8B-B14F-4D97-AF65-F5344CB8AC3E}">
        <p14:creationId xmlns:p14="http://schemas.microsoft.com/office/powerpoint/2010/main" val="3491355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804E9E-32EA-4773-A3DD-BCD45CE5B211}" type="datetimeFigureOut">
              <a:rPr lang="en-GB" smtClean="0"/>
              <a:t>08/10/2017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2601CD0-4C0C-451F-965C-BC1516A6E20A}" type="slidenum">
              <a:rPr lang="en-GB" smtClean="0"/>
              <a:t>‹#›</a:t>
            </a:fld>
            <a:endParaRPr lang="en-GB"/>
          </a:p>
        </p:txBody>
      </p:sp>
    </p:spTree>
    <p:extLst>
      <p:ext uri="{BB962C8B-B14F-4D97-AF65-F5344CB8AC3E}">
        <p14:creationId xmlns:p14="http://schemas.microsoft.com/office/powerpoint/2010/main" val="1338851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804E9E-32EA-4773-A3DD-BCD45CE5B211}" type="datetimeFigureOut">
              <a:rPr lang="en-GB" smtClean="0"/>
              <a:t>08/10/2017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2601CD0-4C0C-451F-965C-BC1516A6E20A}" type="slidenum">
              <a:rPr lang="en-GB" smtClean="0"/>
              <a:t>‹#›</a:t>
            </a:fld>
            <a:endParaRPr lang="en-GB"/>
          </a:p>
        </p:txBody>
      </p:sp>
    </p:spTree>
    <p:extLst>
      <p:ext uri="{BB962C8B-B14F-4D97-AF65-F5344CB8AC3E}">
        <p14:creationId xmlns:p14="http://schemas.microsoft.com/office/powerpoint/2010/main" val="2439741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804E9E-32EA-4773-A3DD-BCD45CE5B211}" type="datetimeFigureOut">
              <a:rPr lang="en-GB" smtClean="0"/>
              <a:t>08/10/2017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601CD0-4C0C-451F-965C-BC1516A6E20A}" type="slidenum">
              <a:rPr lang="en-GB" smtClean="0"/>
              <a:t>‹#›</a:t>
            </a:fld>
            <a:endParaRPr lang="en-GB"/>
          </a:p>
        </p:txBody>
      </p:sp>
    </p:spTree>
    <p:extLst>
      <p:ext uri="{BB962C8B-B14F-4D97-AF65-F5344CB8AC3E}">
        <p14:creationId xmlns:p14="http://schemas.microsoft.com/office/powerpoint/2010/main" val="4081720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www.google.co.uk/url?sa=i&amp;rct=j&amp;q=&amp;esrc=s&amp;source=images&amp;cd=&amp;cad=rja&amp;uact=8&amp;ved=0ahUKEwjPosya9crWAhWCvhQKHegUDWYQjRwIBw&amp;url=http://www.uvlist.net/game-2085-Rally%2BBike&amp;psig=AFQjCNEri8Z9G9pNkYGw1At-EOfNvn5l8Q&amp;ust=1506792361103701" TargetMode="External"/><Relationship Id="rId13" Type="http://schemas.openxmlformats.org/officeDocument/2006/relationships/image" Target="../media/image7.jpeg"/><Relationship Id="rId18" Type="http://schemas.openxmlformats.org/officeDocument/2006/relationships/hyperlink" Target="https://www.google.co.uk/url?sa=i&amp;rct=j&amp;q=&amp;esrc=s&amp;source=images&amp;cd=&amp;cad=rja&amp;uact=8&amp;ved=0ahUKEwjEyYTDlcvWAhVMKMAKHRRwAg8QjRwIBw&amp;url=https://itunes.apple.com/us/app/real-wedding-prado-road-runner-game/id1236091278?mt%3D8&amp;psig=AFQjCNEDDu2krAApDSS6MmGyNSj4Lk2N_A&amp;ust=1506801046226898" TargetMode="External"/><Relationship Id="rId3" Type="http://schemas.openxmlformats.org/officeDocument/2006/relationships/image" Target="../media/image2.jpeg"/><Relationship Id="rId21" Type="http://schemas.openxmlformats.org/officeDocument/2006/relationships/image" Target="../media/image11.jpeg"/><Relationship Id="rId7" Type="http://schemas.openxmlformats.org/officeDocument/2006/relationships/image" Target="../media/image4.png"/><Relationship Id="rId12" Type="http://schemas.openxmlformats.org/officeDocument/2006/relationships/hyperlink" Target="https://www.google.co.uk/url?sa=i&amp;rct=j&amp;q=&amp;esrc=s&amp;source=images&amp;cd=&amp;cad=rja&amp;uact=8&amp;ved=0ahUKEwjXyruA-crWAhUEOhQKHS33BKoQjRwIBw&amp;url=https://play.google.com/store/apps/details?id%3Dcom.Charismatix.DirtRaceTE&amp;psig=AFQjCNEri8Z9G9pNkYGw1At-EOfNvn5l8Q&amp;ust=1506792361103701" TargetMode="External"/><Relationship Id="rId17" Type="http://schemas.openxmlformats.org/officeDocument/2006/relationships/image" Target="../media/image9.jpeg"/><Relationship Id="rId25" Type="http://schemas.openxmlformats.org/officeDocument/2006/relationships/image" Target="../media/image13.png"/><Relationship Id="rId2" Type="http://schemas.openxmlformats.org/officeDocument/2006/relationships/hyperlink" Target="https://www.google.co.uk/url?sa=i&amp;rct=j&amp;q=&amp;esrc=s&amp;source=images&amp;cd=&amp;cad=rja&amp;uact=8&amp;ved=0ahUKEwjJupPLjcvWAhXHuhQKHbLiBysQjRwIBw&amp;url=https://itunes.apple.com/sa/app/road-surfers-dash-a-real-car-race-sim-endless-racing-rush/id947843728?mt%3D8&amp;psig=AFQjCNEfTP9ufN45sQ-UIkf5bS7TzJSumA&amp;ust=1506798930350895" TargetMode="External"/><Relationship Id="rId16" Type="http://schemas.openxmlformats.org/officeDocument/2006/relationships/hyperlink" Target="http://www.google.co.uk/url?sa=i&amp;rct=j&amp;q=&amp;esrc=s&amp;source=images&amp;cd=&amp;cad=rja&amp;uact=8&amp;ved=0ahUKEwj11syC-srWAhWBPBoKHawyDrYQjRwIBw&amp;url=http://www.pcworld.pl/ftp/tiny-cars-2.html&amp;psig=AFQjCNEri8Z9G9pNkYGw1At-EOfNvn5l8Q&amp;ust=1506792361103701" TargetMode="External"/><Relationship Id="rId20" Type="http://schemas.openxmlformats.org/officeDocument/2006/relationships/hyperlink" Target="https://www.google.co.uk/url?sa=i&amp;rct=j&amp;q=&amp;esrc=s&amp;source=images&amp;cd=&amp;cad=rja&amp;uact=8&amp;ved=0ahUKEwjbr7vEl8vWAhXmA8AKHS4iCZcQjRwIBw&amp;url=https://experiments.withgoogle.com/chrome/js-racing&amp;psig=AFQjCNEfTP9ufN45sQ-UIkf5bS7TzJSumA&amp;ust=1506798930350895" TargetMode="External"/><Relationship Id="rId1" Type="http://schemas.openxmlformats.org/officeDocument/2006/relationships/slideLayout" Target="../slideLayouts/slideLayout2.xml"/><Relationship Id="rId6" Type="http://schemas.openxmlformats.org/officeDocument/2006/relationships/hyperlink" Target="http://www.google.co.uk/url?sa=i&amp;rct=j&amp;q=&amp;esrc=s&amp;source=images&amp;cd=&amp;cad=rja&amp;uact=8&amp;ved=&amp;url=http://www.juegosclasicosportables.com/2013/06/road-fighter-portable-nes-nintendo.html&amp;psig=AFQjCNEri8Z9G9pNkYGw1At-EOfNvn5l8Q&amp;ust=1506792361103701" TargetMode="External"/><Relationship Id="rId11" Type="http://schemas.openxmlformats.org/officeDocument/2006/relationships/image" Target="../media/image6.png"/><Relationship Id="rId24" Type="http://schemas.openxmlformats.org/officeDocument/2006/relationships/hyperlink" Target="http://www.google.co.uk/url?sa=i&amp;rct=j&amp;q=&amp;esrc=s&amp;source=images&amp;cd=&amp;cad=rja&amp;uact=8&amp;ved=0ahUKEwjPosya9crWAhWCvhQKHegUDWYQjRwIBw&amp;url=http://www.gameclassification.com/EN/games/8921-Rally-Bike/index.html&amp;psig=AFQjCNEri8Z9G9pNkYGw1At-EOfNvn5l8Q&amp;ust=1506792361103701" TargetMode="External"/><Relationship Id="rId5" Type="http://schemas.openxmlformats.org/officeDocument/2006/relationships/image" Target="../media/image3.jpeg"/><Relationship Id="rId15" Type="http://schemas.openxmlformats.org/officeDocument/2006/relationships/image" Target="../media/image8.jpeg"/><Relationship Id="rId23" Type="http://schemas.openxmlformats.org/officeDocument/2006/relationships/image" Target="../media/image12.jpeg"/><Relationship Id="rId10" Type="http://schemas.openxmlformats.org/officeDocument/2006/relationships/hyperlink" Target="http://www.google.co.uk/url?sa=i&amp;rct=j&amp;q=&amp;esrc=s&amp;source=images&amp;cd=&amp;cad=rja&amp;uact=8&amp;ved=0ahUKEwjPosya9crWAhWCvhQKHegUDWYQjRwIBw&amp;url=http://www.juegosclasicosportables.com/2010/10/slap-fight-portable.html&amp;psig=AFQjCNEri8Z9G9pNkYGw1At-EOfNvn5l8Q&amp;ust=1506792361103701" TargetMode="External"/><Relationship Id="rId19" Type="http://schemas.openxmlformats.org/officeDocument/2006/relationships/image" Target="../media/image10.jpeg"/><Relationship Id="rId4" Type="http://schemas.openxmlformats.org/officeDocument/2006/relationships/hyperlink" Target="https://www.google.co.uk/url?sa=i&amp;rct=j&amp;q=&amp;esrc=s&amp;source=images&amp;cd=&amp;cad=rja&amp;uact=8&amp;ved=0ahUKEwjJupPLjcvWAhXHuhQKHbLiBysQjRwIBw&amp;url=https://itunes.apple.com/us/app/road-surfers-dash-a-real-car-race-sim-endless-racing-rush/id947843728?mt%3D8&amp;psig=AFQjCNEfTP9ufN45sQ-UIkf5bS7TzJSumA&amp;ust=1506798930350895" TargetMode="External"/><Relationship Id="rId9" Type="http://schemas.openxmlformats.org/officeDocument/2006/relationships/image" Target="../media/image5.png"/><Relationship Id="rId14" Type="http://schemas.openxmlformats.org/officeDocument/2006/relationships/hyperlink" Target="http://www.google.co.uk/url?sa=i&amp;rct=j&amp;q=&amp;esrc=s&amp;source=images&amp;cd=&amp;cad=rja&amp;uact=8&amp;ved=0ahUKEwj4gbyo-MrWAhVENxQKHYs6DmIQjRwIBw&amp;url=http://www.juggernart.com/games/free-online-racing-games/micro-racers.html&amp;psig=AFQjCNEri8Z9G9pNkYGw1At-EOfNvn5l8Q&amp;ust=1506792361103701" TargetMode="External"/><Relationship Id="rId22" Type="http://schemas.openxmlformats.org/officeDocument/2006/relationships/hyperlink" Target="https://www.youtube.com/watch?v=Tsis9PogW2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bigfishgames.com/blog/2014-global-gaming-stats-whos-playing-what-and-why/" TargetMode="External"/><Relationship Id="rId2" Type="http://schemas.openxmlformats.org/officeDocument/2006/relationships/hyperlink" Target="http://www.nicolelazzaro.com/the4-keys-to-fun/" TargetMode="External"/><Relationship Id="rId1" Type="http://schemas.openxmlformats.org/officeDocument/2006/relationships/slideLayout" Target="../slideLayouts/slideLayout2.xml"/><Relationship Id="rId4" Type="http://schemas.openxmlformats.org/officeDocument/2006/relationships/hyperlink" Target="http://www.bigfishgames.com/blog/2015-global-video-game-stats-whos-playing-what-and-wh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Times New Roman" panose="02020603050405020304" pitchFamily="18" charset="0"/>
                <a:cs typeface="Times New Roman" panose="02020603050405020304" pitchFamily="18" charset="0"/>
              </a:rPr>
              <a:t>4 Keys of Fun for Racing Games</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83968" y="1349575"/>
            <a:ext cx="4464496" cy="5069160"/>
          </a:xfrm>
        </p:spPr>
        <p:txBody>
          <a:bodyPr>
            <a:normAutofit/>
          </a:bodyPr>
          <a:lstStyle/>
          <a:p>
            <a:pPr marL="0" indent="0">
              <a:buNone/>
            </a:pPr>
            <a:r>
              <a:rPr lang="en-GB" sz="1800" dirty="0" smtClean="0">
                <a:latin typeface="Times New Roman" panose="02020603050405020304" pitchFamily="18" charset="0"/>
                <a:cs typeface="Times New Roman" panose="02020603050405020304" pitchFamily="18" charset="0"/>
              </a:rPr>
              <a:t>The racing type game genre gets the player to control the movement of vehicles to help avoid, collect and win an race. This results in the player acquiring rewards like in game currency, upgrades and all new vehicles. </a:t>
            </a:r>
          </a:p>
          <a:p>
            <a:pPr marL="0" indent="0">
              <a:buNone/>
            </a:pPr>
            <a:endParaRPr lang="en-GB" sz="1800" dirty="0">
              <a:latin typeface="Times New Roman" panose="02020603050405020304" pitchFamily="18" charset="0"/>
              <a:cs typeface="Times New Roman" panose="02020603050405020304" pitchFamily="18" charset="0"/>
            </a:endParaRPr>
          </a:p>
          <a:p>
            <a:pPr marL="0" indent="0">
              <a:buNone/>
            </a:pPr>
            <a:r>
              <a:rPr lang="en-GB" sz="1800" dirty="0" smtClean="0">
                <a:latin typeface="Times New Roman" panose="02020603050405020304" pitchFamily="18" charset="0"/>
                <a:cs typeface="Times New Roman" panose="02020603050405020304" pitchFamily="18" charset="0"/>
              </a:rPr>
              <a:t>These games have an element of strategy and reaching an goal causing the player to feel the emotions linked with Hard Fun.</a:t>
            </a:r>
          </a:p>
          <a:p>
            <a:pPr marL="0" indent="0">
              <a:buNone/>
            </a:pPr>
            <a:endParaRPr lang="en-GB" sz="1800" dirty="0">
              <a:latin typeface="Times New Roman" panose="02020603050405020304" pitchFamily="18" charset="0"/>
              <a:cs typeface="Times New Roman" panose="02020603050405020304" pitchFamily="18" charset="0"/>
            </a:endParaRPr>
          </a:p>
          <a:p>
            <a:pPr marL="0" indent="0">
              <a:buNone/>
            </a:pPr>
            <a:r>
              <a:rPr lang="en-GB" sz="1800" dirty="0" smtClean="0">
                <a:latin typeface="Times New Roman" panose="02020603050405020304" pitchFamily="18" charset="0"/>
                <a:cs typeface="Times New Roman" panose="02020603050405020304" pitchFamily="18" charset="0"/>
              </a:rPr>
              <a:t>Also these games tend to have an </a:t>
            </a:r>
            <a:r>
              <a:rPr lang="en-GB" sz="1800" dirty="0" err="1" smtClean="0">
                <a:latin typeface="Times New Roman" panose="02020603050405020304" pitchFamily="18" charset="0"/>
                <a:cs typeface="Times New Roman" panose="02020603050405020304" pitchFamily="18" charset="0"/>
              </a:rPr>
              <a:t>Mulitplayer</a:t>
            </a:r>
            <a:r>
              <a:rPr lang="en-GB" sz="1800" dirty="0" smtClean="0">
                <a:latin typeface="Times New Roman" panose="02020603050405020304" pitchFamily="18" charset="0"/>
                <a:cs typeface="Times New Roman" panose="02020603050405020304" pitchFamily="18" charset="0"/>
              </a:rPr>
              <a:t> or the ability for two players to play on one screen. This links to the player/s competing or co-operating which the emotions link to People Fun.</a:t>
            </a:r>
            <a:endParaRPr lang="en-GB" sz="1800" dirty="0">
              <a:latin typeface="Times New Roman" panose="02020603050405020304" pitchFamily="18" charset="0"/>
              <a:cs typeface="Times New Roman" panose="02020603050405020304" pitchFamily="18" charset="0"/>
            </a:endParaRPr>
          </a:p>
        </p:txBody>
      </p:sp>
      <p:pic>
        <p:nvPicPr>
          <p:cNvPr id="2050" name="Picture 2" descr="https://rlv.zcache.com/4_keys_2_fun_poster-rcd4075a32adc4d07bb1fce57035835ed_wh5_8byvr_540.jpg"/>
          <p:cNvPicPr>
            <a:picLocks noChangeAspect="1" noChangeArrowheads="1"/>
          </p:cNvPicPr>
          <p:nvPr/>
        </p:nvPicPr>
        <p:blipFill rotWithShape="1">
          <a:blip r:embed="rId2">
            <a:extLst>
              <a:ext uri="{28A0092B-C50C-407E-A947-70E740481C1C}">
                <a14:useLocalDpi xmlns:a14="http://schemas.microsoft.com/office/drawing/2010/main" val="0"/>
              </a:ext>
            </a:extLst>
          </a:blip>
          <a:srcRect l="5118" t="5232" r="4645" b="5072"/>
          <a:stretch/>
        </p:blipFill>
        <p:spPr bwMode="auto">
          <a:xfrm>
            <a:off x="179512" y="1916832"/>
            <a:ext cx="3958278" cy="3934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8427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2" descr="Related imag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0"/>
            <a:ext cx="1794481" cy="250336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Related image">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5145" y="-2584"/>
            <a:ext cx="1826975" cy="24954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 descr="Related image">
            <a:hlinkClick r:id="rId6"/>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8242"/>
          <a:stretch/>
        </p:blipFill>
        <p:spPr bwMode="auto">
          <a:xfrm>
            <a:off x="2840039" y="2427634"/>
            <a:ext cx="2308026" cy="218992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Related image">
            <a:hlinkClick r:id="rId8"/>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0" y="0"/>
            <a:ext cx="1891753" cy="249289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Related image">
            <a:hlinkClick r:id="rId10"/>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60269" y="-2585"/>
            <a:ext cx="1990611" cy="249547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GB" dirty="0" smtClean="0">
                <a:latin typeface="Times New Roman" panose="02020603050405020304" pitchFamily="18" charset="0"/>
                <a:cs typeface="Times New Roman" panose="02020603050405020304" pitchFamily="18" charset="0"/>
              </a:rPr>
              <a:t>Mood board </a:t>
            </a:r>
            <a:endParaRPr lang="en-GB" dirty="0">
              <a:latin typeface="Times New Roman" panose="02020603050405020304" pitchFamily="18" charset="0"/>
              <a:cs typeface="Times New Roman" panose="02020603050405020304" pitchFamily="18" charset="0"/>
            </a:endParaRPr>
          </a:p>
        </p:txBody>
      </p:sp>
      <p:pic>
        <p:nvPicPr>
          <p:cNvPr id="9" name="Picture 14" descr="Image result for birds eye view racing games">
            <a:hlinkClick r:id="rId12"/>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 y="4594701"/>
            <a:ext cx="3333459" cy="22717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Image result for birds eye view racing games">
            <a:hlinkClick r:id="rId14"/>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 y="2340700"/>
            <a:ext cx="2855574" cy="225399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8" descr="Related image">
            <a:hlinkClick r:id="rId16"/>
          </p:cNvPr>
          <p:cNvPicPr>
            <a:picLocks noChangeAspect="1" noChangeArrowheads="1"/>
          </p:cNvPicPr>
          <p:nvPr/>
        </p:nvPicPr>
        <p:blipFill rotWithShape="1">
          <a:blip r:embed="rId17">
            <a:extLst>
              <a:ext uri="{28A0092B-C50C-407E-A947-70E740481C1C}">
                <a14:useLocalDpi xmlns:a14="http://schemas.microsoft.com/office/drawing/2010/main" val="0"/>
              </a:ext>
            </a:extLst>
          </a:blip>
          <a:srcRect r="17592"/>
          <a:stretch/>
        </p:blipFill>
        <p:spPr bwMode="auto">
          <a:xfrm>
            <a:off x="5148065" y="2476798"/>
            <a:ext cx="2448271" cy="213097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4" descr="Image result">
            <a:hlinkClick r:id="rId18"/>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33459" y="4594700"/>
            <a:ext cx="3542797" cy="226329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2" descr="Image result">
            <a:hlinkClick r:id="rId20"/>
          </p:cNvPr>
          <p:cNvPicPr>
            <a:picLocks noChangeAspect="1" noChangeArrowheads="1"/>
          </p:cNvPicPr>
          <p:nvPr/>
        </p:nvPicPr>
        <p:blipFill rotWithShape="1">
          <a:blip r:embed="rId21">
            <a:extLst>
              <a:ext uri="{28A0092B-C50C-407E-A947-70E740481C1C}">
                <a14:useLocalDpi xmlns:a14="http://schemas.microsoft.com/office/drawing/2010/main" val="0"/>
              </a:ext>
            </a:extLst>
          </a:blip>
          <a:srcRect l="33798"/>
          <a:stretch/>
        </p:blipFill>
        <p:spPr bwMode="auto">
          <a:xfrm>
            <a:off x="6876256" y="4594701"/>
            <a:ext cx="2279995" cy="225238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0" descr="Image result">
            <a:hlinkClick r:id="rId22"/>
          </p:cNvPr>
          <p:cNvPicPr>
            <a:picLocks noChangeAspect="1" noChangeArrowheads="1"/>
          </p:cNvPicPr>
          <p:nvPr/>
        </p:nvPicPr>
        <p:blipFill rotWithShape="1">
          <a:blip r:embed="rId23" cstate="print">
            <a:extLst>
              <a:ext uri="{28A0092B-C50C-407E-A947-70E740481C1C}">
                <a14:useLocalDpi xmlns:a14="http://schemas.microsoft.com/office/drawing/2010/main" val="0"/>
              </a:ext>
            </a:extLst>
          </a:blip>
          <a:srcRect l="28685" t="6375" r="29178"/>
          <a:stretch/>
        </p:blipFill>
        <p:spPr bwMode="auto">
          <a:xfrm>
            <a:off x="7446601" y="0"/>
            <a:ext cx="1697399" cy="247679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Related image">
            <a:hlinkClick r:id="rId24"/>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446601" y="2389911"/>
            <a:ext cx="1697399" cy="226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79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Times New Roman" panose="02020603050405020304" pitchFamily="18" charset="0"/>
                <a:cs typeface="Times New Roman" panose="02020603050405020304" pitchFamily="18" charset="0"/>
              </a:rPr>
              <a:t>Target Demographic/Audience</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GB" sz="2000" dirty="0" smtClean="0">
                <a:latin typeface="Times New Roman" panose="02020603050405020304" pitchFamily="18" charset="0"/>
                <a:cs typeface="Times New Roman" panose="02020603050405020304" pitchFamily="18" charset="0"/>
              </a:rPr>
              <a:t>Male and Female gamers aged between 25-35 who play on their phones/tablets.</a:t>
            </a:r>
          </a:p>
          <a:p>
            <a:pPr marL="0" indent="0">
              <a:buNone/>
            </a:pPr>
            <a:endParaRPr lang="en-GB" sz="2000" dirty="0" smtClean="0">
              <a:latin typeface="Times New Roman" panose="02020603050405020304" pitchFamily="18" charset="0"/>
              <a:cs typeface="Times New Roman" panose="02020603050405020304" pitchFamily="18" charset="0"/>
            </a:endParaRPr>
          </a:p>
          <a:p>
            <a:r>
              <a:rPr lang="en-GB" sz="2000" dirty="0" smtClean="0">
                <a:latin typeface="Times New Roman" panose="02020603050405020304" pitchFamily="18" charset="0"/>
                <a:cs typeface="Times New Roman" panose="02020603050405020304" pitchFamily="18" charset="0"/>
              </a:rPr>
              <a:t>This is due to:</a:t>
            </a:r>
          </a:p>
          <a:p>
            <a:r>
              <a:rPr lang="en-GB" sz="2000" dirty="0" smtClean="0">
                <a:latin typeface="Times New Roman" panose="02020603050405020304" pitchFamily="18" charset="0"/>
                <a:cs typeface="Times New Roman" panose="02020603050405020304" pitchFamily="18" charset="0"/>
              </a:rPr>
              <a:t>The average gamer age in the US being 30 in 2014 (</a:t>
            </a:r>
            <a:r>
              <a:rPr lang="en-GB" sz="2000" dirty="0" err="1" smtClean="0">
                <a:latin typeface="Times New Roman" panose="02020603050405020304" pitchFamily="18" charset="0"/>
                <a:cs typeface="Times New Roman" panose="02020603050405020304" pitchFamily="18" charset="0"/>
              </a:rPr>
              <a:t>Galarneau</a:t>
            </a:r>
            <a:r>
              <a:rPr lang="en-GB" sz="2000" dirty="0" smtClean="0">
                <a:latin typeface="Times New Roman" panose="02020603050405020304" pitchFamily="18" charset="0"/>
                <a:cs typeface="Times New Roman" panose="02020603050405020304" pitchFamily="18" charset="0"/>
              </a:rPr>
              <a:t>) and rising to 31 in 2015 (Lofgren)</a:t>
            </a:r>
          </a:p>
          <a:p>
            <a:r>
              <a:rPr lang="en-GB" sz="2000" dirty="0">
                <a:latin typeface="Times New Roman" panose="02020603050405020304" pitchFamily="18" charset="0"/>
                <a:cs typeface="Times New Roman" panose="02020603050405020304" pitchFamily="18" charset="0"/>
              </a:rPr>
              <a:t>T</a:t>
            </a:r>
            <a:r>
              <a:rPr lang="en-GB" sz="2000" dirty="0" smtClean="0">
                <a:latin typeface="Times New Roman" panose="02020603050405020304" pitchFamily="18" charset="0"/>
                <a:cs typeface="Times New Roman" panose="02020603050405020304" pitchFamily="18" charset="0"/>
              </a:rPr>
              <a:t>he average gamer age in the UK is 35 (</a:t>
            </a:r>
            <a:r>
              <a:rPr lang="en-GB" sz="2000" dirty="0" err="1" smtClean="0">
                <a:latin typeface="Times New Roman" panose="02020603050405020304" pitchFamily="18" charset="0"/>
                <a:cs typeface="Times New Roman" panose="02020603050405020304" pitchFamily="18" charset="0"/>
              </a:rPr>
              <a:t>Galarneau</a:t>
            </a:r>
            <a:r>
              <a:rPr lang="en-GB" sz="2000" dirty="0" smtClean="0">
                <a:latin typeface="Times New Roman" panose="02020603050405020304" pitchFamily="18" charset="0"/>
                <a:cs typeface="Times New Roman" panose="02020603050405020304" pitchFamily="18" charset="0"/>
              </a:rPr>
              <a:t>) </a:t>
            </a:r>
          </a:p>
          <a:p>
            <a:r>
              <a:rPr lang="en-GB" sz="2000" dirty="0" smtClean="0">
                <a:latin typeface="Times New Roman" panose="02020603050405020304" pitchFamily="18" charset="0"/>
                <a:cs typeface="Times New Roman" panose="02020603050405020304" pitchFamily="18" charset="0"/>
              </a:rPr>
              <a:t>Male and Female gamers ratio is very similar, ratio being 52 : 48 (</a:t>
            </a:r>
            <a:r>
              <a:rPr lang="en-GB" sz="2000" dirty="0" err="1" smtClean="0">
                <a:latin typeface="Times New Roman" panose="02020603050405020304" pitchFamily="18" charset="0"/>
                <a:cs typeface="Times New Roman" panose="02020603050405020304" pitchFamily="18" charset="0"/>
              </a:rPr>
              <a:t>Galarneau</a:t>
            </a:r>
            <a:r>
              <a:rPr lang="en-GB" sz="2000" dirty="0" smtClean="0"/>
              <a:t>)</a:t>
            </a:r>
            <a:r>
              <a:rPr lang="en-GB" sz="2000" dirty="0" smtClean="0">
                <a:latin typeface="Times New Roman" panose="02020603050405020304" pitchFamily="18" charset="0"/>
                <a:cs typeface="Times New Roman" panose="02020603050405020304" pitchFamily="18" charset="0"/>
              </a:rPr>
              <a:t> </a:t>
            </a:r>
          </a:p>
          <a:p>
            <a:r>
              <a:rPr lang="en-GB" sz="2000" dirty="0" smtClean="0">
                <a:latin typeface="Times New Roman" panose="02020603050405020304" pitchFamily="18" charset="0"/>
                <a:cs typeface="Times New Roman" panose="02020603050405020304" pitchFamily="18" charset="0"/>
              </a:rPr>
              <a:t>Mobile apps are more profitable. $28 billion in 2014 (</a:t>
            </a:r>
            <a:r>
              <a:rPr lang="en-GB" sz="2000" dirty="0" err="1" smtClean="0">
                <a:latin typeface="Times New Roman" panose="02020603050405020304" pitchFamily="18" charset="0"/>
                <a:cs typeface="Times New Roman" panose="02020603050405020304" pitchFamily="18" charset="0"/>
              </a:rPr>
              <a:t>Galarneau</a:t>
            </a:r>
            <a:r>
              <a:rPr lang="en-GB" sz="2000" dirty="0" smtClean="0">
                <a:latin typeface="Times New Roman" panose="02020603050405020304" pitchFamily="18" charset="0"/>
                <a:cs typeface="Times New Roman" panose="02020603050405020304" pitchFamily="18" charset="0"/>
              </a:rPr>
              <a:t>) </a:t>
            </a:r>
            <a:r>
              <a:rPr lang="en-GB" sz="2000" dirty="0" smtClean="0">
                <a:latin typeface="Times New Roman" panose="02020603050405020304" pitchFamily="18" charset="0"/>
                <a:cs typeface="Times New Roman" panose="02020603050405020304" pitchFamily="18" charset="0"/>
              </a:rPr>
              <a:t>and risen to $30.3 billion in 2015 (Lofgren)</a:t>
            </a:r>
          </a:p>
          <a:p>
            <a:pPr marL="0" indent="0">
              <a:buNone/>
            </a:pPr>
            <a:endParaRPr lang="en-GB" dirty="0"/>
          </a:p>
        </p:txBody>
      </p:sp>
    </p:spTree>
    <p:extLst>
      <p:ext uri="{BB962C8B-B14F-4D97-AF65-F5344CB8AC3E}">
        <p14:creationId xmlns:p14="http://schemas.microsoft.com/office/powerpoint/2010/main" val="2904096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Concept art </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256521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Times New Roman" panose="02020603050405020304" pitchFamily="18" charset="0"/>
                <a:cs typeface="Times New Roman" panose="02020603050405020304" pitchFamily="18" charset="0"/>
              </a:rPr>
              <a:t>References</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r>
              <a:rPr lang="en-GB" sz="2000" dirty="0" err="1">
                <a:latin typeface="Times New Roman" panose="02020603050405020304" pitchFamily="18" charset="0"/>
                <a:cs typeface="Times New Roman" panose="02020603050405020304" pitchFamily="18" charset="0"/>
              </a:rPr>
              <a:t>Lazzaro</a:t>
            </a:r>
            <a:r>
              <a:rPr lang="en-GB" sz="2000" dirty="0">
                <a:latin typeface="Times New Roman" panose="02020603050405020304" pitchFamily="18" charset="0"/>
                <a:cs typeface="Times New Roman" panose="02020603050405020304" pitchFamily="18" charset="0"/>
              </a:rPr>
              <a:t>, N. (2017). </a:t>
            </a:r>
            <a:r>
              <a:rPr lang="en-GB" sz="2000" i="1" dirty="0">
                <a:latin typeface="Times New Roman" panose="02020603050405020304" pitchFamily="18" charset="0"/>
                <a:cs typeface="Times New Roman" panose="02020603050405020304" pitchFamily="18" charset="0"/>
              </a:rPr>
              <a:t>The 4 Keys 2 Fun | Nicole </a:t>
            </a:r>
            <a:r>
              <a:rPr lang="en-GB" sz="2000" i="1" dirty="0" err="1">
                <a:latin typeface="Times New Roman" panose="02020603050405020304" pitchFamily="18" charset="0"/>
                <a:cs typeface="Times New Roman" panose="02020603050405020304" pitchFamily="18" charset="0"/>
              </a:rPr>
              <a:t>Lazzaro's</a:t>
            </a:r>
            <a:r>
              <a:rPr lang="en-GB" sz="2000" i="1" dirty="0">
                <a:latin typeface="Times New Roman" panose="02020603050405020304" pitchFamily="18" charset="0"/>
                <a:cs typeface="Times New Roman" panose="02020603050405020304" pitchFamily="18" charset="0"/>
              </a:rPr>
              <a:t> Blog</a:t>
            </a:r>
            <a:r>
              <a:rPr lang="en-GB" sz="2000" dirty="0">
                <a:latin typeface="Times New Roman" panose="02020603050405020304" pitchFamily="18" charset="0"/>
                <a:cs typeface="Times New Roman" panose="02020603050405020304" pitchFamily="18" charset="0"/>
              </a:rPr>
              <a:t>. [online] Nicolelazzaro.com. Available at: </a:t>
            </a:r>
            <a:r>
              <a:rPr lang="en-GB" sz="2000" u="sng" dirty="0">
                <a:latin typeface="Times New Roman" panose="02020603050405020304" pitchFamily="18" charset="0"/>
                <a:cs typeface="Times New Roman" panose="02020603050405020304" pitchFamily="18" charset="0"/>
                <a:hlinkClick r:id="rId2"/>
              </a:rPr>
              <a:t>http://www.nicolelazzaro.com/the4-keys-to-fun/</a:t>
            </a:r>
            <a:r>
              <a:rPr lang="en-GB" sz="2000" dirty="0">
                <a:latin typeface="Times New Roman" panose="02020603050405020304" pitchFamily="18" charset="0"/>
                <a:cs typeface="Times New Roman" panose="02020603050405020304" pitchFamily="18" charset="0"/>
              </a:rPr>
              <a:t>  [Accessed 8 Oct. 2017</a:t>
            </a:r>
            <a:r>
              <a:rPr lang="en-GB" sz="2000" dirty="0" smtClean="0">
                <a:latin typeface="Times New Roman" panose="02020603050405020304" pitchFamily="18" charset="0"/>
                <a:cs typeface="Times New Roman" panose="02020603050405020304" pitchFamily="18" charset="0"/>
              </a:rPr>
              <a:t>].</a:t>
            </a:r>
          </a:p>
          <a:p>
            <a:pPr lvl="0"/>
            <a:endParaRPr lang="en-GB" sz="2000" dirty="0" smtClean="0">
              <a:latin typeface="Times New Roman" panose="02020603050405020304" pitchFamily="18" charset="0"/>
              <a:cs typeface="Times New Roman" panose="02020603050405020304" pitchFamily="18" charset="0"/>
            </a:endParaRPr>
          </a:p>
          <a:p>
            <a:pPr lvl="0"/>
            <a:r>
              <a:rPr lang="en-GB" sz="2000" dirty="0" err="1">
                <a:latin typeface="Times New Roman" panose="02020603050405020304" pitchFamily="18" charset="0"/>
                <a:cs typeface="Times New Roman" panose="02020603050405020304" pitchFamily="18" charset="0"/>
              </a:rPr>
              <a:t>Galarneau</a:t>
            </a:r>
            <a:r>
              <a:rPr lang="en-GB" sz="2000" dirty="0">
                <a:latin typeface="Times New Roman" panose="02020603050405020304" pitchFamily="18" charset="0"/>
                <a:cs typeface="Times New Roman" panose="02020603050405020304" pitchFamily="18" charset="0"/>
              </a:rPr>
              <a:t>, L. (2017). </a:t>
            </a:r>
            <a:r>
              <a:rPr lang="en-GB" sz="2000" i="1" dirty="0">
                <a:latin typeface="Times New Roman" panose="02020603050405020304" pitchFamily="18" charset="0"/>
                <a:cs typeface="Times New Roman" panose="02020603050405020304" pitchFamily="18" charset="0"/>
              </a:rPr>
              <a:t>2014 Global Gaming Stats: Who's Playing What, and Why? | Big Fish Blog</a:t>
            </a:r>
            <a:r>
              <a:rPr lang="en-GB" sz="2000" dirty="0">
                <a:latin typeface="Times New Roman" panose="02020603050405020304" pitchFamily="18" charset="0"/>
                <a:cs typeface="Times New Roman" panose="02020603050405020304" pitchFamily="18" charset="0"/>
              </a:rPr>
              <a:t>. [online] Big Fish Games. Available at: </a:t>
            </a:r>
            <a:r>
              <a:rPr lang="en-GB" sz="2000" u="sng" dirty="0">
                <a:latin typeface="Times New Roman" panose="02020603050405020304" pitchFamily="18" charset="0"/>
                <a:cs typeface="Times New Roman" panose="02020603050405020304" pitchFamily="18" charset="0"/>
                <a:hlinkClick r:id="rId3"/>
              </a:rPr>
              <a:t>http://www.bigfishgames.com/blog/2014-global-gaming-stats-whos-playing-what-and-why/</a:t>
            </a:r>
            <a:r>
              <a:rPr lang="en-GB" sz="2000" dirty="0">
                <a:latin typeface="Times New Roman" panose="02020603050405020304" pitchFamily="18" charset="0"/>
                <a:cs typeface="Times New Roman" panose="02020603050405020304" pitchFamily="18" charset="0"/>
              </a:rPr>
              <a:t>  [Accessed </a:t>
            </a:r>
            <a:r>
              <a:rPr lang="en-GB" sz="2000" dirty="0" smtClean="0">
                <a:latin typeface="Times New Roman" panose="02020603050405020304" pitchFamily="18" charset="0"/>
                <a:cs typeface="Times New Roman" panose="02020603050405020304" pitchFamily="18" charset="0"/>
              </a:rPr>
              <a:t>8 </a:t>
            </a:r>
            <a:r>
              <a:rPr lang="en-GB" sz="2000" dirty="0">
                <a:latin typeface="Times New Roman" panose="02020603050405020304" pitchFamily="18" charset="0"/>
                <a:cs typeface="Times New Roman" panose="02020603050405020304" pitchFamily="18" charset="0"/>
              </a:rPr>
              <a:t>Oct. 2017</a:t>
            </a:r>
            <a:r>
              <a:rPr lang="en-GB" sz="2000" dirty="0" smtClean="0">
                <a:latin typeface="Times New Roman" panose="02020603050405020304" pitchFamily="18" charset="0"/>
                <a:cs typeface="Times New Roman" panose="02020603050405020304" pitchFamily="18" charset="0"/>
              </a:rPr>
              <a:t>].</a:t>
            </a:r>
          </a:p>
          <a:p>
            <a:pPr lvl="0"/>
            <a:endParaRPr lang="en-GB" sz="2000" dirty="0">
              <a:latin typeface="Times New Roman" panose="02020603050405020304" pitchFamily="18" charset="0"/>
              <a:cs typeface="Times New Roman" panose="02020603050405020304" pitchFamily="18" charset="0"/>
            </a:endParaRPr>
          </a:p>
          <a:p>
            <a:pPr lvl="0"/>
            <a:r>
              <a:rPr lang="en-GB" sz="2000" dirty="0">
                <a:latin typeface="Times New Roman" panose="02020603050405020304" pitchFamily="18" charset="0"/>
                <a:cs typeface="Times New Roman" panose="02020603050405020304" pitchFamily="18" charset="0"/>
              </a:rPr>
              <a:t>Lofgren, K. (2017). </a:t>
            </a:r>
            <a:r>
              <a:rPr lang="en-GB" sz="2000" i="1" dirty="0">
                <a:latin typeface="Times New Roman" panose="02020603050405020304" pitchFamily="18" charset="0"/>
                <a:cs typeface="Times New Roman" panose="02020603050405020304" pitchFamily="18" charset="0"/>
              </a:rPr>
              <a:t>2015 Video Game Statistics &amp; Trends Who’s Playing What &amp; Why? | Big Fish Blog</a:t>
            </a:r>
            <a:r>
              <a:rPr lang="en-GB" sz="2000" dirty="0">
                <a:latin typeface="Times New Roman" panose="02020603050405020304" pitchFamily="18" charset="0"/>
                <a:cs typeface="Times New Roman" panose="02020603050405020304" pitchFamily="18" charset="0"/>
              </a:rPr>
              <a:t>. [online] Big Fish Games. Available at: </a:t>
            </a:r>
            <a:r>
              <a:rPr lang="en-GB" sz="2000" u="sng" dirty="0">
                <a:latin typeface="Times New Roman" panose="02020603050405020304" pitchFamily="18" charset="0"/>
                <a:cs typeface="Times New Roman" panose="02020603050405020304" pitchFamily="18" charset="0"/>
                <a:hlinkClick r:id="rId4"/>
              </a:rPr>
              <a:t>http://www.bigfishgames.com/blog/2015-global-video-game-stats-whos-playing-what-and-why/</a:t>
            </a:r>
            <a:r>
              <a:rPr lang="en-GB" sz="2000" dirty="0">
                <a:latin typeface="Times New Roman" panose="02020603050405020304" pitchFamily="18" charset="0"/>
                <a:cs typeface="Times New Roman" panose="02020603050405020304" pitchFamily="18" charset="0"/>
              </a:rPr>
              <a:t>  [Accessed </a:t>
            </a:r>
            <a:r>
              <a:rPr lang="en-GB" sz="2000" dirty="0" smtClean="0">
                <a:latin typeface="Times New Roman" panose="02020603050405020304" pitchFamily="18" charset="0"/>
                <a:cs typeface="Times New Roman" panose="02020603050405020304" pitchFamily="18" charset="0"/>
              </a:rPr>
              <a:t>8 </a:t>
            </a:r>
            <a:r>
              <a:rPr lang="en-GB" sz="2000" dirty="0">
                <a:latin typeface="Times New Roman" panose="02020603050405020304" pitchFamily="18" charset="0"/>
                <a:cs typeface="Times New Roman" panose="02020603050405020304" pitchFamily="18" charset="0"/>
              </a:rPr>
              <a:t>Oct. 2017].</a:t>
            </a:r>
          </a:p>
          <a:p>
            <a:pPr lvl="0"/>
            <a:endParaRPr lang="en-GB" sz="2000" dirty="0">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6322765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336</Words>
  <Application>Microsoft Office PowerPoint</Application>
  <PresentationFormat>On-screen Show (4:3)</PresentationFormat>
  <Paragraphs>22</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4 Keys of Fun for Racing Games</vt:lpstr>
      <vt:lpstr>Mood board </vt:lpstr>
      <vt:lpstr>Target Demographic/Audience</vt:lpstr>
      <vt:lpstr>Concept art </vt:lpstr>
      <vt:lpstr>References</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Racing game Idea</dc:title>
  <dc:creator>Tom</dc:creator>
  <cp:lastModifiedBy>Tom</cp:lastModifiedBy>
  <cp:revision>7</cp:revision>
  <dcterms:created xsi:type="dcterms:W3CDTF">2017-10-08T12:38:40Z</dcterms:created>
  <dcterms:modified xsi:type="dcterms:W3CDTF">2017-10-08T13:53:38Z</dcterms:modified>
</cp:coreProperties>
</file>