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70" r:id="rId6"/>
    <p:sldId id="271" r:id="rId7"/>
    <p:sldId id="266" r:id="rId8"/>
    <p:sldId id="258" r:id="rId9"/>
    <p:sldId id="263" r:id="rId10"/>
    <p:sldId id="267" r:id="rId11"/>
    <p:sldId id="268" r:id="rId12"/>
    <p:sldId id="269" r:id="rId13"/>
    <p:sldId id="264" r:id="rId14"/>
    <p:sldId id="272" r:id="rId15"/>
    <p:sldId id="265" r:id="rId16"/>
    <p:sldId id="273"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89289C-19C6-4F1C-B4EC-DBD175F39DB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ADF63010-EE5C-4D0B-AD1C-74CBA3C8EC1B}">
      <dgm:prSet phldrT="[Text]"/>
      <dgm:spPr/>
      <dgm:t>
        <a:bodyPr/>
        <a:lstStyle/>
        <a:p>
          <a:r>
            <a:rPr lang="en-GB" dirty="0" smtClean="0"/>
            <a:t>Combat</a:t>
          </a:r>
          <a:endParaRPr lang="en-GB" dirty="0"/>
        </a:p>
      </dgm:t>
    </dgm:pt>
    <dgm:pt modelId="{4821769F-79F8-48A8-BEB5-20A57336EBF4}" type="parTrans" cxnId="{ABA01E66-0D46-4403-95E2-80FB774994E8}">
      <dgm:prSet/>
      <dgm:spPr/>
      <dgm:t>
        <a:bodyPr/>
        <a:lstStyle/>
        <a:p>
          <a:endParaRPr lang="en-GB"/>
        </a:p>
      </dgm:t>
    </dgm:pt>
    <dgm:pt modelId="{DE0879EE-E9AA-4744-B445-C4AB7C899A49}" type="sibTrans" cxnId="{ABA01E66-0D46-4403-95E2-80FB774994E8}">
      <dgm:prSet/>
      <dgm:spPr/>
      <dgm:t>
        <a:bodyPr/>
        <a:lstStyle/>
        <a:p>
          <a:endParaRPr lang="en-GB"/>
        </a:p>
      </dgm:t>
    </dgm:pt>
    <dgm:pt modelId="{3E7CEEB5-4CDC-4AE1-9259-559C0A663D0A}">
      <dgm:prSet phldrT="[Text]"/>
      <dgm:spPr/>
      <dgm:t>
        <a:bodyPr/>
        <a:lstStyle/>
        <a:p>
          <a:r>
            <a:rPr lang="en-GB" dirty="0" smtClean="0"/>
            <a:t>Reward</a:t>
          </a:r>
          <a:endParaRPr lang="en-GB" dirty="0"/>
        </a:p>
      </dgm:t>
    </dgm:pt>
    <dgm:pt modelId="{A089212D-DC3A-4ED5-AC5A-CBB719ABF008}" type="parTrans" cxnId="{79AEF46B-1434-4032-A146-93B70612A1BC}">
      <dgm:prSet/>
      <dgm:spPr/>
      <dgm:t>
        <a:bodyPr/>
        <a:lstStyle/>
        <a:p>
          <a:endParaRPr lang="en-GB"/>
        </a:p>
      </dgm:t>
    </dgm:pt>
    <dgm:pt modelId="{1A59C0BF-E232-4F0A-9F18-5BF4AA517144}" type="sibTrans" cxnId="{79AEF46B-1434-4032-A146-93B70612A1BC}">
      <dgm:prSet/>
      <dgm:spPr/>
      <dgm:t>
        <a:bodyPr/>
        <a:lstStyle/>
        <a:p>
          <a:endParaRPr lang="en-GB"/>
        </a:p>
      </dgm:t>
    </dgm:pt>
    <dgm:pt modelId="{BD946120-550E-441C-B39A-22A01117C5AD}">
      <dgm:prSet phldrT="[Text]"/>
      <dgm:spPr/>
      <dgm:t>
        <a:bodyPr/>
        <a:lstStyle/>
        <a:p>
          <a:r>
            <a:rPr lang="en-GB" dirty="0" smtClean="0"/>
            <a:t>Puzzle</a:t>
          </a:r>
          <a:endParaRPr lang="en-GB" dirty="0"/>
        </a:p>
      </dgm:t>
    </dgm:pt>
    <dgm:pt modelId="{E2380B05-02F8-4F7B-A774-5BAE36B171EE}" type="parTrans" cxnId="{07B679CF-B962-43B3-A863-2AC30A7993CE}">
      <dgm:prSet/>
      <dgm:spPr/>
      <dgm:t>
        <a:bodyPr/>
        <a:lstStyle/>
        <a:p>
          <a:endParaRPr lang="en-GB"/>
        </a:p>
      </dgm:t>
    </dgm:pt>
    <dgm:pt modelId="{F131EF0F-86F5-48AC-80B2-084517F0FF61}" type="sibTrans" cxnId="{07B679CF-B962-43B3-A863-2AC30A7993CE}">
      <dgm:prSet/>
      <dgm:spPr/>
      <dgm:t>
        <a:bodyPr/>
        <a:lstStyle/>
        <a:p>
          <a:endParaRPr lang="en-GB"/>
        </a:p>
      </dgm:t>
    </dgm:pt>
    <dgm:pt modelId="{71D7C9E7-EC3B-487C-847A-442D1CC24E34}">
      <dgm:prSet phldrT="[Text]"/>
      <dgm:spPr/>
      <dgm:t>
        <a:bodyPr/>
        <a:lstStyle/>
        <a:p>
          <a:r>
            <a:rPr lang="en-GB" dirty="0" smtClean="0"/>
            <a:t>Reward</a:t>
          </a:r>
          <a:endParaRPr lang="en-GB" dirty="0"/>
        </a:p>
      </dgm:t>
    </dgm:pt>
    <dgm:pt modelId="{E0AEBD16-357A-4882-993C-A15E7813B328}" type="parTrans" cxnId="{D922B863-6EA7-4F35-A475-1B77F3D20947}">
      <dgm:prSet/>
      <dgm:spPr/>
    </dgm:pt>
    <dgm:pt modelId="{07427649-55DA-4DBD-9B2C-7FA992D6626C}" type="sibTrans" cxnId="{D922B863-6EA7-4F35-A475-1B77F3D20947}">
      <dgm:prSet/>
      <dgm:spPr/>
      <dgm:t>
        <a:bodyPr/>
        <a:lstStyle/>
        <a:p>
          <a:endParaRPr lang="en-GB"/>
        </a:p>
      </dgm:t>
    </dgm:pt>
    <dgm:pt modelId="{908509AE-0595-47A7-B36E-3C622894E773}" type="pres">
      <dgm:prSet presAssocID="{9789289C-19C6-4F1C-B4EC-DBD175F39DB0}" presName="cycle" presStyleCnt="0">
        <dgm:presLayoutVars>
          <dgm:dir/>
          <dgm:resizeHandles val="exact"/>
        </dgm:presLayoutVars>
      </dgm:prSet>
      <dgm:spPr/>
      <dgm:t>
        <a:bodyPr/>
        <a:lstStyle/>
        <a:p>
          <a:endParaRPr lang="en-GB"/>
        </a:p>
      </dgm:t>
    </dgm:pt>
    <dgm:pt modelId="{BD5E4A11-9871-4663-BEAA-7F2693429998}" type="pres">
      <dgm:prSet presAssocID="{ADF63010-EE5C-4D0B-AD1C-74CBA3C8EC1B}" presName="node" presStyleLbl="node1" presStyleIdx="0" presStyleCnt="4">
        <dgm:presLayoutVars>
          <dgm:bulletEnabled val="1"/>
        </dgm:presLayoutVars>
      </dgm:prSet>
      <dgm:spPr/>
      <dgm:t>
        <a:bodyPr/>
        <a:lstStyle/>
        <a:p>
          <a:endParaRPr lang="en-GB"/>
        </a:p>
      </dgm:t>
    </dgm:pt>
    <dgm:pt modelId="{B68B614F-78EA-4743-977B-65876C557753}" type="pres">
      <dgm:prSet presAssocID="{DE0879EE-E9AA-4744-B445-C4AB7C899A49}" presName="sibTrans" presStyleLbl="sibTrans2D1" presStyleIdx="0" presStyleCnt="4"/>
      <dgm:spPr/>
      <dgm:t>
        <a:bodyPr/>
        <a:lstStyle/>
        <a:p>
          <a:endParaRPr lang="en-GB"/>
        </a:p>
      </dgm:t>
    </dgm:pt>
    <dgm:pt modelId="{E4FA09DD-F54B-4F0D-9B32-55BBD4E11D3F}" type="pres">
      <dgm:prSet presAssocID="{DE0879EE-E9AA-4744-B445-C4AB7C899A49}" presName="connectorText" presStyleLbl="sibTrans2D1" presStyleIdx="0" presStyleCnt="4"/>
      <dgm:spPr/>
      <dgm:t>
        <a:bodyPr/>
        <a:lstStyle/>
        <a:p>
          <a:endParaRPr lang="en-GB"/>
        </a:p>
      </dgm:t>
    </dgm:pt>
    <dgm:pt modelId="{FA6330D6-0905-4F8F-9F92-4D9A69999D00}" type="pres">
      <dgm:prSet presAssocID="{3E7CEEB5-4CDC-4AE1-9259-559C0A663D0A}" presName="node" presStyleLbl="node1" presStyleIdx="1" presStyleCnt="4">
        <dgm:presLayoutVars>
          <dgm:bulletEnabled val="1"/>
        </dgm:presLayoutVars>
      </dgm:prSet>
      <dgm:spPr/>
      <dgm:t>
        <a:bodyPr/>
        <a:lstStyle/>
        <a:p>
          <a:endParaRPr lang="en-GB"/>
        </a:p>
      </dgm:t>
    </dgm:pt>
    <dgm:pt modelId="{E423080B-5786-4AC2-8837-09A498CDB39E}" type="pres">
      <dgm:prSet presAssocID="{1A59C0BF-E232-4F0A-9F18-5BF4AA517144}" presName="sibTrans" presStyleLbl="sibTrans2D1" presStyleIdx="1" presStyleCnt="4"/>
      <dgm:spPr/>
      <dgm:t>
        <a:bodyPr/>
        <a:lstStyle/>
        <a:p>
          <a:endParaRPr lang="en-GB"/>
        </a:p>
      </dgm:t>
    </dgm:pt>
    <dgm:pt modelId="{F68D03DE-8EAD-4FB1-885B-CAEC2810FEA1}" type="pres">
      <dgm:prSet presAssocID="{1A59C0BF-E232-4F0A-9F18-5BF4AA517144}" presName="connectorText" presStyleLbl="sibTrans2D1" presStyleIdx="1" presStyleCnt="4"/>
      <dgm:spPr/>
      <dgm:t>
        <a:bodyPr/>
        <a:lstStyle/>
        <a:p>
          <a:endParaRPr lang="en-GB"/>
        </a:p>
      </dgm:t>
    </dgm:pt>
    <dgm:pt modelId="{7D0B411F-96AD-469E-8F27-9EF61EBB6D63}" type="pres">
      <dgm:prSet presAssocID="{BD946120-550E-441C-B39A-22A01117C5AD}" presName="node" presStyleLbl="node1" presStyleIdx="2" presStyleCnt="4">
        <dgm:presLayoutVars>
          <dgm:bulletEnabled val="1"/>
        </dgm:presLayoutVars>
      </dgm:prSet>
      <dgm:spPr/>
      <dgm:t>
        <a:bodyPr/>
        <a:lstStyle/>
        <a:p>
          <a:endParaRPr lang="en-GB"/>
        </a:p>
      </dgm:t>
    </dgm:pt>
    <dgm:pt modelId="{DBE4E706-F10F-48E5-AC47-72766E72CB79}" type="pres">
      <dgm:prSet presAssocID="{F131EF0F-86F5-48AC-80B2-084517F0FF61}" presName="sibTrans" presStyleLbl="sibTrans2D1" presStyleIdx="2" presStyleCnt="4"/>
      <dgm:spPr/>
      <dgm:t>
        <a:bodyPr/>
        <a:lstStyle/>
        <a:p>
          <a:endParaRPr lang="en-GB"/>
        </a:p>
      </dgm:t>
    </dgm:pt>
    <dgm:pt modelId="{3891A7DB-F75E-45E9-9AD8-E6196D2456FD}" type="pres">
      <dgm:prSet presAssocID="{F131EF0F-86F5-48AC-80B2-084517F0FF61}" presName="connectorText" presStyleLbl="sibTrans2D1" presStyleIdx="2" presStyleCnt="4"/>
      <dgm:spPr/>
      <dgm:t>
        <a:bodyPr/>
        <a:lstStyle/>
        <a:p>
          <a:endParaRPr lang="en-GB"/>
        </a:p>
      </dgm:t>
    </dgm:pt>
    <dgm:pt modelId="{BEBB22AA-F6EC-434F-8A66-6C7DFEF8F750}" type="pres">
      <dgm:prSet presAssocID="{71D7C9E7-EC3B-487C-847A-442D1CC24E34}" presName="node" presStyleLbl="node1" presStyleIdx="3" presStyleCnt="4">
        <dgm:presLayoutVars>
          <dgm:bulletEnabled val="1"/>
        </dgm:presLayoutVars>
      </dgm:prSet>
      <dgm:spPr/>
      <dgm:t>
        <a:bodyPr/>
        <a:lstStyle/>
        <a:p>
          <a:endParaRPr lang="en-GB"/>
        </a:p>
      </dgm:t>
    </dgm:pt>
    <dgm:pt modelId="{0197F604-6116-4152-81D9-E7EAF6A40ECF}" type="pres">
      <dgm:prSet presAssocID="{07427649-55DA-4DBD-9B2C-7FA992D6626C}" presName="sibTrans" presStyleLbl="sibTrans2D1" presStyleIdx="3" presStyleCnt="4"/>
      <dgm:spPr/>
      <dgm:t>
        <a:bodyPr/>
        <a:lstStyle/>
        <a:p>
          <a:endParaRPr lang="en-GB"/>
        </a:p>
      </dgm:t>
    </dgm:pt>
    <dgm:pt modelId="{3F891CF0-D6E6-49D1-872D-D09A4E198325}" type="pres">
      <dgm:prSet presAssocID="{07427649-55DA-4DBD-9B2C-7FA992D6626C}" presName="connectorText" presStyleLbl="sibTrans2D1" presStyleIdx="3" presStyleCnt="4"/>
      <dgm:spPr/>
      <dgm:t>
        <a:bodyPr/>
        <a:lstStyle/>
        <a:p>
          <a:endParaRPr lang="en-GB"/>
        </a:p>
      </dgm:t>
    </dgm:pt>
  </dgm:ptLst>
  <dgm:cxnLst>
    <dgm:cxn modelId="{ABA01E66-0D46-4403-95E2-80FB774994E8}" srcId="{9789289C-19C6-4F1C-B4EC-DBD175F39DB0}" destId="{ADF63010-EE5C-4D0B-AD1C-74CBA3C8EC1B}" srcOrd="0" destOrd="0" parTransId="{4821769F-79F8-48A8-BEB5-20A57336EBF4}" sibTransId="{DE0879EE-E9AA-4744-B445-C4AB7C899A49}"/>
    <dgm:cxn modelId="{DA45AEBC-A55F-4178-A83B-4C7099A3D765}" type="presOf" srcId="{07427649-55DA-4DBD-9B2C-7FA992D6626C}" destId="{0197F604-6116-4152-81D9-E7EAF6A40ECF}" srcOrd="0" destOrd="0" presId="urn:microsoft.com/office/officeart/2005/8/layout/cycle2"/>
    <dgm:cxn modelId="{0141535D-CEF2-40AF-9421-482ED24A1AF0}" type="presOf" srcId="{71D7C9E7-EC3B-487C-847A-442D1CC24E34}" destId="{BEBB22AA-F6EC-434F-8A66-6C7DFEF8F750}" srcOrd="0" destOrd="0" presId="urn:microsoft.com/office/officeart/2005/8/layout/cycle2"/>
    <dgm:cxn modelId="{1D0D041F-755D-4732-B014-3F599982253E}" type="presOf" srcId="{DE0879EE-E9AA-4744-B445-C4AB7C899A49}" destId="{B68B614F-78EA-4743-977B-65876C557753}" srcOrd="0" destOrd="0" presId="urn:microsoft.com/office/officeart/2005/8/layout/cycle2"/>
    <dgm:cxn modelId="{45381FBF-03DC-4EB7-8D91-61234B0442FB}" type="presOf" srcId="{9789289C-19C6-4F1C-B4EC-DBD175F39DB0}" destId="{908509AE-0595-47A7-B36E-3C622894E773}" srcOrd="0" destOrd="0" presId="urn:microsoft.com/office/officeart/2005/8/layout/cycle2"/>
    <dgm:cxn modelId="{4899E93B-F327-4288-95B7-631B0C392F58}" type="presOf" srcId="{F131EF0F-86F5-48AC-80B2-084517F0FF61}" destId="{DBE4E706-F10F-48E5-AC47-72766E72CB79}" srcOrd="0" destOrd="0" presId="urn:microsoft.com/office/officeart/2005/8/layout/cycle2"/>
    <dgm:cxn modelId="{28BD2FEE-17C1-48DB-8F7C-C025DF2B24F8}" type="presOf" srcId="{1A59C0BF-E232-4F0A-9F18-5BF4AA517144}" destId="{F68D03DE-8EAD-4FB1-885B-CAEC2810FEA1}" srcOrd="1" destOrd="0" presId="urn:microsoft.com/office/officeart/2005/8/layout/cycle2"/>
    <dgm:cxn modelId="{D922B863-6EA7-4F35-A475-1B77F3D20947}" srcId="{9789289C-19C6-4F1C-B4EC-DBD175F39DB0}" destId="{71D7C9E7-EC3B-487C-847A-442D1CC24E34}" srcOrd="3" destOrd="0" parTransId="{E0AEBD16-357A-4882-993C-A15E7813B328}" sibTransId="{07427649-55DA-4DBD-9B2C-7FA992D6626C}"/>
    <dgm:cxn modelId="{77F0BA86-7C53-4A5D-8677-EF17EF058A4E}" type="presOf" srcId="{DE0879EE-E9AA-4744-B445-C4AB7C899A49}" destId="{E4FA09DD-F54B-4F0D-9B32-55BBD4E11D3F}" srcOrd="1" destOrd="0" presId="urn:microsoft.com/office/officeart/2005/8/layout/cycle2"/>
    <dgm:cxn modelId="{DCA77672-BFE7-4592-97D3-D4407D795FAB}" type="presOf" srcId="{F131EF0F-86F5-48AC-80B2-084517F0FF61}" destId="{3891A7DB-F75E-45E9-9AD8-E6196D2456FD}" srcOrd="1" destOrd="0" presId="urn:microsoft.com/office/officeart/2005/8/layout/cycle2"/>
    <dgm:cxn modelId="{532F9119-C328-4F03-A66C-80E49D2F54F9}" type="presOf" srcId="{07427649-55DA-4DBD-9B2C-7FA992D6626C}" destId="{3F891CF0-D6E6-49D1-872D-D09A4E198325}" srcOrd="1" destOrd="0" presId="urn:microsoft.com/office/officeart/2005/8/layout/cycle2"/>
    <dgm:cxn modelId="{07B679CF-B962-43B3-A863-2AC30A7993CE}" srcId="{9789289C-19C6-4F1C-B4EC-DBD175F39DB0}" destId="{BD946120-550E-441C-B39A-22A01117C5AD}" srcOrd="2" destOrd="0" parTransId="{E2380B05-02F8-4F7B-A774-5BAE36B171EE}" sibTransId="{F131EF0F-86F5-48AC-80B2-084517F0FF61}"/>
    <dgm:cxn modelId="{DDB51D3E-9909-4199-80F9-2E7AEAA554B6}" type="presOf" srcId="{3E7CEEB5-4CDC-4AE1-9259-559C0A663D0A}" destId="{FA6330D6-0905-4F8F-9F92-4D9A69999D00}" srcOrd="0" destOrd="0" presId="urn:microsoft.com/office/officeart/2005/8/layout/cycle2"/>
    <dgm:cxn modelId="{79AEF46B-1434-4032-A146-93B70612A1BC}" srcId="{9789289C-19C6-4F1C-B4EC-DBD175F39DB0}" destId="{3E7CEEB5-4CDC-4AE1-9259-559C0A663D0A}" srcOrd="1" destOrd="0" parTransId="{A089212D-DC3A-4ED5-AC5A-CBB719ABF008}" sibTransId="{1A59C0BF-E232-4F0A-9F18-5BF4AA517144}"/>
    <dgm:cxn modelId="{458345F6-A579-4D10-8E4A-AC70A8BF2710}" type="presOf" srcId="{1A59C0BF-E232-4F0A-9F18-5BF4AA517144}" destId="{E423080B-5786-4AC2-8837-09A498CDB39E}" srcOrd="0" destOrd="0" presId="urn:microsoft.com/office/officeart/2005/8/layout/cycle2"/>
    <dgm:cxn modelId="{D3192FAE-E5D5-4F3C-A0C0-7415A054789B}" type="presOf" srcId="{BD946120-550E-441C-B39A-22A01117C5AD}" destId="{7D0B411F-96AD-469E-8F27-9EF61EBB6D63}" srcOrd="0" destOrd="0" presId="urn:microsoft.com/office/officeart/2005/8/layout/cycle2"/>
    <dgm:cxn modelId="{FC9660BB-74F3-4A0D-BAB2-76725E4751A4}" type="presOf" srcId="{ADF63010-EE5C-4D0B-AD1C-74CBA3C8EC1B}" destId="{BD5E4A11-9871-4663-BEAA-7F2693429998}" srcOrd="0" destOrd="0" presId="urn:microsoft.com/office/officeart/2005/8/layout/cycle2"/>
    <dgm:cxn modelId="{40F524B2-0F9E-47DA-BB2E-FB426BA98D6F}" type="presParOf" srcId="{908509AE-0595-47A7-B36E-3C622894E773}" destId="{BD5E4A11-9871-4663-BEAA-7F2693429998}" srcOrd="0" destOrd="0" presId="urn:microsoft.com/office/officeart/2005/8/layout/cycle2"/>
    <dgm:cxn modelId="{DCD72471-3300-4263-BC19-552013253D3F}" type="presParOf" srcId="{908509AE-0595-47A7-B36E-3C622894E773}" destId="{B68B614F-78EA-4743-977B-65876C557753}" srcOrd="1" destOrd="0" presId="urn:microsoft.com/office/officeart/2005/8/layout/cycle2"/>
    <dgm:cxn modelId="{2F894881-6278-48B7-A910-41A5C22EFBFE}" type="presParOf" srcId="{B68B614F-78EA-4743-977B-65876C557753}" destId="{E4FA09DD-F54B-4F0D-9B32-55BBD4E11D3F}" srcOrd="0" destOrd="0" presId="urn:microsoft.com/office/officeart/2005/8/layout/cycle2"/>
    <dgm:cxn modelId="{1EF860E8-E1CF-4964-9F73-EFC11CC7B7FC}" type="presParOf" srcId="{908509AE-0595-47A7-B36E-3C622894E773}" destId="{FA6330D6-0905-4F8F-9F92-4D9A69999D00}" srcOrd="2" destOrd="0" presId="urn:microsoft.com/office/officeart/2005/8/layout/cycle2"/>
    <dgm:cxn modelId="{2F5E6677-ADB4-4960-B3D2-EE4A59EA681E}" type="presParOf" srcId="{908509AE-0595-47A7-B36E-3C622894E773}" destId="{E423080B-5786-4AC2-8837-09A498CDB39E}" srcOrd="3" destOrd="0" presId="urn:microsoft.com/office/officeart/2005/8/layout/cycle2"/>
    <dgm:cxn modelId="{3F4837E1-0E32-406A-9A5D-5B345D06A094}" type="presParOf" srcId="{E423080B-5786-4AC2-8837-09A498CDB39E}" destId="{F68D03DE-8EAD-4FB1-885B-CAEC2810FEA1}" srcOrd="0" destOrd="0" presId="urn:microsoft.com/office/officeart/2005/8/layout/cycle2"/>
    <dgm:cxn modelId="{AA9042DD-DEF1-483B-B5E8-CD26C4CC3380}" type="presParOf" srcId="{908509AE-0595-47A7-B36E-3C622894E773}" destId="{7D0B411F-96AD-469E-8F27-9EF61EBB6D63}" srcOrd="4" destOrd="0" presId="urn:microsoft.com/office/officeart/2005/8/layout/cycle2"/>
    <dgm:cxn modelId="{93704DA7-4880-432E-81CC-5900359E3A95}" type="presParOf" srcId="{908509AE-0595-47A7-B36E-3C622894E773}" destId="{DBE4E706-F10F-48E5-AC47-72766E72CB79}" srcOrd="5" destOrd="0" presId="urn:microsoft.com/office/officeart/2005/8/layout/cycle2"/>
    <dgm:cxn modelId="{77609190-D92A-4E18-A382-EF1A86055590}" type="presParOf" srcId="{DBE4E706-F10F-48E5-AC47-72766E72CB79}" destId="{3891A7DB-F75E-45E9-9AD8-E6196D2456FD}" srcOrd="0" destOrd="0" presId="urn:microsoft.com/office/officeart/2005/8/layout/cycle2"/>
    <dgm:cxn modelId="{269DBE6A-238B-4B8A-9DEE-50D668E251E7}" type="presParOf" srcId="{908509AE-0595-47A7-B36E-3C622894E773}" destId="{BEBB22AA-F6EC-434F-8A66-6C7DFEF8F750}" srcOrd="6" destOrd="0" presId="urn:microsoft.com/office/officeart/2005/8/layout/cycle2"/>
    <dgm:cxn modelId="{ABEC0F58-386C-41F2-AE98-81813703CDD7}" type="presParOf" srcId="{908509AE-0595-47A7-B36E-3C622894E773}" destId="{0197F604-6116-4152-81D9-E7EAF6A40ECF}" srcOrd="7" destOrd="0" presId="urn:microsoft.com/office/officeart/2005/8/layout/cycle2"/>
    <dgm:cxn modelId="{0580D247-6894-4FF3-910C-873C19FFE3E3}" type="presParOf" srcId="{0197F604-6116-4152-81D9-E7EAF6A40ECF}" destId="{3F891CF0-D6E6-49D1-872D-D09A4E19832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E4A11-9871-4663-BEAA-7F2693429998}">
      <dsp:nvSpPr>
        <dsp:cNvPr id="0" name=""/>
        <dsp:cNvSpPr/>
      </dsp:nvSpPr>
      <dsp:spPr>
        <a:xfrm>
          <a:off x="3852602" y="297"/>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Combat</a:t>
          </a:r>
          <a:endParaRPr lang="en-GB" sz="1500" kern="1200" dirty="0"/>
        </a:p>
      </dsp:txBody>
      <dsp:txXfrm>
        <a:off x="4029831" y="177526"/>
        <a:ext cx="855737" cy="855737"/>
      </dsp:txXfrm>
    </dsp:sp>
    <dsp:sp modelId="{B68B614F-78EA-4743-977B-65876C557753}">
      <dsp:nvSpPr>
        <dsp:cNvPr id="0" name=""/>
        <dsp:cNvSpPr/>
      </dsp:nvSpPr>
      <dsp:spPr>
        <a:xfrm rot="2700000">
          <a:off x="4932747" y="1036620"/>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a:off x="4946841" y="1084283"/>
        <a:ext cx="224555" cy="245065"/>
      </dsp:txXfrm>
    </dsp:sp>
    <dsp:sp modelId="{FA6330D6-0905-4F8F-9F92-4D9A69999D00}">
      <dsp:nvSpPr>
        <dsp:cNvPr id="0" name=""/>
        <dsp:cNvSpPr/>
      </dsp:nvSpPr>
      <dsp:spPr>
        <a:xfrm>
          <a:off x="5136331" y="1284027"/>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Reward</a:t>
          </a:r>
          <a:endParaRPr lang="en-GB" sz="1500" kern="1200" dirty="0"/>
        </a:p>
      </dsp:txBody>
      <dsp:txXfrm>
        <a:off x="5313560" y="1461256"/>
        <a:ext cx="855737" cy="855737"/>
      </dsp:txXfrm>
    </dsp:sp>
    <dsp:sp modelId="{E423080B-5786-4AC2-8837-09A498CDB39E}">
      <dsp:nvSpPr>
        <dsp:cNvPr id="0" name=""/>
        <dsp:cNvSpPr/>
      </dsp:nvSpPr>
      <dsp:spPr>
        <a:xfrm rot="8100000">
          <a:off x="4945587" y="2320349"/>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5027731" y="2368012"/>
        <a:ext cx="224555" cy="245065"/>
      </dsp:txXfrm>
    </dsp:sp>
    <dsp:sp modelId="{7D0B411F-96AD-469E-8F27-9EF61EBB6D63}">
      <dsp:nvSpPr>
        <dsp:cNvPr id="0" name=""/>
        <dsp:cNvSpPr/>
      </dsp:nvSpPr>
      <dsp:spPr>
        <a:xfrm>
          <a:off x="3852602" y="2567756"/>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Puzzle</a:t>
          </a:r>
          <a:endParaRPr lang="en-GB" sz="1500" kern="1200" dirty="0"/>
        </a:p>
      </dsp:txBody>
      <dsp:txXfrm>
        <a:off x="4029831" y="2744985"/>
        <a:ext cx="855737" cy="855737"/>
      </dsp:txXfrm>
    </dsp:sp>
    <dsp:sp modelId="{DBE4E706-F10F-48E5-AC47-72766E72CB79}">
      <dsp:nvSpPr>
        <dsp:cNvPr id="0" name=""/>
        <dsp:cNvSpPr/>
      </dsp:nvSpPr>
      <dsp:spPr>
        <a:xfrm rot="13500000">
          <a:off x="3661858" y="2333188"/>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3744002" y="2448901"/>
        <a:ext cx="224555" cy="245065"/>
      </dsp:txXfrm>
    </dsp:sp>
    <dsp:sp modelId="{BEBB22AA-F6EC-434F-8A66-6C7DFEF8F750}">
      <dsp:nvSpPr>
        <dsp:cNvPr id="0" name=""/>
        <dsp:cNvSpPr/>
      </dsp:nvSpPr>
      <dsp:spPr>
        <a:xfrm>
          <a:off x="2568872" y="1284027"/>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Reward</a:t>
          </a:r>
          <a:endParaRPr lang="en-GB" sz="1500" kern="1200" dirty="0"/>
        </a:p>
      </dsp:txBody>
      <dsp:txXfrm>
        <a:off x="2746101" y="1461256"/>
        <a:ext cx="855737" cy="855737"/>
      </dsp:txXfrm>
    </dsp:sp>
    <dsp:sp modelId="{0197F604-6116-4152-81D9-E7EAF6A40ECF}">
      <dsp:nvSpPr>
        <dsp:cNvPr id="0" name=""/>
        <dsp:cNvSpPr/>
      </dsp:nvSpPr>
      <dsp:spPr>
        <a:xfrm rot="18900000">
          <a:off x="3649018" y="1049459"/>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a:off x="3663112" y="1165172"/>
        <a:ext cx="224555" cy="24506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Group 2</a:t>
            </a:r>
            <a:endParaRPr lang="en-GB" dirty="0"/>
          </a:p>
        </p:txBody>
      </p:sp>
      <p:sp>
        <p:nvSpPr>
          <p:cNvPr id="3" name="Subtitle 2"/>
          <p:cNvSpPr>
            <a:spLocks noGrp="1"/>
          </p:cNvSpPr>
          <p:nvPr>
            <p:ph type="subTitle" idx="1"/>
          </p:nvPr>
        </p:nvSpPr>
        <p:spPr/>
        <p:txBody>
          <a:bodyPr/>
          <a:lstStyle/>
          <a:p>
            <a:r>
              <a:rPr lang="en-GB" dirty="0" smtClean="0"/>
              <a:t>Courtney, Tom, Lewis, Heather.</a:t>
            </a:r>
            <a:endParaRPr lang="en-GB" dirty="0"/>
          </a:p>
        </p:txBody>
      </p:sp>
    </p:spTree>
    <p:extLst>
      <p:ext uri="{BB962C8B-B14F-4D97-AF65-F5344CB8AC3E}">
        <p14:creationId xmlns:p14="http://schemas.microsoft.com/office/powerpoint/2010/main" val="138525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a:xfrm>
            <a:off x="1971088" y="2143219"/>
            <a:ext cx="3566827" cy="3777622"/>
          </a:xfrm>
        </p:spPr>
        <p:txBody>
          <a:bodyPr>
            <a:normAutofit/>
          </a:bodyPr>
          <a:lstStyle/>
          <a:p>
            <a:r>
              <a:rPr lang="en-GB" dirty="0" smtClean="0"/>
              <a:t>Three types of enemies:</a:t>
            </a:r>
          </a:p>
          <a:p>
            <a:pPr lvl="1"/>
            <a:r>
              <a:rPr lang="en-GB" sz="1800" dirty="0" smtClean="0"/>
              <a:t>Patrolling enemies. These enemies traverse between set waypoints. They can be avoided without combat if the player is cautious.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3526" y="1905000"/>
            <a:ext cx="3228474" cy="42540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493" y="1910528"/>
            <a:ext cx="2389799" cy="4248532"/>
          </a:xfrm>
          <a:prstGeom prst="rect">
            <a:avLst/>
          </a:prstGeom>
        </p:spPr>
      </p:pic>
    </p:spTree>
    <p:extLst>
      <p:ext uri="{BB962C8B-B14F-4D97-AF65-F5344CB8AC3E}">
        <p14:creationId xmlns:p14="http://schemas.microsoft.com/office/powerpoint/2010/main" val="391677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a:xfrm>
            <a:off x="2589211" y="2133600"/>
            <a:ext cx="5669759" cy="3777622"/>
          </a:xfrm>
        </p:spPr>
        <p:txBody>
          <a:bodyPr/>
          <a:lstStyle/>
          <a:p>
            <a:pPr lvl="1"/>
            <a:r>
              <a:rPr lang="en-GB" sz="1800" dirty="0"/>
              <a:t>Guarding enemies. These enemies are static until the player enters a certain radius, then they will chase the player until the player leaves a set radius. Guarding oils, Light refills and shortcuts.</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061" y="1264555"/>
            <a:ext cx="2835461" cy="5024238"/>
          </a:xfrm>
          <a:prstGeom prst="rect">
            <a:avLst/>
          </a:prstGeom>
        </p:spPr>
      </p:pic>
    </p:spTree>
    <p:extLst>
      <p:ext uri="{BB962C8B-B14F-4D97-AF65-F5344CB8AC3E}">
        <p14:creationId xmlns:p14="http://schemas.microsoft.com/office/powerpoint/2010/main" val="794173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a:xfrm>
            <a:off x="2589212" y="2133600"/>
            <a:ext cx="6271453" cy="3777622"/>
          </a:xfrm>
        </p:spPr>
        <p:txBody>
          <a:bodyPr/>
          <a:lstStyle/>
          <a:p>
            <a:pPr lvl="1"/>
            <a:r>
              <a:rPr lang="en-GB" sz="1800" dirty="0"/>
              <a:t>Bosses. These enemies are for a player to demonstrate their mastery of the mechanics. They have three phases:</a:t>
            </a:r>
          </a:p>
          <a:p>
            <a:pPr lvl="2"/>
            <a:r>
              <a:rPr lang="en-GB" sz="1800" dirty="0"/>
              <a:t>Boss Attacks Player, the player must avoid the boss’s attacks.</a:t>
            </a:r>
          </a:p>
          <a:p>
            <a:pPr lvl="2"/>
            <a:r>
              <a:rPr lang="en-GB" sz="1800" dirty="0"/>
              <a:t>Player Attacks Boss to stun him long enough to..</a:t>
            </a:r>
          </a:p>
          <a:p>
            <a:pPr lvl="2"/>
            <a:r>
              <a:rPr lang="en-GB" sz="1800" dirty="0"/>
              <a:t>Player uses puzzle to defeat the </a:t>
            </a:r>
            <a:r>
              <a:rPr lang="en-GB" sz="1800" dirty="0" smtClean="0"/>
              <a:t>boss via the </a:t>
            </a:r>
            <a:r>
              <a:rPr lang="en-GB" sz="1800" dirty="0" err="1" smtClean="0"/>
              <a:t>enviroment</a:t>
            </a:r>
            <a:r>
              <a:rPr lang="en-GB" sz="1800" dirty="0" smtClean="0"/>
              <a:t>.</a:t>
            </a:r>
            <a:endParaRPr lang="en-GB" sz="1800"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2567" y="1320934"/>
            <a:ext cx="2810256" cy="4590288"/>
          </a:xfrm>
          <a:prstGeom prst="rect">
            <a:avLst/>
          </a:prstGeom>
        </p:spPr>
      </p:pic>
    </p:spTree>
    <p:extLst>
      <p:ext uri="{BB962C8B-B14F-4D97-AF65-F5344CB8AC3E}">
        <p14:creationId xmlns:p14="http://schemas.microsoft.com/office/powerpoint/2010/main" val="264070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Puzzle</a:t>
            </a:r>
            <a:endParaRPr lang="en-GB" dirty="0"/>
          </a:p>
        </p:txBody>
      </p:sp>
      <p:sp>
        <p:nvSpPr>
          <p:cNvPr id="3" name="Content Placeholder 2"/>
          <p:cNvSpPr>
            <a:spLocks noGrp="1"/>
          </p:cNvSpPr>
          <p:nvPr>
            <p:ph idx="1"/>
          </p:nvPr>
        </p:nvSpPr>
        <p:spPr>
          <a:xfrm>
            <a:off x="2589212" y="2133600"/>
            <a:ext cx="5074236" cy="3777622"/>
          </a:xfrm>
        </p:spPr>
        <p:txBody>
          <a:bodyPr>
            <a:normAutofit lnSpcReduction="10000"/>
          </a:bodyPr>
          <a:lstStyle/>
          <a:p>
            <a:r>
              <a:rPr lang="en-GB" dirty="0" smtClean="0"/>
              <a:t>Gating technique to slow progression.</a:t>
            </a:r>
          </a:p>
          <a:p>
            <a:r>
              <a:rPr lang="en-GB" dirty="0" smtClean="0"/>
              <a:t>Players will use spatial reasoning to refract a beam of light to a specific object in order to open a door and progress.</a:t>
            </a:r>
          </a:p>
          <a:p>
            <a:r>
              <a:rPr lang="en-GB" dirty="0" smtClean="0"/>
              <a:t>Will gradually increase in complexity, but always remain simple enough that players can work out a solution in their head.</a:t>
            </a:r>
          </a:p>
          <a:p>
            <a:r>
              <a:rPr lang="en-GB" dirty="0" smtClean="0"/>
              <a:t>   The player will place their light on a </a:t>
            </a:r>
            <a:r>
              <a:rPr lang="en-GB" dirty="0" err="1" smtClean="0"/>
              <a:t>pedastool</a:t>
            </a:r>
            <a:r>
              <a:rPr lang="en-GB" dirty="0" smtClean="0"/>
              <a:t> in order to complete the puzzle. When successful their light will be </a:t>
            </a:r>
            <a:r>
              <a:rPr lang="en-GB" dirty="0" smtClean="0"/>
              <a:t>refilled and the locked door will open.</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448" y="502276"/>
            <a:ext cx="4411271" cy="6239813"/>
          </a:xfrm>
          <a:prstGeom prst="rect">
            <a:avLst/>
          </a:prstGeom>
        </p:spPr>
      </p:pic>
    </p:spTree>
    <p:extLst>
      <p:ext uri="{BB962C8B-B14F-4D97-AF65-F5344CB8AC3E}">
        <p14:creationId xmlns:p14="http://schemas.microsoft.com/office/powerpoint/2010/main" val="159112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764787"/>
            <a:ext cx="8911687" cy="1280890"/>
          </a:xfrm>
        </p:spPr>
        <p:txBody>
          <a:bodyPr/>
          <a:lstStyle/>
          <a:p>
            <a:r>
              <a:rPr lang="en-GB" dirty="0" smtClean="0"/>
              <a:t>Keeping Players Playing</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9562" y="2045677"/>
            <a:ext cx="5495636" cy="3778250"/>
          </a:xfrm>
        </p:spPr>
      </p:pic>
      <p:sp>
        <p:nvSpPr>
          <p:cNvPr id="7" name="Content Placeholder 2"/>
          <p:cNvSpPr txBox="1">
            <a:spLocks/>
          </p:cNvSpPr>
          <p:nvPr/>
        </p:nvSpPr>
        <p:spPr>
          <a:xfrm>
            <a:off x="2589213" y="2133600"/>
            <a:ext cx="3680349" cy="4724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dirty="0" smtClean="0"/>
              <a:t>Trigger: Interesting core mechanic, action/adventure genre, dark theme with relatively light and cute style.</a:t>
            </a:r>
          </a:p>
          <a:p>
            <a:r>
              <a:rPr lang="en-GB" dirty="0" smtClean="0"/>
              <a:t>Action: Core gameplay loop.</a:t>
            </a:r>
          </a:p>
          <a:p>
            <a:r>
              <a:rPr lang="en-GB" dirty="0" smtClean="0"/>
              <a:t>Variable Reward: The player is rewarded after each action, rewards are a mix of intrinsic and extrinsic.</a:t>
            </a:r>
          </a:p>
          <a:p>
            <a:r>
              <a:rPr lang="en-GB" dirty="0" smtClean="0"/>
              <a:t>Investment: Progression through levels, increase of challenge, time.</a:t>
            </a:r>
          </a:p>
          <a:p>
            <a:endParaRPr lang="en-GB" dirty="0"/>
          </a:p>
        </p:txBody>
      </p:sp>
    </p:spTree>
    <p:extLst>
      <p:ext uri="{BB962C8B-B14F-4D97-AF65-F5344CB8AC3E}">
        <p14:creationId xmlns:p14="http://schemas.microsoft.com/office/powerpoint/2010/main" val="74987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764787"/>
            <a:ext cx="8911687" cy="1280890"/>
          </a:xfrm>
        </p:spPr>
        <p:txBody>
          <a:bodyPr/>
          <a:lstStyle/>
          <a:p>
            <a:r>
              <a:rPr lang="en-GB" dirty="0" smtClean="0"/>
              <a:t>Rewards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6593443"/>
              </p:ext>
            </p:extLst>
          </p:nvPr>
        </p:nvGraphicFramePr>
        <p:xfrm>
          <a:off x="2592925" y="2625969"/>
          <a:ext cx="8915400" cy="2301240"/>
        </p:xfrm>
        <a:graphic>
          <a:graphicData uri="http://schemas.openxmlformats.org/drawingml/2006/table">
            <a:tbl>
              <a:tblPr firstRow="1" bandRow="1">
                <a:tableStyleId>{5C22544A-7EE6-4342-B048-85BDC9FD1C3A}</a:tableStyleId>
              </a:tblPr>
              <a:tblGrid>
                <a:gridCol w="2240364"/>
                <a:gridCol w="2021984"/>
                <a:gridCol w="1944709"/>
                <a:gridCol w="2708343"/>
              </a:tblGrid>
              <a:tr h="370840">
                <a:tc>
                  <a:txBody>
                    <a:bodyPr/>
                    <a:lstStyle/>
                    <a:p>
                      <a:r>
                        <a:rPr lang="en-GB" dirty="0" smtClean="0"/>
                        <a:t>Reward</a:t>
                      </a:r>
                      <a:endParaRPr lang="en-GB" dirty="0"/>
                    </a:p>
                  </a:txBody>
                  <a:tcPr/>
                </a:tc>
                <a:tc>
                  <a:txBody>
                    <a:bodyPr/>
                    <a:lstStyle/>
                    <a:p>
                      <a:r>
                        <a:rPr lang="en-GB" dirty="0" smtClean="0"/>
                        <a:t>Exploration</a:t>
                      </a:r>
                      <a:endParaRPr lang="en-GB" dirty="0"/>
                    </a:p>
                  </a:txBody>
                  <a:tcPr/>
                </a:tc>
                <a:tc>
                  <a:txBody>
                    <a:bodyPr/>
                    <a:lstStyle/>
                    <a:p>
                      <a:r>
                        <a:rPr lang="en-GB" dirty="0" smtClean="0"/>
                        <a:t>Combat</a:t>
                      </a:r>
                      <a:endParaRPr lang="en-GB" dirty="0"/>
                    </a:p>
                  </a:txBody>
                  <a:tcPr/>
                </a:tc>
                <a:tc>
                  <a:txBody>
                    <a:bodyPr/>
                    <a:lstStyle/>
                    <a:p>
                      <a:r>
                        <a:rPr lang="en-GB" dirty="0" smtClean="0"/>
                        <a:t>Puzzle</a:t>
                      </a:r>
                      <a:endParaRPr lang="en-GB" dirty="0"/>
                    </a:p>
                  </a:txBody>
                  <a:tcPr/>
                </a:tc>
              </a:tr>
              <a:tr h="370840">
                <a:tc>
                  <a:txBody>
                    <a:bodyPr/>
                    <a:lstStyle/>
                    <a:p>
                      <a:r>
                        <a:rPr lang="en-GB" dirty="0" smtClean="0"/>
                        <a:t>Oils (One use)</a:t>
                      </a:r>
                      <a:endParaRPr lang="en-GB" dirty="0"/>
                    </a:p>
                  </a:txBody>
                  <a:tcPr/>
                </a:tc>
                <a:tc>
                  <a:txBody>
                    <a:bodyPr/>
                    <a:lstStyle/>
                    <a:p>
                      <a:r>
                        <a:rPr lang="en-GB" dirty="0" smtClean="0"/>
                        <a:t>Rare</a:t>
                      </a:r>
                      <a:endParaRPr lang="en-GB" dirty="0"/>
                    </a:p>
                  </a:txBody>
                  <a:tcPr/>
                </a:tc>
                <a:tc>
                  <a:txBody>
                    <a:bodyPr/>
                    <a:lstStyle/>
                    <a:p>
                      <a:r>
                        <a:rPr lang="en-GB" dirty="0" smtClean="0"/>
                        <a:t>Common</a:t>
                      </a:r>
                      <a:endParaRPr lang="en-GB" dirty="0"/>
                    </a:p>
                  </a:txBody>
                  <a:tcPr/>
                </a:tc>
                <a:tc>
                  <a:txBody>
                    <a:bodyPr/>
                    <a:lstStyle/>
                    <a:p>
                      <a:r>
                        <a:rPr lang="en-GB" dirty="0" smtClean="0"/>
                        <a:t>Rare</a:t>
                      </a:r>
                      <a:endParaRPr lang="en-GB" dirty="0"/>
                    </a:p>
                  </a:txBody>
                  <a:tcPr/>
                </a:tc>
              </a:tr>
              <a:tr h="370840">
                <a:tc>
                  <a:txBody>
                    <a:bodyPr/>
                    <a:lstStyle/>
                    <a:p>
                      <a:r>
                        <a:rPr lang="en-GB" dirty="0" smtClean="0"/>
                        <a:t>Light refill</a:t>
                      </a:r>
                      <a:endParaRPr lang="en-GB" dirty="0"/>
                    </a:p>
                  </a:txBody>
                  <a:tcPr/>
                </a:tc>
                <a:tc>
                  <a:txBody>
                    <a:bodyPr/>
                    <a:lstStyle/>
                    <a:p>
                      <a:r>
                        <a:rPr lang="en-GB" dirty="0" smtClean="0"/>
                        <a:t>Common</a:t>
                      </a:r>
                      <a:endParaRPr lang="en-GB" dirty="0"/>
                    </a:p>
                  </a:txBody>
                  <a:tcPr/>
                </a:tc>
                <a:tc>
                  <a:txBody>
                    <a:bodyPr/>
                    <a:lstStyle/>
                    <a:p>
                      <a:r>
                        <a:rPr lang="en-GB" dirty="0" smtClean="0"/>
                        <a:t>Rare</a:t>
                      </a:r>
                      <a:endParaRPr lang="en-GB" dirty="0"/>
                    </a:p>
                  </a:txBody>
                  <a:tcPr/>
                </a:tc>
                <a:tc>
                  <a:txBody>
                    <a:bodyPr/>
                    <a:lstStyle/>
                    <a:p>
                      <a:r>
                        <a:rPr lang="en-GB" dirty="0" smtClean="0"/>
                        <a:t>Common</a:t>
                      </a:r>
                      <a:endParaRPr lang="en-GB" dirty="0"/>
                    </a:p>
                  </a:txBody>
                  <a:tcPr/>
                </a:tc>
              </a:tr>
              <a:tr h="370840">
                <a:tc>
                  <a:txBody>
                    <a:bodyPr/>
                    <a:lstStyle/>
                    <a:p>
                      <a:r>
                        <a:rPr lang="en-GB" dirty="0" smtClean="0"/>
                        <a:t>Intrinsic</a:t>
                      </a:r>
                      <a:endParaRPr lang="en-GB" dirty="0"/>
                    </a:p>
                  </a:txBody>
                  <a:tcPr/>
                </a:tc>
                <a:tc>
                  <a:txBody>
                    <a:bodyPr/>
                    <a:lstStyle/>
                    <a:p>
                      <a:r>
                        <a:rPr lang="en-GB" dirty="0" smtClean="0"/>
                        <a:t>Curiosity, progression,</a:t>
                      </a:r>
                      <a:r>
                        <a:rPr lang="en-GB" baseline="0" dirty="0" smtClean="0"/>
                        <a:t> collecting, discovery.</a:t>
                      </a:r>
                      <a:endParaRPr lang="en-GB" dirty="0"/>
                    </a:p>
                  </a:txBody>
                  <a:tcPr/>
                </a:tc>
                <a:tc>
                  <a:txBody>
                    <a:bodyPr/>
                    <a:lstStyle/>
                    <a:p>
                      <a:r>
                        <a:rPr lang="en-GB" dirty="0" smtClean="0"/>
                        <a:t>Flow, master</a:t>
                      </a:r>
                      <a:r>
                        <a:rPr lang="en-GB" baseline="0" dirty="0" smtClean="0"/>
                        <a:t>y of mechanics. </a:t>
                      </a:r>
                      <a:endParaRPr lang="en-GB" dirty="0"/>
                    </a:p>
                  </a:txBody>
                  <a:tcPr/>
                </a:tc>
                <a:tc>
                  <a:txBody>
                    <a:bodyPr/>
                    <a:lstStyle/>
                    <a:p>
                      <a:r>
                        <a:rPr lang="en-GB" dirty="0" smtClean="0"/>
                        <a:t>Flow, mastery of mechanics.</a:t>
                      </a:r>
                      <a:endParaRPr lang="en-GB" dirty="0"/>
                    </a:p>
                  </a:txBody>
                  <a:tcPr/>
                </a:tc>
              </a:tr>
            </a:tbl>
          </a:graphicData>
        </a:graphic>
      </p:graphicFrame>
    </p:spTree>
    <p:extLst>
      <p:ext uri="{BB962C8B-B14F-4D97-AF65-F5344CB8AC3E}">
        <p14:creationId xmlns:p14="http://schemas.microsoft.com/office/powerpoint/2010/main" val="3887376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Prototype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12671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4" name="Content Placeholder 3"/>
          <p:cNvSpPr>
            <a:spLocks noGrp="1"/>
          </p:cNvSpPr>
          <p:nvPr>
            <p:ph idx="1"/>
          </p:nvPr>
        </p:nvSpPr>
        <p:spPr/>
        <p:txBody>
          <a:bodyPr/>
          <a:lstStyle/>
          <a:p>
            <a:endParaRPr lang="en-GB"/>
          </a:p>
        </p:txBody>
      </p:sp>
    </p:spTree>
    <p:extLst>
      <p:ext uri="{BB962C8B-B14F-4D97-AF65-F5344CB8AC3E}">
        <p14:creationId xmlns:p14="http://schemas.microsoft.com/office/powerpoint/2010/main" val="279968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a:t>
            </a:r>
            <a:endParaRPr lang="en-GB" dirty="0"/>
          </a:p>
        </p:txBody>
      </p:sp>
      <p:sp>
        <p:nvSpPr>
          <p:cNvPr id="3" name="Content Placeholder 2"/>
          <p:cNvSpPr>
            <a:spLocks noGrp="1"/>
          </p:cNvSpPr>
          <p:nvPr>
            <p:ph idx="1"/>
          </p:nvPr>
        </p:nvSpPr>
        <p:spPr/>
        <p:txBody>
          <a:bodyPr/>
          <a:lstStyle/>
          <a:p>
            <a:r>
              <a:rPr lang="en-GB" dirty="0" smtClean="0"/>
              <a:t>To achieve psychological flow for players.</a:t>
            </a:r>
          </a:p>
          <a:p>
            <a:r>
              <a:rPr lang="en-GB" dirty="0" smtClean="0"/>
              <a:t>To work within the theme of “Light vs Darkness”.</a:t>
            </a:r>
          </a:p>
          <a:p>
            <a:r>
              <a:rPr lang="en-GB" dirty="0" smtClean="0"/>
              <a:t>Developed </a:t>
            </a:r>
            <a:r>
              <a:rPr lang="en-GB" dirty="0" smtClean="0"/>
              <a:t>for PC</a:t>
            </a:r>
            <a:r>
              <a:rPr lang="en-GB" dirty="0" smtClean="0"/>
              <a:t>.</a:t>
            </a:r>
          </a:p>
          <a:p>
            <a:endParaRPr lang="en-GB" dirty="0"/>
          </a:p>
          <a:p>
            <a:r>
              <a:rPr lang="en-GB" dirty="0"/>
              <a:t>Appeals to Easy Fun(exploration, curiosity).</a:t>
            </a:r>
          </a:p>
          <a:p>
            <a:r>
              <a:rPr lang="en-GB" dirty="0"/>
              <a:t>Appeals to Hard Fun (challenge, mastery).</a:t>
            </a:r>
          </a:p>
          <a:p>
            <a:r>
              <a:rPr lang="en-GB" dirty="0"/>
              <a:t>Appeals to Serious Fun (repetition, zen focus).</a:t>
            </a:r>
          </a:p>
          <a:p>
            <a:endParaRPr lang="en-GB" dirty="0"/>
          </a:p>
        </p:txBody>
      </p:sp>
    </p:spTree>
    <p:extLst>
      <p:ext uri="{BB962C8B-B14F-4D97-AF65-F5344CB8AC3E}">
        <p14:creationId xmlns:p14="http://schemas.microsoft.com/office/powerpoint/2010/main" val="44529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Demographics</a:t>
            </a:r>
            <a:endParaRPr lang="en-GB" dirty="0"/>
          </a:p>
        </p:txBody>
      </p:sp>
      <p:sp>
        <p:nvSpPr>
          <p:cNvPr id="3" name="Content Placeholder 2"/>
          <p:cNvSpPr>
            <a:spLocks noGrp="1"/>
          </p:cNvSpPr>
          <p:nvPr>
            <p:ph idx="1"/>
          </p:nvPr>
        </p:nvSpPr>
        <p:spPr>
          <a:xfrm>
            <a:off x="2598737" y="2442692"/>
            <a:ext cx="8915400" cy="3777622"/>
          </a:xfrm>
        </p:spPr>
        <p:txBody>
          <a:bodyPr/>
          <a:lstStyle/>
          <a:p>
            <a:r>
              <a:rPr lang="en-GB" dirty="0" smtClean="0"/>
              <a:t>Action/Adventure game.</a:t>
            </a:r>
          </a:p>
          <a:p>
            <a:r>
              <a:rPr lang="en-GB" dirty="0" smtClean="0"/>
              <a:t>13+ males and females.</a:t>
            </a:r>
          </a:p>
          <a:p>
            <a:r>
              <a:rPr lang="en-GB" dirty="0" smtClean="0"/>
              <a:t>Using </a:t>
            </a:r>
            <a:r>
              <a:rPr lang="en-GB" dirty="0"/>
              <a:t>Bart Stewarts Unified Model </a:t>
            </a:r>
            <a:r>
              <a:rPr lang="en-GB" dirty="0" smtClean="0"/>
              <a:t>it seems natural to appeal to Achiever/Explorer’s.</a:t>
            </a:r>
            <a:endParaRPr lang="en-GB" dirty="0"/>
          </a:p>
        </p:txBody>
      </p:sp>
      <p:pic>
        <p:nvPicPr>
          <p:cNvPr id="2052" name="Picture 4" descr="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14" y="4176777"/>
            <a:ext cx="10392098" cy="246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1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Pass - Flow</a:t>
            </a:r>
            <a:endParaRPr lang="en-GB" dirty="0"/>
          </a:p>
        </p:txBody>
      </p:sp>
      <p:sp>
        <p:nvSpPr>
          <p:cNvPr id="3" name="Content Placeholder 2"/>
          <p:cNvSpPr>
            <a:spLocks noGrp="1"/>
          </p:cNvSpPr>
          <p:nvPr>
            <p:ph idx="1"/>
          </p:nvPr>
        </p:nvSpPr>
        <p:spPr/>
        <p:txBody>
          <a:bodyPr/>
          <a:lstStyle/>
          <a:p>
            <a:r>
              <a:rPr lang="en-GB" dirty="0" smtClean="0"/>
              <a:t>Concrete goals with manageable rules</a:t>
            </a:r>
          </a:p>
          <a:p>
            <a:r>
              <a:rPr lang="en-GB" dirty="0" smtClean="0"/>
              <a:t>Goals that fit player capabilities.</a:t>
            </a:r>
          </a:p>
          <a:p>
            <a:r>
              <a:rPr lang="en-GB" dirty="0" smtClean="0"/>
              <a:t>Clear and timely feedback.</a:t>
            </a:r>
          </a:p>
          <a:p>
            <a:r>
              <a:rPr lang="en-GB" dirty="0" smtClean="0"/>
              <a:t>Eliminate distractions</a:t>
            </a:r>
          </a:p>
          <a:p>
            <a:endParaRPr lang="en-GB" dirty="0" smtClean="0"/>
          </a:p>
          <a:p>
            <a:endParaRPr lang="en-GB" dirty="0"/>
          </a:p>
        </p:txBody>
      </p:sp>
    </p:spTree>
    <p:extLst>
      <p:ext uri="{BB962C8B-B14F-4D97-AF65-F5344CB8AC3E}">
        <p14:creationId xmlns:p14="http://schemas.microsoft.com/office/powerpoint/2010/main" val="269952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Player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5813" y="1684948"/>
            <a:ext cx="5940372" cy="4742717"/>
          </a:xfrm>
        </p:spPr>
      </p:pic>
      <p:sp>
        <p:nvSpPr>
          <p:cNvPr id="6" name="Content Placeholder 2"/>
          <p:cNvSpPr txBox="1">
            <a:spLocks/>
          </p:cNvSpPr>
          <p:nvPr/>
        </p:nvSpPr>
        <p:spPr>
          <a:xfrm>
            <a:off x="2223598" y="1684947"/>
            <a:ext cx="3512215" cy="47427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r>
              <a:rPr lang="en-GB" dirty="0"/>
              <a:t>Play as a Aztec </a:t>
            </a:r>
            <a:r>
              <a:rPr lang="en-GB" dirty="0" err="1"/>
              <a:t>preist</a:t>
            </a:r>
            <a:r>
              <a:rPr lang="en-GB" dirty="0"/>
              <a:t> whose ritual to feed the sun god </a:t>
            </a:r>
            <a:r>
              <a:rPr lang="en-GB" dirty="0" smtClean="0"/>
              <a:t>fails, causing the end of the world. The </a:t>
            </a:r>
            <a:r>
              <a:rPr lang="en-GB" dirty="0"/>
              <a:t>last fire had not been coaxed into life, and the player must </a:t>
            </a:r>
            <a:r>
              <a:rPr lang="en-GB" dirty="0" smtClean="0"/>
              <a:t>journey </a:t>
            </a:r>
            <a:r>
              <a:rPr lang="en-GB" dirty="0"/>
              <a:t>to coax it into </a:t>
            </a:r>
            <a:r>
              <a:rPr lang="en-GB" dirty="0" smtClean="0"/>
              <a:t>life. </a:t>
            </a:r>
            <a:r>
              <a:rPr lang="en-GB" dirty="0"/>
              <a:t>This last fire is the lamp the player carries throughout the game, they must take it to </a:t>
            </a:r>
            <a:r>
              <a:rPr lang="en-GB" dirty="0" smtClean="0"/>
              <a:t>the</a:t>
            </a:r>
            <a:r>
              <a:rPr lang="en-GB" dirty="0" smtClean="0"/>
              <a:t> </a:t>
            </a:r>
            <a:r>
              <a:rPr lang="en-GB" dirty="0"/>
              <a:t>god of fire </a:t>
            </a:r>
            <a:r>
              <a:rPr lang="en-GB" dirty="0" smtClean="0"/>
              <a:t>who </a:t>
            </a:r>
            <a:r>
              <a:rPr lang="en-GB" dirty="0"/>
              <a:t>will use the fire to start the new world cycle by ensuring the successful renewal of the sun.</a:t>
            </a:r>
          </a:p>
          <a:p>
            <a:endParaRPr lang="en-GB" dirty="0"/>
          </a:p>
        </p:txBody>
      </p:sp>
    </p:spTree>
    <p:extLst>
      <p:ext uri="{BB962C8B-B14F-4D97-AF65-F5344CB8AC3E}">
        <p14:creationId xmlns:p14="http://schemas.microsoft.com/office/powerpoint/2010/main" val="152303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Narrative</a:t>
            </a:r>
            <a:endParaRPr lang="en-GB" dirty="0"/>
          </a:p>
        </p:txBody>
      </p:sp>
      <p:sp>
        <p:nvSpPr>
          <p:cNvPr id="6" name="Content Placeholder 2"/>
          <p:cNvSpPr txBox="1">
            <a:spLocks/>
          </p:cNvSpPr>
          <p:nvPr/>
        </p:nvSpPr>
        <p:spPr>
          <a:xfrm>
            <a:off x="2223598" y="1684947"/>
            <a:ext cx="4493816" cy="474271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dirty="0"/>
              <a:t>The narrative follows the theme of dark vs light, with the player experiencing two worlds. </a:t>
            </a:r>
          </a:p>
          <a:p>
            <a:r>
              <a:rPr lang="en-GB" dirty="0"/>
              <a:t>The light world is the “real” world, where the player is a child going through an organ donation. They are donating the organ to their older sibling, and due to their age don’t fully understand what is happening and why. The game, and dark world, is the child processing and dealing with the trauma and fear. </a:t>
            </a:r>
          </a:p>
          <a:p>
            <a:r>
              <a:rPr lang="en-GB" dirty="0"/>
              <a:t>The dark world is the </a:t>
            </a:r>
            <a:r>
              <a:rPr lang="en-GB" dirty="0" err="1"/>
              <a:t>childs</a:t>
            </a:r>
            <a:r>
              <a:rPr lang="en-GB" dirty="0"/>
              <a:t> dream, where their fears and confusion of the situation are manifested. The </a:t>
            </a:r>
            <a:r>
              <a:rPr lang="en-GB" dirty="0" err="1"/>
              <a:t>childs</a:t>
            </a:r>
            <a:r>
              <a:rPr lang="en-GB" dirty="0"/>
              <a:t> journey </a:t>
            </a:r>
            <a:r>
              <a:rPr lang="en-GB" dirty="0" smtClean="0"/>
              <a:t>as an Aztec </a:t>
            </a:r>
            <a:r>
              <a:rPr lang="en-GB" dirty="0" err="1" smtClean="0"/>
              <a:t>Preist</a:t>
            </a:r>
            <a:r>
              <a:rPr lang="en-GB" dirty="0" smtClean="0"/>
              <a:t> is </a:t>
            </a:r>
            <a:r>
              <a:rPr lang="en-GB" dirty="0"/>
              <a:t>about them overcoming their fear. The </a:t>
            </a:r>
            <a:r>
              <a:rPr lang="en-GB" dirty="0" smtClean="0"/>
              <a:t>bosses and enemies </a:t>
            </a:r>
            <a:r>
              <a:rPr lang="en-GB" dirty="0"/>
              <a:t>are manifestations of people the child </a:t>
            </a:r>
            <a:r>
              <a:rPr lang="en-GB" dirty="0" smtClean="0"/>
              <a:t>knows. </a:t>
            </a:r>
            <a:endParaRPr lang="en-GB" dirty="0"/>
          </a:p>
          <a:p>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7414" y="1316251"/>
            <a:ext cx="2661932" cy="473232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9346" y="1327172"/>
            <a:ext cx="2655790" cy="4721404"/>
          </a:xfrm>
          <a:prstGeom prst="rect">
            <a:avLst/>
          </a:prstGeom>
        </p:spPr>
      </p:pic>
    </p:spTree>
    <p:extLst>
      <p:ext uri="{BB962C8B-B14F-4D97-AF65-F5344CB8AC3E}">
        <p14:creationId xmlns:p14="http://schemas.microsoft.com/office/powerpoint/2010/main" val="110672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 Mechanic</a:t>
            </a:r>
            <a:endParaRPr lang="en-GB" dirty="0"/>
          </a:p>
        </p:txBody>
      </p:sp>
      <p:sp>
        <p:nvSpPr>
          <p:cNvPr id="3" name="Content Placeholder 2"/>
          <p:cNvSpPr>
            <a:spLocks noGrp="1"/>
          </p:cNvSpPr>
          <p:nvPr>
            <p:ph idx="1"/>
          </p:nvPr>
        </p:nvSpPr>
        <p:spPr/>
        <p:txBody>
          <a:bodyPr>
            <a:normAutofit/>
          </a:bodyPr>
          <a:lstStyle/>
          <a:p>
            <a:r>
              <a:rPr lang="en-GB" dirty="0" smtClean="0"/>
              <a:t>The environment is dark and foggy, with the player character travelling with a light to illuminate their way. </a:t>
            </a:r>
          </a:p>
          <a:p>
            <a:r>
              <a:rPr lang="en-GB" dirty="0"/>
              <a:t>Light mechanic that serves as a “weapon”, light source and interacts with objects in the environment to progress through puzzles</a:t>
            </a:r>
            <a:r>
              <a:rPr lang="en-GB" dirty="0" smtClean="0"/>
              <a:t>.</a:t>
            </a:r>
          </a:p>
          <a:p>
            <a:r>
              <a:rPr lang="en-GB" dirty="0" smtClean="0"/>
              <a:t>The light decreases over time, and when used.</a:t>
            </a:r>
          </a:p>
          <a:p>
            <a:r>
              <a:rPr lang="en-GB" dirty="0" smtClean="0"/>
              <a:t>Light is the health bar of the player, when empty the player must travel in darkness.</a:t>
            </a:r>
          </a:p>
          <a:p>
            <a:r>
              <a:rPr lang="en-GB" dirty="0" smtClean="0"/>
              <a:t>Still deciding if the darkness should kill the player, or if they can continue but will die from one hit from an enemy.</a:t>
            </a:r>
          </a:p>
          <a:p>
            <a:r>
              <a:rPr lang="en-GB" dirty="0" smtClean="0"/>
              <a:t>Enemies will attack to steal your light. </a:t>
            </a:r>
          </a:p>
        </p:txBody>
      </p:sp>
    </p:spTree>
    <p:extLst>
      <p:ext uri="{BB962C8B-B14F-4D97-AF65-F5344CB8AC3E}">
        <p14:creationId xmlns:p14="http://schemas.microsoft.com/office/powerpoint/2010/main" val="7804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 Game Loop</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1865911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10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a:xfrm>
            <a:off x="2245518" y="1647093"/>
            <a:ext cx="9946482" cy="3777622"/>
          </a:xfrm>
        </p:spPr>
        <p:txBody>
          <a:bodyPr/>
          <a:lstStyle/>
          <a:p>
            <a:pPr lvl="0"/>
            <a:r>
              <a:rPr lang="en-GB" dirty="0" smtClean="0"/>
              <a:t>Each attack costs Light per use.</a:t>
            </a:r>
          </a:p>
          <a:p>
            <a:pPr lvl="0"/>
            <a:r>
              <a:rPr lang="en-GB" dirty="0" smtClean="0"/>
              <a:t>The </a:t>
            </a:r>
            <a:r>
              <a:rPr lang="en-GB" dirty="0"/>
              <a:t>player </a:t>
            </a:r>
            <a:r>
              <a:rPr lang="en-GB" dirty="0" smtClean="0"/>
              <a:t>has three attacks – light, heavy and dodge.</a:t>
            </a:r>
            <a:endParaRPr lang="en-GB" dirty="0" smtClean="0"/>
          </a:p>
          <a:p>
            <a:pPr lvl="0"/>
            <a:r>
              <a:rPr lang="en-GB" dirty="0" smtClean="0"/>
              <a:t>Through exploration and combat the player will receive new oils to change the colour of the </a:t>
            </a:r>
            <a:r>
              <a:rPr lang="en-GB" dirty="0" smtClean="0"/>
              <a:t>light, and the attack they ar</a:t>
            </a:r>
            <a:r>
              <a:rPr lang="en-GB" dirty="0" smtClean="0"/>
              <a:t>e using.</a:t>
            </a:r>
            <a:endParaRPr lang="en-GB" dirty="0" smtClean="0"/>
          </a:p>
          <a:p>
            <a:pPr lvl="0"/>
            <a:r>
              <a:rPr lang="en-GB" dirty="0" smtClean="0"/>
              <a:t>Oils are one time use. Either automatically activated or player presses a button to activate.</a:t>
            </a:r>
          </a:p>
          <a:p>
            <a:pPr lvl="0"/>
            <a:endParaRPr lang="en-GB" dirty="0"/>
          </a:p>
          <a:p>
            <a:pPr lvl="0"/>
            <a:endParaRPr lang="en-GB"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65216876"/>
              </p:ext>
            </p:extLst>
          </p:nvPr>
        </p:nvGraphicFramePr>
        <p:xfrm>
          <a:off x="2245518" y="4099413"/>
          <a:ext cx="8942436" cy="2758587"/>
        </p:xfrm>
        <a:graphic>
          <a:graphicData uri="http://schemas.openxmlformats.org/drawingml/2006/table">
            <a:tbl>
              <a:tblPr firstRow="1" bandRow="1">
                <a:tableStyleId>{5C22544A-7EE6-4342-B048-85BDC9FD1C3A}</a:tableStyleId>
              </a:tblPr>
              <a:tblGrid>
                <a:gridCol w="2235609"/>
                <a:gridCol w="2235609"/>
                <a:gridCol w="2235609"/>
                <a:gridCol w="2235609"/>
              </a:tblGrid>
              <a:tr h="345339">
                <a:tc>
                  <a:txBody>
                    <a:bodyPr/>
                    <a:lstStyle/>
                    <a:p>
                      <a:endParaRPr lang="en-GB" sz="1700" dirty="0"/>
                    </a:p>
                  </a:txBody>
                  <a:tcPr marL="85152" marR="85152" marT="42576" marB="42576"/>
                </a:tc>
                <a:tc>
                  <a:txBody>
                    <a:bodyPr/>
                    <a:lstStyle/>
                    <a:p>
                      <a:r>
                        <a:rPr lang="en-GB" sz="1700" dirty="0" smtClean="0"/>
                        <a:t>Red Enemy</a:t>
                      </a:r>
                      <a:endParaRPr lang="en-GB" sz="1700" dirty="0"/>
                    </a:p>
                  </a:txBody>
                  <a:tcPr marL="85152" marR="85152" marT="42576" marB="42576"/>
                </a:tc>
                <a:tc>
                  <a:txBody>
                    <a:bodyPr/>
                    <a:lstStyle/>
                    <a:p>
                      <a:r>
                        <a:rPr lang="en-GB" sz="1700" dirty="0" smtClean="0"/>
                        <a:t>Blue Enemy</a:t>
                      </a:r>
                      <a:endParaRPr lang="en-GB" sz="1700" dirty="0"/>
                    </a:p>
                  </a:txBody>
                  <a:tcPr marL="85152" marR="85152" marT="42576" marB="42576"/>
                </a:tc>
                <a:tc>
                  <a:txBody>
                    <a:bodyPr/>
                    <a:lstStyle/>
                    <a:p>
                      <a:r>
                        <a:rPr lang="en-GB" sz="1700" dirty="0" smtClean="0"/>
                        <a:t>Green</a:t>
                      </a:r>
                      <a:r>
                        <a:rPr lang="en-GB" sz="1700" baseline="0" dirty="0" smtClean="0"/>
                        <a:t> Enemy</a:t>
                      </a:r>
                      <a:endParaRPr lang="en-GB" sz="1700" dirty="0"/>
                    </a:p>
                  </a:txBody>
                  <a:tcPr marL="85152" marR="85152" marT="42576" marB="42576"/>
                </a:tc>
              </a:tr>
              <a:tr h="596064">
                <a:tc>
                  <a:txBody>
                    <a:bodyPr/>
                    <a:lstStyle/>
                    <a:p>
                      <a:r>
                        <a:rPr lang="en-GB" sz="1700" dirty="0" smtClean="0"/>
                        <a:t>Red Light</a:t>
                      </a:r>
                      <a:endParaRPr lang="en-GB" sz="1700" dirty="0"/>
                    </a:p>
                  </a:txBody>
                  <a:tcPr marL="85152" marR="85152" marT="42576" marB="42576"/>
                </a:tc>
                <a:tc>
                  <a:txBody>
                    <a:bodyPr/>
                    <a:lstStyle/>
                    <a:p>
                      <a:r>
                        <a:rPr lang="en-GB" sz="1700" dirty="0" smtClean="0"/>
                        <a:t>Stuns for 6 seconds</a:t>
                      </a:r>
                      <a:endParaRPr lang="en-GB" sz="1700" dirty="0"/>
                    </a:p>
                  </a:txBody>
                  <a:tcPr marL="85152" marR="85152" marT="42576" marB="42576"/>
                </a:tc>
                <a:tc>
                  <a:txBody>
                    <a:bodyPr/>
                    <a:lstStyle/>
                    <a:p>
                      <a:r>
                        <a:rPr lang="en-GB" sz="1700" dirty="0" smtClean="0"/>
                        <a:t>Stuns for 3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3 seconds.</a:t>
                      </a:r>
                    </a:p>
                    <a:p>
                      <a:endParaRPr lang="en-GB" sz="1700" dirty="0"/>
                    </a:p>
                  </a:txBody>
                  <a:tcPr marL="85152" marR="85152" marT="42576" marB="42576"/>
                </a:tc>
              </a:tr>
              <a:tr h="596064">
                <a:tc>
                  <a:txBody>
                    <a:bodyPr/>
                    <a:lstStyle/>
                    <a:p>
                      <a:r>
                        <a:rPr lang="en-GB" sz="1700" dirty="0" smtClean="0"/>
                        <a:t>Blue</a:t>
                      </a:r>
                      <a:r>
                        <a:rPr lang="en-GB" sz="1700" baseline="0" dirty="0" smtClean="0"/>
                        <a:t> Light</a:t>
                      </a:r>
                      <a:endParaRPr lang="en-GB" sz="1700" dirty="0"/>
                    </a:p>
                  </a:txBody>
                  <a:tcPr marL="85152" marR="85152" marT="42576" marB="42576"/>
                </a:tc>
                <a:tc>
                  <a:txBody>
                    <a:bodyPr/>
                    <a:lstStyle/>
                    <a:p>
                      <a:r>
                        <a:rPr lang="en-GB" sz="1700" dirty="0" smtClean="0"/>
                        <a:t>Stuns for 3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6 seconds.</a:t>
                      </a:r>
                    </a:p>
                    <a:p>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3 seconds.</a:t>
                      </a:r>
                    </a:p>
                    <a:p>
                      <a:endParaRPr lang="en-GB" sz="1700" dirty="0"/>
                    </a:p>
                  </a:txBody>
                  <a:tcPr marL="85152" marR="85152" marT="42576" marB="42576"/>
                </a:tc>
              </a:tr>
              <a:tr h="301656">
                <a:tc>
                  <a:txBody>
                    <a:bodyPr/>
                    <a:lstStyle/>
                    <a:p>
                      <a:r>
                        <a:rPr lang="en-GB" sz="1700" dirty="0" smtClean="0"/>
                        <a:t>Green Light</a:t>
                      </a:r>
                      <a:endParaRPr lang="en-GB" sz="1700" dirty="0"/>
                    </a:p>
                  </a:txBody>
                  <a:tcPr marL="85152" marR="85152" marT="42576" marB="42576"/>
                </a:tc>
                <a:tc>
                  <a:txBody>
                    <a:bodyPr/>
                    <a:lstStyle/>
                    <a:p>
                      <a:r>
                        <a:rPr lang="en-GB" sz="1700" dirty="0" smtClean="0"/>
                        <a:t>Stuns for 3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a:t>
                      </a:r>
                      <a:r>
                        <a:rPr lang="en-GB" sz="1700" baseline="0" dirty="0" smtClean="0"/>
                        <a:t> 3</a:t>
                      </a:r>
                      <a:r>
                        <a:rPr lang="en-GB" sz="1700" dirty="0" smtClean="0"/>
                        <a:t> seconds.</a:t>
                      </a:r>
                    </a:p>
                    <a:p>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6 seconds.</a:t>
                      </a:r>
                      <a:endParaRPr lang="en-GB" sz="1700" dirty="0"/>
                    </a:p>
                  </a:txBody>
                  <a:tcPr marL="85152" marR="85152" marT="42576" marB="42576"/>
                </a:tc>
              </a:tr>
              <a:tr h="301656">
                <a:tc>
                  <a:txBody>
                    <a:bodyPr/>
                    <a:lstStyle/>
                    <a:p>
                      <a:r>
                        <a:rPr lang="en-GB" sz="1700" dirty="0" smtClean="0"/>
                        <a:t>White</a:t>
                      </a:r>
                      <a:r>
                        <a:rPr lang="en-GB" sz="1700" baseline="0" dirty="0" smtClean="0"/>
                        <a:t> Light (Default)</a:t>
                      </a:r>
                      <a:endParaRPr lang="en-GB" sz="1700" dirty="0"/>
                    </a:p>
                  </a:txBody>
                  <a:tcPr marL="85152" marR="85152" marT="42576" marB="42576"/>
                </a:tc>
                <a:tc>
                  <a:txBody>
                    <a:bodyPr/>
                    <a:lstStyle/>
                    <a:p>
                      <a:r>
                        <a:rPr lang="en-GB" sz="1700" dirty="0" smtClean="0"/>
                        <a:t>Stuns for 2 seconds</a:t>
                      </a:r>
                      <a:endParaRPr lang="en-GB" sz="1700" dirty="0"/>
                    </a:p>
                  </a:txBody>
                  <a:tcPr marL="85152" marR="85152" marT="42576" marB="42576"/>
                </a:tc>
                <a:tc>
                  <a:txBody>
                    <a:bodyPr/>
                    <a:lstStyle/>
                    <a:p>
                      <a:r>
                        <a:rPr lang="en-GB" sz="1700" dirty="0" smtClean="0"/>
                        <a:t>Stuns for 2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2 seconds</a:t>
                      </a:r>
                      <a:endParaRPr lang="en-GB" sz="1700" dirty="0"/>
                    </a:p>
                  </a:txBody>
                  <a:tcPr marL="85152" marR="85152" marT="42576" marB="42576"/>
                </a:tc>
              </a:tr>
            </a:tbl>
          </a:graphicData>
        </a:graphic>
      </p:graphicFrame>
    </p:spTree>
    <p:extLst>
      <p:ext uri="{BB962C8B-B14F-4D97-AF65-F5344CB8AC3E}">
        <p14:creationId xmlns:p14="http://schemas.microsoft.com/office/powerpoint/2010/main" val="12682046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644</TotalTime>
  <Words>873</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Group 2</vt:lpstr>
      <vt:lpstr>Brief</vt:lpstr>
      <vt:lpstr>Demographics</vt:lpstr>
      <vt:lpstr>First Pass - Flow</vt:lpstr>
      <vt:lpstr>The Player</vt:lpstr>
      <vt:lpstr>The Narrative</vt:lpstr>
      <vt:lpstr>Core Mechanic</vt:lpstr>
      <vt:lpstr>Core Game Loop</vt:lpstr>
      <vt:lpstr>Combat</vt:lpstr>
      <vt:lpstr>Combat</vt:lpstr>
      <vt:lpstr>Combat</vt:lpstr>
      <vt:lpstr>Combat</vt:lpstr>
      <vt:lpstr>Puzzle</vt:lpstr>
      <vt:lpstr>Keeping Players Playing</vt:lpstr>
      <vt:lpstr>Rewards</vt:lpstr>
      <vt:lpstr>Prototype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dc:title>
  <dc:creator>Heather B</dc:creator>
  <cp:lastModifiedBy>Heather B</cp:lastModifiedBy>
  <cp:revision>21</cp:revision>
  <dcterms:created xsi:type="dcterms:W3CDTF">2017-11-02T21:03:37Z</dcterms:created>
  <dcterms:modified xsi:type="dcterms:W3CDTF">2017-11-07T23:07:27Z</dcterms:modified>
</cp:coreProperties>
</file>