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80" r:id="rId3"/>
    <p:sldId id="281" r:id="rId4"/>
    <p:sldId id="282" r:id="rId5"/>
    <p:sldId id="294" r:id="rId6"/>
    <p:sldId id="273" r:id="rId7"/>
    <p:sldId id="293" r:id="rId8"/>
    <p:sldId id="276" r:id="rId9"/>
    <p:sldId id="291" r:id="rId10"/>
    <p:sldId id="290" r:id="rId11"/>
    <p:sldId id="29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DFFB"/>
    <a:srgbClr val="8DF0FD"/>
    <a:srgbClr val="7E32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7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6D2DB-8D62-44DC-A2D3-423BF1CD38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8CA66E-BF30-4A18-BF94-DADE3FE22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D69B8-509E-44FF-B477-0CA5A0209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6EA79-98BA-4ECF-BA1B-077BB47DA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34F35-BC79-4D0B-85E3-EFA4ACC71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596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3BDF9-D07F-49FB-9504-1698C1A06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21B830-713A-45D3-8391-D993D2706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7A0EB-47A7-40C3-9C24-92F64D0E0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D7E06-ECBB-4534-9708-E031D9E1D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B8348-2DD4-4197-B1CA-7F62DB053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214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D0D5F0-A6B5-4472-A81A-13D21EA37F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E02F3D-8B8C-44BC-B8D8-6BD300CBA0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8D0D7-5FC0-4363-9D21-1A829C0AF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73668-8C1B-4B4A-AE0E-345E3C257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E2EF9-BEFF-4D58-B580-69864426C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A0B2-E41C-4FED-9ED3-40C6C73BD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8CE01-CF15-4D03-9DE5-D4EA9BD0F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5A946-82C8-4410-9476-58D3070F0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4E652-312A-44D5-9561-C61C9D6E0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F9983-6B32-4807-826E-280E15666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94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1AC23-B26A-4090-8361-1851F1E8C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228ED4-C5A2-4E86-BA8F-CBD11F079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0293F-3671-4938-BECC-2A4871B4F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BAB9A-F6DE-46A9-A026-25717B8DF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AFFE0-B8BB-403D-9A25-20343F23D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37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A3CDE-AD54-44EB-9F97-2219527BD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71CA7-C5C0-4ADF-8A74-2DD371B5C3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6408EA-CCE4-4409-95DF-321DF8CCC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3F515-8CB1-4BC4-AF60-1190566A2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3C352F-77AE-4B6C-962A-EF90991D6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88C6F9-D803-4BA6-AB2A-56FB0FF52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148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0D4FE-D954-4605-9D25-7425DCD99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C0556-A652-42FA-80C0-EEFFC2933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BA7ABB-5E4B-4B69-8422-BA3814480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C6AA42-0962-42FD-A009-B272BF5072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CD1209-0565-4335-9F2E-CB0A7BD083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28476E-FE3A-4068-9D29-D3FC7B559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F2DFE6-D20C-401B-95C3-CF39B1EE1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098D8A-AB4D-4E50-B9D4-A84120ABF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534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0364C-8DB3-47A8-BB73-564C129E5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4770A4-2757-4345-B3B4-93620AFCF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B42834-584A-4C13-8086-FFAD67A90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9209C6-BF28-4A2D-A12B-94CE4DC4F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97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DEBB05-6288-4AD8-BF1C-D369B0482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467CC3-B439-4E02-A1BB-3F996B975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C557D0-3EF0-4C28-824E-4314A10AC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51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6F6EE-FAB4-4EA2-989D-CC0C2B2DC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65165-C951-4916-9E31-B4C1CAFD2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7288E-C7E5-428F-AC6C-B231F99AEE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0847FB-51DB-4339-A825-C23A9F7BA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7A910-F116-4DAC-A3DB-828EFF9E3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A180E-365B-4F69-AE49-2B9D0CF95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362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BAD48-EFED-473A-BD59-24AB40CFD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56B445-8A8C-49ED-A34C-F51A1836C4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4D7DDB-03B2-463A-B07A-0B06D0A32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F3AB91-018E-455C-848E-622F6DA19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40B579-0D46-4C04-85CF-FF3F5D90E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D3C061-53DF-4A13-BC82-9FE1938ED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38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72D338-3FE5-491C-A904-9EEB04BBC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08E62-3ACD-4515-A759-D41741268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24914-A0EE-4A42-92C8-753942C907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EBD6F-4C40-4866-866D-C5EA6E0213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0F495-80EE-4A18-8C1D-E9BE31C86A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04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g4hOc1QpEwQ&amp;feature=youtu.be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F2DB92-3B80-49BD-9B09-4054E4DF2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5334" y="-419099"/>
            <a:ext cx="12450470" cy="77010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ACC342-A6A5-49F1-853E-B9A5DA3D8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2001" y="-373741"/>
            <a:ext cx="12450467" cy="77010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728700-AAF6-417B-BEFB-1B91E05183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98665" y="3053443"/>
            <a:ext cx="11772900" cy="39604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E79D66-1F3B-4F94-902A-64A113732E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406" y="1894701"/>
            <a:ext cx="4310743" cy="23174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C42448-4B43-496C-A7FA-D061D1D44C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98665" y="-294359"/>
            <a:ext cx="7399565" cy="3386162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3DCCCAF-FCC9-417C-AE4E-4A6AC05184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41536" y="-165748"/>
            <a:ext cx="9144000" cy="2387600"/>
          </a:xfrm>
          <a:effectLst>
            <a:softEdge rad="12700"/>
          </a:effectLst>
        </p:spPr>
        <p:txBody>
          <a:bodyPr>
            <a:normAutofit/>
          </a:bodyPr>
          <a:lstStyle/>
          <a:p>
            <a:r>
              <a:rPr lang="en-GB" sz="11500" b="1" dirty="0">
                <a:solidFill>
                  <a:srgbClr val="7E327B"/>
                </a:solidFill>
                <a:effectLst>
                  <a:glow rad="63500">
                    <a:srgbClr val="8DF0FD">
                      <a:alpha val="40000"/>
                    </a:srgbClr>
                  </a:glow>
                </a:effectLst>
                <a:latin typeface="Ubuntu" pitchFamily="34" charset="0"/>
              </a:rPr>
              <a:t>Aurora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298222" y="2705894"/>
            <a:ext cx="9144000" cy="1655762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7E327B"/>
                </a:solidFill>
                <a:latin typeface="Ubuntu" pitchFamily="34" charset="0"/>
              </a:rPr>
              <a:t>Group 6</a:t>
            </a:r>
          </a:p>
          <a:p>
            <a:endParaRPr lang="en-US" dirty="0">
              <a:solidFill>
                <a:srgbClr val="7E327B"/>
              </a:solidFill>
              <a:latin typeface="Eras Bold ITC" panose="020B0907030504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ECF627-8CB3-4C2A-B898-10CE36D2F4C1}"/>
              </a:ext>
            </a:extLst>
          </p:cNvPr>
          <p:cNvSpPr/>
          <p:nvPr/>
        </p:nvSpPr>
        <p:spPr>
          <a:xfrm>
            <a:off x="828947" y="4629619"/>
            <a:ext cx="96213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7E327B"/>
                </a:solidFill>
                <a:latin typeface="Ubuntu" pitchFamily="34" charset="0"/>
              </a:rPr>
              <a:t>Charlie Crewe, George Flude, Alex </a:t>
            </a:r>
            <a:r>
              <a:rPr lang="en-US" sz="3600" b="1" dirty="0" err="1">
                <a:solidFill>
                  <a:srgbClr val="7E327B"/>
                </a:solidFill>
                <a:latin typeface="Ubuntu" pitchFamily="34" charset="0"/>
              </a:rPr>
              <a:t>Polley</a:t>
            </a:r>
            <a:r>
              <a:rPr lang="en-US" sz="3600" b="1" dirty="0">
                <a:solidFill>
                  <a:srgbClr val="7E327B"/>
                </a:solidFill>
                <a:latin typeface="Ubuntu" pitchFamily="34" charset="0"/>
              </a:rPr>
              <a:t> and </a:t>
            </a:r>
            <a:r>
              <a:rPr lang="en-US" sz="3600" b="1" dirty="0" err="1">
                <a:solidFill>
                  <a:srgbClr val="7E327B"/>
                </a:solidFill>
                <a:latin typeface="Ubuntu" pitchFamily="34" charset="0"/>
              </a:rPr>
              <a:t>Callum</a:t>
            </a:r>
            <a:r>
              <a:rPr lang="en-US" sz="3600" b="1" dirty="0">
                <a:solidFill>
                  <a:srgbClr val="7E327B"/>
                </a:solidFill>
                <a:latin typeface="Ubuntu" pitchFamily="34" charset="0"/>
              </a:rPr>
              <a:t> Walsh.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BE301A4-5984-4681-931A-EE8EC33665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2928" y="289957"/>
            <a:ext cx="5600000" cy="3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67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2C04B60-8F5B-4E04-BD16-AC2AEE471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5334" y="-419099"/>
            <a:ext cx="12450470" cy="77010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F7590C-EB2D-497B-8500-61F400BA5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2001" y="-373741"/>
            <a:ext cx="12450467" cy="77010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D83E1D-25F3-4A47-84C9-99E74D94A3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28372" y="800100"/>
            <a:ext cx="13070892" cy="71206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891DD2-4970-42D4-9971-FC8322C09B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458991"/>
            <a:ext cx="10515600" cy="34895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15CB3F-F892-4D3F-8FB1-B73976B7B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rgbClr val="7E327B"/>
                </a:solidFill>
                <a:latin typeface="Ubuntu" pitchFamily="34" charset="0"/>
              </a:rPr>
              <a:t>What needs to be done</a:t>
            </a:r>
            <a:endParaRPr lang="en-US" b="1" dirty="0">
              <a:latin typeface="Ubuntu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75B0520-DCBC-4087-9AA6-BFAD4FCC7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429554"/>
            <a:ext cx="10515600" cy="48006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7E327B"/>
                </a:solidFill>
                <a:latin typeface="Ubuntu" pitchFamily="34" charset="0"/>
              </a:rPr>
              <a:t>Polish</a:t>
            </a:r>
          </a:p>
          <a:p>
            <a:pPr lvl="1"/>
            <a:r>
              <a:rPr lang="en-US" sz="2800" b="1" dirty="0">
                <a:solidFill>
                  <a:srgbClr val="7E327B"/>
                </a:solidFill>
                <a:latin typeface="Ubuntu" pitchFamily="34" charset="0"/>
              </a:rPr>
              <a:t>Zoom Coding</a:t>
            </a:r>
          </a:p>
          <a:p>
            <a:pPr lvl="1"/>
            <a:r>
              <a:rPr lang="en-US" sz="2800" b="1" dirty="0">
                <a:solidFill>
                  <a:srgbClr val="7E327B"/>
                </a:solidFill>
                <a:latin typeface="Ubuntu" pitchFamily="34" charset="0"/>
              </a:rPr>
              <a:t>Fix colouring values</a:t>
            </a:r>
          </a:p>
          <a:p>
            <a:r>
              <a:rPr lang="en-US" sz="3200" b="1" dirty="0">
                <a:solidFill>
                  <a:srgbClr val="7E327B"/>
                </a:solidFill>
                <a:latin typeface="Ubuntu" pitchFamily="34" charset="0"/>
              </a:rPr>
              <a:t>Visual feedback</a:t>
            </a:r>
          </a:p>
          <a:p>
            <a:pPr lvl="1"/>
            <a:r>
              <a:rPr lang="en-US" sz="2800" b="1" dirty="0">
                <a:solidFill>
                  <a:srgbClr val="7E327B"/>
                </a:solidFill>
                <a:latin typeface="Ubuntu" pitchFamily="34" charset="0"/>
              </a:rPr>
              <a:t>Cat progression</a:t>
            </a:r>
          </a:p>
          <a:p>
            <a:r>
              <a:rPr lang="en-US" sz="3200" b="1" dirty="0">
                <a:solidFill>
                  <a:srgbClr val="7E327B"/>
                </a:solidFill>
                <a:latin typeface="Ubuntu" pitchFamily="34" charset="0"/>
              </a:rPr>
              <a:t>Level Design</a:t>
            </a:r>
          </a:p>
          <a:p>
            <a:pPr lvl="1"/>
            <a:r>
              <a:rPr lang="en-US" sz="2800" b="1" dirty="0">
                <a:solidFill>
                  <a:srgbClr val="7E327B"/>
                </a:solidFill>
                <a:latin typeface="Ubuntu" pitchFamily="34" charset="0"/>
              </a:rPr>
              <a:t>Building more scenes</a:t>
            </a:r>
          </a:p>
          <a:p>
            <a:pPr lvl="1"/>
            <a:r>
              <a:rPr lang="en-US" sz="2800" b="1" dirty="0">
                <a:solidFill>
                  <a:srgbClr val="7E327B"/>
                </a:solidFill>
                <a:latin typeface="Ubuntu" pitchFamily="34" charset="0"/>
              </a:rPr>
              <a:t>Camera Panning to different islands</a:t>
            </a:r>
          </a:p>
        </p:txBody>
      </p:sp>
    </p:spTree>
    <p:extLst>
      <p:ext uri="{BB962C8B-B14F-4D97-AF65-F5344CB8AC3E}">
        <p14:creationId xmlns:p14="http://schemas.microsoft.com/office/powerpoint/2010/main" val="2317318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2C04B60-8F5B-4E04-BD16-AC2AEE471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5334" y="-419099"/>
            <a:ext cx="12450470" cy="77010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F7590C-EB2D-497B-8500-61F400BA5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2001" y="-373741"/>
            <a:ext cx="12450467" cy="77010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D83E1D-25F3-4A47-84C9-99E74D94A3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5334" y="-262642"/>
            <a:ext cx="13070892" cy="71206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15CB3F-F892-4D3F-8FB1-B73976B7B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8231" y="2813988"/>
            <a:ext cx="5743762" cy="1325563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7E327B"/>
                </a:solidFill>
                <a:latin typeface="Ubuntu" pitchFamily="34" charset="0"/>
              </a:rPr>
              <a:t>Any questions?</a:t>
            </a:r>
            <a:endParaRPr lang="en-US" b="1" dirty="0">
              <a:latin typeface="Ubuntu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854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F2DB92-3B80-49BD-9B09-4054E4DF2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5334" y="-419099"/>
            <a:ext cx="12450470" cy="77010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ACC342-A6A5-49F1-853E-B9A5DA3D8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2001" y="-373741"/>
            <a:ext cx="12450467" cy="77010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728700-AAF6-417B-BEFB-1B91E05183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98665" y="3053443"/>
            <a:ext cx="11772900" cy="39604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C42448-4B43-496C-A7FA-D061D1D44C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98665" y="-294359"/>
            <a:ext cx="7399565" cy="3386162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3DCCCAF-FCC9-417C-AE4E-4A6AC05184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98222" y="-559682"/>
            <a:ext cx="9144000" cy="2387600"/>
          </a:xfrm>
          <a:effectLst>
            <a:softEdge rad="12700"/>
          </a:effectLst>
        </p:spPr>
        <p:txBody>
          <a:bodyPr>
            <a:normAutofit/>
          </a:bodyPr>
          <a:lstStyle/>
          <a:p>
            <a:r>
              <a:rPr lang="en-GB" sz="7200" b="1" dirty="0">
                <a:solidFill>
                  <a:srgbClr val="7E327B"/>
                </a:solidFill>
                <a:effectLst>
                  <a:glow rad="63500">
                    <a:srgbClr val="8DF0FD">
                      <a:alpha val="40000"/>
                    </a:srgbClr>
                  </a:glow>
                </a:effectLst>
                <a:latin typeface="Ubuntu" pitchFamily="34" charset="0"/>
              </a:rPr>
              <a:t>Our Brief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ECF627-8CB3-4C2A-B898-10CE36D2F4C1}"/>
              </a:ext>
            </a:extLst>
          </p:cNvPr>
          <p:cNvSpPr/>
          <p:nvPr/>
        </p:nvSpPr>
        <p:spPr>
          <a:xfrm>
            <a:off x="828947" y="4698901"/>
            <a:ext cx="999145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7E327B"/>
                </a:solidFill>
                <a:latin typeface="Ubuntu" pitchFamily="34" charset="0"/>
              </a:rPr>
              <a:t>Create a casual game that uses minimal inputs</a:t>
            </a:r>
          </a:p>
        </p:txBody>
      </p:sp>
    </p:spTree>
    <p:extLst>
      <p:ext uri="{BB962C8B-B14F-4D97-AF65-F5344CB8AC3E}">
        <p14:creationId xmlns:p14="http://schemas.microsoft.com/office/powerpoint/2010/main" val="1973106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F2DB92-3B80-49BD-9B09-4054E4DF2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5334" y="-419099"/>
            <a:ext cx="12450470" cy="77010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13345C-9F10-4FF6-A866-18B8B06A6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3876" y="-1252089"/>
            <a:ext cx="11772900" cy="57646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ACC342-A6A5-49F1-853E-B9A5DA3D87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2001" y="-373741"/>
            <a:ext cx="12450467" cy="77010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728700-AAF6-417B-BEFB-1B91E0518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70559" y="1128059"/>
            <a:ext cx="14166374" cy="69366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C42448-4B43-496C-A7FA-D061D1D44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8665" y="-294359"/>
            <a:ext cx="7399565" cy="3386162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3DCCCAF-FCC9-417C-AE4E-4A6AC05184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98222" y="-559682"/>
            <a:ext cx="9144000" cy="2387600"/>
          </a:xfrm>
          <a:effectLst>
            <a:softEdge rad="12700"/>
          </a:effectLst>
        </p:spPr>
        <p:txBody>
          <a:bodyPr>
            <a:normAutofit/>
          </a:bodyPr>
          <a:lstStyle/>
          <a:p>
            <a:r>
              <a:rPr lang="en-GB" sz="7200" b="1" dirty="0">
                <a:solidFill>
                  <a:srgbClr val="7E327B"/>
                </a:solidFill>
                <a:effectLst>
                  <a:glow rad="63500">
                    <a:srgbClr val="8DF0FD">
                      <a:alpha val="40000"/>
                    </a:srgbClr>
                  </a:glow>
                </a:effectLst>
                <a:latin typeface="Ubuntu" pitchFamily="34" charset="0"/>
              </a:rPr>
              <a:t>Psychograph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ECF627-8CB3-4C2A-B898-10CE36D2F4C1}"/>
              </a:ext>
            </a:extLst>
          </p:cNvPr>
          <p:cNvSpPr/>
          <p:nvPr/>
        </p:nvSpPr>
        <p:spPr>
          <a:xfrm>
            <a:off x="6406396" y="409062"/>
            <a:ext cx="521888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7E327B"/>
                </a:solidFill>
                <a:latin typeface="Ubuntu" pitchFamily="34" charset="0"/>
              </a:rPr>
              <a:t>Name: </a:t>
            </a:r>
            <a:r>
              <a:rPr lang="en-US" sz="3600" b="1" dirty="0" err="1">
                <a:solidFill>
                  <a:srgbClr val="7E327B"/>
                </a:solidFill>
                <a:latin typeface="Ubuntu" pitchFamily="34" charset="0"/>
              </a:rPr>
              <a:t>Maarii</a:t>
            </a:r>
            <a:endParaRPr lang="en-US" sz="3600" b="1" dirty="0">
              <a:solidFill>
                <a:srgbClr val="7E327B"/>
              </a:solidFill>
              <a:latin typeface="Ubuntu" pitchFamily="34" charset="0"/>
            </a:endParaRPr>
          </a:p>
          <a:p>
            <a:r>
              <a:rPr lang="en-US" sz="3600" b="1" dirty="0">
                <a:solidFill>
                  <a:srgbClr val="7E327B"/>
                </a:solidFill>
                <a:latin typeface="Ubuntu" pitchFamily="34" charset="0"/>
              </a:rPr>
              <a:t>Age: 48</a:t>
            </a:r>
          </a:p>
          <a:p>
            <a:r>
              <a:rPr lang="en-US" sz="3600" b="1" dirty="0">
                <a:solidFill>
                  <a:srgbClr val="7E327B"/>
                </a:solidFill>
                <a:latin typeface="Ubuntu" pitchFamily="34" charset="0"/>
              </a:rPr>
              <a:t>Occupation: Admin/Sales</a:t>
            </a:r>
          </a:p>
          <a:p>
            <a:r>
              <a:rPr lang="en-US" sz="3600" b="1" dirty="0">
                <a:solidFill>
                  <a:srgbClr val="7E327B"/>
                </a:solidFill>
                <a:latin typeface="Ubuntu" pitchFamily="34" charset="0"/>
              </a:rPr>
              <a:t>Marital Status: Married</a:t>
            </a:r>
          </a:p>
          <a:p>
            <a:endParaRPr lang="en-US" sz="3600" b="1" dirty="0">
              <a:solidFill>
                <a:srgbClr val="7E327B"/>
              </a:solidFill>
              <a:latin typeface="Ubuntu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="1" dirty="0">
              <a:solidFill>
                <a:srgbClr val="7E327B"/>
              </a:solidFill>
              <a:latin typeface="Ubuntu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789321-9E28-4561-964E-BEBB8C2FA94D}"/>
              </a:ext>
            </a:extLst>
          </p:cNvPr>
          <p:cNvSpPr txBox="1"/>
          <p:nvPr/>
        </p:nvSpPr>
        <p:spPr>
          <a:xfrm>
            <a:off x="741486" y="2400274"/>
            <a:ext cx="429781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7E327B"/>
                </a:solidFill>
                <a:latin typeface="Ubuntu" pitchFamily="34" charset="0"/>
              </a:rPr>
              <a:t>Likes: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7E327B"/>
                </a:solidFill>
                <a:latin typeface="Ubuntu" pitchFamily="34" charset="0"/>
              </a:rPr>
              <a:t>Sweet pastries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7E327B"/>
                </a:solidFill>
                <a:latin typeface="Ubuntu" pitchFamily="34" charset="0"/>
              </a:rPr>
              <a:t>Chocolates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7E327B"/>
                </a:solidFill>
                <a:latin typeface="Ubuntu" pitchFamily="34" charset="0"/>
              </a:rPr>
              <a:t>Toffees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7E327B"/>
                </a:solidFill>
                <a:latin typeface="Ubuntu" pitchFamily="34" charset="0"/>
              </a:rPr>
              <a:t>Biscuits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7E327B"/>
                </a:solidFill>
                <a:latin typeface="Ubuntu" pitchFamily="34" charset="0"/>
              </a:rPr>
              <a:t>Apple Pie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7E327B"/>
                </a:solidFill>
                <a:latin typeface="Ubuntu" pitchFamily="34" charset="0"/>
              </a:rPr>
              <a:t>Green Tea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7E327B"/>
                </a:solidFill>
                <a:latin typeface="Ubuntu" pitchFamily="34" charset="0"/>
              </a:rPr>
              <a:t>Earl Grey</a:t>
            </a:r>
          </a:p>
          <a:p>
            <a:r>
              <a:rPr lang="en-GB" dirty="0"/>
              <a:t>v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CFAAB6-A158-4F41-A4B5-D55897ACC448}"/>
              </a:ext>
            </a:extLst>
          </p:cNvPr>
          <p:cNvSpPr txBox="1"/>
          <p:nvPr/>
        </p:nvSpPr>
        <p:spPr>
          <a:xfrm>
            <a:off x="4854194" y="2927707"/>
            <a:ext cx="7470941" cy="4524315"/>
          </a:xfrm>
          <a:prstGeom prst="rect">
            <a:avLst/>
          </a:prstGeom>
          <a:noFill/>
        </p:spPr>
        <p:txBody>
          <a:bodyPr wrap="square" numCol="2" spcCol="180000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7E327B"/>
                </a:solidFill>
                <a:latin typeface="Ubuntu" pitchFamily="34" charset="0"/>
              </a:rPr>
              <a:t>Animals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7E327B"/>
                </a:solidFill>
                <a:latin typeface="Ubuntu" pitchFamily="34" charset="0"/>
              </a:rPr>
              <a:t>Cats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7E327B"/>
                </a:solidFill>
                <a:latin typeface="Ubuntu" pitchFamily="34" charset="0"/>
              </a:rPr>
              <a:t>Dogs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7E327B"/>
                </a:solidFill>
                <a:latin typeface="Ubuntu" pitchFamily="34" charset="0"/>
              </a:rPr>
              <a:t>Horse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7E327B"/>
                </a:solidFill>
                <a:latin typeface="Ubuntu" pitchFamily="34" charset="0"/>
              </a:rPr>
              <a:t>Music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7E327B"/>
                </a:solidFill>
                <a:latin typeface="Ubuntu" pitchFamily="34" charset="0"/>
              </a:rPr>
              <a:t>Country Rock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7E327B"/>
                </a:solidFill>
                <a:latin typeface="Ubuntu" pitchFamily="34" charset="0"/>
              </a:rPr>
              <a:t>80’s Pop</a:t>
            </a:r>
          </a:p>
          <a:p>
            <a:endParaRPr lang="en-US" sz="3600" b="1" dirty="0">
              <a:solidFill>
                <a:srgbClr val="7E327B"/>
              </a:solidFill>
              <a:latin typeface="Ubuntu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="1" dirty="0">
              <a:solidFill>
                <a:srgbClr val="7E327B"/>
              </a:solidFill>
              <a:latin typeface="Ubuntu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7E327B"/>
                </a:solidFill>
                <a:latin typeface="Ubuntu" pitchFamily="34" charset="0"/>
              </a:rPr>
              <a:t>Fears/Dislikes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7E327B"/>
                </a:solidFill>
                <a:latin typeface="Ubuntu" pitchFamily="34" charset="0"/>
              </a:rPr>
              <a:t>Insects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7E327B"/>
                </a:solidFill>
                <a:latin typeface="Ubuntu" pitchFamily="34" charset="0"/>
              </a:rPr>
              <a:t>Large Dogs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7E327B"/>
                </a:solidFill>
                <a:latin typeface="Ubuntu" pitchFamily="34" charset="0"/>
              </a:rPr>
              <a:t>Scaled creatures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7E327B"/>
                </a:solidFill>
                <a:latin typeface="Ubuntu" pitchFamily="34" charset="0"/>
              </a:rPr>
              <a:t>Heights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9401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F2DB92-3B80-49BD-9B09-4054E4DF2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5334" y="-419099"/>
            <a:ext cx="12450470" cy="77010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ACC342-A6A5-49F1-853E-B9A5DA3D8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7742" y="-365720"/>
            <a:ext cx="12450467" cy="77010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C42448-4B43-496C-A7FA-D061D1D44C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98665" y="-294359"/>
            <a:ext cx="7399565" cy="3386162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3DCCCAF-FCC9-417C-AE4E-4A6AC05184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98222" y="-559682"/>
            <a:ext cx="9144000" cy="2387600"/>
          </a:xfrm>
          <a:effectLst>
            <a:softEdge rad="12700"/>
          </a:effectLst>
        </p:spPr>
        <p:txBody>
          <a:bodyPr>
            <a:normAutofit/>
          </a:bodyPr>
          <a:lstStyle/>
          <a:p>
            <a:r>
              <a:rPr lang="en-GB" sz="7200" b="1" dirty="0">
                <a:solidFill>
                  <a:srgbClr val="7E327B"/>
                </a:solidFill>
                <a:effectLst>
                  <a:glow rad="63500">
                    <a:srgbClr val="8DF0FD">
                      <a:alpha val="40000"/>
                    </a:srgbClr>
                  </a:glow>
                </a:effectLst>
                <a:latin typeface="Ubuntu" pitchFamily="34" charset="0"/>
              </a:rPr>
              <a:t>Game Loop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EBC8BC5-0CFF-40B1-9EB3-443D4A50C8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494" y="1748674"/>
            <a:ext cx="3201011" cy="186466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96002DE-02F4-49EC-9765-E4CAF99D09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6514" y="4249718"/>
            <a:ext cx="3201011" cy="186466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2EB73C0-14E8-4AD5-B7F6-382C9986BA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1853" y="4249718"/>
            <a:ext cx="3201011" cy="186466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C8AC2E9-A4D9-4E7F-B743-61EA87856F09}"/>
              </a:ext>
            </a:extLst>
          </p:cNvPr>
          <p:cNvSpPr txBox="1"/>
          <p:nvPr/>
        </p:nvSpPr>
        <p:spPr>
          <a:xfrm>
            <a:off x="4895850" y="2327065"/>
            <a:ext cx="2400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E327B"/>
                </a:solidFill>
                <a:latin typeface="Ubuntu" pitchFamily="34" charset="0"/>
              </a:rPr>
              <a:t>Tap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802871-7977-41D6-9716-1A894E0A9744}"/>
              </a:ext>
            </a:extLst>
          </p:cNvPr>
          <p:cNvSpPr txBox="1"/>
          <p:nvPr/>
        </p:nvSpPr>
        <p:spPr>
          <a:xfrm>
            <a:off x="7183021" y="4828108"/>
            <a:ext cx="2400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E327B"/>
                </a:solidFill>
                <a:latin typeface="Ubuntu" pitchFamily="34" charset="0"/>
              </a:rPr>
              <a:t>Colour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9D25DF-AC13-4818-8608-31952B10D822}"/>
              </a:ext>
            </a:extLst>
          </p:cNvPr>
          <p:cNvSpPr txBox="1"/>
          <p:nvPr/>
        </p:nvSpPr>
        <p:spPr>
          <a:xfrm>
            <a:off x="2494239" y="4828108"/>
            <a:ext cx="2400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E327B"/>
                </a:solidFill>
                <a:latin typeface="Ubuntu" pitchFamily="34" charset="0"/>
              </a:rPr>
              <a:t>Reward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4EAFC6D-E3CB-47C1-9F8C-F37D387D37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4353" y="2491604"/>
            <a:ext cx="1975121" cy="180946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74AC3CF-891B-479B-9B59-F07AB90DCA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8250951">
            <a:off x="5107128" y="5209652"/>
            <a:ext cx="1975121" cy="180946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E9F05DA-7D87-4B49-AD3D-4E321F1467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5512390">
            <a:off x="2823919" y="2541266"/>
            <a:ext cx="1975121" cy="180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538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61055C9-D2AD-49E9-801F-B8988B55E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5334" y="-419099"/>
            <a:ext cx="12450470" cy="77010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28DA82-9294-4618-9823-3D596BEB3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2001" y="-373741"/>
            <a:ext cx="12450467" cy="77010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D83E1D-25F3-4A47-84C9-99E74D94A3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28372" y="800100"/>
            <a:ext cx="12139179" cy="66130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891DD2-4970-42D4-9971-FC8322C09B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458991"/>
            <a:ext cx="7625443" cy="34895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15CB3F-F892-4D3F-8FB1-B73976B7B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rgbClr val="7E327B"/>
                </a:solidFill>
                <a:latin typeface="Ubuntu" pitchFamily="34" charset="0"/>
              </a:rPr>
              <a:t>Alpha Gameplay</a:t>
            </a:r>
            <a:endParaRPr lang="en-US" b="1" dirty="0">
              <a:latin typeface="Ubuntu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3085450-2E41-4082-90DA-1F5A6F1A41C7}"/>
              </a:ext>
            </a:extLst>
          </p:cNvPr>
          <p:cNvSpPr txBox="1">
            <a:spLocks/>
          </p:cNvSpPr>
          <p:nvPr/>
        </p:nvSpPr>
        <p:spPr>
          <a:xfrm>
            <a:off x="165100" y="35415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Ubuntu" pitchFamily="34" charset="0"/>
                <a:hlinkClick r:id="rId5"/>
              </a:rPr>
              <a:t>https://www.youtube.com/watch?v=g4hOc1QpEwQ&amp;feature=youtu.be</a:t>
            </a:r>
            <a:endParaRPr lang="en-US" b="1" dirty="0">
              <a:latin typeface="Ubuntu" pitchFamily="34" charset="0"/>
            </a:endParaRPr>
          </a:p>
          <a:p>
            <a:endParaRPr lang="en-US" b="1" dirty="0">
              <a:latin typeface="Ubuntu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566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2C04B60-8F5B-4E04-BD16-AC2AEE471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5334" y="-419099"/>
            <a:ext cx="12450470" cy="77010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F7590C-EB2D-497B-8500-61F400BA5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2001" y="-373741"/>
            <a:ext cx="12450467" cy="77010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D83E1D-25F3-4A47-84C9-99E74D94A3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28372" y="800100"/>
            <a:ext cx="12139179" cy="66130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891DD2-4970-42D4-9971-FC8322C09B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458991"/>
            <a:ext cx="7625443" cy="34895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15CB3F-F892-4D3F-8FB1-B73976B7B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rgbClr val="7E327B"/>
                </a:solidFill>
                <a:latin typeface="Ubuntu" pitchFamily="34" charset="0"/>
              </a:rPr>
              <a:t>Usability Testing</a:t>
            </a:r>
            <a:endParaRPr lang="en-US" b="1" dirty="0">
              <a:latin typeface="Ubuntu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BFBD5-2C2B-4A1A-A53F-6D1B43FE4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504004"/>
            <a:ext cx="105156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7E327B"/>
                </a:solidFill>
                <a:latin typeface="Ubuntu" pitchFamily="34" charset="0"/>
              </a:rPr>
              <a:t>Positive feedback </a:t>
            </a:r>
          </a:p>
          <a:p>
            <a:r>
              <a:rPr lang="en-US" sz="3600" b="1" dirty="0">
                <a:solidFill>
                  <a:srgbClr val="7E327B"/>
                </a:solidFill>
                <a:latin typeface="Ubuntu" pitchFamily="34" charset="0"/>
              </a:rPr>
              <a:t>Art was pleasing to the eye.</a:t>
            </a:r>
          </a:p>
          <a:p>
            <a:r>
              <a:rPr lang="en-US" sz="3600" b="1" dirty="0">
                <a:solidFill>
                  <a:srgbClr val="7E327B"/>
                </a:solidFill>
                <a:latin typeface="Ubuntu" pitchFamily="34" charset="0"/>
              </a:rPr>
              <a:t>Being able to interact with the environment.</a:t>
            </a:r>
          </a:p>
          <a:p>
            <a:r>
              <a:rPr lang="en-US" sz="3600" b="1" dirty="0">
                <a:solidFill>
                  <a:srgbClr val="7E327B"/>
                </a:solidFill>
                <a:latin typeface="Ubuntu" pitchFamily="34" charset="0"/>
              </a:rPr>
              <a:t>Being able to colour of your choice.</a:t>
            </a:r>
          </a:p>
          <a:p>
            <a:r>
              <a:rPr lang="en-US" sz="3600" b="1" dirty="0">
                <a:solidFill>
                  <a:srgbClr val="7E327B"/>
                </a:solidFill>
                <a:latin typeface="Ubuntu" pitchFamily="34" charset="0"/>
              </a:rPr>
              <a:t>Being able to interact with the cat as a menu.</a:t>
            </a:r>
          </a:p>
          <a:p>
            <a:endParaRPr lang="en-US" sz="3600" b="1" dirty="0">
              <a:solidFill>
                <a:srgbClr val="7E327B"/>
              </a:solidFill>
              <a:latin typeface="Ubuntu" pitchFamily="34" charset="0"/>
            </a:endParaRPr>
          </a:p>
          <a:p>
            <a:endParaRPr lang="en-US" sz="3600" b="1" dirty="0">
              <a:solidFill>
                <a:srgbClr val="7E327B"/>
              </a:solidFill>
              <a:latin typeface="Ubuntu" pitchFamily="34" charset="0"/>
            </a:endParaRPr>
          </a:p>
          <a:p>
            <a:endParaRPr lang="en-US" sz="3600" b="1" dirty="0">
              <a:solidFill>
                <a:srgbClr val="7E327B"/>
              </a:solidFill>
              <a:latin typeface="Ubuntu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03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2C04B60-8F5B-4E04-BD16-AC2AEE471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5334" y="-419099"/>
            <a:ext cx="12450470" cy="77010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F7590C-EB2D-497B-8500-61F400BA5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2001" y="-373741"/>
            <a:ext cx="12450467" cy="77010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D83E1D-25F3-4A47-84C9-99E74D94A3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28372" y="800100"/>
            <a:ext cx="12139179" cy="66130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891DD2-4970-42D4-9971-FC8322C09B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458991"/>
            <a:ext cx="7625443" cy="34895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15CB3F-F892-4D3F-8FB1-B73976B7B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rgbClr val="7E327B"/>
                </a:solidFill>
                <a:latin typeface="Ubuntu" pitchFamily="34" charset="0"/>
              </a:rPr>
              <a:t>Usability Testing</a:t>
            </a:r>
            <a:endParaRPr lang="en-US" b="1" dirty="0">
              <a:latin typeface="Ubuntu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BFBD5-2C2B-4A1A-A53F-6D1B43FE4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504004"/>
            <a:ext cx="105156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7E327B"/>
                </a:solidFill>
                <a:latin typeface="Ubuntu" pitchFamily="34" charset="0"/>
              </a:rPr>
              <a:t>Constructive feedback </a:t>
            </a:r>
          </a:p>
          <a:p>
            <a:r>
              <a:rPr lang="en-US" sz="3600" b="1" dirty="0">
                <a:solidFill>
                  <a:srgbClr val="7E327B"/>
                </a:solidFill>
                <a:latin typeface="Ubuntu" pitchFamily="34" charset="0"/>
              </a:rPr>
              <a:t>Lack of instructions, a lot of guessing work</a:t>
            </a:r>
          </a:p>
          <a:p>
            <a:r>
              <a:rPr lang="en-US" sz="3600" b="1" dirty="0">
                <a:solidFill>
                  <a:srgbClr val="7E327B"/>
                </a:solidFill>
                <a:latin typeface="Ubuntu" pitchFamily="34" charset="0"/>
              </a:rPr>
              <a:t>Would like to be able to colour more then just environmental objects</a:t>
            </a:r>
          </a:p>
          <a:p>
            <a:r>
              <a:rPr lang="en-US" sz="3600" b="1" dirty="0">
                <a:solidFill>
                  <a:srgbClr val="7E327B"/>
                </a:solidFill>
                <a:latin typeface="Ubuntu" pitchFamily="34" charset="0"/>
              </a:rPr>
              <a:t>More visual feedback as a reward. </a:t>
            </a:r>
          </a:p>
          <a:p>
            <a:pPr marL="0" indent="0">
              <a:buNone/>
            </a:pPr>
            <a:r>
              <a:rPr lang="en-US" sz="3600" b="1" dirty="0">
                <a:solidFill>
                  <a:srgbClr val="7E327B"/>
                </a:solidFill>
                <a:latin typeface="Ubuntu" pitchFamily="34" charset="0"/>
              </a:rPr>
              <a:t> </a:t>
            </a:r>
          </a:p>
          <a:p>
            <a:endParaRPr lang="en-US" sz="3600" b="1" dirty="0">
              <a:solidFill>
                <a:srgbClr val="7E327B"/>
              </a:solidFill>
              <a:latin typeface="Ubuntu" pitchFamily="34" charset="0"/>
            </a:endParaRPr>
          </a:p>
          <a:p>
            <a:endParaRPr lang="en-US" sz="3600" b="1" dirty="0">
              <a:solidFill>
                <a:srgbClr val="7E327B"/>
              </a:solidFill>
              <a:latin typeface="Ubuntu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957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61055C9-D2AD-49E9-801F-B8988B55E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5334" y="-419099"/>
            <a:ext cx="12450470" cy="77010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28DA82-9294-4618-9823-3D596BEB3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2001" y="-373741"/>
            <a:ext cx="12450467" cy="77010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D83E1D-25F3-4A47-84C9-99E74D94A3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28372" y="800100"/>
            <a:ext cx="12139179" cy="66130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891DD2-4970-42D4-9971-FC8322C09B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458991"/>
            <a:ext cx="7625443" cy="34895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15CB3F-F892-4D3F-8FB1-B73976B7B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rgbClr val="7E327B"/>
                </a:solidFill>
                <a:latin typeface="Ubuntu" pitchFamily="34" charset="0"/>
              </a:rPr>
              <a:t>Platform</a:t>
            </a:r>
            <a:endParaRPr lang="en-US" b="1" dirty="0">
              <a:latin typeface="Ubuntu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BFBD5-2C2B-4A1A-A53F-6D1B43FE4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429554"/>
            <a:ext cx="10515600" cy="48006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7E327B"/>
                </a:solidFill>
                <a:latin typeface="Ubuntu" pitchFamily="34" charset="0"/>
              </a:rPr>
              <a:t>Tablet</a:t>
            </a:r>
          </a:p>
          <a:p>
            <a:pPr lvl="1"/>
            <a:r>
              <a:rPr lang="en-US" sz="3200" b="1" dirty="0">
                <a:solidFill>
                  <a:srgbClr val="7E327B"/>
                </a:solidFill>
                <a:latin typeface="Ubuntu" pitchFamily="34" charset="0"/>
              </a:rPr>
              <a:t>Screen size suitable for psychographic</a:t>
            </a:r>
          </a:p>
          <a:p>
            <a:pPr lvl="1"/>
            <a:endParaRPr lang="en-US" sz="3200" b="1" dirty="0">
              <a:solidFill>
                <a:srgbClr val="7E327B"/>
              </a:solidFill>
              <a:latin typeface="Ubuntu" pitchFamily="34" charset="0"/>
            </a:endParaRPr>
          </a:p>
          <a:p>
            <a:r>
              <a:rPr lang="en-US" sz="3600" b="1" dirty="0">
                <a:solidFill>
                  <a:srgbClr val="7E327B"/>
                </a:solidFill>
                <a:latin typeface="Ubuntu" pitchFamily="34" charset="0"/>
              </a:rPr>
              <a:t>Mobile Devices</a:t>
            </a:r>
          </a:p>
          <a:p>
            <a:pPr lvl="1"/>
            <a:r>
              <a:rPr lang="en-US" sz="3200" b="1" dirty="0">
                <a:solidFill>
                  <a:srgbClr val="7E327B"/>
                </a:solidFill>
                <a:latin typeface="Ubuntu" pitchFamily="34" charset="0"/>
              </a:rPr>
              <a:t>Provides the means to play on-the-go</a:t>
            </a:r>
          </a:p>
        </p:txBody>
      </p:sp>
    </p:spTree>
    <p:extLst>
      <p:ext uri="{BB962C8B-B14F-4D97-AF65-F5344CB8AC3E}">
        <p14:creationId xmlns:p14="http://schemas.microsoft.com/office/powerpoint/2010/main" val="2262593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61055C9-D2AD-49E9-801F-B8988B55E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5334" y="-419099"/>
            <a:ext cx="12450470" cy="77010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28DA82-9294-4618-9823-3D596BEB3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2001" y="-373741"/>
            <a:ext cx="12450467" cy="77010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D83E1D-25F3-4A47-84C9-99E74D94A3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28372" y="800100"/>
            <a:ext cx="12139179" cy="66130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891DD2-4970-42D4-9971-FC8322C09B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458991"/>
            <a:ext cx="7625443" cy="34895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15CB3F-F892-4D3F-8FB1-B73976B7B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rgbClr val="7E327B"/>
                </a:solidFill>
                <a:latin typeface="Ubuntu" pitchFamily="34" charset="0"/>
              </a:rPr>
              <a:t>Platform test</a:t>
            </a:r>
            <a:endParaRPr lang="en-US" b="1" dirty="0">
              <a:latin typeface="Ubuntu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907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531</TotalTime>
  <Words>215</Words>
  <Application>Microsoft Office PowerPoint</Application>
  <PresentationFormat>Widescreen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Eras Bold ITC</vt:lpstr>
      <vt:lpstr>Ubuntu</vt:lpstr>
      <vt:lpstr>Office Theme</vt:lpstr>
      <vt:lpstr>Aurora</vt:lpstr>
      <vt:lpstr>Our Brief</vt:lpstr>
      <vt:lpstr>Psychograph</vt:lpstr>
      <vt:lpstr>Game Loop</vt:lpstr>
      <vt:lpstr>Alpha Gameplay</vt:lpstr>
      <vt:lpstr>Usability Testing</vt:lpstr>
      <vt:lpstr>Usability Testing</vt:lpstr>
      <vt:lpstr>Platform</vt:lpstr>
      <vt:lpstr>Platform test</vt:lpstr>
      <vt:lpstr>What needs to be done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maarii</dc:title>
  <dc:creator>Geggit Glu</dc:creator>
  <cp:lastModifiedBy>Administrator</cp:lastModifiedBy>
  <cp:revision>46</cp:revision>
  <dcterms:modified xsi:type="dcterms:W3CDTF">2018-02-07T10:00:37Z</dcterms:modified>
</cp:coreProperties>
</file>