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44" r:id="rId2"/>
  </p:sldMasterIdLst>
  <p:notesMasterIdLst>
    <p:notesMasterId r:id="rId14"/>
  </p:notesMasterIdLst>
  <p:sldIdLst>
    <p:sldId id="256" r:id="rId3"/>
    <p:sldId id="257" r:id="rId4"/>
    <p:sldId id="259" r:id="rId5"/>
    <p:sldId id="268" r:id="rId6"/>
    <p:sldId id="264" r:id="rId7"/>
    <p:sldId id="267" r:id="rId8"/>
    <p:sldId id="260" r:id="rId9"/>
    <p:sldId id="265" r:id="rId10"/>
    <p:sldId id="263" r:id="rId11"/>
    <p:sldId id="266"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80124" autoAdjust="0"/>
  </p:normalViewPr>
  <p:slideViewPr>
    <p:cSldViewPr snapToGrid="0">
      <p:cViewPr varScale="1">
        <p:scale>
          <a:sx n="91" d="100"/>
          <a:sy n="91" d="100"/>
        </p:scale>
        <p:origin x="3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51CD69-4188-4A59-B67E-A3D57F5B5DE4}" type="datetimeFigureOut">
              <a:rPr lang="en-GB" smtClean="0"/>
              <a:t>07/02/2018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9BD6-B177-4BBB-8BDC-7277F7ECF0D8}" type="slidenum">
              <a:rPr lang="en-GB" smtClean="0"/>
              <a:t>‹#›</a:t>
            </a:fld>
            <a:endParaRPr lang="en-GB"/>
          </a:p>
        </p:txBody>
      </p:sp>
    </p:spTree>
    <p:extLst>
      <p:ext uri="{BB962C8B-B14F-4D97-AF65-F5344CB8AC3E}">
        <p14:creationId xmlns:p14="http://schemas.microsoft.com/office/powerpoint/2010/main" val="817262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are not restricting the game to under 12’s, as by our research its proved that its fairly common for games to be created for this age group, but be commonly played by adults. IE Angry birds, Doodle Jump. Plants vs zombies.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a:solidFill>
                  <a:schemeClr val="tx1"/>
                </a:solidFill>
                <a:latin typeface="+mn-lt"/>
                <a:ea typeface="+mn-ea"/>
                <a:cs typeface="+mn-cs"/>
              </a:rPr>
              <a:t>What are their interests? 	Looking at the games above it would be competing skill. Through either the timing of a shot or the strategy used to overpower your opponent. Does not have to have violence, although there is a theme of that present.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a:solidFill>
                  <a:schemeClr val="tx1"/>
                </a:solidFill>
                <a:latin typeface="+mn-lt"/>
                <a:ea typeface="+mn-ea"/>
                <a:cs typeface="+mn-cs"/>
              </a:rPr>
              <a:t>They Enjoy </a:t>
            </a:r>
            <a:r>
              <a:rPr lang="en-GB" sz="1200" b="0" i="0" u="none" strike="noStrike" kern="1200" baseline="0" dirty="0" err="1">
                <a:solidFill>
                  <a:schemeClr val="tx1"/>
                </a:solidFill>
                <a:latin typeface="+mn-lt"/>
                <a:ea typeface="+mn-ea"/>
                <a:cs typeface="+mn-cs"/>
              </a:rPr>
              <a:t>recieivng</a:t>
            </a:r>
            <a:r>
              <a:rPr lang="en-GB" sz="1200" b="0" i="0" u="none" strike="noStrike" kern="1200" baseline="0" dirty="0">
                <a:solidFill>
                  <a:schemeClr val="tx1"/>
                </a:solidFill>
                <a:latin typeface="+mn-lt"/>
                <a:ea typeface="+mn-ea"/>
                <a:cs typeface="+mn-cs"/>
              </a:rPr>
              <a:t> rewards as well as beating their opponent. IE Bonus Points. </a:t>
            </a:r>
          </a:p>
          <a:p>
            <a:endParaRPr lang="en-GB" dirty="0"/>
          </a:p>
        </p:txBody>
      </p:sp>
      <p:sp>
        <p:nvSpPr>
          <p:cNvPr id="4" name="Slide Number Placeholder 3"/>
          <p:cNvSpPr>
            <a:spLocks noGrp="1"/>
          </p:cNvSpPr>
          <p:nvPr>
            <p:ph type="sldNum" sz="quarter" idx="10"/>
          </p:nvPr>
        </p:nvSpPr>
        <p:spPr/>
        <p:txBody>
          <a:bodyPr/>
          <a:lstStyle/>
          <a:p>
            <a:fld id="{E7AF9BD6-B177-4BBB-8BDC-7277F7ECF0D8}" type="slidenum">
              <a:rPr lang="en-GB" smtClean="0"/>
              <a:t>2</a:t>
            </a:fld>
            <a:endParaRPr lang="en-GB"/>
          </a:p>
        </p:txBody>
      </p:sp>
    </p:spTree>
    <p:extLst>
      <p:ext uri="{BB962C8B-B14F-4D97-AF65-F5344CB8AC3E}">
        <p14:creationId xmlns:p14="http://schemas.microsoft.com/office/powerpoint/2010/main" val="3514209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Multiple Games within our genre were play tested by team members,</a:t>
            </a:r>
          </a:p>
        </p:txBody>
      </p:sp>
      <p:sp>
        <p:nvSpPr>
          <p:cNvPr id="4" name="Slide Number Placeholder 3"/>
          <p:cNvSpPr>
            <a:spLocks noGrp="1"/>
          </p:cNvSpPr>
          <p:nvPr>
            <p:ph type="sldNum" sz="quarter" idx="10"/>
          </p:nvPr>
        </p:nvSpPr>
        <p:spPr/>
        <p:txBody>
          <a:bodyPr/>
          <a:lstStyle/>
          <a:p>
            <a:fld id="{E7AF9BD6-B177-4BBB-8BDC-7277F7ECF0D8}" type="slidenum">
              <a:rPr lang="en-GB" smtClean="0"/>
              <a:t>8</a:t>
            </a:fld>
            <a:endParaRPr lang="en-GB"/>
          </a:p>
        </p:txBody>
      </p:sp>
    </p:spTree>
    <p:extLst>
      <p:ext uri="{BB962C8B-B14F-4D97-AF65-F5344CB8AC3E}">
        <p14:creationId xmlns:p14="http://schemas.microsoft.com/office/powerpoint/2010/main" val="2874236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520F00-71AE-4099-9421-19B948D8B007}"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C6C094-8E11-4609-8128-5A69C7E2F394}" type="slidenum">
              <a:rPr lang="en-GB" smtClean="0"/>
              <a:t>‹#›</a:t>
            </a:fld>
            <a:endParaRPr lang="en-GB"/>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24982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0E520F00-71AE-4099-9421-19B948D8B007}" type="datetimeFigureOut">
              <a:rPr lang="en-GB" smtClean="0"/>
              <a:t>07/02/2018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40630619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520F00-71AE-4099-9421-19B948D8B007}"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13110276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520F00-71AE-4099-9421-19B948D8B007}"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C6C094-8E11-4609-8128-5A69C7E2F394}" type="slidenum">
              <a:rPr lang="en-GB" smtClean="0"/>
              <a:t>‹#›</a:t>
            </a:fld>
            <a:endParaRPr lang="en-GB"/>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867789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520F00-71AE-4099-9421-19B948D8B007}"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3245284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520F00-71AE-4099-9421-19B948D8B007}"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C6C094-8E11-4609-8128-5A69C7E2F394}" type="slidenum">
              <a:rPr lang="en-GB" smtClean="0"/>
              <a:t>‹#›</a:t>
            </a:fld>
            <a:endParaRPr lang="en-GB"/>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792569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520F00-71AE-4099-9421-19B948D8B007}"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11530294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520F00-71AE-4099-9421-19B948D8B007}"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39374230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520F00-71AE-4099-9421-19B948D8B007}"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41410449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E520F00-71AE-4099-9421-19B948D8B007}" type="datetimeFigureOut">
              <a:rPr lang="en-GB" smtClean="0"/>
              <a:t>07/02/2018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32908517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520F00-71AE-4099-9421-19B948D8B007}"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15129571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520F00-71AE-4099-9421-19B948D8B007}"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22285867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520F00-71AE-4099-9421-19B948D8B007}"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28545327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520F00-71AE-4099-9421-19B948D8B007}" type="datetimeFigureOut">
              <a:rPr lang="en-GB" smtClean="0"/>
              <a:t>07/02/2018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22355465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520F00-71AE-4099-9421-19B948D8B007}" type="datetimeFigureOut">
              <a:rPr lang="en-GB" smtClean="0"/>
              <a:t>07/02/2018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1426483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520F00-71AE-4099-9421-19B948D8B007}" type="datetimeFigureOut">
              <a:rPr lang="en-GB" smtClean="0"/>
              <a:t>07/02/2018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31404549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520F00-71AE-4099-9421-19B948D8B007}" type="datetimeFigureOut">
              <a:rPr lang="en-GB" smtClean="0"/>
              <a:t>07/02/2018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36773205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520F00-71AE-4099-9421-19B948D8B007}" type="datetimeFigureOut">
              <a:rPr lang="en-GB" smtClean="0"/>
              <a:t>07/02/2018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23177601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520F00-71AE-4099-9421-19B948D8B007}" type="datetimeFigureOut">
              <a:rPr lang="en-GB" smtClean="0"/>
              <a:t>07/02/2018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26763823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520F00-71AE-4099-9421-19B948D8B007}" type="datetimeFigureOut">
              <a:rPr lang="en-GB" smtClean="0"/>
              <a:t>07/02/2018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11181148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520F00-71AE-4099-9421-19B948D8B007}" type="datetimeFigureOut">
              <a:rPr lang="en-GB" smtClean="0"/>
              <a:t>07/02/2018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40828975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520F00-71AE-4099-9421-19B948D8B007}" type="datetimeFigureOut">
              <a:rPr lang="en-GB" smtClean="0"/>
              <a:t>07/02/2018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C6C094-8E11-4609-8128-5A69C7E2F394}" type="slidenum">
              <a:rPr lang="en-GB" smtClean="0"/>
              <a:t>‹#›</a:t>
            </a:fld>
            <a:endParaRPr lang="en-GB"/>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101176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520F00-71AE-4099-9421-19B948D8B007}"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29589820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520F00-71AE-4099-9421-19B948D8B007}" type="datetimeFigureOut">
              <a:rPr lang="en-GB" smtClean="0"/>
              <a:t>07/02/2018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14698884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E520F00-71AE-4099-9421-19B948D8B007}" type="datetimeFigureOut">
              <a:rPr lang="en-GB" smtClean="0"/>
              <a:t>07/02/2018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29605518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E520F00-71AE-4099-9421-19B948D8B007}" type="datetimeFigureOut">
              <a:rPr lang="en-GB" smtClean="0"/>
              <a:t>07/02/2018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39890148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520F00-71AE-4099-9421-19B948D8B007}"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28818963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520F00-71AE-4099-9421-19B948D8B007}"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14908936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520F00-71AE-4099-9421-19B948D8B007}" type="datetimeFigureOut">
              <a:rPr lang="en-GB" smtClean="0"/>
              <a:t>07/02/2018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36614100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520F00-71AE-4099-9421-19B948D8B007}" type="datetimeFigureOut">
              <a:rPr lang="en-GB" smtClean="0"/>
              <a:t>07/02/2018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25616560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520F00-71AE-4099-9421-19B948D8B007}" type="datetimeFigureOut">
              <a:rPr lang="en-GB" smtClean="0"/>
              <a:t>07/02/2018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34457117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520F00-71AE-4099-9421-19B948D8B007}" type="datetimeFigureOut">
              <a:rPr lang="en-GB" smtClean="0"/>
              <a:t>07/02/2018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27944803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E520F00-71AE-4099-9421-19B948D8B007}" type="datetimeFigureOut">
              <a:rPr lang="en-GB" smtClean="0"/>
              <a:t>07/02/2018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39054266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E520F00-71AE-4099-9421-19B948D8B007}" type="datetimeFigureOut">
              <a:rPr lang="en-GB" smtClean="0"/>
              <a:t>07/02/2018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40988044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E520F00-71AE-4099-9421-19B948D8B007}" type="datetimeFigureOut">
              <a:rPr lang="en-GB" smtClean="0"/>
              <a:t>07/02/2018</a:t>
            </a:fld>
            <a:endParaRPr lang="en-GB"/>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4C6C094-8E11-4609-8128-5A69C7E2F394}" type="slidenum">
              <a:rPr lang="en-GB" smtClean="0"/>
              <a:t>‹#›</a:t>
            </a:fld>
            <a:endParaRPr lang="en-GB"/>
          </a:p>
        </p:txBody>
      </p:sp>
    </p:spTree>
    <p:extLst>
      <p:ext uri="{BB962C8B-B14F-4D97-AF65-F5344CB8AC3E}">
        <p14:creationId xmlns:p14="http://schemas.microsoft.com/office/powerpoint/2010/main" val="250501178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E520F00-71AE-4099-9421-19B948D8B007}" type="datetimeFigureOut">
              <a:rPr lang="en-GB" smtClean="0"/>
              <a:t>07/02/2018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4C6C094-8E11-4609-8128-5A69C7E2F394}" type="slidenum">
              <a:rPr lang="en-GB" smtClean="0"/>
              <a:t>‹#›</a:t>
            </a:fld>
            <a:endParaRPr lang="en-GB"/>
          </a:p>
        </p:txBody>
      </p:sp>
    </p:spTree>
    <p:extLst>
      <p:ext uri="{BB962C8B-B14F-4D97-AF65-F5344CB8AC3E}">
        <p14:creationId xmlns:p14="http://schemas.microsoft.com/office/powerpoint/2010/main" val="210153142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9.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image" Target="../media/image9.jpg"/><Relationship Id="rId1" Type="http://schemas.openxmlformats.org/officeDocument/2006/relationships/slideLayout" Target="../slideLayouts/slideLayout1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0.tmp"/><Relationship Id="rId7" Type="http://schemas.openxmlformats.org/officeDocument/2006/relationships/image" Target="../media/image24.png"/><Relationship Id="rId12" Type="http://schemas.openxmlformats.org/officeDocument/2006/relationships/image" Target="../media/image19.wmf"/><Relationship Id="rId2" Type="http://schemas.openxmlformats.org/officeDocument/2006/relationships/slideLayout" Target="../slideLayouts/slideLayout19.xml"/><Relationship Id="rId1" Type="http://schemas.openxmlformats.org/officeDocument/2006/relationships/vmlDrawing" Target="../drawings/vmlDrawing1.vml"/><Relationship Id="rId6" Type="http://schemas.openxmlformats.org/officeDocument/2006/relationships/image" Target="../media/image23.tmp"/><Relationship Id="rId11" Type="http://schemas.openxmlformats.org/officeDocument/2006/relationships/oleObject" Target="../embeddings/oleObject1.bin"/><Relationship Id="rId5" Type="http://schemas.openxmlformats.org/officeDocument/2006/relationships/image" Target="../media/image22.tmp"/><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D9432-7D5F-4F9E-86B6-9412AB6B4F19}"/>
              </a:ext>
            </a:extLst>
          </p:cNvPr>
          <p:cNvSpPr>
            <a:spLocks noGrp="1"/>
          </p:cNvSpPr>
          <p:nvPr>
            <p:ph type="ctrTitle"/>
          </p:nvPr>
        </p:nvSpPr>
        <p:spPr/>
        <p:txBody>
          <a:bodyPr/>
          <a:lstStyle/>
          <a:p>
            <a:r>
              <a:rPr lang="en-GB" dirty="0"/>
              <a:t>LEVEL 4 &amp; 5</a:t>
            </a:r>
            <a:br>
              <a:rPr lang="en-GB" dirty="0"/>
            </a:br>
            <a:r>
              <a:rPr lang="en-GB" dirty="0"/>
              <a:t>Group 2	</a:t>
            </a:r>
            <a:br>
              <a:rPr lang="en-GB" dirty="0"/>
            </a:br>
            <a:endParaRPr lang="en-GB" dirty="0"/>
          </a:p>
        </p:txBody>
      </p:sp>
      <p:sp>
        <p:nvSpPr>
          <p:cNvPr id="3" name="Subtitle 2">
            <a:extLst>
              <a:ext uri="{FF2B5EF4-FFF2-40B4-BE49-F238E27FC236}">
                <a16:creationId xmlns:a16="http://schemas.microsoft.com/office/drawing/2014/main" id="{44FBAC67-89D3-4FA2-87EF-4E5CD2B2C731}"/>
              </a:ext>
            </a:extLst>
          </p:cNvPr>
          <p:cNvSpPr>
            <a:spLocks noGrp="1"/>
          </p:cNvSpPr>
          <p:nvPr>
            <p:ph type="subTitle" idx="1"/>
          </p:nvPr>
        </p:nvSpPr>
        <p:spPr/>
        <p:txBody>
          <a:bodyPr>
            <a:normAutofit/>
          </a:bodyPr>
          <a:lstStyle/>
          <a:p>
            <a:r>
              <a:rPr lang="en-GB" dirty="0">
                <a:solidFill>
                  <a:schemeClr val="tx1"/>
                </a:solidFill>
              </a:rPr>
              <a:t>Willoughby Axtell </a:t>
            </a:r>
          </a:p>
          <a:p>
            <a:r>
              <a:rPr lang="en-GB" dirty="0">
                <a:solidFill>
                  <a:schemeClr val="tx1"/>
                </a:solidFill>
              </a:rPr>
              <a:t>Daniel Beales</a:t>
            </a:r>
          </a:p>
          <a:p>
            <a:r>
              <a:rPr lang="en-GB" dirty="0">
                <a:solidFill>
                  <a:schemeClr val="tx1"/>
                </a:solidFill>
              </a:rPr>
              <a:t>Kyle Bodin</a:t>
            </a:r>
          </a:p>
          <a:p>
            <a:r>
              <a:rPr lang="en-GB" dirty="0">
                <a:solidFill>
                  <a:schemeClr val="tx1"/>
                </a:solidFill>
              </a:rPr>
              <a:t>James Macleanan </a:t>
            </a:r>
          </a:p>
        </p:txBody>
      </p:sp>
    </p:spTree>
    <p:extLst>
      <p:ext uri="{BB962C8B-B14F-4D97-AF65-F5344CB8AC3E}">
        <p14:creationId xmlns:p14="http://schemas.microsoft.com/office/powerpoint/2010/main" val="37655590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B6D4-24BE-42B7-B0A1-A5D77BAFE603}"/>
              </a:ext>
            </a:extLst>
          </p:cNvPr>
          <p:cNvSpPr>
            <a:spLocks noGrp="1"/>
          </p:cNvSpPr>
          <p:nvPr>
            <p:ph type="title"/>
          </p:nvPr>
        </p:nvSpPr>
        <p:spPr/>
        <p:txBody>
          <a:bodyPr/>
          <a:lstStyle/>
          <a:p>
            <a:r>
              <a:rPr lang="en-GB" dirty="0"/>
              <a:t>Challenges</a:t>
            </a:r>
          </a:p>
        </p:txBody>
      </p:sp>
      <p:sp>
        <p:nvSpPr>
          <p:cNvPr id="3" name="Content Placeholder 2">
            <a:extLst>
              <a:ext uri="{FF2B5EF4-FFF2-40B4-BE49-F238E27FC236}">
                <a16:creationId xmlns:a16="http://schemas.microsoft.com/office/drawing/2014/main" id="{5C5D55C8-0D73-4C1A-A8A1-90A3648CA459}"/>
              </a:ext>
            </a:extLst>
          </p:cNvPr>
          <p:cNvSpPr>
            <a:spLocks noGrp="1"/>
          </p:cNvSpPr>
          <p:nvPr>
            <p:ph idx="1"/>
          </p:nvPr>
        </p:nvSpPr>
        <p:spPr/>
        <p:txBody>
          <a:bodyPr/>
          <a:lstStyle/>
          <a:p>
            <a:r>
              <a:rPr lang="en-GB" dirty="0"/>
              <a:t>Keeping the player immersed. </a:t>
            </a:r>
          </a:p>
          <a:p>
            <a:endParaRPr lang="en-GB" dirty="0"/>
          </a:p>
          <a:p>
            <a:r>
              <a:rPr lang="en-GB" dirty="0"/>
              <a:t>Keeping the game balanced and symmetrical for both players.</a:t>
            </a:r>
          </a:p>
          <a:p>
            <a:endParaRPr lang="en-GB" dirty="0"/>
          </a:p>
          <a:p>
            <a:r>
              <a:rPr lang="en-GB" dirty="0"/>
              <a:t>Creating a difficulty to master but easy to understand and play.</a:t>
            </a:r>
          </a:p>
          <a:p>
            <a:endParaRPr lang="en-GB" dirty="0"/>
          </a:p>
          <a:p>
            <a:r>
              <a:rPr lang="en-GB" dirty="0"/>
              <a:t>Using the teams strengths appropriately.</a:t>
            </a:r>
          </a:p>
        </p:txBody>
      </p:sp>
    </p:spTree>
    <p:extLst>
      <p:ext uri="{BB962C8B-B14F-4D97-AF65-F5344CB8AC3E}">
        <p14:creationId xmlns:p14="http://schemas.microsoft.com/office/powerpoint/2010/main" val="32156326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7ACBD-0570-4570-A31D-B79D49A6BB4F}"/>
              </a:ext>
            </a:extLst>
          </p:cNvPr>
          <p:cNvSpPr>
            <a:spLocks noGrp="1"/>
          </p:cNvSpPr>
          <p:nvPr>
            <p:ph type="title"/>
          </p:nvPr>
        </p:nvSpPr>
        <p:spPr>
          <a:xfrm>
            <a:off x="3798176" y="2766219"/>
            <a:ext cx="4595648" cy="1325563"/>
          </a:xfrm>
        </p:spPr>
        <p:txBody>
          <a:bodyPr/>
          <a:lstStyle/>
          <a:p>
            <a:pPr algn="ctr"/>
            <a:r>
              <a:rPr lang="en-GB" dirty="0"/>
              <a:t>Any Questions?</a:t>
            </a:r>
          </a:p>
        </p:txBody>
      </p:sp>
    </p:spTree>
    <p:extLst>
      <p:ext uri="{BB962C8B-B14F-4D97-AF65-F5344CB8AC3E}">
        <p14:creationId xmlns:p14="http://schemas.microsoft.com/office/powerpoint/2010/main" val="34037691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858C-A39A-4674-A79F-97B516DBA765}"/>
              </a:ext>
            </a:extLst>
          </p:cNvPr>
          <p:cNvSpPr>
            <a:spLocks noGrp="1"/>
          </p:cNvSpPr>
          <p:nvPr>
            <p:ph type="title"/>
          </p:nvPr>
        </p:nvSpPr>
        <p:spPr/>
        <p:txBody>
          <a:bodyPr/>
          <a:lstStyle/>
          <a:p>
            <a:r>
              <a:rPr lang="en-GB" dirty="0"/>
              <a:t>The Requirements</a:t>
            </a:r>
          </a:p>
        </p:txBody>
      </p:sp>
      <p:sp>
        <p:nvSpPr>
          <p:cNvPr id="3" name="Content Placeholder 2">
            <a:extLst>
              <a:ext uri="{FF2B5EF4-FFF2-40B4-BE49-F238E27FC236}">
                <a16:creationId xmlns:a16="http://schemas.microsoft.com/office/drawing/2014/main" id="{CCE1D293-4879-46C3-807F-B2C5AD1DCD99}"/>
              </a:ext>
            </a:extLst>
          </p:cNvPr>
          <p:cNvSpPr>
            <a:spLocks noGrp="1"/>
          </p:cNvSpPr>
          <p:nvPr>
            <p:ph idx="1"/>
          </p:nvPr>
        </p:nvSpPr>
        <p:spPr/>
        <p:txBody>
          <a:bodyPr/>
          <a:lstStyle/>
          <a:p>
            <a:r>
              <a:rPr lang="en-GB" dirty="0"/>
              <a:t>A 2D game using single taps on a device screen. </a:t>
            </a:r>
          </a:p>
          <a:p>
            <a:r>
              <a:rPr lang="en-GB" dirty="0"/>
              <a:t>Each user takes their turn individually on a single device.</a:t>
            </a:r>
          </a:p>
          <a:p>
            <a:r>
              <a:rPr lang="en-GB" dirty="0"/>
              <a:t>The levels are symmetrical, simple and intuitive to learn and understand. </a:t>
            </a:r>
          </a:p>
          <a:p>
            <a:r>
              <a:rPr lang="en-GB" dirty="0"/>
              <a:t>Challenge comes from beating the other player.  </a:t>
            </a:r>
          </a:p>
          <a:p>
            <a:r>
              <a:rPr lang="en-GB" dirty="0"/>
              <a:t>Appeal to a target audience of 12 year olds and under</a:t>
            </a:r>
          </a:p>
          <a:p>
            <a:endParaRPr lang="en-GB" dirty="0"/>
          </a:p>
        </p:txBody>
      </p:sp>
    </p:spTree>
    <p:extLst>
      <p:ext uri="{BB962C8B-B14F-4D97-AF65-F5344CB8AC3E}">
        <p14:creationId xmlns:p14="http://schemas.microsoft.com/office/powerpoint/2010/main" val="29926990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FF7B-F7FD-4754-B82E-AE63D8C35B0F}"/>
              </a:ext>
            </a:extLst>
          </p:cNvPr>
          <p:cNvSpPr>
            <a:spLocks noGrp="1"/>
          </p:cNvSpPr>
          <p:nvPr>
            <p:ph type="title"/>
          </p:nvPr>
        </p:nvSpPr>
        <p:spPr/>
        <p:txBody>
          <a:bodyPr/>
          <a:lstStyle/>
          <a:p>
            <a:r>
              <a:rPr lang="en-GB" dirty="0"/>
              <a:t>The Concept</a:t>
            </a:r>
          </a:p>
        </p:txBody>
      </p:sp>
      <p:sp>
        <p:nvSpPr>
          <p:cNvPr id="3" name="Content Placeholder 2">
            <a:extLst>
              <a:ext uri="{FF2B5EF4-FFF2-40B4-BE49-F238E27FC236}">
                <a16:creationId xmlns:a16="http://schemas.microsoft.com/office/drawing/2014/main" id="{49101832-D535-43E0-B578-535A4613FBE6}"/>
              </a:ext>
            </a:extLst>
          </p:cNvPr>
          <p:cNvSpPr>
            <a:spLocks noGrp="1"/>
          </p:cNvSpPr>
          <p:nvPr>
            <p:ph idx="1"/>
          </p:nvPr>
        </p:nvSpPr>
        <p:spPr/>
        <p:txBody>
          <a:bodyPr/>
          <a:lstStyle/>
          <a:p>
            <a:r>
              <a:rPr lang="en-GB" dirty="0"/>
              <a:t>Simple tap, aim and shoot.</a:t>
            </a:r>
          </a:p>
          <a:p>
            <a:r>
              <a:rPr lang="en-GB" dirty="0"/>
              <a:t>Beat your opponent to the top.</a:t>
            </a:r>
          </a:p>
          <a:p>
            <a:r>
              <a:rPr lang="en-GB" dirty="0"/>
              <a:t>Don’t run out of time.</a:t>
            </a:r>
          </a:p>
          <a:p>
            <a:r>
              <a:rPr lang="en-GB" dirty="0"/>
              <a:t>Get the most points</a:t>
            </a:r>
          </a:p>
          <a:p>
            <a:endParaRPr lang="en-GB" dirty="0"/>
          </a:p>
          <a:p>
            <a:r>
              <a:rPr lang="en-GB" dirty="0"/>
              <a:t>A pilot bee using a flower to launch to the top of a plant. </a:t>
            </a:r>
          </a:p>
          <a:p>
            <a:pPr marL="0" indent="0">
              <a:buNone/>
            </a:pPr>
            <a:endParaRPr lang="en-GB" dirty="0"/>
          </a:p>
        </p:txBody>
      </p:sp>
    </p:spTree>
    <p:extLst>
      <p:ext uri="{BB962C8B-B14F-4D97-AF65-F5344CB8AC3E}">
        <p14:creationId xmlns:p14="http://schemas.microsoft.com/office/powerpoint/2010/main" val="42570444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13A38-F3A4-4078-8DF2-EF41972FB908}"/>
              </a:ext>
            </a:extLst>
          </p:cNvPr>
          <p:cNvSpPr>
            <a:spLocks noGrp="1"/>
          </p:cNvSpPr>
          <p:nvPr>
            <p:ph type="title"/>
          </p:nvPr>
        </p:nvSpPr>
        <p:spPr/>
        <p:txBody>
          <a:bodyPr/>
          <a:lstStyle/>
          <a:p>
            <a:r>
              <a:rPr lang="en-GB" dirty="0"/>
              <a:t>Mechanic Concept</a:t>
            </a:r>
          </a:p>
        </p:txBody>
      </p:sp>
      <p:pic>
        <p:nvPicPr>
          <p:cNvPr id="4" name="Picture 3">
            <a:extLst>
              <a:ext uri="{FF2B5EF4-FFF2-40B4-BE49-F238E27FC236}">
                <a16:creationId xmlns:a16="http://schemas.microsoft.com/office/drawing/2014/main" id="{B6E0C1E7-7FA2-4720-AD1B-D2EA6E3E743C}"/>
              </a:ext>
            </a:extLst>
          </p:cNvPr>
          <p:cNvPicPr>
            <a:picLocks noChangeAspect="1"/>
          </p:cNvPicPr>
          <p:nvPr/>
        </p:nvPicPr>
        <p:blipFill>
          <a:blip r:embed="rId2"/>
          <a:stretch>
            <a:fillRect/>
          </a:stretch>
        </p:blipFill>
        <p:spPr>
          <a:xfrm>
            <a:off x="838200" y="2186214"/>
            <a:ext cx="2542857" cy="3628571"/>
          </a:xfrm>
          <a:prstGeom prst="rect">
            <a:avLst/>
          </a:prstGeom>
        </p:spPr>
      </p:pic>
      <p:pic>
        <p:nvPicPr>
          <p:cNvPr id="8" name="Picture 7">
            <a:extLst>
              <a:ext uri="{FF2B5EF4-FFF2-40B4-BE49-F238E27FC236}">
                <a16:creationId xmlns:a16="http://schemas.microsoft.com/office/drawing/2014/main" id="{969D7E47-D822-468B-9877-DB3F977FF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6512" y="2185759"/>
            <a:ext cx="2543175" cy="3629025"/>
          </a:xfrm>
          <a:prstGeom prst="rect">
            <a:avLst/>
          </a:prstGeom>
        </p:spPr>
      </p:pic>
      <p:pic>
        <p:nvPicPr>
          <p:cNvPr id="10" name="Picture 9">
            <a:extLst>
              <a:ext uri="{FF2B5EF4-FFF2-40B4-BE49-F238E27FC236}">
                <a16:creationId xmlns:a16="http://schemas.microsoft.com/office/drawing/2014/main" id="{391D4C56-E48D-4CB4-95D9-0D62774CDB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4412" y="2259578"/>
            <a:ext cx="2543175" cy="3629025"/>
          </a:xfrm>
          <a:prstGeom prst="rect">
            <a:avLst/>
          </a:prstGeom>
        </p:spPr>
      </p:pic>
      <p:cxnSp>
        <p:nvCxnSpPr>
          <p:cNvPr id="18" name="Connector: Curved 17">
            <a:extLst>
              <a:ext uri="{FF2B5EF4-FFF2-40B4-BE49-F238E27FC236}">
                <a16:creationId xmlns:a16="http://schemas.microsoft.com/office/drawing/2014/main" id="{4888F089-CF35-4035-9660-B90185CFA3EA}"/>
              </a:ext>
            </a:extLst>
          </p:cNvPr>
          <p:cNvCxnSpPr/>
          <p:nvPr/>
        </p:nvCxnSpPr>
        <p:spPr>
          <a:xfrm rot="10800000" flipV="1">
            <a:off x="5965031" y="5238749"/>
            <a:ext cx="95250" cy="59531"/>
          </a:xfrm>
          <a:prstGeom prst="curved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23ED964D-695D-486A-B771-206E55ACD01F}"/>
              </a:ext>
            </a:extLst>
          </p:cNvPr>
          <p:cNvCxnSpPr>
            <a:cxnSpLocks/>
          </p:cNvCxnSpPr>
          <p:nvPr/>
        </p:nvCxnSpPr>
        <p:spPr>
          <a:xfrm rot="5400000">
            <a:off x="5824537" y="5376863"/>
            <a:ext cx="104779" cy="28576"/>
          </a:xfrm>
          <a:prstGeom prst="curved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5AE35905-8504-461C-BFB6-4740829104E6}"/>
              </a:ext>
            </a:extLst>
          </p:cNvPr>
          <p:cNvCxnSpPr>
            <a:cxnSpLocks/>
          </p:cNvCxnSpPr>
          <p:nvPr/>
        </p:nvCxnSpPr>
        <p:spPr>
          <a:xfrm rot="10800000">
            <a:off x="6176962" y="5251849"/>
            <a:ext cx="116682" cy="59528"/>
          </a:xfrm>
          <a:prstGeom prst="curvedConnector3">
            <a:avLst>
              <a:gd name="adj1" fmla="val 2142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8335241E-1559-4BA5-BA1C-21A227BD0333}"/>
              </a:ext>
            </a:extLst>
          </p:cNvPr>
          <p:cNvCxnSpPr>
            <a:cxnSpLocks/>
          </p:cNvCxnSpPr>
          <p:nvPr/>
        </p:nvCxnSpPr>
        <p:spPr>
          <a:xfrm rot="16200000" flipV="1">
            <a:off x="6301980" y="5409010"/>
            <a:ext cx="126204" cy="42863"/>
          </a:xfrm>
          <a:prstGeom prst="curved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4456BE75-A905-4173-AFBF-D0AB15920BDB}"/>
              </a:ext>
            </a:extLst>
          </p:cNvPr>
          <p:cNvCxnSpPr/>
          <p:nvPr/>
        </p:nvCxnSpPr>
        <p:spPr>
          <a:xfrm rot="5400000" flipH="1" flipV="1">
            <a:off x="5919787" y="5372102"/>
            <a:ext cx="97630" cy="88105"/>
          </a:xfrm>
          <a:prstGeom prst="curved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04CBA409-03C4-4214-8FE1-643752F40C7E}"/>
              </a:ext>
            </a:extLst>
          </p:cNvPr>
          <p:cNvCxnSpPr>
            <a:cxnSpLocks/>
          </p:cNvCxnSpPr>
          <p:nvPr/>
        </p:nvCxnSpPr>
        <p:spPr>
          <a:xfrm flipV="1">
            <a:off x="6045989" y="5311378"/>
            <a:ext cx="130972" cy="1"/>
          </a:xfrm>
          <a:prstGeom prst="curved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5E835BD7-B6E6-4109-8177-8EBA8502D2E2}"/>
              </a:ext>
            </a:extLst>
          </p:cNvPr>
          <p:cNvCxnSpPr>
            <a:cxnSpLocks/>
          </p:cNvCxnSpPr>
          <p:nvPr/>
        </p:nvCxnSpPr>
        <p:spPr>
          <a:xfrm rot="16200000" flipH="1">
            <a:off x="6197800" y="5372694"/>
            <a:ext cx="126205" cy="115493"/>
          </a:xfrm>
          <a:prstGeom prst="curvedConnector3">
            <a:avLst>
              <a:gd name="adj1" fmla="val 39937"/>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10EE723-AE86-44C3-B59C-98D5F12AA5F5}"/>
              </a:ext>
            </a:extLst>
          </p:cNvPr>
          <p:cNvSpPr txBox="1"/>
          <p:nvPr/>
        </p:nvSpPr>
        <p:spPr>
          <a:xfrm>
            <a:off x="1244600" y="6299200"/>
            <a:ext cx="1936749" cy="369332"/>
          </a:xfrm>
          <a:prstGeom prst="rect">
            <a:avLst/>
          </a:prstGeom>
          <a:noFill/>
        </p:spPr>
        <p:txBody>
          <a:bodyPr wrap="none" rtlCol="0">
            <a:spAutoFit/>
          </a:bodyPr>
          <a:lstStyle/>
          <a:p>
            <a:r>
              <a:rPr lang="en-GB" dirty="0"/>
              <a:t>Slides Left to right</a:t>
            </a:r>
          </a:p>
        </p:txBody>
      </p:sp>
      <p:sp>
        <p:nvSpPr>
          <p:cNvPr id="41" name="TextBox 40">
            <a:extLst>
              <a:ext uri="{FF2B5EF4-FFF2-40B4-BE49-F238E27FC236}">
                <a16:creationId xmlns:a16="http://schemas.microsoft.com/office/drawing/2014/main" id="{93E058D4-60AE-42FE-B9FB-BC0F1B80CD7C}"/>
              </a:ext>
            </a:extLst>
          </p:cNvPr>
          <p:cNvSpPr txBox="1"/>
          <p:nvPr/>
        </p:nvSpPr>
        <p:spPr>
          <a:xfrm>
            <a:off x="5181600" y="6388100"/>
            <a:ext cx="2164695" cy="369332"/>
          </a:xfrm>
          <a:prstGeom prst="rect">
            <a:avLst/>
          </a:prstGeom>
          <a:noFill/>
        </p:spPr>
        <p:txBody>
          <a:bodyPr wrap="none" rtlCol="0">
            <a:spAutoFit/>
          </a:bodyPr>
          <a:lstStyle/>
          <a:p>
            <a:r>
              <a:rPr lang="en-GB" dirty="0"/>
              <a:t>Rotates 180 degrees</a:t>
            </a:r>
          </a:p>
        </p:txBody>
      </p:sp>
      <p:sp>
        <p:nvSpPr>
          <p:cNvPr id="42" name="TextBox 41">
            <a:extLst>
              <a:ext uri="{FF2B5EF4-FFF2-40B4-BE49-F238E27FC236}">
                <a16:creationId xmlns:a16="http://schemas.microsoft.com/office/drawing/2014/main" id="{07399F75-3167-4D47-AA3A-EE20E73245BC}"/>
              </a:ext>
            </a:extLst>
          </p:cNvPr>
          <p:cNvSpPr txBox="1"/>
          <p:nvPr/>
        </p:nvSpPr>
        <p:spPr>
          <a:xfrm>
            <a:off x="9924626" y="6351130"/>
            <a:ext cx="546945" cy="369332"/>
          </a:xfrm>
          <a:prstGeom prst="rect">
            <a:avLst/>
          </a:prstGeom>
          <a:noFill/>
        </p:spPr>
        <p:txBody>
          <a:bodyPr wrap="none" rtlCol="0">
            <a:spAutoFit/>
          </a:bodyPr>
          <a:lstStyle/>
          <a:p>
            <a:r>
              <a:rPr lang="en-GB" dirty="0"/>
              <a:t>Fire</a:t>
            </a:r>
          </a:p>
        </p:txBody>
      </p:sp>
      <p:sp>
        <p:nvSpPr>
          <p:cNvPr id="17" name="TextBox 16">
            <a:extLst>
              <a:ext uri="{FF2B5EF4-FFF2-40B4-BE49-F238E27FC236}">
                <a16:creationId xmlns:a16="http://schemas.microsoft.com/office/drawing/2014/main" id="{2E5278E5-F7A7-4FDC-851A-2B9826B12DE6}"/>
              </a:ext>
            </a:extLst>
          </p:cNvPr>
          <p:cNvSpPr txBox="1"/>
          <p:nvPr/>
        </p:nvSpPr>
        <p:spPr>
          <a:xfrm>
            <a:off x="861080" y="1563563"/>
            <a:ext cx="9880492" cy="369332"/>
          </a:xfrm>
          <a:prstGeom prst="rect">
            <a:avLst/>
          </a:prstGeom>
          <a:noFill/>
        </p:spPr>
        <p:txBody>
          <a:bodyPr wrap="square" rtlCol="0">
            <a:spAutoFit/>
          </a:bodyPr>
          <a:lstStyle/>
          <a:p>
            <a:r>
              <a:rPr lang="en-GB" dirty="0"/>
              <a:t>What does the player do?       The player will use a single tap at each stage to control the flower.</a:t>
            </a:r>
          </a:p>
        </p:txBody>
      </p:sp>
    </p:spTree>
    <p:extLst>
      <p:ext uri="{BB962C8B-B14F-4D97-AF65-F5344CB8AC3E}">
        <p14:creationId xmlns:p14="http://schemas.microsoft.com/office/powerpoint/2010/main" val="11460744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500"/>
                                        <p:tgtEl>
                                          <p:spTgt spid="40"/>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2000"/>
                            </p:stCondLst>
                            <p:childTnLst>
                              <p:par>
                                <p:cTn id="17" presetID="10" presetClass="entr" presetSubtype="0" fill="hold" nodeType="afterEffect">
                                  <p:stCondLst>
                                    <p:cond delay="5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par>
                          <p:cTn id="23" fill="hold">
                            <p:stCondLst>
                              <p:cond delay="3000"/>
                            </p:stCondLst>
                            <p:childTnLst>
                              <p:par>
                                <p:cTn id="24" presetID="10"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4290-6BC9-46C1-8777-A65B4A4CEC1A}"/>
              </a:ext>
            </a:extLst>
          </p:cNvPr>
          <p:cNvSpPr>
            <a:spLocks noGrp="1"/>
          </p:cNvSpPr>
          <p:nvPr>
            <p:ph type="title"/>
          </p:nvPr>
        </p:nvSpPr>
        <p:spPr/>
        <p:txBody>
          <a:bodyPr/>
          <a:lstStyle/>
          <a:p>
            <a:r>
              <a:rPr lang="en-GB" dirty="0"/>
              <a:t>The Core Game Loop</a:t>
            </a:r>
          </a:p>
        </p:txBody>
      </p:sp>
      <p:pic>
        <p:nvPicPr>
          <p:cNvPr id="3076" name="Picture 4" descr="https://scontent-lhr3-1.xx.fbcdn.net/v/t35.0-12/27946524_1655675801145964_1372750778_o.png?oh=65d47c4a3ee3ca38e7d057be26e6b436&amp;oe=5A7D4618">
            <a:extLst>
              <a:ext uri="{FF2B5EF4-FFF2-40B4-BE49-F238E27FC236}">
                <a16:creationId xmlns:a16="http://schemas.microsoft.com/office/drawing/2014/main" id="{E4D709A7-FBCE-4B6B-8A71-91198860E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5934" y="1541626"/>
            <a:ext cx="8201025" cy="4785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0437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79B7-74B2-4AD2-A22E-4ABE7D6EA7E5}"/>
              </a:ext>
            </a:extLst>
          </p:cNvPr>
          <p:cNvSpPr>
            <a:spLocks noGrp="1"/>
          </p:cNvSpPr>
          <p:nvPr>
            <p:ph type="title"/>
          </p:nvPr>
        </p:nvSpPr>
        <p:spPr/>
        <p:txBody>
          <a:bodyPr/>
          <a:lstStyle/>
          <a:p>
            <a:r>
              <a:rPr lang="en-GB" dirty="0"/>
              <a:t>Concept Sketches</a:t>
            </a:r>
          </a:p>
        </p:txBody>
      </p:sp>
      <p:pic>
        <p:nvPicPr>
          <p:cNvPr id="4" name="Picture 10" descr="https://scontent-lhr3-1.xx.fbcdn.net/v/t34.0-12/27783364_10155605600882672_1860463156_n.jpg?oh=160bb3a7e5f2500bf092fe0b47e3a715&amp;oe=5A7D4150">
            <a:extLst>
              <a:ext uri="{FF2B5EF4-FFF2-40B4-BE49-F238E27FC236}">
                <a16:creationId xmlns:a16="http://schemas.microsoft.com/office/drawing/2014/main" id="{7013DF62-6EBE-4CFD-89F0-EBBD156874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4810" b="12417"/>
          <a:stretch/>
        </p:blipFill>
        <p:spPr bwMode="auto">
          <a:xfrm>
            <a:off x="704116" y="2404689"/>
            <a:ext cx="2686784" cy="36829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descr="https://scontent-lhr3-1.xx.fbcdn.net/v/t34.0-12/27783192_10155605600852672_1238488860_n.jpg?oh=d8c0da8faf67e0b1900669f0b570c9f5&amp;oe=5A7D0CED">
            <a:extLst>
              <a:ext uri="{FF2B5EF4-FFF2-40B4-BE49-F238E27FC236}">
                <a16:creationId xmlns:a16="http://schemas.microsoft.com/office/drawing/2014/main" id="{454CD80F-DEC5-4107-B5D0-0AA3019800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607" r="2229" b="49726"/>
          <a:stretch/>
        </p:blipFill>
        <p:spPr bwMode="auto">
          <a:xfrm>
            <a:off x="6949431" y="3842312"/>
            <a:ext cx="3914506" cy="24378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scontent-lhr3-1.xx.fbcdn.net/v/t35.0-12/27906340_10155605601142672_1528588426_o.jpg?oh=1a1c96728f351f83362e27fa77b80a28&amp;oe=5A7D1064">
            <a:extLst>
              <a:ext uri="{FF2B5EF4-FFF2-40B4-BE49-F238E27FC236}">
                <a16:creationId xmlns:a16="http://schemas.microsoft.com/office/drawing/2014/main" id="{4B7DE056-A35C-4A26-A1C9-E521026B54D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99" t="6015" r="941" b="11023"/>
          <a:stretch/>
        </p:blipFill>
        <p:spPr bwMode="auto">
          <a:xfrm>
            <a:off x="2943300" y="3016374"/>
            <a:ext cx="3724200" cy="2440278"/>
          </a:xfrm>
          <a:prstGeom prst="rect">
            <a:avLst/>
          </a:prstGeom>
          <a:noFill/>
          <a:scene3d>
            <a:camera prst="orthographicFront">
              <a:rot lat="0" lon="0" rev="5400000"/>
            </a:camera>
            <a:lightRig rig="threePt" dir="t"/>
          </a:scene3d>
          <a:extLst>
            <a:ext uri="{909E8E84-426E-40DD-AFC4-6F175D3DCCD1}">
              <a14:hiddenFill xmlns:a14="http://schemas.microsoft.com/office/drawing/2010/main">
                <a:solidFill>
                  <a:srgbClr val="FFFFFF"/>
                </a:solidFill>
              </a14:hiddenFill>
            </a:ext>
          </a:extLst>
        </p:spPr>
      </p:pic>
      <p:pic>
        <p:nvPicPr>
          <p:cNvPr id="7" name="Picture 6" descr="https://scontent-lhr3-1.xx.fbcdn.net/v/t34.0-12/27781734_10155605600927672_620891607_n.jpg?oh=e9e177698ae9f917e46dc7d3c7944674&amp;oe=5A7D0910">
            <a:extLst>
              <a:ext uri="{FF2B5EF4-FFF2-40B4-BE49-F238E27FC236}">
                <a16:creationId xmlns:a16="http://schemas.microsoft.com/office/drawing/2014/main" id="{DC9F6631-7483-4999-97E0-01A9E10515D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196" r="3655" b="6206"/>
          <a:stretch/>
        </p:blipFill>
        <p:spPr bwMode="auto">
          <a:xfrm>
            <a:off x="7934515" y="365125"/>
            <a:ext cx="2249138" cy="3342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2074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F69E-0B4D-4EDA-9AAA-D6C8BED7ACE1}"/>
              </a:ext>
            </a:extLst>
          </p:cNvPr>
          <p:cNvSpPr>
            <a:spLocks noGrp="1"/>
          </p:cNvSpPr>
          <p:nvPr>
            <p:ph type="title"/>
          </p:nvPr>
        </p:nvSpPr>
        <p:spPr/>
        <p:txBody>
          <a:bodyPr/>
          <a:lstStyle/>
          <a:p>
            <a:r>
              <a:rPr lang="en-GB" dirty="0"/>
              <a:t>The Theme</a:t>
            </a:r>
          </a:p>
        </p:txBody>
      </p:sp>
      <p:sp>
        <p:nvSpPr>
          <p:cNvPr id="3" name="Content Placeholder 2">
            <a:extLst>
              <a:ext uri="{FF2B5EF4-FFF2-40B4-BE49-F238E27FC236}">
                <a16:creationId xmlns:a16="http://schemas.microsoft.com/office/drawing/2014/main" id="{669A7E74-13B6-4A59-B016-A47BFF8C9D82}"/>
              </a:ext>
            </a:extLst>
          </p:cNvPr>
          <p:cNvSpPr>
            <a:spLocks noGrp="1"/>
          </p:cNvSpPr>
          <p:nvPr>
            <p:ph idx="1"/>
          </p:nvPr>
        </p:nvSpPr>
        <p:spPr/>
        <p:txBody>
          <a:bodyPr/>
          <a:lstStyle/>
          <a:p>
            <a:r>
              <a:rPr lang="en-GB" dirty="0"/>
              <a:t>Brightly coloured, cartoony characters and objects. </a:t>
            </a:r>
          </a:p>
        </p:txBody>
      </p:sp>
      <p:sp>
        <p:nvSpPr>
          <p:cNvPr id="5" name="TextBox 4">
            <a:extLst>
              <a:ext uri="{FF2B5EF4-FFF2-40B4-BE49-F238E27FC236}">
                <a16:creationId xmlns:a16="http://schemas.microsoft.com/office/drawing/2014/main" id="{6EEC5A85-75EF-4577-BF9E-B44294CCB236}"/>
              </a:ext>
            </a:extLst>
          </p:cNvPr>
          <p:cNvSpPr txBox="1"/>
          <p:nvPr/>
        </p:nvSpPr>
        <p:spPr>
          <a:xfrm>
            <a:off x="2623300" y="6087863"/>
            <a:ext cx="1340214" cy="369332"/>
          </a:xfrm>
          <a:prstGeom prst="rect">
            <a:avLst/>
          </a:prstGeom>
          <a:noFill/>
        </p:spPr>
        <p:txBody>
          <a:bodyPr wrap="square" rtlCol="0">
            <a:spAutoFit/>
          </a:bodyPr>
          <a:lstStyle/>
          <a:p>
            <a:pPr algn="ctr"/>
            <a:r>
              <a:rPr lang="en-GB" dirty="0"/>
              <a:t>Bee Pilot</a:t>
            </a:r>
          </a:p>
        </p:txBody>
      </p:sp>
      <p:sp>
        <p:nvSpPr>
          <p:cNvPr id="6" name="TextBox 5">
            <a:extLst>
              <a:ext uri="{FF2B5EF4-FFF2-40B4-BE49-F238E27FC236}">
                <a16:creationId xmlns:a16="http://schemas.microsoft.com/office/drawing/2014/main" id="{7A750896-FF1B-4ADD-A223-E06139D3ADFC}"/>
              </a:ext>
            </a:extLst>
          </p:cNvPr>
          <p:cNvSpPr txBox="1"/>
          <p:nvPr/>
        </p:nvSpPr>
        <p:spPr>
          <a:xfrm>
            <a:off x="5726598" y="6261011"/>
            <a:ext cx="1582576" cy="369332"/>
          </a:xfrm>
          <a:prstGeom prst="rect">
            <a:avLst/>
          </a:prstGeom>
          <a:noFill/>
        </p:spPr>
        <p:txBody>
          <a:bodyPr wrap="square" rtlCol="0">
            <a:spAutoFit/>
          </a:bodyPr>
          <a:lstStyle/>
          <a:p>
            <a:pPr algn="ctr"/>
            <a:r>
              <a:rPr lang="en-GB" dirty="0"/>
              <a:t>Background</a:t>
            </a:r>
          </a:p>
        </p:txBody>
      </p:sp>
      <p:sp>
        <p:nvSpPr>
          <p:cNvPr id="9" name="TextBox 8">
            <a:extLst>
              <a:ext uri="{FF2B5EF4-FFF2-40B4-BE49-F238E27FC236}">
                <a16:creationId xmlns:a16="http://schemas.microsoft.com/office/drawing/2014/main" id="{714F3C1B-F1C4-441E-9992-282B7DBB51AD}"/>
              </a:ext>
            </a:extLst>
          </p:cNvPr>
          <p:cNvSpPr txBox="1"/>
          <p:nvPr/>
        </p:nvSpPr>
        <p:spPr>
          <a:xfrm>
            <a:off x="8260856" y="6188392"/>
            <a:ext cx="2152025" cy="369332"/>
          </a:xfrm>
          <a:prstGeom prst="rect">
            <a:avLst/>
          </a:prstGeom>
          <a:noFill/>
        </p:spPr>
        <p:txBody>
          <a:bodyPr wrap="square" rtlCol="0">
            <a:spAutoFit/>
          </a:bodyPr>
          <a:lstStyle/>
          <a:p>
            <a:r>
              <a:rPr lang="en-GB" dirty="0"/>
              <a:t>Flower Launch pad</a:t>
            </a:r>
          </a:p>
        </p:txBody>
      </p:sp>
      <p:sp>
        <p:nvSpPr>
          <p:cNvPr id="10" name="TextBox 9">
            <a:extLst>
              <a:ext uri="{FF2B5EF4-FFF2-40B4-BE49-F238E27FC236}">
                <a16:creationId xmlns:a16="http://schemas.microsoft.com/office/drawing/2014/main" id="{F480E2B7-EFFD-4621-9758-5FFB002CA38E}"/>
              </a:ext>
            </a:extLst>
          </p:cNvPr>
          <p:cNvSpPr txBox="1"/>
          <p:nvPr/>
        </p:nvSpPr>
        <p:spPr>
          <a:xfrm>
            <a:off x="11028382" y="6272529"/>
            <a:ext cx="832279" cy="369332"/>
          </a:xfrm>
          <a:prstGeom prst="rect">
            <a:avLst/>
          </a:prstGeom>
          <a:noFill/>
        </p:spPr>
        <p:txBody>
          <a:bodyPr wrap="none" rtlCol="0">
            <a:spAutoFit/>
          </a:bodyPr>
          <a:lstStyle/>
          <a:p>
            <a:r>
              <a:rPr lang="en-GB" dirty="0"/>
              <a:t>Nectar</a:t>
            </a:r>
          </a:p>
        </p:txBody>
      </p:sp>
      <p:pic>
        <p:nvPicPr>
          <p:cNvPr id="11" name="Picture 10">
            <a:extLst>
              <a:ext uri="{FF2B5EF4-FFF2-40B4-BE49-F238E27FC236}">
                <a16:creationId xmlns:a16="http://schemas.microsoft.com/office/drawing/2014/main" id="{B5780662-D99D-4322-B1CF-35E4F2C01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1500" y="2695330"/>
            <a:ext cx="1645321" cy="3505609"/>
          </a:xfrm>
          <a:prstGeom prst="rect">
            <a:avLst/>
          </a:prstGeom>
        </p:spPr>
      </p:pic>
      <p:pic>
        <p:nvPicPr>
          <p:cNvPr id="13" name="Picture 12">
            <a:extLst>
              <a:ext uri="{FF2B5EF4-FFF2-40B4-BE49-F238E27FC236}">
                <a16:creationId xmlns:a16="http://schemas.microsoft.com/office/drawing/2014/main" id="{007CD28C-044C-46C4-A05D-7153000133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2322" y="3470596"/>
            <a:ext cx="2376321" cy="2658911"/>
          </a:xfrm>
          <a:prstGeom prst="rect">
            <a:avLst/>
          </a:prstGeom>
        </p:spPr>
      </p:pic>
      <p:pic>
        <p:nvPicPr>
          <p:cNvPr id="16" name="Picture 15">
            <a:extLst>
              <a:ext uri="{FF2B5EF4-FFF2-40B4-BE49-F238E27FC236}">
                <a16:creationId xmlns:a16="http://schemas.microsoft.com/office/drawing/2014/main" id="{CC50BE03-04B7-4B4D-A3B5-9C8D5A1714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89317" y="4800052"/>
            <a:ext cx="1325563" cy="1325563"/>
          </a:xfrm>
          <a:prstGeom prst="rect">
            <a:avLst/>
          </a:prstGeom>
        </p:spPr>
      </p:pic>
      <p:pic>
        <p:nvPicPr>
          <p:cNvPr id="18" name="Picture 17">
            <a:extLst>
              <a:ext uri="{FF2B5EF4-FFF2-40B4-BE49-F238E27FC236}">
                <a16:creationId xmlns:a16="http://schemas.microsoft.com/office/drawing/2014/main" id="{BDA459EE-9A6C-4F39-BFE3-852090BF5C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08458" y="4102767"/>
            <a:ext cx="1361962" cy="1852286"/>
          </a:xfrm>
          <a:prstGeom prst="rect">
            <a:avLst/>
          </a:prstGeom>
        </p:spPr>
      </p:pic>
      <p:pic>
        <p:nvPicPr>
          <p:cNvPr id="20" name="Picture 19">
            <a:extLst>
              <a:ext uri="{FF2B5EF4-FFF2-40B4-BE49-F238E27FC236}">
                <a16:creationId xmlns:a16="http://schemas.microsoft.com/office/drawing/2014/main" id="{E606C14B-0C2C-4CB4-85A2-5406DD587B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31648" y="4122597"/>
            <a:ext cx="1783305" cy="1852287"/>
          </a:xfrm>
          <a:prstGeom prst="rect">
            <a:avLst/>
          </a:prstGeom>
        </p:spPr>
      </p:pic>
      <p:pic>
        <p:nvPicPr>
          <p:cNvPr id="22" name="Picture 21">
            <a:extLst>
              <a:ext uri="{FF2B5EF4-FFF2-40B4-BE49-F238E27FC236}">
                <a16:creationId xmlns:a16="http://schemas.microsoft.com/office/drawing/2014/main" id="{FF58D136-624A-48B0-B0BF-CBE7F6E83E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5400000">
            <a:off x="-265895" y="5079144"/>
            <a:ext cx="2296752" cy="459351"/>
          </a:xfrm>
          <a:prstGeom prst="rect">
            <a:avLst/>
          </a:prstGeom>
        </p:spPr>
      </p:pic>
    </p:spTree>
    <p:extLst>
      <p:ext uri="{BB962C8B-B14F-4D97-AF65-F5344CB8AC3E}">
        <p14:creationId xmlns:p14="http://schemas.microsoft.com/office/powerpoint/2010/main" val="29565448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0803-B071-4198-A0AC-8D769B6A8F6C}"/>
              </a:ext>
            </a:extLst>
          </p:cNvPr>
          <p:cNvSpPr>
            <a:spLocks noGrp="1"/>
          </p:cNvSpPr>
          <p:nvPr>
            <p:ph type="title"/>
          </p:nvPr>
        </p:nvSpPr>
        <p:spPr/>
        <p:txBody>
          <a:bodyPr/>
          <a:lstStyle/>
          <a:p>
            <a:r>
              <a:rPr lang="en-GB" dirty="0"/>
              <a:t>Our Research</a:t>
            </a:r>
          </a:p>
        </p:txBody>
      </p:sp>
      <p:pic>
        <p:nvPicPr>
          <p:cNvPr id="4" name="Picture 3">
            <a:extLst>
              <a:ext uri="{FF2B5EF4-FFF2-40B4-BE49-F238E27FC236}">
                <a16:creationId xmlns:a16="http://schemas.microsoft.com/office/drawing/2014/main" id="{2E4408F2-98E9-41C1-B77E-465911A8C79F}"/>
              </a:ext>
            </a:extLst>
          </p:cNvPr>
          <p:cNvPicPr>
            <a:picLocks noChangeAspect="1"/>
          </p:cNvPicPr>
          <p:nvPr/>
        </p:nvPicPr>
        <p:blipFill rotWithShape="1">
          <a:blip r:embed="rId3"/>
          <a:srcRect l="17237" t="41666" r="25969" b="37143"/>
          <a:stretch/>
        </p:blipFill>
        <p:spPr>
          <a:xfrm>
            <a:off x="6264165" y="1508074"/>
            <a:ext cx="5693229" cy="1812471"/>
          </a:xfrm>
          <a:prstGeom prst="rect">
            <a:avLst/>
          </a:prstGeom>
        </p:spPr>
      </p:pic>
      <p:pic>
        <p:nvPicPr>
          <p:cNvPr id="5" name="Picture 4">
            <a:extLst>
              <a:ext uri="{FF2B5EF4-FFF2-40B4-BE49-F238E27FC236}">
                <a16:creationId xmlns:a16="http://schemas.microsoft.com/office/drawing/2014/main" id="{5DC1734C-4CC5-4F25-8ED3-C6D6C85D325A}"/>
              </a:ext>
            </a:extLst>
          </p:cNvPr>
          <p:cNvPicPr>
            <a:picLocks noChangeAspect="1"/>
          </p:cNvPicPr>
          <p:nvPr/>
        </p:nvPicPr>
        <p:blipFill rotWithShape="1">
          <a:blip r:embed="rId4"/>
          <a:srcRect l="17656" t="39287" r="22406" b="39047"/>
          <a:stretch/>
        </p:blipFill>
        <p:spPr>
          <a:xfrm>
            <a:off x="402772" y="1502229"/>
            <a:ext cx="5693228" cy="1756004"/>
          </a:xfrm>
          <a:prstGeom prst="rect">
            <a:avLst/>
          </a:prstGeom>
        </p:spPr>
      </p:pic>
      <p:pic>
        <p:nvPicPr>
          <p:cNvPr id="6" name="Picture 5">
            <a:extLst>
              <a:ext uri="{FF2B5EF4-FFF2-40B4-BE49-F238E27FC236}">
                <a16:creationId xmlns:a16="http://schemas.microsoft.com/office/drawing/2014/main" id="{47C277DB-D52C-40D9-A506-A0237DBD8D3B}"/>
              </a:ext>
            </a:extLst>
          </p:cNvPr>
          <p:cNvPicPr>
            <a:picLocks noChangeAspect="1"/>
          </p:cNvPicPr>
          <p:nvPr/>
        </p:nvPicPr>
        <p:blipFill rotWithShape="1">
          <a:blip r:embed="rId5"/>
          <a:srcRect l="17237" t="35910" r="29166" b="44762"/>
          <a:stretch/>
        </p:blipFill>
        <p:spPr>
          <a:xfrm>
            <a:off x="6264165" y="4304937"/>
            <a:ext cx="5693229" cy="1807210"/>
          </a:xfrm>
          <a:prstGeom prst="rect">
            <a:avLst/>
          </a:prstGeom>
        </p:spPr>
      </p:pic>
      <p:pic>
        <p:nvPicPr>
          <p:cNvPr id="7" name="Picture 6">
            <a:extLst>
              <a:ext uri="{FF2B5EF4-FFF2-40B4-BE49-F238E27FC236}">
                <a16:creationId xmlns:a16="http://schemas.microsoft.com/office/drawing/2014/main" id="{9A121614-6038-4A19-BF73-56736337319F}"/>
              </a:ext>
            </a:extLst>
          </p:cNvPr>
          <p:cNvPicPr>
            <a:picLocks noChangeAspect="1"/>
          </p:cNvPicPr>
          <p:nvPr/>
        </p:nvPicPr>
        <p:blipFill rotWithShape="1">
          <a:blip r:embed="rId6"/>
          <a:srcRect l="17236" t="37857" r="23873" b="30476"/>
          <a:stretch/>
        </p:blipFill>
        <p:spPr>
          <a:xfrm>
            <a:off x="402772" y="3429000"/>
            <a:ext cx="5668906" cy="2683147"/>
          </a:xfrm>
          <a:prstGeom prst="rect">
            <a:avLst/>
          </a:prstGeom>
        </p:spPr>
      </p:pic>
    </p:spTree>
    <p:extLst>
      <p:ext uri="{BB962C8B-B14F-4D97-AF65-F5344CB8AC3E}">
        <p14:creationId xmlns:p14="http://schemas.microsoft.com/office/powerpoint/2010/main" val="37960949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C30D-8746-4954-BF0C-CEB90A866307}"/>
              </a:ext>
            </a:extLst>
          </p:cNvPr>
          <p:cNvSpPr>
            <a:spLocks noGrp="1"/>
          </p:cNvSpPr>
          <p:nvPr>
            <p:ph type="title"/>
          </p:nvPr>
        </p:nvSpPr>
        <p:spPr/>
        <p:txBody>
          <a:bodyPr/>
          <a:lstStyle/>
          <a:p>
            <a:r>
              <a:rPr lang="en-GB" dirty="0"/>
              <a:t>Alternate Concepts</a:t>
            </a:r>
          </a:p>
        </p:txBody>
      </p:sp>
      <p:pic>
        <p:nvPicPr>
          <p:cNvPr id="4" name="Picture 3" descr="Untitled - Paint">
            <a:extLst>
              <a:ext uri="{FF2B5EF4-FFF2-40B4-BE49-F238E27FC236}">
                <a16:creationId xmlns:a16="http://schemas.microsoft.com/office/drawing/2014/main" id="{7630E88B-0242-4E23-9129-4B8B6B395BE7}"/>
              </a:ext>
            </a:extLst>
          </p:cNvPr>
          <p:cNvPicPr/>
          <p:nvPr/>
        </p:nvPicPr>
        <p:blipFill rotWithShape="1">
          <a:blip r:embed="rId3" cstate="print">
            <a:extLst>
              <a:ext uri="{28A0092B-C50C-407E-A947-70E740481C1C}">
                <a14:useLocalDpi xmlns:a14="http://schemas.microsoft.com/office/drawing/2010/main" val="0"/>
              </a:ext>
            </a:extLst>
          </a:blip>
          <a:srcRect t="20811" r="2283" b="10762"/>
          <a:stretch/>
        </p:blipFill>
        <p:spPr bwMode="auto">
          <a:xfrm>
            <a:off x="482187" y="1543291"/>
            <a:ext cx="3112351" cy="1506703"/>
          </a:xfrm>
          <a:prstGeom prst="rect">
            <a:avLst/>
          </a:prstGeom>
          <a:ln>
            <a:noFill/>
          </a:ln>
          <a:extLst>
            <a:ext uri="{53640926-AAD7-44D8-BBD7-CCE9431645EC}">
              <a14:shadowObscured xmlns:a14="http://schemas.microsoft.com/office/drawing/2010/main"/>
            </a:ext>
          </a:extLst>
        </p:spPr>
      </p:pic>
      <p:pic>
        <p:nvPicPr>
          <p:cNvPr id="5" name="Picture 4" descr="Untitled - Paint">
            <a:extLst>
              <a:ext uri="{FF2B5EF4-FFF2-40B4-BE49-F238E27FC236}">
                <a16:creationId xmlns:a16="http://schemas.microsoft.com/office/drawing/2014/main" id="{548B6AE5-9601-41C7-8811-86261CF87145}"/>
              </a:ext>
            </a:extLst>
          </p:cNvPr>
          <p:cNvPicPr/>
          <p:nvPr/>
        </p:nvPicPr>
        <p:blipFill rotWithShape="1">
          <a:blip r:embed="rId4" cstate="print">
            <a:extLst>
              <a:ext uri="{28A0092B-C50C-407E-A947-70E740481C1C}">
                <a14:useLocalDpi xmlns:a14="http://schemas.microsoft.com/office/drawing/2010/main" val="0"/>
              </a:ext>
            </a:extLst>
          </a:blip>
          <a:srcRect l="8808" t="21127" r="10924" b="30944"/>
          <a:stretch/>
        </p:blipFill>
        <p:spPr bwMode="auto">
          <a:xfrm>
            <a:off x="494074" y="3095140"/>
            <a:ext cx="4015900" cy="1464923"/>
          </a:xfrm>
          <a:prstGeom prst="rect">
            <a:avLst/>
          </a:prstGeom>
          <a:ln>
            <a:noFill/>
          </a:ln>
          <a:extLst>
            <a:ext uri="{53640926-AAD7-44D8-BBD7-CCE9431645EC}">
              <a14:shadowObscured xmlns:a14="http://schemas.microsoft.com/office/drawing/2010/main"/>
            </a:ext>
          </a:extLst>
        </p:spPr>
      </p:pic>
      <p:pic>
        <p:nvPicPr>
          <p:cNvPr id="6" name="Picture 5" descr="Untitled - Paint">
            <a:extLst>
              <a:ext uri="{FF2B5EF4-FFF2-40B4-BE49-F238E27FC236}">
                <a16:creationId xmlns:a16="http://schemas.microsoft.com/office/drawing/2014/main" id="{FE71F07F-B1D6-45DC-BC29-D2BDDBA0E839}"/>
              </a:ext>
            </a:extLst>
          </p:cNvPr>
          <p:cNvPicPr/>
          <p:nvPr/>
        </p:nvPicPr>
        <p:blipFill rotWithShape="1">
          <a:blip r:embed="rId5" cstate="print">
            <a:extLst>
              <a:ext uri="{28A0092B-C50C-407E-A947-70E740481C1C}">
                <a14:useLocalDpi xmlns:a14="http://schemas.microsoft.com/office/drawing/2010/main" val="0"/>
              </a:ext>
            </a:extLst>
          </a:blip>
          <a:srcRect l="13627" t="21758" r="16741" b="21169"/>
          <a:stretch/>
        </p:blipFill>
        <p:spPr bwMode="auto">
          <a:xfrm>
            <a:off x="6558157" y="1543291"/>
            <a:ext cx="2981325" cy="1223970"/>
          </a:xfrm>
          <a:prstGeom prst="rect">
            <a:avLst/>
          </a:prstGeom>
          <a:ln>
            <a:noFill/>
          </a:ln>
          <a:extLst>
            <a:ext uri="{53640926-AAD7-44D8-BBD7-CCE9431645EC}">
              <a14:shadowObscured xmlns:a14="http://schemas.microsoft.com/office/drawing/2010/main"/>
            </a:ext>
          </a:extLst>
        </p:spPr>
      </p:pic>
      <p:pic>
        <p:nvPicPr>
          <p:cNvPr id="7" name="Picture 6" descr="Untitled - Paint">
            <a:extLst>
              <a:ext uri="{FF2B5EF4-FFF2-40B4-BE49-F238E27FC236}">
                <a16:creationId xmlns:a16="http://schemas.microsoft.com/office/drawing/2014/main" id="{66646304-0910-44A9-BAA3-C96C62A6F927}"/>
              </a:ext>
            </a:extLst>
          </p:cNvPr>
          <p:cNvPicPr/>
          <p:nvPr/>
        </p:nvPicPr>
        <p:blipFill rotWithShape="1">
          <a:blip r:embed="rId6" cstate="print">
            <a:extLst>
              <a:ext uri="{28A0092B-C50C-407E-A947-70E740481C1C}">
                <a14:useLocalDpi xmlns:a14="http://schemas.microsoft.com/office/drawing/2010/main" val="0"/>
              </a:ext>
            </a:extLst>
          </a:blip>
          <a:srcRect l="19942" t="20719" r="12585" b="28093"/>
          <a:stretch/>
        </p:blipFill>
        <p:spPr bwMode="auto">
          <a:xfrm>
            <a:off x="494074" y="4633476"/>
            <a:ext cx="4015900" cy="1677313"/>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70038891-8BD1-4BBB-AB7C-83155649DC62}"/>
              </a:ext>
            </a:extLst>
          </p:cNvPr>
          <p:cNvPicPr>
            <a:picLocks noChangeAspect="1"/>
          </p:cNvPicPr>
          <p:nvPr/>
        </p:nvPicPr>
        <p:blipFill>
          <a:blip r:embed="rId7"/>
          <a:stretch>
            <a:fillRect/>
          </a:stretch>
        </p:blipFill>
        <p:spPr>
          <a:xfrm>
            <a:off x="6638650" y="2822553"/>
            <a:ext cx="4764114" cy="3571825"/>
          </a:xfrm>
          <a:prstGeom prst="rect">
            <a:avLst/>
          </a:prstGeom>
        </p:spPr>
      </p:pic>
      <p:pic>
        <p:nvPicPr>
          <p:cNvPr id="9" name="Picture 8">
            <a:extLst>
              <a:ext uri="{FF2B5EF4-FFF2-40B4-BE49-F238E27FC236}">
                <a16:creationId xmlns:a16="http://schemas.microsoft.com/office/drawing/2014/main" id="{BCA9668D-04A3-4B00-8A6D-47B978DA2C00}"/>
              </a:ext>
            </a:extLst>
          </p:cNvPr>
          <p:cNvPicPr>
            <a:picLocks noChangeAspect="1"/>
          </p:cNvPicPr>
          <p:nvPr/>
        </p:nvPicPr>
        <p:blipFill>
          <a:blip r:embed="rId8"/>
          <a:stretch>
            <a:fillRect/>
          </a:stretch>
        </p:blipFill>
        <p:spPr>
          <a:xfrm>
            <a:off x="4558938" y="4543141"/>
            <a:ext cx="2030748" cy="1866563"/>
          </a:xfrm>
          <a:prstGeom prst="rect">
            <a:avLst/>
          </a:prstGeom>
        </p:spPr>
      </p:pic>
      <p:pic>
        <p:nvPicPr>
          <p:cNvPr id="10" name="Picture 9">
            <a:extLst>
              <a:ext uri="{FF2B5EF4-FFF2-40B4-BE49-F238E27FC236}">
                <a16:creationId xmlns:a16="http://schemas.microsoft.com/office/drawing/2014/main" id="{2E29FE87-48AE-42C1-958A-82CBCD3673EF}"/>
              </a:ext>
            </a:extLst>
          </p:cNvPr>
          <p:cNvPicPr>
            <a:picLocks noChangeAspect="1"/>
          </p:cNvPicPr>
          <p:nvPr/>
        </p:nvPicPr>
        <p:blipFill>
          <a:blip r:embed="rId9"/>
          <a:stretch>
            <a:fillRect/>
          </a:stretch>
        </p:blipFill>
        <p:spPr>
          <a:xfrm>
            <a:off x="4559239" y="2910070"/>
            <a:ext cx="2030748" cy="1676097"/>
          </a:xfrm>
          <a:prstGeom prst="rect">
            <a:avLst/>
          </a:prstGeom>
        </p:spPr>
      </p:pic>
      <p:pic>
        <p:nvPicPr>
          <p:cNvPr id="17" name="Picture 16">
            <a:extLst>
              <a:ext uri="{FF2B5EF4-FFF2-40B4-BE49-F238E27FC236}">
                <a16:creationId xmlns:a16="http://schemas.microsoft.com/office/drawing/2014/main" id="{89E3AA10-A9A5-44A9-A2B1-956C20FE801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02006" y="1543291"/>
            <a:ext cx="1800758" cy="12239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20" name="Object 19">
            <a:extLst>
              <a:ext uri="{FF2B5EF4-FFF2-40B4-BE49-F238E27FC236}">
                <a16:creationId xmlns:a16="http://schemas.microsoft.com/office/drawing/2014/main" id="{B07C79D1-0BE2-4CBB-BD34-753DBBE55C7B}"/>
              </a:ext>
            </a:extLst>
          </p:cNvPr>
          <p:cNvGraphicFramePr>
            <a:graphicFrameLocks noChangeAspect="1"/>
          </p:cNvGraphicFramePr>
          <p:nvPr>
            <p:extLst>
              <p:ext uri="{D42A27DB-BD31-4B8C-83A1-F6EECF244321}">
                <p14:modId xmlns:p14="http://schemas.microsoft.com/office/powerpoint/2010/main" val="1695652890"/>
              </p:ext>
            </p:extLst>
          </p:nvPr>
        </p:nvGraphicFramePr>
        <p:xfrm>
          <a:off x="3657063" y="1543292"/>
          <a:ext cx="2803818" cy="1310220"/>
        </p:xfrm>
        <a:graphic>
          <a:graphicData uri="http://schemas.openxmlformats.org/presentationml/2006/ole">
            <mc:AlternateContent xmlns:mc="http://schemas.openxmlformats.org/markup-compatibility/2006">
              <mc:Choice xmlns:v="urn:schemas-microsoft-com:vml" Requires="v">
                <p:oleObj spid="_x0000_s5132" name="Image" r:id="rId11" imgW="4368240" imgH="2196720" progId="Photoshop.Image.17">
                  <p:embed/>
                </p:oleObj>
              </mc:Choice>
              <mc:Fallback>
                <p:oleObj name="Image" r:id="rId11" imgW="4368240" imgH="2196720" progId="Photoshop.Image.17">
                  <p:embed/>
                  <p:pic>
                    <p:nvPicPr>
                      <p:cNvPr id="0" name=""/>
                      <p:cNvPicPr/>
                      <p:nvPr/>
                    </p:nvPicPr>
                    <p:blipFill>
                      <a:blip r:embed="rId12"/>
                      <a:stretch>
                        <a:fillRect/>
                      </a:stretch>
                    </p:blipFill>
                    <p:spPr>
                      <a:xfrm>
                        <a:off x="3657063" y="1543292"/>
                        <a:ext cx="2803818" cy="1310220"/>
                      </a:xfrm>
                      <a:prstGeom prst="rect">
                        <a:avLst/>
                      </a:prstGeom>
                    </p:spPr>
                  </p:pic>
                </p:oleObj>
              </mc:Fallback>
            </mc:AlternateContent>
          </a:graphicData>
        </a:graphic>
      </p:graphicFrame>
    </p:spTree>
    <p:extLst>
      <p:ext uri="{BB962C8B-B14F-4D97-AF65-F5344CB8AC3E}">
        <p14:creationId xmlns:p14="http://schemas.microsoft.com/office/powerpoint/2010/main" val="16329269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588</TotalTime>
  <Words>271</Words>
  <Application>Microsoft Office PowerPoint</Application>
  <PresentationFormat>Widescreen</PresentationFormat>
  <Paragraphs>50</Paragraphs>
  <Slides>11</Slides>
  <Notes>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19" baseType="lpstr">
      <vt:lpstr>Arial</vt:lpstr>
      <vt:lpstr>Calibri</vt:lpstr>
      <vt:lpstr>Century Gothic</vt:lpstr>
      <vt:lpstr>Corbel</vt:lpstr>
      <vt:lpstr>Wingdings 3</vt:lpstr>
      <vt:lpstr>Slice</vt:lpstr>
      <vt:lpstr>Depth</vt:lpstr>
      <vt:lpstr>Image</vt:lpstr>
      <vt:lpstr>LEVEL 4 &amp; 5 Group 2  </vt:lpstr>
      <vt:lpstr>The Requirements</vt:lpstr>
      <vt:lpstr>The Concept</vt:lpstr>
      <vt:lpstr>Mechanic Concept</vt:lpstr>
      <vt:lpstr>The Core Game Loop</vt:lpstr>
      <vt:lpstr>Concept Sketches</vt:lpstr>
      <vt:lpstr>The Theme</vt:lpstr>
      <vt:lpstr>Our Research</vt:lpstr>
      <vt:lpstr>Alternate Concepts</vt:lpstr>
      <vt:lpstr>Challenges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 4 &amp; 5 Group 2</dc:title>
  <dc:creator>Daniel Beales (s185384)</dc:creator>
  <cp:lastModifiedBy>Administrator</cp:lastModifiedBy>
  <cp:revision>25</cp:revision>
  <dcterms:created xsi:type="dcterms:W3CDTF">2018-02-05T14:37:15Z</dcterms:created>
  <dcterms:modified xsi:type="dcterms:W3CDTF">2018-02-07T13:09:37Z</dcterms:modified>
</cp:coreProperties>
</file>