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4" r:id="rId3"/>
    <p:sldId id="269" r:id="rId4"/>
    <p:sldId id="271" r:id="rId5"/>
    <p:sldId id="277" r:id="rId6"/>
    <p:sldId id="276" r:id="rId7"/>
    <p:sldId id="273" r:id="rId8"/>
    <p:sldId id="272" r:id="rId9"/>
    <p:sldId id="274" r:id="rId10"/>
    <p:sldId id="275"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D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7314" autoAdjust="0"/>
  </p:normalViewPr>
  <p:slideViewPr>
    <p:cSldViewPr snapToGrid="0">
      <p:cViewPr varScale="1">
        <p:scale>
          <a:sx n="101" d="100"/>
          <a:sy n="101" d="100"/>
        </p:scale>
        <p:origin x="9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95357E-1726-4E85-8769-9B52BA381FBE}" type="datetimeFigureOut">
              <a:rPr lang="en-GB" smtClean="0"/>
              <a:pPr/>
              <a:t>02/05/2018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E7D09-BE94-486F-8975-DC6504D92112}" type="slidenum">
              <a:rPr lang="en-GB" smtClean="0"/>
              <a:pPr/>
              <a:t>‹#›</a:t>
            </a:fld>
            <a:endParaRPr lang="en-GB"/>
          </a:p>
        </p:txBody>
      </p:sp>
    </p:spTree>
    <p:extLst>
      <p:ext uri="{BB962C8B-B14F-4D97-AF65-F5344CB8AC3E}">
        <p14:creationId xmlns:p14="http://schemas.microsoft.com/office/powerpoint/2010/main" val="107866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BE7D09-BE94-486F-8975-DC6504D92112}" type="slidenum">
              <a:rPr lang="en-GB" smtClean="0"/>
              <a:pPr/>
              <a:t>2</a:t>
            </a:fld>
            <a:endParaRPr lang="en-GB"/>
          </a:p>
        </p:txBody>
      </p:sp>
    </p:spTree>
    <p:extLst>
      <p:ext uri="{BB962C8B-B14F-4D97-AF65-F5344CB8AC3E}">
        <p14:creationId xmlns:p14="http://schemas.microsoft.com/office/powerpoint/2010/main" val="128328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this is the feedback from players after their initial first experience player our game. They had no instructions or where told what the game was at all. </a:t>
            </a:r>
          </a:p>
        </p:txBody>
      </p:sp>
      <p:sp>
        <p:nvSpPr>
          <p:cNvPr id="4" name="Slide Number Placeholder 3"/>
          <p:cNvSpPr>
            <a:spLocks noGrp="1"/>
          </p:cNvSpPr>
          <p:nvPr>
            <p:ph type="sldNum" sz="quarter" idx="10"/>
          </p:nvPr>
        </p:nvSpPr>
        <p:spPr/>
        <p:txBody>
          <a:bodyPr/>
          <a:lstStyle/>
          <a:p>
            <a:fld id="{2ABE7D09-BE94-486F-8975-DC6504D92112}" type="slidenum">
              <a:rPr lang="en-GB" smtClean="0"/>
              <a:pPr/>
              <a:t>3</a:t>
            </a:fld>
            <a:endParaRPr lang="en-GB"/>
          </a:p>
        </p:txBody>
      </p:sp>
    </p:spTree>
    <p:extLst>
      <p:ext uri="{BB962C8B-B14F-4D97-AF65-F5344CB8AC3E}">
        <p14:creationId xmlns:p14="http://schemas.microsoft.com/office/powerpoint/2010/main" val="159604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slow down issue seems to occur when animations are implemented into the game. Also that the animations for characters have been produced in art form. However they just need to be implemented without any drop in frame rates during gameplay, which effects the player experience. </a:t>
            </a:r>
          </a:p>
        </p:txBody>
      </p:sp>
      <p:sp>
        <p:nvSpPr>
          <p:cNvPr id="4" name="Slide Number Placeholder 3"/>
          <p:cNvSpPr>
            <a:spLocks noGrp="1"/>
          </p:cNvSpPr>
          <p:nvPr>
            <p:ph type="sldNum" sz="quarter" idx="10"/>
          </p:nvPr>
        </p:nvSpPr>
        <p:spPr/>
        <p:txBody>
          <a:bodyPr/>
          <a:lstStyle/>
          <a:p>
            <a:fld id="{2ABE7D09-BE94-486F-8975-DC6504D92112}" type="slidenum">
              <a:rPr lang="en-GB" smtClean="0"/>
              <a:pPr/>
              <a:t>4</a:t>
            </a:fld>
            <a:endParaRPr lang="en-GB"/>
          </a:p>
        </p:txBody>
      </p:sp>
    </p:spTree>
    <p:extLst>
      <p:ext uri="{BB962C8B-B14F-4D97-AF65-F5344CB8AC3E}">
        <p14:creationId xmlns:p14="http://schemas.microsoft.com/office/powerpoint/2010/main" val="63702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slow down issue seems to occur when animations are implemented into the game. Also that the animations for characters have been produced in art form. However they just need to be implemented without any drop in frame rates during gameplay, which effects the player experience. </a:t>
            </a:r>
          </a:p>
        </p:txBody>
      </p:sp>
      <p:sp>
        <p:nvSpPr>
          <p:cNvPr id="4" name="Slide Number Placeholder 3"/>
          <p:cNvSpPr>
            <a:spLocks noGrp="1"/>
          </p:cNvSpPr>
          <p:nvPr>
            <p:ph type="sldNum" sz="quarter" idx="10"/>
          </p:nvPr>
        </p:nvSpPr>
        <p:spPr/>
        <p:txBody>
          <a:bodyPr/>
          <a:lstStyle/>
          <a:p>
            <a:fld id="{2ABE7D09-BE94-486F-8975-DC6504D92112}" type="slidenum">
              <a:rPr lang="en-GB" smtClean="0"/>
              <a:pPr/>
              <a:t>5</a:t>
            </a:fld>
            <a:endParaRPr lang="en-GB"/>
          </a:p>
        </p:txBody>
      </p:sp>
    </p:spTree>
    <p:extLst>
      <p:ext uri="{BB962C8B-B14F-4D97-AF65-F5344CB8AC3E}">
        <p14:creationId xmlns:p14="http://schemas.microsoft.com/office/powerpoint/2010/main" val="319463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slow down issue seems to occur when animations are implemented into the game. Also that the animations for characters have been produced in art form. However they just need to be implemented without any drop in frame rates during gameplay, which effects the player experience. </a:t>
            </a:r>
          </a:p>
        </p:txBody>
      </p:sp>
      <p:sp>
        <p:nvSpPr>
          <p:cNvPr id="4" name="Slide Number Placeholder 3"/>
          <p:cNvSpPr>
            <a:spLocks noGrp="1"/>
          </p:cNvSpPr>
          <p:nvPr>
            <p:ph type="sldNum" sz="quarter" idx="10"/>
          </p:nvPr>
        </p:nvSpPr>
        <p:spPr/>
        <p:txBody>
          <a:bodyPr/>
          <a:lstStyle/>
          <a:p>
            <a:fld id="{2ABE7D09-BE94-486F-8975-DC6504D92112}" type="slidenum">
              <a:rPr lang="en-GB" smtClean="0"/>
              <a:pPr/>
              <a:t>6</a:t>
            </a:fld>
            <a:endParaRPr lang="en-GB"/>
          </a:p>
        </p:txBody>
      </p:sp>
    </p:spTree>
    <p:extLst>
      <p:ext uri="{BB962C8B-B14F-4D97-AF65-F5344CB8AC3E}">
        <p14:creationId xmlns:p14="http://schemas.microsoft.com/office/powerpoint/2010/main" val="328103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slow down issue seems to occur when animations are implemented into the game. Also that the animations for characters have been produced in art form. However they just need to be implemented without any drop in frame rates during gameplay, which effects the player experience. </a:t>
            </a:r>
          </a:p>
        </p:txBody>
      </p:sp>
      <p:sp>
        <p:nvSpPr>
          <p:cNvPr id="4" name="Slide Number Placeholder 3"/>
          <p:cNvSpPr>
            <a:spLocks noGrp="1"/>
          </p:cNvSpPr>
          <p:nvPr>
            <p:ph type="sldNum" sz="quarter" idx="10"/>
          </p:nvPr>
        </p:nvSpPr>
        <p:spPr/>
        <p:txBody>
          <a:bodyPr/>
          <a:lstStyle/>
          <a:p>
            <a:fld id="{2ABE7D09-BE94-486F-8975-DC6504D92112}" type="slidenum">
              <a:rPr lang="en-GB" smtClean="0"/>
              <a:pPr/>
              <a:t>7</a:t>
            </a:fld>
            <a:endParaRPr lang="en-GB"/>
          </a:p>
        </p:txBody>
      </p:sp>
    </p:spTree>
    <p:extLst>
      <p:ext uri="{BB962C8B-B14F-4D97-AF65-F5344CB8AC3E}">
        <p14:creationId xmlns:p14="http://schemas.microsoft.com/office/powerpoint/2010/main" val="2049167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BE7D09-BE94-486F-8975-DC6504D92112}" type="slidenum">
              <a:rPr lang="en-GB" smtClean="0"/>
              <a:pPr/>
              <a:t>8</a:t>
            </a:fld>
            <a:endParaRPr lang="en-GB"/>
          </a:p>
        </p:txBody>
      </p:sp>
    </p:spTree>
    <p:extLst>
      <p:ext uri="{BB962C8B-B14F-4D97-AF65-F5344CB8AC3E}">
        <p14:creationId xmlns:p14="http://schemas.microsoft.com/office/powerpoint/2010/main" val="83870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BE7D09-BE94-486F-8975-DC6504D92112}" type="slidenum">
              <a:rPr lang="en-GB" smtClean="0"/>
              <a:pPr/>
              <a:t>9</a:t>
            </a:fld>
            <a:endParaRPr lang="en-GB"/>
          </a:p>
        </p:txBody>
      </p:sp>
    </p:spTree>
    <p:extLst>
      <p:ext uri="{BB962C8B-B14F-4D97-AF65-F5344CB8AC3E}">
        <p14:creationId xmlns:p14="http://schemas.microsoft.com/office/powerpoint/2010/main" val="288868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12726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259170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207921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240870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102590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323106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428950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213575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217636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1874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DB3E27-8C7D-4A1B-911B-60F8ED19FA6C}" type="datetimeFigureOut">
              <a:rPr lang="en-GB" smtClean="0"/>
              <a:pPr/>
              <a:t>02/05/2018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66FD8F-0F66-48E0-8007-7B886162533B}" type="slidenum">
              <a:rPr lang="en-GB" smtClean="0"/>
              <a:pPr/>
              <a:t>‹#›</a:t>
            </a:fld>
            <a:endParaRPr lang="en-GB"/>
          </a:p>
        </p:txBody>
      </p:sp>
    </p:spTree>
    <p:extLst>
      <p:ext uri="{BB962C8B-B14F-4D97-AF65-F5344CB8AC3E}">
        <p14:creationId xmlns:p14="http://schemas.microsoft.com/office/powerpoint/2010/main" val="293590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B3E27-8C7D-4A1B-911B-60F8ED19FA6C}" type="datetimeFigureOut">
              <a:rPr lang="en-GB" smtClean="0"/>
              <a:pPr/>
              <a:t>02/05/2018</a:t>
            </a:fld>
            <a:endParaRPr lang="en-GB"/>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6FD8F-0F66-48E0-8007-7B886162533B}" type="slidenum">
              <a:rPr lang="en-GB" smtClean="0"/>
              <a:pPr/>
              <a:t>‹#›</a:t>
            </a:fld>
            <a:endParaRPr lang="en-GB"/>
          </a:p>
        </p:txBody>
      </p:sp>
    </p:spTree>
    <p:extLst>
      <p:ext uri="{BB962C8B-B14F-4D97-AF65-F5344CB8AC3E}">
        <p14:creationId xmlns:p14="http://schemas.microsoft.com/office/powerpoint/2010/main" val="15946637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l0Yg-B6V8Q4" TargetMode="External"/><Relationship Id="rId5" Type="http://schemas.openxmlformats.org/officeDocument/2006/relationships/hyperlink" Target="https://www.youtube.com/watch?v=l0Yg-B6V8Q4"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8F08-31E3-4EE4-B23F-4CC3A68C4AFD}"/>
              </a:ext>
            </a:extLst>
          </p:cNvPr>
          <p:cNvSpPr>
            <a:spLocks noGrp="1"/>
          </p:cNvSpPr>
          <p:nvPr>
            <p:ph type="ctrTitle"/>
          </p:nvPr>
        </p:nvSpPr>
        <p:spPr>
          <a:xfrm>
            <a:off x="3048000" y="1122363"/>
            <a:ext cx="9144000" cy="2387600"/>
          </a:xfrm>
        </p:spPr>
        <p:txBody>
          <a:bodyPr>
            <a:normAutofit/>
          </a:bodyPr>
          <a:lstStyle/>
          <a:p>
            <a:pPr algn="l"/>
            <a:r>
              <a:rPr lang="en-GB" dirty="0"/>
              <a:t>LEVEL 4/5 GROUP</a:t>
            </a:r>
            <a:br>
              <a:rPr lang="en-GB" dirty="0"/>
            </a:br>
            <a:r>
              <a:rPr lang="en-GB" dirty="0"/>
              <a:t>10</a:t>
            </a:r>
          </a:p>
        </p:txBody>
      </p:sp>
      <p:sp>
        <p:nvSpPr>
          <p:cNvPr id="3" name="Subtitle 2">
            <a:extLst>
              <a:ext uri="{FF2B5EF4-FFF2-40B4-BE49-F238E27FC236}">
                <a16:creationId xmlns:a16="http://schemas.microsoft.com/office/drawing/2014/main" id="{2A412FE9-08A1-4E93-AB34-F10427B0104C}"/>
              </a:ext>
            </a:extLst>
          </p:cNvPr>
          <p:cNvSpPr>
            <a:spLocks noGrp="1"/>
          </p:cNvSpPr>
          <p:nvPr>
            <p:ph type="subTitle" idx="1"/>
          </p:nvPr>
        </p:nvSpPr>
        <p:spPr>
          <a:xfrm>
            <a:off x="3048002" y="3938923"/>
            <a:ext cx="5903495" cy="1655762"/>
          </a:xfrm>
        </p:spPr>
        <p:txBody>
          <a:bodyPr>
            <a:normAutofit fontScale="85000" lnSpcReduction="20000"/>
          </a:bodyPr>
          <a:lstStyle/>
          <a:p>
            <a:pPr algn="l"/>
            <a:r>
              <a:rPr lang="en-GB" dirty="0"/>
              <a:t>THOMAS MCLAREN</a:t>
            </a:r>
          </a:p>
          <a:p>
            <a:pPr algn="l"/>
            <a:r>
              <a:rPr lang="en-GB" dirty="0"/>
              <a:t>JAMIE OWERS</a:t>
            </a:r>
          </a:p>
          <a:p>
            <a:pPr algn="l"/>
            <a:r>
              <a:rPr lang="en-GB" dirty="0"/>
              <a:t>EDUARD IABLONSCHI</a:t>
            </a:r>
          </a:p>
          <a:p>
            <a:pPr algn="l"/>
            <a:r>
              <a:rPr lang="en-GB" dirty="0"/>
              <a:t>EDWARD PHILLIPS</a:t>
            </a:r>
          </a:p>
        </p:txBody>
      </p:sp>
      <p:cxnSp>
        <p:nvCxnSpPr>
          <p:cNvPr id="9" name="Straight Connector 8">
            <a:extLst>
              <a:ext uri="{FF2B5EF4-FFF2-40B4-BE49-F238E27FC236}">
                <a16:creationId xmlns:a16="http://schemas.microsoft.com/office/drawing/2014/main" id="{55C4DF4A-900A-4712-8415-3CB8820D58E8}"/>
              </a:ext>
            </a:extLst>
          </p:cNvPr>
          <p:cNvCxnSpPr>
            <a:cxnSpLocks/>
          </p:cNvCxnSpPr>
          <p:nvPr/>
        </p:nvCxnSpPr>
        <p:spPr>
          <a:xfrm>
            <a:off x="2887581" y="3509963"/>
            <a:ext cx="59676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96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4BBA-3854-4FD6-AC3B-FD9A6AEF6DED}"/>
              </a:ext>
            </a:extLst>
          </p:cNvPr>
          <p:cNvSpPr>
            <a:spLocks noGrp="1"/>
          </p:cNvSpPr>
          <p:nvPr>
            <p:ph type="title"/>
          </p:nvPr>
        </p:nvSpPr>
        <p:spPr>
          <a:xfrm>
            <a:off x="638175" y="0"/>
            <a:ext cx="10972800" cy="1143000"/>
          </a:xfrm>
        </p:spPr>
        <p:txBody>
          <a:bodyPr/>
          <a:lstStyle/>
          <a:p>
            <a:r>
              <a:rPr lang="en-GB" dirty="0"/>
              <a:t>GitHub Commits</a:t>
            </a:r>
          </a:p>
        </p:txBody>
      </p:sp>
      <p:pic>
        <p:nvPicPr>
          <p:cNvPr id="4" name="Picture 3">
            <a:extLst>
              <a:ext uri="{FF2B5EF4-FFF2-40B4-BE49-F238E27FC236}">
                <a16:creationId xmlns:a16="http://schemas.microsoft.com/office/drawing/2014/main" id="{EC325C53-40E7-494D-9CB0-4FF422F06BF6}"/>
              </a:ext>
            </a:extLst>
          </p:cNvPr>
          <p:cNvPicPr>
            <a:picLocks noChangeAspect="1"/>
          </p:cNvPicPr>
          <p:nvPr/>
        </p:nvPicPr>
        <p:blipFill>
          <a:blip r:embed="rId2" cstate="print"/>
          <a:stretch>
            <a:fillRect/>
          </a:stretch>
        </p:blipFill>
        <p:spPr>
          <a:xfrm>
            <a:off x="914399" y="1271117"/>
            <a:ext cx="10010776" cy="5431886"/>
          </a:xfrm>
          <a:prstGeom prst="rect">
            <a:avLst/>
          </a:prstGeom>
        </p:spPr>
      </p:pic>
      <p:cxnSp>
        <p:nvCxnSpPr>
          <p:cNvPr id="5" name="Straight Connector 4">
            <a:extLst>
              <a:ext uri="{FF2B5EF4-FFF2-40B4-BE49-F238E27FC236}">
                <a16:creationId xmlns:a16="http://schemas.microsoft.com/office/drawing/2014/main" id="{C65E3E48-58AB-43B4-878A-8252AF152056}"/>
              </a:ext>
            </a:extLst>
          </p:cNvPr>
          <p:cNvCxnSpPr>
            <a:cxnSpLocks/>
          </p:cNvCxnSpPr>
          <p:nvPr/>
        </p:nvCxnSpPr>
        <p:spPr>
          <a:xfrm>
            <a:off x="727911" y="1033463"/>
            <a:ext cx="105075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522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51E7E64-90DA-4DED-9A94-6AC4C4A193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3" y="816339"/>
            <a:ext cx="5225327" cy="5225327"/>
          </a:xfrm>
          <a:prstGeom prst="rect">
            <a:avLst/>
          </a:prstGeom>
        </p:spPr>
      </p:pic>
      <p:pic>
        <p:nvPicPr>
          <p:cNvPr id="6" name="Graphic 5">
            <a:extLst>
              <a:ext uri="{FF2B5EF4-FFF2-40B4-BE49-F238E27FC236}">
                <a16:creationId xmlns:a16="http://schemas.microsoft.com/office/drawing/2014/main" id="{6125CA9C-619E-4859-B3B1-FD12DC9483E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a16="http://schemas.microsoft.com/office/drawing/2014/main" id="{03D1E963-D630-4DDA-A2DE-DD05AB6B357A}"/>
              </a:ext>
            </a:extLst>
          </p:cNvPr>
          <p:cNvSpPr>
            <a:spLocks noGrp="1"/>
          </p:cNvSpPr>
          <p:nvPr>
            <p:ph type="title"/>
          </p:nvPr>
        </p:nvSpPr>
        <p:spPr>
          <a:xfrm>
            <a:off x="2370669" y="2187745"/>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ANY QUESTIONS?</a:t>
            </a:r>
          </a:p>
        </p:txBody>
      </p:sp>
    </p:spTree>
    <p:extLst>
      <p:ext uri="{BB962C8B-B14F-4D97-AF65-F5344CB8AC3E}">
        <p14:creationId xmlns:p14="http://schemas.microsoft.com/office/powerpoint/2010/main" val="146660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051D-2F27-41AB-8637-6E6507EF2DD7}"/>
              </a:ext>
            </a:extLst>
          </p:cNvPr>
          <p:cNvSpPr>
            <a:spLocks noGrp="1"/>
          </p:cNvSpPr>
          <p:nvPr>
            <p:ph type="title"/>
          </p:nvPr>
        </p:nvSpPr>
        <p:spPr/>
        <p:txBody>
          <a:bodyPr/>
          <a:lstStyle/>
          <a:p>
            <a:r>
              <a:rPr lang="en-GB" dirty="0"/>
              <a:t>Final Game</a:t>
            </a:r>
          </a:p>
        </p:txBody>
      </p:sp>
      <p:cxnSp>
        <p:nvCxnSpPr>
          <p:cNvPr id="4" name="Straight Connector 3">
            <a:extLst>
              <a:ext uri="{FF2B5EF4-FFF2-40B4-BE49-F238E27FC236}">
                <a16:creationId xmlns:a16="http://schemas.microsoft.com/office/drawing/2014/main" id="{09A4C0EA-7177-4E24-98EB-22FE3542C101}"/>
              </a:ext>
            </a:extLst>
          </p:cNvPr>
          <p:cNvCxnSpPr/>
          <p:nvPr/>
        </p:nvCxnSpPr>
        <p:spPr>
          <a:xfrm>
            <a:off x="625643" y="1690688"/>
            <a:ext cx="10840453" cy="0"/>
          </a:xfrm>
          <a:prstGeom prst="line">
            <a:avLst/>
          </a:prstGeom>
        </p:spPr>
        <p:style>
          <a:lnRef idx="1">
            <a:schemeClr val="dk1"/>
          </a:lnRef>
          <a:fillRef idx="0">
            <a:schemeClr val="dk1"/>
          </a:fillRef>
          <a:effectRef idx="0">
            <a:schemeClr val="dk1"/>
          </a:effectRef>
          <a:fontRef idx="minor">
            <a:schemeClr val="tx1"/>
          </a:fontRef>
        </p:style>
      </p:cxnSp>
      <p:pic>
        <p:nvPicPr>
          <p:cNvPr id="6" name="l0Yg-B6V8Q4"/>
          <p:cNvPicPr>
            <a:picLocks noRot="1" noChangeAspect="1"/>
          </p:cNvPicPr>
          <p:nvPr>
            <a:videoFile r:link="rId1"/>
          </p:nvPr>
        </p:nvPicPr>
        <p:blipFill>
          <a:blip r:embed="rId4"/>
          <a:stretch>
            <a:fillRect/>
          </a:stretch>
        </p:blipFill>
        <p:spPr>
          <a:xfrm>
            <a:off x="2679706" y="1963739"/>
            <a:ext cx="7128666" cy="4009874"/>
          </a:xfrm>
          <a:prstGeom prst="rect">
            <a:avLst/>
          </a:prstGeom>
        </p:spPr>
      </p:pic>
      <p:sp>
        <p:nvSpPr>
          <p:cNvPr id="3" name="Rectangle 2">
            <a:extLst>
              <a:ext uri="{FF2B5EF4-FFF2-40B4-BE49-F238E27FC236}">
                <a16:creationId xmlns:a16="http://schemas.microsoft.com/office/drawing/2014/main" id="{D018C6EF-BE9D-492D-8069-73D30245CE8F}"/>
              </a:ext>
            </a:extLst>
          </p:cNvPr>
          <p:cNvSpPr/>
          <p:nvPr/>
        </p:nvSpPr>
        <p:spPr>
          <a:xfrm>
            <a:off x="3706093" y="6246663"/>
            <a:ext cx="4922951" cy="369332"/>
          </a:xfrm>
          <a:prstGeom prst="rect">
            <a:avLst/>
          </a:prstGeom>
        </p:spPr>
        <p:txBody>
          <a:bodyPr wrap="none">
            <a:spAutoFit/>
          </a:bodyPr>
          <a:lstStyle/>
          <a:p>
            <a:r>
              <a:rPr lang="en-US" dirty="0">
                <a:hlinkClick r:id="rId5"/>
              </a:rPr>
              <a:t>https://www.youtube.com/watch?v=l0Yg-B6V8Q4</a:t>
            </a:r>
            <a:r>
              <a:rPr lang="en-US" dirty="0"/>
              <a:t> </a:t>
            </a:r>
          </a:p>
        </p:txBody>
      </p:sp>
    </p:spTree>
    <p:extLst>
      <p:ext uri="{BB962C8B-B14F-4D97-AF65-F5344CB8AC3E}">
        <p14:creationId xmlns:p14="http://schemas.microsoft.com/office/powerpoint/2010/main" val="290240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14A4-71CA-486E-BC12-774D2AEF86DC}"/>
              </a:ext>
            </a:extLst>
          </p:cNvPr>
          <p:cNvSpPr>
            <a:spLocks noGrp="1"/>
          </p:cNvSpPr>
          <p:nvPr>
            <p:ph type="title"/>
          </p:nvPr>
        </p:nvSpPr>
        <p:spPr/>
        <p:txBody>
          <a:bodyPr/>
          <a:lstStyle/>
          <a:p>
            <a:r>
              <a:rPr lang="en-GB" dirty="0"/>
              <a:t>Play Testing Resolutions</a:t>
            </a:r>
          </a:p>
        </p:txBody>
      </p:sp>
      <p:sp>
        <p:nvSpPr>
          <p:cNvPr id="3" name="Content Placeholder 2">
            <a:extLst>
              <a:ext uri="{FF2B5EF4-FFF2-40B4-BE49-F238E27FC236}">
                <a16:creationId xmlns:a16="http://schemas.microsoft.com/office/drawing/2014/main" id="{5FA6A5DF-1D90-49C0-A3D0-0444D52EA0AF}"/>
              </a:ext>
            </a:extLst>
          </p:cNvPr>
          <p:cNvSpPr>
            <a:spLocks noGrp="1"/>
          </p:cNvSpPr>
          <p:nvPr>
            <p:ph idx="1"/>
          </p:nvPr>
        </p:nvSpPr>
        <p:spPr>
          <a:xfrm>
            <a:off x="504824" y="2095506"/>
            <a:ext cx="11496675" cy="4525963"/>
          </a:xfrm>
        </p:spPr>
        <p:txBody>
          <a:bodyPr>
            <a:normAutofit/>
          </a:bodyPr>
          <a:lstStyle/>
          <a:p>
            <a:pPr marL="0" indent="0">
              <a:buNone/>
            </a:pPr>
            <a:r>
              <a:rPr lang="en-GB" dirty="0"/>
              <a:t>       Feedback                                                    Solution</a:t>
            </a:r>
          </a:p>
          <a:p>
            <a:pPr marL="0" indent="0">
              <a:buNone/>
            </a:pPr>
            <a:r>
              <a:rPr lang="en-GB" sz="3000" dirty="0"/>
              <a:t>Gameplay gets repetitive            –         Included choice of projectile</a:t>
            </a:r>
          </a:p>
          <a:p>
            <a:endParaRPr lang="en-GB" sz="3000" dirty="0"/>
          </a:p>
          <a:p>
            <a:pPr marL="0" indent="0">
              <a:buNone/>
            </a:pPr>
            <a:r>
              <a:rPr lang="en-GB" sz="3000" dirty="0"/>
              <a:t>Doesn’t appeal to all genders     –        Added choice of female character</a:t>
            </a:r>
          </a:p>
          <a:p>
            <a:endParaRPr lang="en-GB" sz="3000" dirty="0"/>
          </a:p>
          <a:p>
            <a:pPr marL="0" indent="0">
              <a:buNone/>
            </a:pPr>
            <a:r>
              <a:rPr lang="en-GB" sz="3000" dirty="0"/>
              <a:t>Similar to other mobile games    –       Designed around Pirate theme</a:t>
            </a:r>
          </a:p>
        </p:txBody>
      </p:sp>
      <p:cxnSp>
        <p:nvCxnSpPr>
          <p:cNvPr id="4" name="Straight Connector 3">
            <a:extLst>
              <a:ext uri="{FF2B5EF4-FFF2-40B4-BE49-F238E27FC236}">
                <a16:creationId xmlns:a16="http://schemas.microsoft.com/office/drawing/2014/main" id="{DAE59CC5-9AA6-43A0-A1BD-5F4D940CAE70}"/>
              </a:ext>
            </a:extLst>
          </p:cNvPr>
          <p:cNvCxnSpPr>
            <a:cxnSpLocks/>
          </p:cNvCxnSpPr>
          <p:nvPr/>
        </p:nvCxnSpPr>
        <p:spPr>
          <a:xfrm>
            <a:off x="753979" y="1417638"/>
            <a:ext cx="107161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571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A7A2-6A20-4331-BF79-BD1BBD2CAF0E}"/>
              </a:ext>
            </a:extLst>
          </p:cNvPr>
          <p:cNvSpPr>
            <a:spLocks noGrp="1"/>
          </p:cNvSpPr>
          <p:nvPr>
            <p:ph type="title"/>
          </p:nvPr>
        </p:nvSpPr>
        <p:spPr/>
        <p:txBody>
          <a:bodyPr/>
          <a:lstStyle/>
          <a:p>
            <a:r>
              <a:rPr lang="en-GB" dirty="0"/>
              <a:t>Design Lesson</a:t>
            </a:r>
          </a:p>
        </p:txBody>
      </p:sp>
      <p:sp>
        <p:nvSpPr>
          <p:cNvPr id="3" name="Content Placeholder 2">
            <a:extLst>
              <a:ext uri="{FF2B5EF4-FFF2-40B4-BE49-F238E27FC236}">
                <a16:creationId xmlns:a16="http://schemas.microsoft.com/office/drawing/2014/main" id="{4E31D6FF-EF37-4E18-AE9C-F996B20AA982}"/>
              </a:ext>
            </a:extLst>
          </p:cNvPr>
          <p:cNvSpPr>
            <a:spLocks noGrp="1"/>
          </p:cNvSpPr>
          <p:nvPr>
            <p:ph idx="1"/>
          </p:nvPr>
        </p:nvSpPr>
        <p:spPr>
          <a:xfrm>
            <a:off x="208384" y="2929354"/>
            <a:ext cx="8454189" cy="4525963"/>
          </a:xfrm>
        </p:spPr>
        <p:txBody>
          <a:bodyPr/>
          <a:lstStyle/>
          <a:p>
            <a:r>
              <a:rPr lang="en-GB" dirty="0"/>
              <a:t>The game mechanics have to be coded within the time frame</a:t>
            </a:r>
          </a:p>
          <a:p>
            <a:endParaRPr lang="en-GB" dirty="0"/>
          </a:p>
          <a:p>
            <a:endParaRPr lang="en-GB" dirty="0"/>
          </a:p>
          <a:p>
            <a:endParaRPr lang="en-GB" dirty="0"/>
          </a:p>
          <a:p>
            <a:endParaRPr lang="en-GB" dirty="0"/>
          </a:p>
        </p:txBody>
      </p:sp>
      <p:cxnSp>
        <p:nvCxnSpPr>
          <p:cNvPr id="4" name="Straight Connector 3">
            <a:extLst>
              <a:ext uri="{FF2B5EF4-FFF2-40B4-BE49-F238E27FC236}">
                <a16:creationId xmlns:a16="http://schemas.microsoft.com/office/drawing/2014/main" id="{600081E4-99E0-4E39-87BE-65F37D33FF26}"/>
              </a:ext>
            </a:extLst>
          </p:cNvPr>
          <p:cNvCxnSpPr>
            <a:cxnSpLocks/>
          </p:cNvCxnSpPr>
          <p:nvPr/>
        </p:nvCxnSpPr>
        <p:spPr>
          <a:xfrm>
            <a:off x="689811" y="1690688"/>
            <a:ext cx="10507579" cy="0"/>
          </a:xfrm>
          <a:prstGeom prst="line">
            <a:avLst/>
          </a:prstGeom>
        </p:spPr>
        <p:style>
          <a:lnRef idx="1">
            <a:schemeClr val="dk1"/>
          </a:lnRef>
          <a:fillRef idx="0">
            <a:schemeClr val="dk1"/>
          </a:fillRef>
          <a:effectRef idx="0">
            <a:schemeClr val="dk1"/>
          </a:effectRef>
          <a:fontRef idx="minor">
            <a:schemeClr val="tx1"/>
          </a:fontRef>
        </p:style>
      </p:cxnSp>
      <p:pic>
        <p:nvPicPr>
          <p:cNvPr id="14346" name="Picture 10" descr="Related image"/>
          <p:cNvPicPr>
            <a:picLocks noChangeAspect="1" noChangeArrowheads="1"/>
          </p:cNvPicPr>
          <p:nvPr/>
        </p:nvPicPr>
        <p:blipFill>
          <a:blip r:embed="rId3" cstate="print"/>
          <a:srcRect/>
          <a:stretch>
            <a:fillRect/>
          </a:stretch>
        </p:blipFill>
        <p:spPr bwMode="auto">
          <a:xfrm>
            <a:off x="8105257" y="3349690"/>
            <a:ext cx="3616004" cy="2989230"/>
          </a:xfrm>
          <a:prstGeom prst="rect">
            <a:avLst/>
          </a:prstGeom>
          <a:noFill/>
        </p:spPr>
      </p:pic>
    </p:spTree>
    <p:extLst>
      <p:ext uri="{BB962C8B-B14F-4D97-AF65-F5344CB8AC3E}">
        <p14:creationId xmlns:p14="http://schemas.microsoft.com/office/powerpoint/2010/main" val="276908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A7A2-6A20-4331-BF79-BD1BBD2CAF0E}"/>
              </a:ext>
            </a:extLst>
          </p:cNvPr>
          <p:cNvSpPr>
            <a:spLocks noGrp="1"/>
          </p:cNvSpPr>
          <p:nvPr>
            <p:ph type="title"/>
          </p:nvPr>
        </p:nvSpPr>
        <p:spPr/>
        <p:txBody>
          <a:bodyPr/>
          <a:lstStyle/>
          <a:p>
            <a:r>
              <a:rPr lang="en-GB" dirty="0"/>
              <a:t>Programming Lesson</a:t>
            </a:r>
          </a:p>
        </p:txBody>
      </p:sp>
      <p:sp>
        <p:nvSpPr>
          <p:cNvPr id="3" name="Content Placeholder 2">
            <a:extLst>
              <a:ext uri="{FF2B5EF4-FFF2-40B4-BE49-F238E27FC236}">
                <a16:creationId xmlns:a16="http://schemas.microsoft.com/office/drawing/2014/main" id="{4E31D6FF-EF37-4E18-AE9C-F996B20AA982}"/>
              </a:ext>
            </a:extLst>
          </p:cNvPr>
          <p:cNvSpPr>
            <a:spLocks noGrp="1"/>
          </p:cNvSpPr>
          <p:nvPr>
            <p:ph idx="1"/>
          </p:nvPr>
        </p:nvSpPr>
        <p:spPr>
          <a:xfrm>
            <a:off x="609600" y="2883073"/>
            <a:ext cx="8454189" cy="4525963"/>
          </a:xfrm>
        </p:spPr>
        <p:txBody>
          <a:bodyPr/>
          <a:lstStyle/>
          <a:p>
            <a:r>
              <a:rPr lang="en-GB" dirty="0"/>
              <a:t>Don’t add untested additional features and overwrite game project saves</a:t>
            </a:r>
          </a:p>
          <a:p>
            <a:pPr marL="0" indent="0">
              <a:buNone/>
            </a:pPr>
            <a:endParaRPr lang="en-GB" dirty="0"/>
          </a:p>
          <a:p>
            <a:r>
              <a:rPr lang="en-GB" dirty="0"/>
              <a:t>Animations can cause freezing or slow downs during gameplay</a:t>
            </a:r>
          </a:p>
        </p:txBody>
      </p:sp>
      <p:cxnSp>
        <p:nvCxnSpPr>
          <p:cNvPr id="4" name="Straight Connector 3">
            <a:extLst>
              <a:ext uri="{FF2B5EF4-FFF2-40B4-BE49-F238E27FC236}">
                <a16:creationId xmlns:a16="http://schemas.microsoft.com/office/drawing/2014/main" id="{600081E4-99E0-4E39-87BE-65F37D33FF26}"/>
              </a:ext>
            </a:extLst>
          </p:cNvPr>
          <p:cNvCxnSpPr>
            <a:cxnSpLocks/>
          </p:cNvCxnSpPr>
          <p:nvPr/>
        </p:nvCxnSpPr>
        <p:spPr>
          <a:xfrm>
            <a:off x="689811" y="1690688"/>
            <a:ext cx="10507579" cy="0"/>
          </a:xfrm>
          <a:prstGeom prst="line">
            <a:avLst/>
          </a:prstGeom>
        </p:spPr>
        <p:style>
          <a:lnRef idx="1">
            <a:schemeClr val="dk1"/>
          </a:lnRef>
          <a:fillRef idx="0">
            <a:schemeClr val="dk1"/>
          </a:fillRef>
          <a:effectRef idx="0">
            <a:schemeClr val="dk1"/>
          </a:effectRef>
          <a:fontRef idx="minor">
            <a:schemeClr val="tx1"/>
          </a:fontRef>
        </p:style>
      </p:cxnSp>
      <p:pic>
        <p:nvPicPr>
          <p:cNvPr id="12290" name="Picture 2" descr="Image result for ue4"/>
          <p:cNvPicPr>
            <a:picLocks noChangeAspect="1" noChangeArrowheads="1"/>
          </p:cNvPicPr>
          <p:nvPr/>
        </p:nvPicPr>
        <p:blipFill>
          <a:blip r:embed="rId3" cstate="print"/>
          <a:srcRect/>
          <a:stretch>
            <a:fillRect/>
          </a:stretch>
        </p:blipFill>
        <p:spPr bwMode="auto">
          <a:xfrm>
            <a:off x="9112961" y="2523315"/>
            <a:ext cx="2673395" cy="2916432"/>
          </a:xfrm>
          <a:prstGeom prst="rect">
            <a:avLst/>
          </a:prstGeom>
          <a:noFill/>
        </p:spPr>
      </p:pic>
    </p:spTree>
    <p:extLst>
      <p:ext uri="{BB962C8B-B14F-4D97-AF65-F5344CB8AC3E}">
        <p14:creationId xmlns:p14="http://schemas.microsoft.com/office/powerpoint/2010/main" val="94290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A7A2-6A20-4331-BF79-BD1BBD2CAF0E}"/>
              </a:ext>
            </a:extLst>
          </p:cNvPr>
          <p:cNvSpPr>
            <a:spLocks noGrp="1"/>
          </p:cNvSpPr>
          <p:nvPr>
            <p:ph type="title"/>
          </p:nvPr>
        </p:nvSpPr>
        <p:spPr/>
        <p:txBody>
          <a:bodyPr/>
          <a:lstStyle/>
          <a:p>
            <a:r>
              <a:rPr lang="en-GB" dirty="0"/>
              <a:t>Management Lesson</a:t>
            </a:r>
          </a:p>
        </p:txBody>
      </p:sp>
      <p:sp>
        <p:nvSpPr>
          <p:cNvPr id="3" name="Content Placeholder 2">
            <a:extLst>
              <a:ext uri="{FF2B5EF4-FFF2-40B4-BE49-F238E27FC236}">
                <a16:creationId xmlns:a16="http://schemas.microsoft.com/office/drawing/2014/main" id="{4E31D6FF-EF37-4E18-AE9C-F996B20AA982}"/>
              </a:ext>
            </a:extLst>
          </p:cNvPr>
          <p:cNvSpPr>
            <a:spLocks noGrp="1"/>
          </p:cNvSpPr>
          <p:nvPr>
            <p:ph idx="1"/>
          </p:nvPr>
        </p:nvSpPr>
        <p:spPr>
          <a:xfrm>
            <a:off x="609600" y="2806873"/>
            <a:ext cx="8454189" cy="4525963"/>
          </a:xfrm>
        </p:spPr>
        <p:txBody>
          <a:bodyPr/>
          <a:lstStyle/>
          <a:p>
            <a:r>
              <a:rPr lang="en-GB" dirty="0"/>
              <a:t>Don’t underestimate group members abilities</a:t>
            </a:r>
          </a:p>
          <a:p>
            <a:endParaRPr lang="en-GB" dirty="0"/>
          </a:p>
          <a:p>
            <a:endParaRPr lang="en-GB" dirty="0"/>
          </a:p>
          <a:p>
            <a:r>
              <a:rPr lang="en-GB" dirty="0"/>
              <a:t>Setting a routine is key for effective workflow</a:t>
            </a:r>
          </a:p>
        </p:txBody>
      </p:sp>
      <p:cxnSp>
        <p:nvCxnSpPr>
          <p:cNvPr id="4" name="Straight Connector 3">
            <a:extLst>
              <a:ext uri="{FF2B5EF4-FFF2-40B4-BE49-F238E27FC236}">
                <a16:creationId xmlns:a16="http://schemas.microsoft.com/office/drawing/2014/main" id="{600081E4-99E0-4E39-87BE-65F37D33FF26}"/>
              </a:ext>
            </a:extLst>
          </p:cNvPr>
          <p:cNvCxnSpPr>
            <a:cxnSpLocks/>
          </p:cNvCxnSpPr>
          <p:nvPr/>
        </p:nvCxnSpPr>
        <p:spPr>
          <a:xfrm>
            <a:off x="689811" y="1690688"/>
            <a:ext cx="10507579" cy="0"/>
          </a:xfrm>
          <a:prstGeom prst="line">
            <a:avLst/>
          </a:prstGeom>
        </p:spPr>
        <p:style>
          <a:lnRef idx="1">
            <a:schemeClr val="dk1"/>
          </a:lnRef>
          <a:fillRef idx="0">
            <a:schemeClr val="dk1"/>
          </a:fillRef>
          <a:effectRef idx="0">
            <a:schemeClr val="dk1"/>
          </a:effectRef>
          <a:fontRef idx="minor">
            <a:schemeClr val="tx1"/>
          </a:fontRef>
        </p:style>
      </p:cxnSp>
      <p:pic>
        <p:nvPicPr>
          <p:cNvPr id="10242" name="Picture 2" descr="Image result for work boss clip art"/>
          <p:cNvPicPr>
            <a:picLocks noChangeAspect="1" noChangeArrowheads="1"/>
          </p:cNvPicPr>
          <p:nvPr/>
        </p:nvPicPr>
        <p:blipFill>
          <a:blip r:embed="rId3" cstate="print"/>
          <a:srcRect/>
          <a:stretch>
            <a:fillRect/>
          </a:stretch>
        </p:blipFill>
        <p:spPr bwMode="auto">
          <a:xfrm>
            <a:off x="8584164" y="2286486"/>
            <a:ext cx="3405673" cy="3405674"/>
          </a:xfrm>
          <a:prstGeom prst="rect">
            <a:avLst/>
          </a:prstGeom>
          <a:noFill/>
        </p:spPr>
      </p:pic>
    </p:spTree>
    <p:extLst>
      <p:ext uri="{BB962C8B-B14F-4D97-AF65-F5344CB8AC3E}">
        <p14:creationId xmlns:p14="http://schemas.microsoft.com/office/powerpoint/2010/main" val="28490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A7A2-6A20-4331-BF79-BD1BBD2CAF0E}"/>
              </a:ext>
            </a:extLst>
          </p:cNvPr>
          <p:cNvSpPr>
            <a:spLocks noGrp="1"/>
          </p:cNvSpPr>
          <p:nvPr>
            <p:ph type="title"/>
          </p:nvPr>
        </p:nvSpPr>
        <p:spPr/>
        <p:txBody>
          <a:bodyPr/>
          <a:lstStyle/>
          <a:p>
            <a:r>
              <a:rPr lang="en-GB" dirty="0"/>
              <a:t>Emails</a:t>
            </a:r>
          </a:p>
        </p:txBody>
      </p:sp>
      <p:sp>
        <p:nvSpPr>
          <p:cNvPr id="3" name="Content Placeholder 2">
            <a:extLst>
              <a:ext uri="{FF2B5EF4-FFF2-40B4-BE49-F238E27FC236}">
                <a16:creationId xmlns:a16="http://schemas.microsoft.com/office/drawing/2014/main" id="{4E31D6FF-EF37-4E18-AE9C-F996B20AA982}"/>
              </a:ext>
            </a:extLst>
          </p:cNvPr>
          <p:cNvSpPr>
            <a:spLocks noGrp="1"/>
          </p:cNvSpPr>
          <p:nvPr>
            <p:ph idx="1"/>
          </p:nvPr>
        </p:nvSpPr>
        <p:spPr>
          <a:xfrm>
            <a:off x="609600" y="1921048"/>
            <a:ext cx="8454189" cy="4525963"/>
          </a:xfrm>
        </p:spPr>
        <p:txBody>
          <a:bodyPr/>
          <a:lstStyle/>
          <a:p>
            <a:r>
              <a:rPr lang="en-GB" dirty="0"/>
              <a:t>Tom McLaren                 70</a:t>
            </a:r>
          </a:p>
          <a:p>
            <a:endParaRPr lang="en-GB" dirty="0"/>
          </a:p>
          <a:p>
            <a:r>
              <a:rPr lang="en-GB" dirty="0"/>
              <a:t>Jamie </a:t>
            </a:r>
            <a:r>
              <a:rPr lang="en-GB" dirty="0" err="1"/>
              <a:t>Owers</a:t>
            </a:r>
            <a:r>
              <a:rPr lang="en-GB" dirty="0"/>
              <a:t>                   26</a:t>
            </a:r>
          </a:p>
          <a:p>
            <a:endParaRPr lang="en-GB" dirty="0"/>
          </a:p>
          <a:p>
            <a:r>
              <a:rPr lang="en-GB" dirty="0"/>
              <a:t>Edward Phillips               11</a:t>
            </a:r>
          </a:p>
          <a:p>
            <a:endParaRPr lang="en-GB" dirty="0"/>
          </a:p>
          <a:p>
            <a:r>
              <a:rPr lang="en-GB" dirty="0"/>
              <a:t>Eduard </a:t>
            </a:r>
            <a:r>
              <a:rPr lang="en-GB" dirty="0" err="1"/>
              <a:t>Iablonschi</a:t>
            </a:r>
            <a:r>
              <a:rPr lang="en-GB" dirty="0"/>
              <a:t>           6</a:t>
            </a:r>
          </a:p>
        </p:txBody>
      </p:sp>
      <p:cxnSp>
        <p:nvCxnSpPr>
          <p:cNvPr id="4" name="Straight Connector 3">
            <a:extLst>
              <a:ext uri="{FF2B5EF4-FFF2-40B4-BE49-F238E27FC236}">
                <a16:creationId xmlns:a16="http://schemas.microsoft.com/office/drawing/2014/main" id="{600081E4-99E0-4E39-87BE-65F37D33FF26}"/>
              </a:ext>
            </a:extLst>
          </p:cNvPr>
          <p:cNvCxnSpPr>
            <a:cxnSpLocks/>
          </p:cNvCxnSpPr>
          <p:nvPr/>
        </p:nvCxnSpPr>
        <p:spPr>
          <a:xfrm>
            <a:off x="689811" y="1690688"/>
            <a:ext cx="105075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2" descr="Image result for outlook logo">
            <a:extLst>
              <a:ext uri="{FF2B5EF4-FFF2-40B4-BE49-F238E27FC236}">
                <a16:creationId xmlns:a16="http://schemas.microsoft.com/office/drawing/2014/main" id="{BEED7281-AAD5-4711-B2A7-25C2AE4A21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3226" y="2258675"/>
            <a:ext cx="3921125" cy="385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28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E27C-D562-4809-83B7-6BABCD2B3C6C}"/>
              </a:ext>
            </a:extLst>
          </p:cNvPr>
          <p:cNvSpPr>
            <a:spLocks noGrp="1"/>
          </p:cNvSpPr>
          <p:nvPr>
            <p:ph type="title"/>
          </p:nvPr>
        </p:nvSpPr>
        <p:spPr/>
        <p:txBody>
          <a:bodyPr/>
          <a:lstStyle/>
          <a:p>
            <a:r>
              <a:rPr lang="en-GB" dirty="0"/>
              <a:t>Jira Project Pivot Report </a:t>
            </a:r>
          </a:p>
        </p:txBody>
      </p:sp>
      <p:pic>
        <p:nvPicPr>
          <p:cNvPr id="4" name="Picture 3">
            <a:extLst>
              <a:ext uri="{FF2B5EF4-FFF2-40B4-BE49-F238E27FC236}">
                <a16:creationId xmlns:a16="http://schemas.microsoft.com/office/drawing/2014/main" id="{8DAE67C0-3754-429B-B715-D32C85DE2D79}"/>
              </a:ext>
            </a:extLst>
          </p:cNvPr>
          <p:cNvPicPr>
            <a:picLocks noChangeAspect="1"/>
          </p:cNvPicPr>
          <p:nvPr/>
        </p:nvPicPr>
        <p:blipFill rotWithShape="1">
          <a:blip r:embed="rId3" cstate="print"/>
          <a:srcRect l="837" r="71094"/>
          <a:stretch/>
        </p:blipFill>
        <p:spPr>
          <a:xfrm>
            <a:off x="142874" y="2224748"/>
            <a:ext cx="5429337" cy="3547401"/>
          </a:xfrm>
          <a:prstGeom prst="rect">
            <a:avLst/>
          </a:prstGeom>
        </p:spPr>
      </p:pic>
      <p:pic>
        <p:nvPicPr>
          <p:cNvPr id="5" name="Picture 4">
            <a:extLst>
              <a:ext uri="{FF2B5EF4-FFF2-40B4-BE49-F238E27FC236}">
                <a16:creationId xmlns:a16="http://schemas.microsoft.com/office/drawing/2014/main" id="{5E1F7D68-3CA0-4905-9391-42A88885680B}"/>
              </a:ext>
            </a:extLst>
          </p:cNvPr>
          <p:cNvPicPr>
            <a:picLocks noChangeAspect="1"/>
          </p:cNvPicPr>
          <p:nvPr/>
        </p:nvPicPr>
        <p:blipFill rotWithShape="1">
          <a:blip r:embed="rId3" cstate="print"/>
          <a:srcRect l="65859"/>
          <a:stretch/>
        </p:blipFill>
        <p:spPr>
          <a:xfrm>
            <a:off x="5493017" y="2224749"/>
            <a:ext cx="6603733" cy="3547401"/>
          </a:xfrm>
          <a:prstGeom prst="rect">
            <a:avLst/>
          </a:prstGeom>
        </p:spPr>
      </p:pic>
      <p:sp>
        <p:nvSpPr>
          <p:cNvPr id="10" name="Rectangle 9">
            <a:extLst>
              <a:ext uri="{FF2B5EF4-FFF2-40B4-BE49-F238E27FC236}">
                <a16:creationId xmlns:a16="http://schemas.microsoft.com/office/drawing/2014/main" id="{F02BF456-45A8-452C-AE5F-70834305FB97}"/>
              </a:ext>
            </a:extLst>
          </p:cNvPr>
          <p:cNvSpPr/>
          <p:nvPr/>
        </p:nvSpPr>
        <p:spPr>
          <a:xfrm>
            <a:off x="4867275" y="2619375"/>
            <a:ext cx="704936" cy="244792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A157E4D-F57E-483F-8A39-C00F8679A4AA}"/>
              </a:ext>
            </a:extLst>
          </p:cNvPr>
          <p:cNvSpPr/>
          <p:nvPr/>
        </p:nvSpPr>
        <p:spPr>
          <a:xfrm>
            <a:off x="11068050" y="2619375"/>
            <a:ext cx="1028700" cy="2447925"/>
          </a:xfrm>
          <a:prstGeom prst="rect">
            <a:avLst/>
          </a:prstGeom>
          <a:noFill/>
          <a:ln w="76200">
            <a:solidFill>
              <a:srgbClr val="05B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31224D4E-CB86-462D-B1F3-B22052DAEFF8}"/>
              </a:ext>
            </a:extLst>
          </p:cNvPr>
          <p:cNvCxnSpPr>
            <a:cxnSpLocks/>
          </p:cNvCxnSpPr>
          <p:nvPr/>
        </p:nvCxnSpPr>
        <p:spPr>
          <a:xfrm>
            <a:off x="689811" y="1690688"/>
            <a:ext cx="105075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760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E27C-D562-4809-83B7-6BABCD2B3C6C}"/>
              </a:ext>
            </a:extLst>
          </p:cNvPr>
          <p:cNvSpPr>
            <a:spLocks noGrp="1"/>
          </p:cNvSpPr>
          <p:nvPr>
            <p:ph type="title"/>
          </p:nvPr>
        </p:nvSpPr>
        <p:spPr/>
        <p:txBody>
          <a:bodyPr/>
          <a:lstStyle/>
          <a:p>
            <a:r>
              <a:rPr lang="en-GB" dirty="0"/>
              <a:t>Logged Hours</a:t>
            </a:r>
          </a:p>
        </p:txBody>
      </p:sp>
      <p:sp>
        <p:nvSpPr>
          <p:cNvPr id="3" name="Content Placeholder 2">
            <a:extLst>
              <a:ext uri="{FF2B5EF4-FFF2-40B4-BE49-F238E27FC236}">
                <a16:creationId xmlns:a16="http://schemas.microsoft.com/office/drawing/2014/main" id="{90574DE5-EA09-4D32-A0EE-F37300013B75}"/>
              </a:ext>
            </a:extLst>
          </p:cNvPr>
          <p:cNvSpPr>
            <a:spLocks noGrp="1"/>
          </p:cNvSpPr>
          <p:nvPr>
            <p:ph idx="1"/>
          </p:nvPr>
        </p:nvSpPr>
        <p:spPr>
          <a:xfrm>
            <a:off x="609600" y="2247906"/>
            <a:ext cx="10972800" cy="4525963"/>
          </a:xfrm>
        </p:spPr>
        <p:txBody>
          <a:bodyPr>
            <a:normAutofit/>
          </a:bodyPr>
          <a:lstStyle/>
          <a:p>
            <a:r>
              <a:rPr lang="en-GB" sz="3000" dirty="0"/>
              <a:t>Tom McLaren                 Estimated: 60h    Logged: 67h 10m</a:t>
            </a:r>
          </a:p>
          <a:p>
            <a:endParaRPr lang="en-GB" sz="3000" dirty="0"/>
          </a:p>
          <a:p>
            <a:r>
              <a:rPr lang="en-GB" sz="3000" dirty="0"/>
              <a:t>Jamie </a:t>
            </a:r>
            <a:r>
              <a:rPr lang="en-GB" sz="3000" dirty="0" err="1"/>
              <a:t>Owers</a:t>
            </a:r>
            <a:r>
              <a:rPr lang="en-GB" sz="3000" dirty="0"/>
              <a:t>                  Estimated: 60h    Logged: 46h 45m</a:t>
            </a:r>
          </a:p>
          <a:p>
            <a:endParaRPr lang="en-GB" sz="3000" dirty="0"/>
          </a:p>
          <a:p>
            <a:r>
              <a:rPr lang="en-GB" sz="3000" dirty="0"/>
              <a:t>Eduard </a:t>
            </a:r>
            <a:r>
              <a:rPr lang="en-GB" sz="3000" dirty="0" err="1"/>
              <a:t>Iablonschi</a:t>
            </a:r>
            <a:r>
              <a:rPr lang="en-GB" sz="3000" dirty="0"/>
              <a:t>          Estimated: 54h    Logged: 44h 15m</a:t>
            </a:r>
          </a:p>
          <a:p>
            <a:endParaRPr lang="en-GB" sz="3000" dirty="0"/>
          </a:p>
          <a:p>
            <a:r>
              <a:rPr lang="en-GB" sz="3000" dirty="0"/>
              <a:t>Edward Phillips              Estimated: 24h    Logged: 14h 15m</a:t>
            </a:r>
          </a:p>
          <a:p>
            <a:endParaRPr lang="en-GB" dirty="0"/>
          </a:p>
        </p:txBody>
      </p:sp>
      <p:cxnSp>
        <p:nvCxnSpPr>
          <p:cNvPr id="6" name="Straight Connector 5">
            <a:extLst>
              <a:ext uri="{FF2B5EF4-FFF2-40B4-BE49-F238E27FC236}">
                <a16:creationId xmlns:a16="http://schemas.microsoft.com/office/drawing/2014/main" id="{9D0571D5-DDB9-4152-ABA9-19A45909F3E1}"/>
              </a:ext>
            </a:extLst>
          </p:cNvPr>
          <p:cNvCxnSpPr>
            <a:cxnSpLocks/>
          </p:cNvCxnSpPr>
          <p:nvPr/>
        </p:nvCxnSpPr>
        <p:spPr>
          <a:xfrm>
            <a:off x="689811" y="1690688"/>
            <a:ext cx="105075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844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TotalTime>
  <Words>413</Words>
  <Application>Microsoft Office PowerPoint</Application>
  <PresentationFormat>Widescreen</PresentationFormat>
  <Paragraphs>59</Paragraphs>
  <Slides>11</Slides>
  <Notes>8</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LEVEL 4/5 GROUP 10</vt:lpstr>
      <vt:lpstr>Final Game</vt:lpstr>
      <vt:lpstr>Play Testing Resolutions</vt:lpstr>
      <vt:lpstr>Design Lesson</vt:lpstr>
      <vt:lpstr>Programming Lesson</vt:lpstr>
      <vt:lpstr>Management Lesson</vt:lpstr>
      <vt:lpstr>Emails</vt:lpstr>
      <vt:lpstr>Jira Project Pivot Report </vt:lpstr>
      <vt:lpstr>Logged Hours</vt:lpstr>
      <vt:lpstr>GitHub Commits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McLaren</dc:creator>
  <cp:lastModifiedBy>Games</cp:lastModifiedBy>
  <cp:revision>74</cp:revision>
  <dcterms:created xsi:type="dcterms:W3CDTF">2018-02-05T10:59:20Z</dcterms:created>
  <dcterms:modified xsi:type="dcterms:W3CDTF">2018-05-02T11:32:36Z</dcterms:modified>
</cp:coreProperties>
</file>