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8" r:id="rId4"/>
    <p:sldId id="260" r:id="rId5"/>
    <p:sldId id="259" r:id="rId6"/>
    <p:sldId id="261" r:id="rId7"/>
    <p:sldId id="262" r:id="rId8"/>
    <p:sldId id="264" r:id="rId9"/>
    <p:sldId id="263"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80903" autoAdjust="0"/>
  </p:normalViewPr>
  <p:slideViewPr>
    <p:cSldViewPr snapToGrid="0">
      <p:cViewPr varScale="1">
        <p:scale>
          <a:sx n="93" d="100"/>
          <a:sy n="93" d="100"/>
        </p:scale>
        <p:origin x="984"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6653AE-4712-4745-B2B9-4D0BC2F687FF}" type="datetimeFigureOut">
              <a:rPr lang="en-US" smtClean="0"/>
              <a:t>3/7/2018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80052E-3379-46EC-852A-EBA37D22E8EA}" type="slidenum">
              <a:rPr lang="en-US" smtClean="0"/>
              <a:t>‹#›</a:t>
            </a:fld>
            <a:endParaRPr lang="en-US"/>
          </a:p>
        </p:txBody>
      </p:sp>
    </p:spTree>
    <p:extLst>
      <p:ext uri="{BB962C8B-B14F-4D97-AF65-F5344CB8AC3E}">
        <p14:creationId xmlns:p14="http://schemas.microsoft.com/office/powerpoint/2010/main" val="906133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Prediction – Predicting where to shoot and when to shoot </a:t>
            </a:r>
          </a:p>
          <a:p>
            <a:r>
              <a:rPr lang="en-GB" dirty="0"/>
              <a:t>Timing – Making sure your bullets will make it there in time</a:t>
            </a:r>
          </a:p>
          <a:p>
            <a:r>
              <a:rPr lang="en-GB" dirty="0"/>
              <a:t>Strategy – Not destroying green blocks that help the enemy, planning out your shots to put yourself in a winning position. Forcing the enemy to help you by destroying green blocks.</a:t>
            </a:r>
            <a:endParaRPr lang="en-US" dirty="0"/>
          </a:p>
        </p:txBody>
      </p:sp>
      <p:sp>
        <p:nvSpPr>
          <p:cNvPr id="4" name="Slide Number Placeholder 3"/>
          <p:cNvSpPr>
            <a:spLocks noGrp="1"/>
          </p:cNvSpPr>
          <p:nvPr>
            <p:ph type="sldNum" sz="quarter" idx="10"/>
          </p:nvPr>
        </p:nvSpPr>
        <p:spPr/>
        <p:txBody>
          <a:bodyPr/>
          <a:lstStyle/>
          <a:p>
            <a:fld id="{CF80052E-3379-46EC-852A-EBA37D22E8EA}" type="slidenum">
              <a:rPr lang="en-US" smtClean="0"/>
              <a:t>6</a:t>
            </a:fld>
            <a:endParaRPr lang="en-US"/>
          </a:p>
        </p:txBody>
      </p:sp>
    </p:spTree>
    <p:extLst>
      <p:ext uri="{BB962C8B-B14F-4D97-AF65-F5344CB8AC3E}">
        <p14:creationId xmlns:p14="http://schemas.microsoft.com/office/powerpoint/2010/main" val="4129303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Neon Theme – Why – Easy to do and appeals to a wider audience </a:t>
            </a:r>
          </a:p>
          <a:p>
            <a:r>
              <a:rPr lang="en-GB" dirty="0"/>
              <a:t>Speed of the cannon – Why we chose to go with the speed we did. Might change after playtesting</a:t>
            </a:r>
          </a:p>
          <a:p>
            <a:r>
              <a:rPr lang="en-GB" dirty="0"/>
              <a:t>Speed of the bullet – Fairly irrelevant but helps with visual aids</a:t>
            </a:r>
          </a:p>
          <a:p>
            <a:r>
              <a:rPr lang="en-GB" dirty="0"/>
              <a:t>Speed of the targets – Adds to the difficulty of the game.</a:t>
            </a:r>
          </a:p>
          <a:p>
            <a:r>
              <a:rPr lang="en-GB" dirty="0"/>
              <a:t>Colour coded intuitive design – A lot of work went into making the game intuitive. Red blocks bad, green blocks destroyable. Makes the game easy to pick up even if you haven’t read the how to play screen.</a:t>
            </a:r>
          </a:p>
          <a:p>
            <a:r>
              <a:rPr lang="en-GB" dirty="0"/>
              <a:t>Limited number of bounces – The game doesn’t go on forever.</a:t>
            </a:r>
            <a:endParaRPr lang="en-US" dirty="0"/>
          </a:p>
        </p:txBody>
      </p:sp>
      <p:sp>
        <p:nvSpPr>
          <p:cNvPr id="4" name="Slide Number Placeholder 3"/>
          <p:cNvSpPr>
            <a:spLocks noGrp="1"/>
          </p:cNvSpPr>
          <p:nvPr>
            <p:ph type="sldNum" sz="quarter" idx="10"/>
          </p:nvPr>
        </p:nvSpPr>
        <p:spPr/>
        <p:txBody>
          <a:bodyPr/>
          <a:lstStyle/>
          <a:p>
            <a:fld id="{CF80052E-3379-46EC-852A-EBA37D22E8EA}" type="slidenum">
              <a:rPr lang="en-US" smtClean="0"/>
              <a:t>7</a:t>
            </a:fld>
            <a:endParaRPr lang="en-US"/>
          </a:p>
        </p:txBody>
      </p:sp>
    </p:spTree>
    <p:extLst>
      <p:ext uri="{BB962C8B-B14F-4D97-AF65-F5344CB8AC3E}">
        <p14:creationId xmlns:p14="http://schemas.microsoft.com/office/powerpoint/2010/main" val="1109173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Quotes: Of the 10 people we’ve had playing our game these were the remarks that stood out.</a:t>
            </a:r>
          </a:p>
          <a:p>
            <a:endParaRPr lang="en-GB" dirty="0"/>
          </a:p>
          <a:p>
            <a:r>
              <a:rPr lang="en-GB" dirty="0"/>
              <a:t>Observations: Of all the people that played the game these are the most common things said. </a:t>
            </a:r>
          </a:p>
        </p:txBody>
      </p:sp>
      <p:sp>
        <p:nvSpPr>
          <p:cNvPr id="4" name="Slide Number Placeholder 3"/>
          <p:cNvSpPr>
            <a:spLocks noGrp="1"/>
          </p:cNvSpPr>
          <p:nvPr>
            <p:ph type="sldNum" sz="quarter" idx="10"/>
          </p:nvPr>
        </p:nvSpPr>
        <p:spPr/>
        <p:txBody>
          <a:bodyPr/>
          <a:lstStyle/>
          <a:p>
            <a:fld id="{CF80052E-3379-46EC-852A-EBA37D22E8EA}" type="slidenum">
              <a:rPr lang="en-US" smtClean="0"/>
              <a:t>9</a:t>
            </a:fld>
            <a:endParaRPr lang="en-US"/>
          </a:p>
        </p:txBody>
      </p:sp>
    </p:spTree>
    <p:extLst>
      <p:ext uri="{BB962C8B-B14F-4D97-AF65-F5344CB8AC3E}">
        <p14:creationId xmlns:p14="http://schemas.microsoft.com/office/powerpoint/2010/main" val="1159868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Short term goals: Things we will end up implementing into the game. Obviously more levels. </a:t>
            </a:r>
          </a:p>
          <a:p>
            <a:endParaRPr lang="en-GB" dirty="0"/>
          </a:p>
          <a:p>
            <a:r>
              <a:rPr lang="en-GB" dirty="0"/>
              <a:t>Stretch goals – If we implement every goal on the short term goal list we might look into implementing some of these. </a:t>
            </a:r>
            <a:endParaRPr lang="en-US" dirty="0"/>
          </a:p>
        </p:txBody>
      </p:sp>
      <p:sp>
        <p:nvSpPr>
          <p:cNvPr id="4" name="Slide Number Placeholder 3"/>
          <p:cNvSpPr>
            <a:spLocks noGrp="1"/>
          </p:cNvSpPr>
          <p:nvPr>
            <p:ph type="sldNum" sz="quarter" idx="10"/>
          </p:nvPr>
        </p:nvSpPr>
        <p:spPr/>
        <p:txBody>
          <a:bodyPr/>
          <a:lstStyle/>
          <a:p>
            <a:fld id="{CF80052E-3379-46EC-852A-EBA37D22E8EA}" type="slidenum">
              <a:rPr lang="en-US" smtClean="0"/>
              <a:t>10</a:t>
            </a:fld>
            <a:endParaRPr lang="en-US"/>
          </a:p>
        </p:txBody>
      </p:sp>
    </p:spTree>
    <p:extLst>
      <p:ext uri="{BB962C8B-B14F-4D97-AF65-F5344CB8AC3E}">
        <p14:creationId xmlns:p14="http://schemas.microsoft.com/office/powerpoint/2010/main" val="1208613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3/7/2018</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3/7/2018</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oo.gl/dGVxx7"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8E853-0556-4EC4-9CCF-58350BC0468F}"/>
              </a:ext>
            </a:extLst>
          </p:cNvPr>
          <p:cNvSpPr>
            <a:spLocks noGrp="1"/>
          </p:cNvSpPr>
          <p:nvPr>
            <p:ph type="ctrTitle"/>
          </p:nvPr>
        </p:nvSpPr>
        <p:spPr>
          <a:xfrm>
            <a:off x="-1478220" y="685800"/>
            <a:ext cx="8676222" cy="3200400"/>
          </a:xfrm>
        </p:spPr>
        <p:txBody>
          <a:bodyPr>
            <a:normAutofit/>
          </a:bodyPr>
          <a:lstStyle/>
          <a:p>
            <a:r>
              <a:rPr lang="en-GB" sz="7200" dirty="0"/>
              <a:t>Group 11</a:t>
            </a:r>
            <a:endParaRPr lang="en-US" sz="7200" dirty="0"/>
          </a:p>
        </p:txBody>
      </p:sp>
      <p:sp>
        <p:nvSpPr>
          <p:cNvPr id="3" name="Subtitle 2">
            <a:extLst>
              <a:ext uri="{FF2B5EF4-FFF2-40B4-BE49-F238E27FC236}">
                <a16:creationId xmlns:a16="http://schemas.microsoft.com/office/drawing/2014/main" id="{F7A9780E-90AE-4002-B2BD-134690C09616}"/>
              </a:ext>
            </a:extLst>
          </p:cNvPr>
          <p:cNvSpPr>
            <a:spLocks noGrp="1"/>
          </p:cNvSpPr>
          <p:nvPr>
            <p:ph type="subTitle" idx="1"/>
          </p:nvPr>
        </p:nvSpPr>
        <p:spPr>
          <a:xfrm>
            <a:off x="591078" y="4453467"/>
            <a:ext cx="8676222" cy="1905000"/>
          </a:xfrm>
        </p:spPr>
        <p:txBody>
          <a:bodyPr>
            <a:normAutofit fontScale="92500" lnSpcReduction="20000"/>
          </a:bodyPr>
          <a:lstStyle/>
          <a:p>
            <a:pPr algn="l"/>
            <a:r>
              <a:rPr lang="en-GB" sz="2800" dirty="0" err="1"/>
              <a:t>razvan</a:t>
            </a:r>
            <a:r>
              <a:rPr lang="en-GB" sz="2800" dirty="0"/>
              <a:t> </a:t>
            </a:r>
            <a:r>
              <a:rPr lang="en-GB" sz="2800" dirty="0" err="1"/>
              <a:t>muresan</a:t>
            </a:r>
            <a:endParaRPr lang="en-GB" sz="2800" dirty="0"/>
          </a:p>
          <a:p>
            <a:pPr algn="l"/>
            <a:r>
              <a:rPr lang="en-GB" sz="2800" dirty="0"/>
              <a:t>joseph </a:t>
            </a:r>
            <a:r>
              <a:rPr lang="en-GB" sz="2800" dirty="0" err="1"/>
              <a:t>shuttlewood</a:t>
            </a:r>
            <a:endParaRPr lang="en-GB" sz="2800" dirty="0"/>
          </a:p>
          <a:p>
            <a:pPr algn="l"/>
            <a:r>
              <a:rPr lang="en-GB" sz="2800" dirty="0" err="1"/>
              <a:t>tyler</a:t>
            </a:r>
            <a:r>
              <a:rPr lang="en-GB" sz="2800" dirty="0"/>
              <a:t> </a:t>
            </a:r>
            <a:r>
              <a:rPr lang="en-GB" sz="2800" dirty="0" err="1"/>
              <a:t>martignetti</a:t>
            </a:r>
            <a:r>
              <a:rPr lang="en-GB" sz="2800" dirty="0"/>
              <a:t> </a:t>
            </a:r>
          </a:p>
          <a:p>
            <a:pPr algn="l"/>
            <a:r>
              <a:rPr lang="en-GB" sz="2800" dirty="0"/>
              <a:t>john </a:t>
            </a:r>
            <a:r>
              <a:rPr lang="en-GB" sz="2800" dirty="0" err="1"/>
              <a:t>rance</a:t>
            </a:r>
            <a:r>
              <a:rPr lang="en-GB" sz="2800" dirty="0"/>
              <a:t> </a:t>
            </a:r>
            <a:endParaRPr lang="en-US" sz="2800" dirty="0"/>
          </a:p>
        </p:txBody>
      </p:sp>
    </p:spTree>
    <p:extLst>
      <p:ext uri="{BB962C8B-B14F-4D97-AF65-F5344CB8AC3E}">
        <p14:creationId xmlns:p14="http://schemas.microsoft.com/office/powerpoint/2010/main" val="3096635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478B0-7E83-4BE0-897A-0209D6928ECD}"/>
              </a:ext>
            </a:extLst>
          </p:cNvPr>
          <p:cNvSpPr>
            <a:spLocks noGrp="1"/>
          </p:cNvSpPr>
          <p:nvPr>
            <p:ph type="title"/>
          </p:nvPr>
        </p:nvSpPr>
        <p:spPr>
          <a:xfrm>
            <a:off x="523575" y="486033"/>
            <a:ext cx="5712468" cy="980303"/>
          </a:xfrm>
        </p:spPr>
        <p:txBody>
          <a:bodyPr>
            <a:normAutofit fontScale="90000"/>
          </a:bodyPr>
          <a:lstStyle/>
          <a:p>
            <a:r>
              <a:rPr lang="en-GB" sz="7300" dirty="0"/>
              <a:t>Goals</a:t>
            </a:r>
            <a:endParaRPr lang="en-US" sz="6000" dirty="0"/>
          </a:p>
        </p:txBody>
      </p:sp>
      <p:sp>
        <p:nvSpPr>
          <p:cNvPr id="3" name="Content Placeholder 2">
            <a:extLst>
              <a:ext uri="{FF2B5EF4-FFF2-40B4-BE49-F238E27FC236}">
                <a16:creationId xmlns:a16="http://schemas.microsoft.com/office/drawing/2014/main" id="{93CC70BD-9E5E-4190-A3CA-13D56E9E9659}"/>
              </a:ext>
            </a:extLst>
          </p:cNvPr>
          <p:cNvSpPr>
            <a:spLocks noGrp="1"/>
          </p:cNvSpPr>
          <p:nvPr>
            <p:ph idx="1"/>
          </p:nvPr>
        </p:nvSpPr>
        <p:spPr>
          <a:xfrm>
            <a:off x="334105" y="1748481"/>
            <a:ext cx="5901938" cy="4497859"/>
          </a:xfrm>
        </p:spPr>
        <p:txBody>
          <a:bodyPr>
            <a:normAutofit/>
          </a:bodyPr>
          <a:lstStyle/>
          <a:p>
            <a:r>
              <a:rPr lang="en-GB" sz="2600" dirty="0"/>
              <a:t>Short term goals (1-3 weeks)</a:t>
            </a:r>
          </a:p>
          <a:p>
            <a:pPr lvl="1"/>
            <a:r>
              <a:rPr lang="en-GB" sz="2600" dirty="0"/>
              <a:t>Sound implementation</a:t>
            </a:r>
            <a:endParaRPr lang="en-US" sz="2600" dirty="0"/>
          </a:p>
          <a:p>
            <a:pPr lvl="1"/>
            <a:r>
              <a:rPr lang="en-GB" sz="2600" dirty="0"/>
              <a:t>Playtesting powerups</a:t>
            </a:r>
          </a:p>
          <a:p>
            <a:pPr lvl="1"/>
            <a:r>
              <a:rPr lang="en-GB" sz="2600" dirty="0"/>
              <a:t>Adding a next level button</a:t>
            </a:r>
          </a:p>
          <a:p>
            <a:pPr lvl="1"/>
            <a:r>
              <a:rPr lang="en-GB" sz="2600" dirty="0"/>
              <a:t>Turn timer</a:t>
            </a:r>
          </a:p>
          <a:p>
            <a:pPr lvl="1"/>
            <a:r>
              <a:rPr lang="en-GB" sz="2600" dirty="0"/>
              <a:t>More particle effects</a:t>
            </a:r>
          </a:p>
          <a:p>
            <a:pPr marL="457200" lvl="1" indent="0">
              <a:buNone/>
            </a:pPr>
            <a:endParaRPr lang="en-GB" sz="2600" dirty="0"/>
          </a:p>
        </p:txBody>
      </p:sp>
      <p:sp>
        <p:nvSpPr>
          <p:cNvPr id="4" name="Content Placeholder 2">
            <a:extLst>
              <a:ext uri="{FF2B5EF4-FFF2-40B4-BE49-F238E27FC236}">
                <a16:creationId xmlns:a16="http://schemas.microsoft.com/office/drawing/2014/main" id="{07C246C0-0A6A-4AE1-8DEC-8593124EB1BD}"/>
              </a:ext>
            </a:extLst>
          </p:cNvPr>
          <p:cNvSpPr txBox="1">
            <a:spLocks/>
          </p:cNvSpPr>
          <p:nvPr/>
        </p:nvSpPr>
        <p:spPr>
          <a:xfrm>
            <a:off x="6236043" y="2036805"/>
            <a:ext cx="5774725" cy="254549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GB" sz="2600" dirty="0"/>
              <a:t>Stretch goals </a:t>
            </a:r>
          </a:p>
          <a:p>
            <a:pPr lvl="1"/>
            <a:r>
              <a:rPr lang="en-GB" sz="2600" dirty="0"/>
              <a:t>Dynamically updating materials </a:t>
            </a:r>
          </a:p>
          <a:p>
            <a:pPr lvl="1"/>
            <a:r>
              <a:rPr lang="en-GB" sz="2600" dirty="0"/>
              <a:t>Analytics implementation</a:t>
            </a:r>
          </a:p>
          <a:p>
            <a:pPr lvl="1"/>
            <a:r>
              <a:rPr lang="en-GB" sz="2600" dirty="0"/>
              <a:t>Cannon and bullet customization</a:t>
            </a:r>
          </a:p>
        </p:txBody>
      </p:sp>
    </p:spTree>
    <p:extLst>
      <p:ext uri="{BB962C8B-B14F-4D97-AF65-F5344CB8AC3E}">
        <p14:creationId xmlns:p14="http://schemas.microsoft.com/office/powerpoint/2010/main" val="1288545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EF1B1-3FC1-48BB-B619-06CCD85F8099}"/>
              </a:ext>
            </a:extLst>
          </p:cNvPr>
          <p:cNvSpPr>
            <a:spLocks noGrp="1"/>
          </p:cNvSpPr>
          <p:nvPr>
            <p:ph type="title"/>
          </p:nvPr>
        </p:nvSpPr>
        <p:spPr>
          <a:xfrm>
            <a:off x="1" y="2339088"/>
            <a:ext cx="12191999" cy="1905000"/>
          </a:xfrm>
        </p:spPr>
        <p:txBody>
          <a:bodyPr>
            <a:normAutofit/>
          </a:bodyPr>
          <a:lstStyle/>
          <a:p>
            <a:pPr algn="ctr"/>
            <a:r>
              <a:rPr lang="en-GB" sz="9600" dirty="0"/>
              <a:t>Questions</a:t>
            </a:r>
            <a:endParaRPr lang="en-US" sz="9600" dirty="0"/>
          </a:p>
        </p:txBody>
      </p:sp>
      <p:sp>
        <p:nvSpPr>
          <p:cNvPr id="4" name="TextBox 3">
            <a:extLst>
              <a:ext uri="{FF2B5EF4-FFF2-40B4-BE49-F238E27FC236}">
                <a16:creationId xmlns:a16="http://schemas.microsoft.com/office/drawing/2014/main" id="{8E77A255-A5CC-41D8-8FC8-6B93562759B5}"/>
              </a:ext>
            </a:extLst>
          </p:cNvPr>
          <p:cNvSpPr txBox="1"/>
          <p:nvPr/>
        </p:nvSpPr>
        <p:spPr>
          <a:xfrm>
            <a:off x="1" y="5892800"/>
            <a:ext cx="12192000" cy="1384995"/>
          </a:xfrm>
          <a:prstGeom prst="rect">
            <a:avLst/>
          </a:prstGeom>
          <a:noFill/>
        </p:spPr>
        <p:txBody>
          <a:bodyPr wrap="square" rtlCol="0">
            <a:spAutoFit/>
          </a:bodyPr>
          <a:lstStyle/>
          <a:p>
            <a:pPr algn="ctr"/>
            <a:r>
              <a:rPr lang="en-GB" dirty="0"/>
              <a:t>Please playtest our game. Feedback is more than welcome through email or in person. </a:t>
            </a:r>
          </a:p>
          <a:p>
            <a:pPr algn="ctr"/>
            <a:r>
              <a:rPr lang="en-GB" dirty="0"/>
              <a:t>		</a:t>
            </a:r>
            <a:r>
              <a:rPr lang="en-US" sz="2800" dirty="0">
                <a:hlinkClick r:id="rId2"/>
              </a:rPr>
              <a:t>https://goo.gl/dGVxx7</a:t>
            </a:r>
            <a:r>
              <a:rPr lang="en-US" sz="2800" dirty="0"/>
              <a:t>  </a:t>
            </a:r>
          </a:p>
          <a:p>
            <a:pPr algn="ctr"/>
            <a:endParaRPr lang="en-GB" dirty="0"/>
          </a:p>
          <a:p>
            <a:pPr algn="ctr"/>
            <a:r>
              <a:rPr lang="en-GB" dirty="0"/>
              <a:t>		</a:t>
            </a:r>
            <a:endParaRPr lang="en-US" dirty="0"/>
          </a:p>
        </p:txBody>
      </p:sp>
    </p:spTree>
    <p:extLst>
      <p:ext uri="{BB962C8B-B14F-4D97-AF65-F5344CB8AC3E}">
        <p14:creationId xmlns:p14="http://schemas.microsoft.com/office/powerpoint/2010/main" val="3922287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47254-0426-4118-9788-DABEF5971654}"/>
              </a:ext>
            </a:extLst>
          </p:cNvPr>
          <p:cNvSpPr>
            <a:spLocks noGrp="1"/>
          </p:cNvSpPr>
          <p:nvPr>
            <p:ph type="title"/>
          </p:nvPr>
        </p:nvSpPr>
        <p:spPr>
          <a:xfrm>
            <a:off x="1141413" y="107092"/>
            <a:ext cx="9905998" cy="1905000"/>
          </a:xfrm>
        </p:spPr>
        <p:txBody>
          <a:bodyPr>
            <a:normAutofit/>
          </a:bodyPr>
          <a:lstStyle/>
          <a:p>
            <a:r>
              <a:rPr lang="en-GB" sz="4400" b="1" dirty="0"/>
              <a:t>Our solution to the brief	</a:t>
            </a:r>
            <a:endParaRPr lang="en-US" sz="4400" b="1" dirty="0"/>
          </a:p>
        </p:txBody>
      </p:sp>
      <p:sp>
        <p:nvSpPr>
          <p:cNvPr id="3" name="Content Placeholder 2">
            <a:extLst>
              <a:ext uri="{FF2B5EF4-FFF2-40B4-BE49-F238E27FC236}">
                <a16:creationId xmlns:a16="http://schemas.microsoft.com/office/drawing/2014/main" id="{F92FF6C0-165E-48B6-B9D5-B52A1EB5E7AC}"/>
              </a:ext>
            </a:extLst>
          </p:cNvPr>
          <p:cNvSpPr>
            <a:spLocks noGrp="1"/>
          </p:cNvSpPr>
          <p:nvPr>
            <p:ph idx="1"/>
          </p:nvPr>
        </p:nvSpPr>
        <p:spPr>
          <a:xfrm>
            <a:off x="1405024" y="1515762"/>
            <a:ext cx="9905998" cy="4744994"/>
          </a:xfrm>
        </p:spPr>
        <p:txBody>
          <a:bodyPr>
            <a:normAutofit fontScale="77500" lnSpcReduction="20000"/>
          </a:bodyPr>
          <a:lstStyle/>
          <a:p>
            <a:pPr>
              <a:lnSpc>
                <a:spcPct val="220000"/>
              </a:lnSpc>
            </a:pPr>
            <a:r>
              <a:rPr lang="en-GB" sz="3200" dirty="0"/>
              <a:t>2D GAME</a:t>
            </a:r>
          </a:p>
          <a:p>
            <a:pPr>
              <a:lnSpc>
                <a:spcPct val="220000"/>
              </a:lnSpc>
            </a:pPr>
            <a:r>
              <a:rPr lang="en-GB" sz="3200" dirty="0"/>
              <a:t>SINGLE TOUCH MECHANIC </a:t>
            </a:r>
          </a:p>
          <a:p>
            <a:pPr>
              <a:lnSpc>
                <a:spcPct val="220000"/>
              </a:lnSpc>
            </a:pPr>
            <a:r>
              <a:rPr lang="en-GB" sz="3200" dirty="0"/>
              <a:t>TURN BASED MULTIPLAYER</a:t>
            </a:r>
          </a:p>
          <a:p>
            <a:pPr>
              <a:lnSpc>
                <a:spcPct val="220000"/>
              </a:lnSpc>
            </a:pPr>
            <a:r>
              <a:rPr lang="en-GB" sz="3200" dirty="0"/>
              <a:t>SYMMETRICAL</a:t>
            </a:r>
          </a:p>
          <a:p>
            <a:pPr>
              <a:lnSpc>
                <a:spcPct val="220000"/>
              </a:lnSpc>
            </a:pPr>
            <a:r>
              <a:rPr lang="en-GB" sz="3200" dirty="0"/>
              <a:t>SIMPLE AND INTUITIVE GAMEPLAY</a:t>
            </a:r>
            <a:endParaRPr lang="en-US" sz="3200" dirty="0"/>
          </a:p>
        </p:txBody>
      </p:sp>
    </p:spTree>
    <p:extLst>
      <p:ext uri="{BB962C8B-B14F-4D97-AF65-F5344CB8AC3E}">
        <p14:creationId xmlns:p14="http://schemas.microsoft.com/office/powerpoint/2010/main" val="1119356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22498B60-E468-4BA2-942E-4A2F9BD9EEF0}"/>
              </a:ext>
            </a:extLst>
          </p:cNvPr>
          <p:cNvPicPr>
            <a:picLocks noChangeAspect="1"/>
          </p:cNvPicPr>
          <p:nvPr/>
        </p:nvPicPr>
        <p:blipFill>
          <a:blip r:embed="rId3"/>
          <a:stretch>
            <a:fillRect/>
          </a:stretch>
        </p:blipFill>
        <p:spPr>
          <a:xfrm>
            <a:off x="5811888" y="1336163"/>
            <a:ext cx="2963084" cy="4798516"/>
          </a:xfrm>
          <a:prstGeom prst="roundRect">
            <a:avLst>
              <a:gd name="adj" fmla="val 4380"/>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pic>
        <p:nvPicPr>
          <p:cNvPr id="6" name="Picture 5">
            <a:extLst>
              <a:ext uri="{FF2B5EF4-FFF2-40B4-BE49-F238E27FC236}">
                <a16:creationId xmlns:a16="http://schemas.microsoft.com/office/drawing/2014/main" id="{70E18753-AEFF-4828-AC9C-E201E4E2DD9F}"/>
              </a:ext>
            </a:extLst>
          </p:cNvPr>
          <p:cNvPicPr>
            <a:picLocks noChangeAspect="1"/>
          </p:cNvPicPr>
          <p:nvPr/>
        </p:nvPicPr>
        <p:blipFill>
          <a:blip r:embed="rId4"/>
          <a:stretch>
            <a:fillRect/>
          </a:stretch>
        </p:blipFill>
        <p:spPr>
          <a:xfrm>
            <a:off x="9117564" y="1313234"/>
            <a:ext cx="2724960" cy="4844374"/>
          </a:xfrm>
          <a:prstGeom prst="roundRect">
            <a:avLst>
              <a:gd name="adj" fmla="val 4380"/>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2" name="Title 1">
            <a:extLst>
              <a:ext uri="{FF2B5EF4-FFF2-40B4-BE49-F238E27FC236}">
                <a16:creationId xmlns:a16="http://schemas.microsoft.com/office/drawing/2014/main" id="{4C895DE9-AEA6-421B-80B7-198F85CDD810}"/>
              </a:ext>
            </a:extLst>
          </p:cNvPr>
          <p:cNvSpPr>
            <a:spLocks noGrp="1"/>
          </p:cNvSpPr>
          <p:nvPr>
            <p:ph type="title"/>
          </p:nvPr>
        </p:nvSpPr>
        <p:spPr>
          <a:xfrm>
            <a:off x="233291" y="-95308"/>
            <a:ext cx="11847286" cy="1788641"/>
          </a:xfrm>
        </p:spPr>
        <p:txBody>
          <a:bodyPr>
            <a:normAutofit/>
          </a:bodyPr>
          <a:lstStyle/>
          <a:p>
            <a:r>
              <a:rPr lang="en-GB" sz="5400" dirty="0"/>
              <a:t>Adjustment based on feedback</a:t>
            </a:r>
            <a:endParaRPr lang="en-US" sz="5400" dirty="0"/>
          </a:p>
        </p:txBody>
      </p:sp>
      <p:sp>
        <p:nvSpPr>
          <p:cNvPr id="10" name="Content Placeholder 9">
            <a:extLst>
              <a:ext uri="{FF2B5EF4-FFF2-40B4-BE49-F238E27FC236}">
                <a16:creationId xmlns:a16="http://schemas.microsoft.com/office/drawing/2014/main" id="{10EE8CEC-E2EE-4576-A9A0-8D1B6D81C26C}"/>
              </a:ext>
            </a:extLst>
          </p:cNvPr>
          <p:cNvSpPr>
            <a:spLocks noGrp="1"/>
          </p:cNvSpPr>
          <p:nvPr>
            <p:ph idx="1"/>
          </p:nvPr>
        </p:nvSpPr>
        <p:spPr>
          <a:xfrm>
            <a:off x="233291" y="131084"/>
            <a:ext cx="5855632" cy="5725886"/>
          </a:xfrm>
        </p:spPr>
        <p:txBody>
          <a:bodyPr>
            <a:normAutofit/>
          </a:bodyPr>
          <a:lstStyle/>
          <a:p>
            <a:endParaRPr lang="en-GB" sz="2600" dirty="0">
              <a:latin typeface="Arial" panose="020B0604020202020204" pitchFamily="34" charset="0"/>
              <a:cs typeface="Arial" panose="020B0604020202020204" pitchFamily="34" charset="0"/>
            </a:endParaRPr>
          </a:p>
          <a:p>
            <a:endParaRPr lang="en-GB" sz="2600" dirty="0">
              <a:latin typeface="Arial" panose="020B0604020202020204" pitchFamily="34" charset="0"/>
              <a:cs typeface="Arial" panose="020B0604020202020204" pitchFamily="34" charset="0"/>
            </a:endParaRPr>
          </a:p>
          <a:p>
            <a:r>
              <a:rPr lang="en-GB" sz="2600" dirty="0">
                <a:latin typeface="Arial" panose="020B0604020202020204" pitchFamily="34" charset="0"/>
                <a:cs typeface="Arial" panose="020B0604020202020204" pitchFamily="34" charset="0"/>
              </a:rPr>
              <a:t>Initial prototype (left)</a:t>
            </a:r>
          </a:p>
          <a:p>
            <a:pPr lvl="1"/>
            <a:r>
              <a:rPr lang="en-GB" sz="2600" dirty="0">
                <a:latin typeface="Arial" panose="020B0604020202020204" pitchFamily="34" charset="0"/>
                <a:cs typeface="Arial" panose="020B0604020202020204" pitchFamily="34" charset="0"/>
              </a:rPr>
              <a:t>Not symmetrical</a:t>
            </a:r>
          </a:p>
          <a:p>
            <a:pPr lvl="1"/>
            <a:r>
              <a:rPr lang="en-GB" sz="2600" dirty="0">
                <a:latin typeface="Arial" panose="020B0604020202020204" pitchFamily="34" charset="0"/>
                <a:cs typeface="Arial" panose="020B0604020202020204" pitchFamily="34" charset="0"/>
              </a:rPr>
              <a:t>Random factor</a:t>
            </a:r>
          </a:p>
          <a:p>
            <a:pPr marL="457200" lvl="1" indent="0">
              <a:buNone/>
            </a:pPr>
            <a:endParaRPr lang="en-GB" sz="2600" dirty="0">
              <a:latin typeface="Arial" panose="020B0604020202020204" pitchFamily="34" charset="0"/>
              <a:cs typeface="Arial" panose="020B0604020202020204" pitchFamily="34" charset="0"/>
            </a:endParaRPr>
          </a:p>
          <a:p>
            <a:pPr lvl="1"/>
            <a:endParaRPr lang="en-GB" sz="2600" dirty="0">
              <a:latin typeface="Arial" panose="020B0604020202020204" pitchFamily="34" charset="0"/>
              <a:cs typeface="Arial" panose="020B0604020202020204" pitchFamily="34" charset="0"/>
            </a:endParaRPr>
          </a:p>
          <a:p>
            <a:pPr marL="0" indent="0">
              <a:buNone/>
            </a:pPr>
            <a:r>
              <a:rPr lang="en-GB" sz="2600" dirty="0">
                <a:latin typeface="Arial" panose="020B0604020202020204" pitchFamily="34" charset="0"/>
                <a:cs typeface="Arial" panose="020B0604020202020204" pitchFamily="34" charset="0"/>
              </a:rPr>
              <a:t> 	</a:t>
            </a:r>
          </a:p>
        </p:txBody>
      </p:sp>
      <p:sp>
        <p:nvSpPr>
          <p:cNvPr id="11" name="Content Placeholder 9">
            <a:extLst>
              <a:ext uri="{FF2B5EF4-FFF2-40B4-BE49-F238E27FC236}">
                <a16:creationId xmlns:a16="http://schemas.microsoft.com/office/drawing/2014/main" id="{724E079C-D08C-4FE6-A5F3-6DC3F1B2696B}"/>
              </a:ext>
            </a:extLst>
          </p:cNvPr>
          <p:cNvSpPr txBox="1">
            <a:spLocks/>
          </p:cNvSpPr>
          <p:nvPr/>
        </p:nvSpPr>
        <p:spPr>
          <a:xfrm>
            <a:off x="189549" y="1823788"/>
            <a:ext cx="5384286" cy="572588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endParaRPr lang="en-GB" sz="2600" dirty="0">
              <a:latin typeface="Arial" panose="020B0604020202020204" pitchFamily="34" charset="0"/>
              <a:cs typeface="Arial" panose="020B0604020202020204" pitchFamily="34" charset="0"/>
            </a:endParaRPr>
          </a:p>
          <a:p>
            <a:r>
              <a:rPr lang="en-GB" sz="2600" dirty="0">
                <a:latin typeface="Arial" panose="020B0604020202020204" pitchFamily="34" charset="0"/>
                <a:cs typeface="Arial" panose="020B0604020202020204" pitchFamily="34" charset="0"/>
              </a:rPr>
              <a:t>Second prototype (right)</a:t>
            </a:r>
          </a:p>
          <a:p>
            <a:pPr lvl="1"/>
            <a:r>
              <a:rPr lang="en-GB" sz="2600" dirty="0">
                <a:latin typeface="Arial" panose="020B0604020202020204" pitchFamily="34" charset="0"/>
                <a:cs typeface="Arial" panose="020B0604020202020204" pitchFamily="34" charset="0"/>
              </a:rPr>
              <a:t>Both players interact with the game identically </a:t>
            </a:r>
          </a:p>
          <a:p>
            <a:pPr lvl="1"/>
            <a:r>
              <a:rPr lang="en-GB" sz="2600" dirty="0">
                <a:latin typeface="Arial" panose="020B0604020202020204" pitchFamily="34" charset="0"/>
                <a:cs typeface="Arial" panose="020B0604020202020204" pitchFamily="34" charset="0"/>
              </a:rPr>
              <a:t>Random factor removed </a:t>
            </a:r>
          </a:p>
        </p:txBody>
      </p:sp>
    </p:spTree>
    <p:extLst>
      <p:ext uri="{BB962C8B-B14F-4D97-AF65-F5344CB8AC3E}">
        <p14:creationId xmlns:p14="http://schemas.microsoft.com/office/powerpoint/2010/main" val="3910579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AC579D-236C-4730-91D2-8F3F5AAFC816}"/>
              </a:ext>
            </a:extLst>
          </p:cNvPr>
          <p:cNvPicPr>
            <a:picLocks noChangeAspect="1"/>
          </p:cNvPicPr>
          <p:nvPr/>
        </p:nvPicPr>
        <p:blipFill>
          <a:blip r:embed="rId3"/>
          <a:stretch>
            <a:fillRect/>
          </a:stretch>
        </p:blipFill>
        <p:spPr>
          <a:xfrm>
            <a:off x="8083304" y="645106"/>
            <a:ext cx="2951857" cy="5247747"/>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2" name="Title 1">
            <a:extLst>
              <a:ext uri="{FF2B5EF4-FFF2-40B4-BE49-F238E27FC236}">
                <a16:creationId xmlns:a16="http://schemas.microsoft.com/office/drawing/2014/main" id="{82150744-AB73-4A84-BBA1-6FE35F5B77B4}"/>
              </a:ext>
            </a:extLst>
          </p:cNvPr>
          <p:cNvSpPr>
            <a:spLocks noGrp="1"/>
          </p:cNvSpPr>
          <p:nvPr>
            <p:ph type="title"/>
          </p:nvPr>
        </p:nvSpPr>
        <p:spPr>
          <a:xfrm>
            <a:off x="643191" y="189657"/>
            <a:ext cx="8039490" cy="1905000"/>
          </a:xfrm>
        </p:spPr>
        <p:txBody>
          <a:bodyPr>
            <a:normAutofit/>
          </a:bodyPr>
          <a:lstStyle/>
          <a:p>
            <a:r>
              <a:rPr lang="en-GB" sz="4000" dirty="0"/>
              <a:t>What does the player do?</a:t>
            </a:r>
            <a:endParaRPr lang="en-US" sz="4000" dirty="0"/>
          </a:p>
        </p:txBody>
      </p:sp>
      <p:sp>
        <p:nvSpPr>
          <p:cNvPr id="3" name="Content Placeholder 2">
            <a:extLst>
              <a:ext uri="{FF2B5EF4-FFF2-40B4-BE49-F238E27FC236}">
                <a16:creationId xmlns:a16="http://schemas.microsoft.com/office/drawing/2014/main" id="{E0843387-C824-4B84-8383-577EE1617DFC}"/>
              </a:ext>
            </a:extLst>
          </p:cNvPr>
          <p:cNvSpPr>
            <a:spLocks noGrp="1"/>
          </p:cNvSpPr>
          <p:nvPr>
            <p:ph idx="1"/>
          </p:nvPr>
        </p:nvSpPr>
        <p:spPr>
          <a:xfrm>
            <a:off x="643191" y="2263934"/>
            <a:ext cx="7545220" cy="3216276"/>
          </a:xfrm>
        </p:spPr>
        <p:txBody>
          <a:bodyPr anchor="t">
            <a:normAutofit/>
          </a:bodyPr>
          <a:lstStyle/>
          <a:p>
            <a:r>
              <a:rPr lang="en-GB" sz="2400" dirty="0"/>
              <a:t>one cannon that can only shoot once</a:t>
            </a:r>
          </a:p>
          <a:p>
            <a:r>
              <a:rPr lang="en-GB" sz="2400" dirty="0"/>
              <a:t>Players take turns to shoot the cannon</a:t>
            </a:r>
          </a:p>
          <a:p>
            <a:r>
              <a:rPr lang="en-GB" sz="2400" dirty="0"/>
              <a:t>The projectile interacts in different ways with different blocks</a:t>
            </a:r>
            <a:endParaRPr lang="en-US" sz="2400" dirty="0"/>
          </a:p>
          <a:p>
            <a:r>
              <a:rPr lang="en-GB" sz="2400" dirty="0"/>
              <a:t>First player to shoot the majority of special blocks wins the game</a:t>
            </a:r>
          </a:p>
        </p:txBody>
      </p:sp>
      <p:cxnSp>
        <p:nvCxnSpPr>
          <p:cNvPr id="7" name="Straight Arrow Connector 6">
            <a:extLst>
              <a:ext uri="{FF2B5EF4-FFF2-40B4-BE49-F238E27FC236}">
                <a16:creationId xmlns:a16="http://schemas.microsoft.com/office/drawing/2014/main" id="{BB0838F3-5336-49FA-A28B-0025A255D6BB}"/>
              </a:ext>
            </a:extLst>
          </p:cNvPr>
          <p:cNvCxnSpPr>
            <a:cxnSpLocks/>
          </p:cNvCxnSpPr>
          <p:nvPr/>
        </p:nvCxnSpPr>
        <p:spPr>
          <a:xfrm flipV="1">
            <a:off x="6755027" y="5102516"/>
            <a:ext cx="1650985" cy="416835"/>
          </a:xfrm>
          <a:prstGeom prst="straightConnector1">
            <a:avLst/>
          </a:prstGeom>
          <a:ln w="57150">
            <a:solidFill>
              <a:srgbClr val="C00000"/>
            </a:solidFill>
            <a:tailEnd type="triangle"/>
          </a:ln>
        </p:spPr>
        <p:style>
          <a:lnRef idx="1">
            <a:schemeClr val="accent6"/>
          </a:lnRef>
          <a:fillRef idx="0">
            <a:schemeClr val="accent6"/>
          </a:fillRef>
          <a:effectRef idx="0">
            <a:schemeClr val="accent6"/>
          </a:effectRef>
          <a:fontRef idx="minor">
            <a:schemeClr val="tx1"/>
          </a:fontRef>
        </p:style>
      </p:cxnSp>
      <p:sp>
        <p:nvSpPr>
          <p:cNvPr id="9" name="TextBox 8">
            <a:extLst>
              <a:ext uri="{FF2B5EF4-FFF2-40B4-BE49-F238E27FC236}">
                <a16:creationId xmlns:a16="http://schemas.microsoft.com/office/drawing/2014/main" id="{636671C2-B661-427E-BA59-A0009D9BE8BB}"/>
              </a:ext>
            </a:extLst>
          </p:cNvPr>
          <p:cNvSpPr txBox="1"/>
          <p:nvPr/>
        </p:nvSpPr>
        <p:spPr>
          <a:xfrm>
            <a:off x="5236554" y="5310933"/>
            <a:ext cx="2042984" cy="338554"/>
          </a:xfrm>
          <a:prstGeom prst="rect">
            <a:avLst/>
          </a:prstGeom>
          <a:noFill/>
        </p:spPr>
        <p:txBody>
          <a:bodyPr wrap="square" rtlCol="0">
            <a:spAutoFit/>
          </a:bodyPr>
          <a:lstStyle/>
          <a:p>
            <a:r>
              <a:rPr lang="en-GB" sz="1600" dirty="0">
                <a:latin typeface="Century Gothic (Body)"/>
                <a:cs typeface="Arial" panose="020B0604020202020204" pitchFamily="34" charset="0"/>
              </a:rPr>
              <a:t>Special block</a:t>
            </a:r>
            <a:endParaRPr lang="en-US" sz="1600" dirty="0">
              <a:latin typeface="Century Gothic (Body)"/>
              <a:cs typeface="Arial" panose="020B0604020202020204" pitchFamily="34" charset="0"/>
            </a:endParaRPr>
          </a:p>
        </p:txBody>
      </p:sp>
    </p:spTree>
    <p:extLst>
      <p:ext uri="{BB962C8B-B14F-4D97-AF65-F5344CB8AC3E}">
        <p14:creationId xmlns:p14="http://schemas.microsoft.com/office/powerpoint/2010/main" val="1223135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A466E-0904-4970-9625-1564F96CC99E}"/>
              </a:ext>
            </a:extLst>
          </p:cNvPr>
          <p:cNvSpPr>
            <a:spLocks noGrp="1"/>
          </p:cNvSpPr>
          <p:nvPr>
            <p:ph type="title"/>
          </p:nvPr>
        </p:nvSpPr>
        <p:spPr>
          <a:xfrm>
            <a:off x="1141413" y="38789"/>
            <a:ext cx="9905998" cy="1905000"/>
          </a:xfrm>
        </p:spPr>
        <p:txBody>
          <a:bodyPr>
            <a:normAutofit/>
          </a:bodyPr>
          <a:lstStyle/>
          <a:p>
            <a:r>
              <a:rPr lang="en-GB" sz="4800" dirty="0"/>
              <a:t>Feature list </a:t>
            </a:r>
            <a:endParaRPr lang="en-US" sz="4800" dirty="0"/>
          </a:p>
        </p:txBody>
      </p:sp>
      <p:sp>
        <p:nvSpPr>
          <p:cNvPr id="3" name="Content Placeholder 2">
            <a:extLst>
              <a:ext uri="{FF2B5EF4-FFF2-40B4-BE49-F238E27FC236}">
                <a16:creationId xmlns:a16="http://schemas.microsoft.com/office/drawing/2014/main" id="{92AEF3D5-BBA6-4B94-A296-527BFB505F5C}"/>
              </a:ext>
            </a:extLst>
          </p:cNvPr>
          <p:cNvSpPr>
            <a:spLocks noGrp="1"/>
          </p:cNvSpPr>
          <p:nvPr>
            <p:ph idx="1"/>
          </p:nvPr>
        </p:nvSpPr>
        <p:spPr>
          <a:xfrm>
            <a:off x="1141413" y="1046321"/>
            <a:ext cx="9905998" cy="3124201"/>
          </a:xfrm>
        </p:spPr>
        <p:txBody>
          <a:bodyPr/>
          <a:lstStyle/>
          <a:p>
            <a:r>
              <a:rPr lang="en-GB" dirty="0"/>
              <a:t>Cannon </a:t>
            </a:r>
          </a:p>
          <a:p>
            <a:pPr lvl="1"/>
            <a:r>
              <a:rPr lang="en-GB" dirty="0"/>
              <a:t>Rotates left to right</a:t>
            </a:r>
          </a:p>
          <a:p>
            <a:pPr lvl="1"/>
            <a:r>
              <a:rPr lang="en-GB" dirty="0"/>
              <a:t>Fires bullets</a:t>
            </a:r>
            <a:endParaRPr lang="en-US" dirty="0"/>
          </a:p>
        </p:txBody>
      </p:sp>
      <p:sp>
        <p:nvSpPr>
          <p:cNvPr id="4" name="Content Placeholder 2">
            <a:extLst>
              <a:ext uri="{FF2B5EF4-FFF2-40B4-BE49-F238E27FC236}">
                <a16:creationId xmlns:a16="http://schemas.microsoft.com/office/drawing/2014/main" id="{35267623-D783-48B9-B114-499A85D7485C}"/>
              </a:ext>
            </a:extLst>
          </p:cNvPr>
          <p:cNvSpPr txBox="1">
            <a:spLocks/>
          </p:cNvSpPr>
          <p:nvPr/>
        </p:nvSpPr>
        <p:spPr>
          <a:xfrm>
            <a:off x="6172200" y="1156386"/>
            <a:ext cx="9905998" cy="312420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GB" dirty="0"/>
              <a:t>bullets </a:t>
            </a:r>
          </a:p>
          <a:p>
            <a:pPr lvl="1"/>
            <a:r>
              <a:rPr lang="en-GB" dirty="0"/>
              <a:t>Bounce off of walls</a:t>
            </a:r>
          </a:p>
          <a:p>
            <a:pPr lvl="1"/>
            <a:r>
              <a:rPr lang="en-GB" dirty="0"/>
              <a:t>Destroy targets and certain tiles</a:t>
            </a:r>
          </a:p>
          <a:p>
            <a:pPr lvl="1"/>
            <a:r>
              <a:rPr lang="en-GB" dirty="0"/>
              <a:t>Get destroyed after 5 bounces</a:t>
            </a:r>
            <a:endParaRPr lang="en-US" dirty="0"/>
          </a:p>
        </p:txBody>
      </p:sp>
      <p:sp>
        <p:nvSpPr>
          <p:cNvPr id="5" name="Content Placeholder 2">
            <a:extLst>
              <a:ext uri="{FF2B5EF4-FFF2-40B4-BE49-F238E27FC236}">
                <a16:creationId xmlns:a16="http://schemas.microsoft.com/office/drawing/2014/main" id="{0E99C5C0-735D-494A-9499-2152DFDCC5E3}"/>
              </a:ext>
            </a:extLst>
          </p:cNvPr>
          <p:cNvSpPr txBox="1">
            <a:spLocks/>
          </p:cNvSpPr>
          <p:nvPr/>
        </p:nvSpPr>
        <p:spPr>
          <a:xfrm>
            <a:off x="1141413" y="3137586"/>
            <a:ext cx="5030787" cy="312420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GB" dirty="0"/>
              <a:t>Targets </a:t>
            </a:r>
          </a:p>
          <a:p>
            <a:pPr lvl="1"/>
            <a:r>
              <a:rPr lang="en-GB" dirty="0"/>
              <a:t>Can move between waypoints</a:t>
            </a:r>
          </a:p>
          <a:p>
            <a:pPr lvl="1"/>
            <a:r>
              <a:rPr lang="en-GB" dirty="0"/>
              <a:t>Grants points upon being destroyed</a:t>
            </a:r>
          </a:p>
          <a:p>
            <a:pPr lvl="1"/>
            <a:r>
              <a:rPr lang="en-GB" dirty="0"/>
              <a:t>First to destroy the majority of targets wins</a:t>
            </a:r>
            <a:endParaRPr lang="en-US" dirty="0"/>
          </a:p>
        </p:txBody>
      </p:sp>
      <p:sp>
        <p:nvSpPr>
          <p:cNvPr id="6" name="Content Placeholder 2">
            <a:extLst>
              <a:ext uri="{FF2B5EF4-FFF2-40B4-BE49-F238E27FC236}">
                <a16:creationId xmlns:a16="http://schemas.microsoft.com/office/drawing/2014/main" id="{6A9232F3-4DAD-4A78-8C83-BC1C058C9973}"/>
              </a:ext>
            </a:extLst>
          </p:cNvPr>
          <p:cNvSpPr txBox="1">
            <a:spLocks/>
          </p:cNvSpPr>
          <p:nvPr/>
        </p:nvSpPr>
        <p:spPr>
          <a:xfrm>
            <a:off x="6249988" y="3265272"/>
            <a:ext cx="9905998" cy="312420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GB" dirty="0"/>
              <a:t>Tiles </a:t>
            </a:r>
          </a:p>
          <a:p>
            <a:pPr lvl="1"/>
            <a:r>
              <a:rPr lang="en-GB" dirty="0"/>
              <a:t>Blue tiles – bounce bullets</a:t>
            </a:r>
          </a:p>
          <a:p>
            <a:pPr lvl="1"/>
            <a:r>
              <a:rPr lang="en-GB" dirty="0"/>
              <a:t>Red tiles – destroy bullets</a:t>
            </a:r>
          </a:p>
          <a:p>
            <a:pPr lvl="1"/>
            <a:r>
              <a:rPr lang="en-GB" dirty="0"/>
              <a:t>Green tiles – destroyed by bullets</a:t>
            </a:r>
          </a:p>
        </p:txBody>
      </p:sp>
    </p:spTree>
    <p:extLst>
      <p:ext uri="{BB962C8B-B14F-4D97-AF65-F5344CB8AC3E}">
        <p14:creationId xmlns:p14="http://schemas.microsoft.com/office/powerpoint/2010/main" val="629875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CB0F7-8427-41F8-88D4-9747B1AD4AA1}"/>
              </a:ext>
            </a:extLst>
          </p:cNvPr>
          <p:cNvSpPr>
            <a:spLocks noGrp="1"/>
          </p:cNvSpPr>
          <p:nvPr>
            <p:ph type="title"/>
          </p:nvPr>
        </p:nvSpPr>
        <p:spPr>
          <a:xfrm>
            <a:off x="1141413" y="568411"/>
            <a:ext cx="9905998" cy="1905000"/>
          </a:xfrm>
        </p:spPr>
        <p:txBody>
          <a:bodyPr>
            <a:normAutofit/>
          </a:bodyPr>
          <a:lstStyle/>
          <a:p>
            <a:r>
              <a:rPr lang="en-GB" sz="4800" dirty="0"/>
              <a:t>The challenge </a:t>
            </a:r>
            <a:endParaRPr lang="en-US" sz="4800" dirty="0"/>
          </a:p>
        </p:txBody>
      </p:sp>
      <p:sp>
        <p:nvSpPr>
          <p:cNvPr id="3" name="Content Placeholder 2">
            <a:extLst>
              <a:ext uri="{FF2B5EF4-FFF2-40B4-BE49-F238E27FC236}">
                <a16:creationId xmlns:a16="http://schemas.microsoft.com/office/drawing/2014/main" id="{C947872A-139D-40CE-9515-F384473B03CA}"/>
              </a:ext>
            </a:extLst>
          </p:cNvPr>
          <p:cNvSpPr>
            <a:spLocks noGrp="1"/>
          </p:cNvSpPr>
          <p:nvPr>
            <p:ph idx="1"/>
          </p:nvPr>
        </p:nvSpPr>
        <p:spPr>
          <a:xfrm>
            <a:off x="1339122" y="2279821"/>
            <a:ext cx="9905998" cy="3124201"/>
          </a:xfrm>
        </p:spPr>
        <p:txBody>
          <a:bodyPr>
            <a:normAutofit/>
          </a:bodyPr>
          <a:lstStyle/>
          <a:p>
            <a:pPr lvl="1"/>
            <a:r>
              <a:rPr lang="en-GB" sz="3600" dirty="0"/>
              <a:t>prediction</a:t>
            </a:r>
          </a:p>
          <a:p>
            <a:pPr lvl="1"/>
            <a:r>
              <a:rPr lang="en-GB" sz="3600" dirty="0"/>
              <a:t>timing</a:t>
            </a:r>
          </a:p>
          <a:p>
            <a:pPr lvl="1"/>
            <a:r>
              <a:rPr lang="en-GB" sz="3600" dirty="0"/>
              <a:t>Strategy</a:t>
            </a:r>
          </a:p>
          <a:p>
            <a:pPr marL="457200" lvl="1" indent="0">
              <a:buNone/>
            </a:pPr>
            <a:endParaRPr lang="en-US" sz="3600" dirty="0"/>
          </a:p>
        </p:txBody>
      </p:sp>
    </p:spTree>
    <p:extLst>
      <p:ext uri="{BB962C8B-B14F-4D97-AF65-F5344CB8AC3E}">
        <p14:creationId xmlns:p14="http://schemas.microsoft.com/office/powerpoint/2010/main" val="2915025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62E25-45DB-409D-A907-D5DDA86A995D}"/>
              </a:ext>
            </a:extLst>
          </p:cNvPr>
          <p:cNvSpPr>
            <a:spLocks noGrp="1"/>
          </p:cNvSpPr>
          <p:nvPr>
            <p:ph type="title"/>
          </p:nvPr>
        </p:nvSpPr>
        <p:spPr>
          <a:xfrm>
            <a:off x="1141413" y="354227"/>
            <a:ext cx="9905998" cy="1905000"/>
          </a:xfrm>
        </p:spPr>
        <p:txBody>
          <a:bodyPr>
            <a:normAutofit/>
          </a:bodyPr>
          <a:lstStyle/>
          <a:p>
            <a:r>
              <a:rPr lang="en-GB" sz="6000" dirty="0"/>
              <a:t>Design choices</a:t>
            </a:r>
            <a:endParaRPr lang="en-US" sz="6000" dirty="0"/>
          </a:p>
        </p:txBody>
      </p:sp>
      <p:sp>
        <p:nvSpPr>
          <p:cNvPr id="3" name="Content Placeholder 2">
            <a:extLst>
              <a:ext uri="{FF2B5EF4-FFF2-40B4-BE49-F238E27FC236}">
                <a16:creationId xmlns:a16="http://schemas.microsoft.com/office/drawing/2014/main" id="{B02EC6AF-962A-40D1-921B-B4B8ACF14079}"/>
              </a:ext>
            </a:extLst>
          </p:cNvPr>
          <p:cNvSpPr>
            <a:spLocks noGrp="1"/>
          </p:cNvSpPr>
          <p:nvPr>
            <p:ph idx="1"/>
          </p:nvPr>
        </p:nvSpPr>
        <p:spPr>
          <a:xfrm>
            <a:off x="1141413" y="2423984"/>
            <a:ext cx="9905998" cy="3124201"/>
          </a:xfrm>
        </p:spPr>
        <p:txBody>
          <a:bodyPr>
            <a:noAutofit/>
          </a:bodyPr>
          <a:lstStyle/>
          <a:p>
            <a:r>
              <a:rPr lang="en-GB" sz="3000" dirty="0"/>
              <a:t>neon theme</a:t>
            </a:r>
          </a:p>
          <a:p>
            <a:r>
              <a:rPr lang="en-GB" sz="3000" dirty="0"/>
              <a:t>speed of the cannon</a:t>
            </a:r>
          </a:p>
          <a:p>
            <a:r>
              <a:rPr lang="en-GB" sz="3000" dirty="0"/>
              <a:t>speed of the bullet</a:t>
            </a:r>
          </a:p>
          <a:p>
            <a:r>
              <a:rPr lang="en-GB" sz="3000" dirty="0"/>
              <a:t>speed of the targets</a:t>
            </a:r>
          </a:p>
          <a:p>
            <a:r>
              <a:rPr lang="en-GB" sz="3000" dirty="0"/>
              <a:t>colour coded intuitive design</a:t>
            </a:r>
          </a:p>
          <a:p>
            <a:r>
              <a:rPr lang="en-GB" sz="3000" dirty="0"/>
              <a:t>limited number of bounces</a:t>
            </a:r>
          </a:p>
        </p:txBody>
      </p:sp>
    </p:spTree>
    <p:extLst>
      <p:ext uri="{BB962C8B-B14F-4D97-AF65-F5344CB8AC3E}">
        <p14:creationId xmlns:p14="http://schemas.microsoft.com/office/powerpoint/2010/main" val="2631278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D4FA9-6451-4149-8155-69451FA3D3AC}"/>
              </a:ext>
            </a:extLst>
          </p:cNvPr>
          <p:cNvSpPr>
            <a:spLocks noGrp="1"/>
          </p:cNvSpPr>
          <p:nvPr>
            <p:ph type="title"/>
          </p:nvPr>
        </p:nvSpPr>
        <p:spPr>
          <a:xfrm>
            <a:off x="2535438" y="2319409"/>
            <a:ext cx="9905998" cy="1905000"/>
          </a:xfrm>
        </p:spPr>
        <p:txBody>
          <a:bodyPr>
            <a:noAutofit/>
          </a:bodyPr>
          <a:lstStyle/>
          <a:p>
            <a:r>
              <a:rPr lang="en-GB" sz="17900" dirty="0"/>
              <a:t>DEMO</a:t>
            </a:r>
            <a:endParaRPr lang="en-US" sz="17900" dirty="0"/>
          </a:p>
        </p:txBody>
      </p:sp>
    </p:spTree>
    <p:extLst>
      <p:ext uri="{BB962C8B-B14F-4D97-AF65-F5344CB8AC3E}">
        <p14:creationId xmlns:p14="http://schemas.microsoft.com/office/powerpoint/2010/main" val="3316169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DCEA1-DA20-4D49-9E6A-D03DA608F716}"/>
              </a:ext>
            </a:extLst>
          </p:cNvPr>
          <p:cNvSpPr>
            <a:spLocks noGrp="1"/>
          </p:cNvSpPr>
          <p:nvPr>
            <p:ph type="title"/>
          </p:nvPr>
        </p:nvSpPr>
        <p:spPr>
          <a:xfrm>
            <a:off x="1202267" y="313266"/>
            <a:ext cx="9905998" cy="1016000"/>
          </a:xfrm>
        </p:spPr>
        <p:txBody>
          <a:bodyPr>
            <a:normAutofit/>
          </a:bodyPr>
          <a:lstStyle/>
          <a:p>
            <a:r>
              <a:rPr lang="en-GB" sz="4400" dirty="0"/>
              <a:t>Feedback on the game</a:t>
            </a:r>
            <a:endParaRPr lang="en-US" sz="4400" dirty="0"/>
          </a:p>
        </p:txBody>
      </p:sp>
      <p:sp>
        <p:nvSpPr>
          <p:cNvPr id="6" name="Content Placeholder 5">
            <a:extLst>
              <a:ext uri="{FF2B5EF4-FFF2-40B4-BE49-F238E27FC236}">
                <a16:creationId xmlns:a16="http://schemas.microsoft.com/office/drawing/2014/main" id="{C305AB56-F0C9-4ACE-9691-F67B234BA654}"/>
              </a:ext>
            </a:extLst>
          </p:cNvPr>
          <p:cNvSpPr>
            <a:spLocks noGrp="1"/>
          </p:cNvSpPr>
          <p:nvPr>
            <p:ph idx="1"/>
          </p:nvPr>
        </p:nvSpPr>
        <p:spPr>
          <a:xfrm>
            <a:off x="1099079" y="1075266"/>
            <a:ext cx="9905998" cy="3124201"/>
          </a:xfrm>
        </p:spPr>
        <p:txBody>
          <a:bodyPr>
            <a:normAutofit/>
          </a:bodyPr>
          <a:lstStyle/>
          <a:p>
            <a:r>
              <a:rPr lang="en-GB" sz="2400" dirty="0"/>
              <a:t>Quotes</a:t>
            </a:r>
          </a:p>
          <a:p>
            <a:pPr lvl="1"/>
            <a:r>
              <a:rPr lang="en-GB" sz="2000" dirty="0"/>
              <a:t>“turret could be a little bit faster” – </a:t>
            </a:r>
            <a:r>
              <a:rPr lang="en-GB" sz="2000" dirty="0" err="1"/>
              <a:t>alice</a:t>
            </a:r>
            <a:r>
              <a:rPr lang="en-GB" sz="2000" dirty="0"/>
              <a:t> </a:t>
            </a:r>
          </a:p>
          <a:p>
            <a:pPr lvl="1"/>
            <a:r>
              <a:rPr lang="en-GB" sz="2000" dirty="0"/>
              <a:t>“it’s really clear what to do, you don’t even need instructions” – </a:t>
            </a:r>
            <a:r>
              <a:rPr lang="en-GB" sz="2000" dirty="0" err="1"/>
              <a:t>beth</a:t>
            </a:r>
            <a:r>
              <a:rPr lang="en-GB" sz="2000" dirty="0"/>
              <a:t> </a:t>
            </a:r>
          </a:p>
          <a:p>
            <a:pPr lvl="1"/>
            <a:r>
              <a:rPr lang="en-GB" sz="2000" dirty="0"/>
              <a:t>“The aiming is a bit too slow” – tom </a:t>
            </a:r>
          </a:p>
          <a:p>
            <a:pPr lvl="1"/>
            <a:r>
              <a:rPr lang="en-GB" sz="2000" dirty="0"/>
              <a:t>“you should add different colour bullets for each player” – </a:t>
            </a:r>
            <a:r>
              <a:rPr lang="en-GB" sz="2000" dirty="0" err="1"/>
              <a:t>quwaine</a:t>
            </a:r>
            <a:endParaRPr lang="en-GB" sz="2000" dirty="0"/>
          </a:p>
        </p:txBody>
      </p:sp>
      <p:sp>
        <p:nvSpPr>
          <p:cNvPr id="9" name="Content Placeholder 5">
            <a:extLst>
              <a:ext uri="{FF2B5EF4-FFF2-40B4-BE49-F238E27FC236}">
                <a16:creationId xmlns:a16="http://schemas.microsoft.com/office/drawing/2014/main" id="{E858C871-AF32-4C42-B858-633EC733E33F}"/>
              </a:ext>
            </a:extLst>
          </p:cNvPr>
          <p:cNvSpPr txBox="1">
            <a:spLocks/>
          </p:cNvSpPr>
          <p:nvPr/>
        </p:nvSpPr>
        <p:spPr>
          <a:xfrm>
            <a:off x="1202267" y="3564123"/>
            <a:ext cx="9905998" cy="312420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GB" sz="2400" dirty="0"/>
              <a:t>Observations</a:t>
            </a:r>
          </a:p>
          <a:p>
            <a:pPr lvl="1"/>
            <a:r>
              <a:rPr lang="en-GB" sz="2000" dirty="0"/>
              <a:t>2/10 people opened how to play</a:t>
            </a:r>
          </a:p>
          <a:p>
            <a:pPr lvl="1"/>
            <a:r>
              <a:rPr lang="en-GB" sz="2000" dirty="0"/>
              <a:t>Audible reactions to close/missed shots</a:t>
            </a:r>
          </a:p>
          <a:p>
            <a:pPr lvl="1"/>
            <a:r>
              <a:rPr lang="en-GB" sz="2000" dirty="0"/>
              <a:t>Level 1 is too hard</a:t>
            </a:r>
          </a:p>
          <a:p>
            <a:pPr lvl="1"/>
            <a:endParaRPr lang="en-GB" sz="2000" dirty="0"/>
          </a:p>
        </p:txBody>
      </p:sp>
    </p:spTree>
    <p:extLst>
      <p:ext uri="{BB962C8B-B14F-4D97-AF65-F5344CB8AC3E}">
        <p14:creationId xmlns:p14="http://schemas.microsoft.com/office/powerpoint/2010/main" val="6974186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68</TotalTime>
  <Words>565</Words>
  <Application>Microsoft Office PowerPoint</Application>
  <PresentationFormat>Widescreen</PresentationFormat>
  <Paragraphs>103</Paragraphs>
  <Slides>11</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Century Gothic (Body)</vt:lpstr>
      <vt:lpstr>Mesh</vt:lpstr>
      <vt:lpstr>Group 11</vt:lpstr>
      <vt:lpstr>Our solution to the brief </vt:lpstr>
      <vt:lpstr>Adjustment based on feedback</vt:lpstr>
      <vt:lpstr>What does the player do?</vt:lpstr>
      <vt:lpstr>Feature list </vt:lpstr>
      <vt:lpstr>The challenge </vt:lpstr>
      <vt:lpstr>Design choices</vt:lpstr>
      <vt:lpstr>DEMO</vt:lpstr>
      <vt:lpstr>Feedback on the game</vt:lpstr>
      <vt:lpstr>Goals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11</dc:title>
  <dc:creator>Matthew Cavignac (s179191)</dc:creator>
  <cp:lastModifiedBy>Matthew Cavignac (s179191)</cp:lastModifiedBy>
  <cp:revision>8</cp:revision>
  <dcterms:created xsi:type="dcterms:W3CDTF">2018-03-07T11:14:35Z</dcterms:created>
  <dcterms:modified xsi:type="dcterms:W3CDTF">2018-03-07T12:22:36Z</dcterms:modified>
</cp:coreProperties>
</file>