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3" r:id="rId1"/>
  </p:sldMasterIdLst>
  <p:notesMasterIdLst>
    <p:notesMasterId r:id="rId14"/>
  </p:notesMasterIdLst>
  <p:sldIdLst>
    <p:sldId id="256" r:id="rId2"/>
    <p:sldId id="274" r:id="rId3"/>
    <p:sldId id="258" r:id="rId4"/>
    <p:sldId id="275" r:id="rId5"/>
    <p:sldId id="261" r:id="rId6"/>
    <p:sldId id="262" r:id="rId7"/>
    <p:sldId id="266" r:id="rId8"/>
    <p:sldId id="259" r:id="rId9"/>
    <p:sldId id="281" r:id="rId10"/>
    <p:sldId id="280"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80445" autoAdjust="0"/>
  </p:normalViewPr>
  <p:slideViewPr>
    <p:cSldViewPr snapToGrid="0">
      <p:cViewPr varScale="1">
        <p:scale>
          <a:sx n="92" d="100"/>
          <a:sy n="92" d="100"/>
        </p:scale>
        <p:origin x="1314" y="8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C6FF30-EFD7-4437-901C-DE7AE577CC7B}" type="datetimeFigureOut">
              <a:rPr lang="en-GB" smtClean="0"/>
              <a:t>16/04/2018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A91835-90FF-41E4-AF94-16E4E0C00F06}" type="slidenum">
              <a:rPr lang="en-GB" smtClean="0"/>
              <a:t>‹#›</a:t>
            </a:fld>
            <a:endParaRPr lang="en-GB"/>
          </a:p>
        </p:txBody>
      </p:sp>
    </p:spTree>
    <p:extLst>
      <p:ext uri="{BB962C8B-B14F-4D97-AF65-F5344CB8AC3E}">
        <p14:creationId xmlns:p14="http://schemas.microsoft.com/office/powerpoint/2010/main" val="3150239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Assignment</a:t>
            </a:r>
          </a:p>
          <a:p>
            <a:pPr marL="457200" marR="0" lvl="0" indent="-474344" algn="just" rtl="0">
              <a:lnSpc>
                <a:spcPct val="150000"/>
              </a:lnSpc>
              <a:spcBef>
                <a:spcPts val="0"/>
              </a:spcBef>
              <a:spcAft>
                <a:spcPts val="0"/>
              </a:spcAft>
              <a:buClr>
                <a:srgbClr val="FF0000"/>
              </a:buClr>
              <a:buSzPts val="1800"/>
              <a:buFont typeface="Tahoma"/>
              <a:buAutoNum type="arabicPeriod"/>
            </a:pPr>
            <a:r>
              <a:rPr lang="en-US" sz="1200" dirty="0">
                <a:solidFill>
                  <a:schemeClr val="dk1"/>
                </a:solidFill>
                <a:latin typeface="Tahoma"/>
                <a:ea typeface="Tahoma"/>
                <a:cs typeface="Tahoma"/>
                <a:sym typeface="Tahoma"/>
              </a:rPr>
              <a:t>2D Game</a:t>
            </a:r>
          </a:p>
          <a:p>
            <a:pPr marL="457200" marR="0" lvl="0" indent="-474344" algn="just" rtl="0">
              <a:lnSpc>
                <a:spcPct val="150000"/>
              </a:lnSpc>
              <a:spcBef>
                <a:spcPts val="360"/>
              </a:spcBef>
              <a:spcAft>
                <a:spcPts val="0"/>
              </a:spcAft>
              <a:buClr>
                <a:srgbClr val="FF0000"/>
              </a:buClr>
              <a:buSzPts val="1800"/>
              <a:buFont typeface="Tahoma"/>
              <a:buAutoNum type="arabicPeriod"/>
            </a:pPr>
            <a:r>
              <a:rPr lang="en-US" sz="1200" i="0" u="none" strike="noStrike" cap="none" dirty="0">
                <a:solidFill>
                  <a:schemeClr val="dk1"/>
                </a:solidFill>
                <a:latin typeface="Tahoma"/>
                <a:ea typeface="Tahoma"/>
                <a:cs typeface="Tahoma"/>
                <a:sym typeface="Tahoma"/>
              </a:rPr>
              <a:t>Main control mechanic is </a:t>
            </a:r>
            <a:r>
              <a:rPr lang="en-US" sz="1200" dirty="0">
                <a:solidFill>
                  <a:schemeClr val="dk1"/>
                </a:solidFill>
                <a:latin typeface="Tahoma"/>
                <a:ea typeface="Tahoma"/>
                <a:cs typeface="Tahoma"/>
                <a:sym typeface="Tahoma"/>
              </a:rPr>
              <a:t>a simple tap</a:t>
            </a:r>
          </a:p>
          <a:p>
            <a:pPr marL="457200" marR="0" lvl="0" indent="-474344" algn="just" rtl="0">
              <a:lnSpc>
                <a:spcPct val="150000"/>
              </a:lnSpc>
              <a:spcBef>
                <a:spcPts val="360"/>
              </a:spcBef>
              <a:spcAft>
                <a:spcPts val="0"/>
              </a:spcAft>
              <a:buClr>
                <a:srgbClr val="FF0000"/>
              </a:buClr>
              <a:buSzPts val="1800"/>
              <a:buFont typeface="Tahoma"/>
              <a:buAutoNum type="arabicPeriod"/>
            </a:pPr>
            <a:r>
              <a:rPr lang="en-US" sz="1200" dirty="0">
                <a:solidFill>
                  <a:schemeClr val="dk1"/>
                </a:solidFill>
                <a:latin typeface="Tahoma"/>
                <a:ea typeface="Tahoma"/>
                <a:cs typeface="Tahoma"/>
                <a:sym typeface="Tahoma"/>
              </a:rPr>
              <a:t>Multiplayer </a:t>
            </a:r>
            <a:r>
              <a:rPr lang="en-US" sz="1200" i="0" u="none" strike="noStrike" cap="none" dirty="0">
                <a:solidFill>
                  <a:schemeClr val="dk1"/>
                </a:solidFill>
                <a:latin typeface="Tahoma"/>
                <a:ea typeface="Tahoma"/>
                <a:cs typeface="Tahoma"/>
                <a:sym typeface="Tahoma"/>
              </a:rPr>
              <a:t>– by taking turns</a:t>
            </a:r>
          </a:p>
          <a:p>
            <a:pPr marL="457200" marR="0" lvl="0" indent="-474344" algn="just" rtl="0">
              <a:lnSpc>
                <a:spcPct val="150000"/>
              </a:lnSpc>
              <a:spcBef>
                <a:spcPts val="360"/>
              </a:spcBef>
              <a:spcAft>
                <a:spcPts val="0"/>
              </a:spcAft>
              <a:buClr>
                <a:srgbClr val="FF0000"/>
              </a:buClr>
              <a:buSzPts val="1800"/>
              <a:buFont typeface="Tahoma"/>
              <a:buAutoNum type="arabicPeriod"/>
            </a:pPr>
            <a:r>
              <a:rPr lang="en-US" sz="1200" i="0" u="none" strike="noStrike" cap="none" dirty="0">
                <a:solidFill>
                  <a:schemeClr val="dk1"/>
                </a:solidFill>
                <a:latin typeface="Tahoma"/>
                <a:ea typeface="Tahoma"/>
                <a:cs typeface="Tahoma"/>
                <a:sym typeface="Tahoma"/>
              </a:rPr>
              <a:t>On a single device </a:t>
            </a:r>
          </a:p>
          <a:p>
            <a:pPr marL="457200" marR="0" lvl="0" indent="-474344" algn="just" rtl="0">
              <a:lnSpc>
                <a:spcPct val="150000"/>
              </a:lnSpc>
              <a:spcBef>
                <a:spcPts val="360"/>
              </a:spcBef>
              <a:spcAft>
                <a:spcPts val="0"/>
              </a:spcAft>
              <a:buClr>
                <a:srgbClr val="FF0000"/>
              </a:buClr>
              <a:buSzPts val="1800"/>
              <a:buFont typeface="Tahoma"/>
              <a:buAutoNum type="arabicPeriod"/>
            </a:pPr>
            <a:r>
              <a:rPr lang="en-US" sz="1200" i="0" u="none" strike="noStrike" cap="none" dirty="0">
                <a:solidFill>
                  <a:schemeClr val="dk1"/>
                </a:solidFill>
                <a:latin typeface="Tahoma"/>
                <a:ea typeface="Tahoma"/>
                <a:cs typeface="Tahoma"/>
                <a:sym typeface="Tahoma"/>
              </a:rPr>
              <a:t>Symmetric</a:t>
            </a:r>
          </a:p>
          <a:p>
            <a:pPr marL="457200" marR="0" lvl="0" indent="-474344" algn="just" rtl="0">
              <a:lnSpc>
                <a:spcPct val="150000"/>
              </a:lnSpc>
              <a:spcBef>
                <a:spcPts val="360"/>
              </a:spcBef>
              <a:buClr>
                <a:srgbClr val="FF0000"/>
              </a:buClr>
              <a:buSzPts val="1800"/>
              <a:buFont typeface="Tahoma"/>
              <a:buAutoNum type="arabicPeriod"/>
            </a:pPr>
            <a:r>
              <a:rPr lang="en-US" sz="1200" i="0" u="none" strike="noStrike" cap="none" dirty="0">
                <a:solidFill>
                  <a:schemeClr val="dk1"/>
                </a:solidFill>
                <a:latin typeface="Tahoma"/>
                <a:ea typeface="Tahoma"/>
                <a:cs typeface="Tahoma"/>
                <a:sym typeface="Tahoma"/>
              </a:rPr>
              <a:t>Simple and intuitive rules</a:t>
            </a:r>
          </a:p>
          <a:p>
            <a:pPr marL="0" marR="0" lvl="0" indent="0" algn="just" rtl="0">
              <a:lnSpc>
                <a:spcPct val="150000"/>
              </a:lnSpc>
              <a:spcBef>
                <a:spcPts val="360"/>
              </a:spcBef>
              <a:buClr>
                <a:srgbClr val="FF0000"/>
              </a:buClr>
              <a:buSzPts val="1800"/>
              <a:buFont typeface="Tahoma"/>
              <a:buNone/>
            </a:pPr>
            <a:endParaRPr lang="en-US" sz="1200" i="0" u="none" strike="noStrike" cap="none" dirty="0">
              <a:solidFill>
                <a:schemeClr val="dk1"/>
              </a:solidFill>
              <a:latin typeface="Tahoma"/>
              <a:ea typeface="Tahoma"/>
              <a:cs typeface="Tahoma"/>
              <a:sym typeface="Tahoma"/>
            </a:endParaRPr>
          </a:p>
          <a:p>
            <a:pPr marL="0" marR="0" lvl="0" indent="0" algn="just" rtl="0">
              <a:lnSpc>
                <a:spcPct val="150000"/>
              </a:lnSpc>
              <a:spcBef>
                <a:spcPts val="360"/>
              </a:spcBef>
              <a:buClr>
                <a:srgbClr val="FF0000"/>
              </a:buClr>
              <a:buSzPts val="1800"/>
              <a:buFont typeface="Tahoma"/>
              <a:buNone/>
            </a:pPr>
            <a:r>
              <a:rPr lang="en-US" sz="1200" i="0" u="none" strike="noStrike" cap="none" dirty="0">
                <a:solidFill>
                  <a:schemeClr val="dk1"/>
                </a:solidFill>
                <a:latin typeface="Tahoma"/>
                <a:ea typeface="Tahoma"/>
                <a:cs typeface="Tahoma"/>
                <a:sym typeface="Tahoma"/>
              </a:rPr>
              <a:t>The gameplay experience should be </a:t>
            </a:r>
          </a:p>
          <a:p>
            <a:pPr marL="228600" marR="0" lvl="0" indent="-228600" algn="just" rtl="0">
              <a:lnSpc>
                <a:spcPct val="150000"/>
              </a:lnSpc>
              <a:spcBef>
                <a:spcPts val="360"/>
              </a:spcBef>
              <a:buClr>
                <a:srgbClr val="FF0000"/>
              </a:buClr>
              <a:buSzPts val="1800"/>
              <a:buFont typeface="+mj-lt"/>
              <a:buAutoNum type="arabicPeriod"/>
            </a:pPr>
            <a:r>
              <a:rPr lang="en-US" sz="1200" i="0" u="none" strike="noStrike" cap="none" dirty="0">
                <a:solidFill>
                  <a:schemeClr val="dk1"/>
                </a:solidFill>
                <a:latin typeface="Tahoma"/>
                <a:ea typeface="Tahoma"/>
                <a:cs typeface="Tahoma"/>
                <a:sym typeface="Tahoma"/>
              </a:rPr>
              <a:t>Engaging</a:t>
            </a:r>
          </a:p>
          <a:p>
            <a:pPr marL="228600" marR="0" lvl="0" indent="-228600" algn="just" rtl="0">
              <a:lnSpc>
                <a:spcPct val="150000"/>
              </a:lnSpc>
              <a:spcBef>
                <a:spcPts val="360"/>
              </a:spcBef>
              <a:buClr>
                <a:srgbClr val="FF0000"/>
              </a:buClr>
              <a:buSzPts val="1800"/>
              <a:buFont typeface="+mj-lt"/>
              <a:buAutoNum type="arabicPeriod"/>
            </a:pPr>
            <a:r>
              <a:rPr lang="en-US" sz="1200" i="0" u="none" strike="noStrike" cap="none" dirty="0">
                <a:solidFill>
                  <a:schemeClr val="dk1"/>
                </a:solidFill>
                <a:latin typeface="Tahoma"/>
                <a:ea typeface="Tahoma"/>
                <a:cs typeface="Tahoma"/>
                <a:sym typeface="Tahoma"/>
              </a:rPr>
              <a:t>Focused</a:t>
            </a:r>
          </a:p>
          <a:p>
            <a:pPr marL="228600" marR="0" lvl="0" indent="-228600" algn="just" rtl="0">
              <a:lnSpc>
                <a:spcPct val="150000"/>
              </a:lnSpc>
              <a:spcBef>
                <a:spcPts val="360"/>
              </a:spcBef>
              <a:buClr>
                <a:srgbClr val="FF0000"/>
              </a:buClr>
              <a:buSzPts val="1800"/>
              <a:buFont typeface="+mj-lt"/>
              <a:buAutoNum type="arabicPeriod"/>
            </a:pPr>
            <a:r>
              <a:rPr lang="en-US" sz="1200" i="0" u="none" strike="noStrike" cap="none" dirty="0">
                <a:solidFill>
                  <a:schemeClr val="dk1"/>
                </a:solidFill>
                <a:latin typeface="Tahoma"/>
                <a:ea typeface="Tahoma"/>
                <a:cs typeface="Tahoma"/>
                <a:sym typeface="Tahoma"/>
              </a:rPr>
              <a:t>Polished</a:t>
            </a:r>
          </a:p>
          <a:p>
            <a:pPr marL="0" marR="0" lvl="0" indent="0" algn="just" rtl="0">
              <a:lnSpc>
                <a:spcPct val="150000"/>
              </a:lnSpc>
              <a:spcBef>
                <a:spcPts val="360"/>
              </a:spcBef>
              <a:buClr>
                <a:srgbClr val="FF0000"/>
              </a:buClr>
              <a:buSzPts val="1800"/>
              <a:buFont typeface="+mj-lt"/>
              <a:buNone/>
            </a:pPr>
            <a:endParaRPr lang="en-US" sz="1200" i="0" u="none" strike="noStrike" cap="none" dirty="0">
              <a:solidFill>
                <a:schemeClr val="dk1"/>
              </a:solidFill>
              <a:latin typeface="Tahoma"/>
              <a:ea typeface="Tahoma"/>
              <a:cs typeface="Tahoma"/>
              <a:sym typeface="Tahoma"/>
            </a:endParaRPr>
          </a:p>
          <a:p>
            <a:pPr marL="0" marR="0" lvl="0" indent="0" algn="just" rtl="0">
              <a:lnSpc>
                <a:spcPct val="150000"/>
              </a:lnSpc>
              <a:spcBef>
                <a:spcPts val="360"/>
              </a:spcBef>
              <a:buClr>
                <a:srgbClr val="FF0000"/>
              </a:buClr>
              <a:buSzPts val="1800"/>
              <a:buFont typeface="+mj-lt"/>
              <a:buNone/>
            </a:pPr>
            <a:r>
              <a:rPr lang="en-US" sz="1200" i="0" u="none" strike="noStrike" cap="none" dirty="0">
                <a:solidFill>
                  <a:schemeClr val="dk1"/>
                </a:solidFill>
                <a:latin typeface="Tahoma"/>
                <a:ea typeface="Tahoma"/>
                <a:cs typeface="Tahoma"/>
                <a:sym typeface="Tahoma"/>
              </a:rPr>
              <a:t>Why mobile?</a:t>
            </a:r>
          </a:p>
          <a:p>
            <a:pPr marL="228600" marR="0" lvl="0" indent="-228600" algn="just" rtl="0">
              <a:lnSpc>
                <a:spcPct val="150000"/>
              </a:lnSpc>
              <a:spcBef>
                <a:spcPts val="360"/>
              </a:spcBef>
              <a:buClr>
                <a:srgbClr val="FF0000"/>
              </a:buClr>
              <a:buSzPts val="1800"/>
              <a:buFont typeface="+mj-lt"/>
              <a:buAutoNum type="arabicPeriod"/>
            </a:pPr>
            <a:r>
              <a:rPr lang="en-US" sz="1200" i="0" u="none" strike="noStrike" cap="none" dirty="0">
                <a:solidFill>
                  <a:schemeClr val="dk1"/>
                </a:solidFill>
                <a:latin typeface="Tahoma"/>
                <a:ea typeface="Tahoma"/>
                <a:cs typeface="Tahoma"/>
                <a:sym typeface="Tahoma"/>
              </a:rPr>
              <a:t>Growing at a phenomenal pace</a:t>
            </a:r>
          </a:p>
          <a:p>
            <a:pPr marL="228600" marR="0" lvl="0" indent="-228600" algn="just" rtl="0">
              <a:lnSpc>
                <a:spcPct val="150000"/>
              </a:lnSpc>
              <a:spcBef>
                <a:spcPts val="360"/>
              </a:spcBef>
              <a:buClr>
                <a:srgbClr val="FF0000"/>
              </a:buClr>
              <a:buSzPts val="1800"/>
              <a:buFont typeface="+mj-lt"/>
              <a:buAutoNum type="arabicPeriod"/>
            </a:pPr>
            <a:endParaRPr lang="en-US" sz="1200" i="0" u="none" strike="noStrike" cap="none" dirty="0">
              <a:solidFill>
                <a:schemeClr val="dk1"/>
              </a:solidFill>
              <a:latin typeface="Tahoma"/>
              <a:ea typeface="Tahoma"/>
              <a:cs typeface="Tahoma"/>
              <a:sym typeface="Tahoma"/>
            </a:endParaRPr>
          </a:p>
          <a:p>
            <a:pPr marL="0" marR="0" lvl="0" indent="0" algn="just" rtl="0">
              <a:lnSpc>
                <a:spcPct val="150000"/>
              </a:lnSpc>
              <a:spcBef>
                <a:spcPts val="360"/>
              </a:spcBef>
              <a:buClr>
                <a:srgbClr val="FF0000"/>
              </a:buClr>
              <a:buSzPts val="1800"/>
              <a:buFont typeface="+mj-lt"/>
              <a:buNone/>
            </a:pPr>
            <a:r>
              <a:rPr lang="en-US" sz="1200" i="0" u="none" strike="noStrike" cap="none" dirty="0">
                <a:solidFill>
                  <a:schemeClr val="dk1"/>
                </a:solidFill>
                <a:latin typeface="Tahoma"/>
                <a:ea typeface="Tahoma"/>
                <a:cs typeface="Tahoma"/>
                <a:sym typeface="Tahoma"/>
              </a:rPr>
              <a:t>Why tap?</a:t>
            </a:r>
          </a:p>
          <a:p>
            <a:pPr marL="457200" lvl="0" indent="-342900">
              <a:spcBef>
                <a:spcPts val="0"/>
              </a:spcBef>
              <a:spcAft>
                <a:spcPts val="0"/>
              </a:spcAft>
              <a:buSzPts val="1800"/>
              <a:buFont typeface="Tahoma"/>
              <a:buChar char="•"/>
            </a:pPr>
            <a:r>
              <a:rPr lang="en-US" sz="1200" b="0" i="0" dirty="0">
                <a:latin typeface="Tahoma"/>
                <a:ea typeface="Tahoma"/>
                <a:cs typeface="Tahoma"/>
                <a:sym typeface="Tahoma"/>
              </a:rPr>
              <a:t>Casual Users don’t have years of gaming experience</a:t>
            </a:r>
          </a:p>
          <a:p>
            <a:pPr marL="457200" lvl="0" indent="-342900">
              <a:spcBef>
                <a:spcPts val="0"/>
              </a:spcBef>
              <a:spcAft>
                <a:spcPts val="0"/>
              </a:spcAft>
              <a:buSzPts val="1800"/>
              <a:buFont typeface="Tahoma"/>
              <a:buChar char="•"/>
            </a:pPr>
            <a:r>
              <a:rPr lang="en-US" sz="1200" b="0" i="0" dirty="0">
                <a:latin typeface="Tahoma"/>
                <a:ea typeface="Tahoma"/>
                <a:cs typeface="Tahoma"/>
                <a:sym typeface="Tahoma"/>
              </a:rPr>
              <a:t>Casual Users don’t have the dexterity of gamers</a:t>
            </a:r>
          </a:p>
          <a:p>
            <a:pPr marL="457200" lvl="0" indent="-342900" rtl="0">
              <a:spcBef>
                <a:spcPts val="0"/>
              </a:spcBef>
              <a:buSzPts val="1800"/>
              <a:buFont typeface="Tahoma"/>
              <a:buChar char="•"/>
            </a:pPr>
            <a:r>
              <a:rPr lang="en-US" sz="1200" b="0" i="0" dirty="0">
                <a:latin typeface="Tahoma"/>
                <a:ea typeface="Tahoma"/>
                <a:cs typeface="Tahoma"/>
                <a:sym typeface="Tahoma"/>
              </a:rPr>
              <a:t>Casual Users play on their phone to pass time</a:t>
            </a:r>
          </a:p>
          <a:p>
            <a:pPr marL="457200" lvl="0" indent="-342900" rtl="0">
              <a:spcBef>
                <a:spcPts val="0"/>
              </a:spcBef>
              <a:buSzPts val="1800"/>
              <a:buFont typeface="Tahoma"/>
              <a:buChar char="•"/>
            </a:pPr>
            <a:r>
              <a:rPr lang="en-US" sz="1200" i="0" u="none" strike="noStrike" cap="none" dirty="0">
                <a:solidFill>
                  <a:schemeClr val="dk1"/>
                </a:solidFill>
                <a:latin typeface="Tahoma"/>
                <a:ea typeface="Tahoma"/>
                <a:cs typeface="Tahoma"/>
                <a:sym typeface="Tahoma"/>
              </a:rPr>
              <a:t>So everyone can play the game</a:t>
            </a:r>
          </a:p>
          <a:p>
            <a:pPr marL="457200" lvl="0" indent="-342900" rtl="0">
              <a:spcBef>
                <a:spcPts val="0"/>
              </a:spcBef>
              <a:buSzPts val="1800"/>
              <a:buFont typeface="Tahoma"/>
              <a:buChar char="•"/>
            </a:pPr>
            <a:r>
              <a:rPr lang="en-US" sz="1200" i="0" u="none" strike="noStrike" cap="none" dirty="0">
                <a:solidFill>
                  <a:schemeClr val="dk1"/>
                </a:solidFill>
                <a:latin typeface="Tahoma"/>
                <a:ea typeface="Tahoma"/>
                <a:cs typeface="Tahoma"/>
                <a:sym typeface="Tahoma"/>
              </a:rPr>
              <a:t>Supports all kinds of users</a:t>
            </a:r>
          </a:p>
          <a:p>
            <a:pPr marL="457200" lvl="0" indent="-342900" rtl="0">
              <a:spcBef>
                <a:spcPts val="0"/>
              </a:spcBef>
              <a:buSzPts val="1800"/>
              <a:buFont typeface="Tahoma"/>
              <a:buChar char="•"/>
            </a:pPr>
            <a:r>
              <a:rPr lang="en-US" sz="1200" b="0" i="0" dirty="0">
                <a:latin typeface="Tahoma"/>
                <a:ea typeface="Tahoma"/>
                <a:cs typeface="Tahoma"/>
                <a:sym typeface="Tahoma"/>
              </a:rPr>
              <a:t>Easy to control and understand but difficult to master! </a:t>
            </a:r>
            <a:endParaRPr lang="en-US" sz="1200" i="0" u="none" strike="noStrike" cap="none" dirty="0">
              <a:solidFill>
                <a:schemeClr val="dk1"/>
              </a:solidFill>
              <a:latin typeface="Tahoma"/>
              <a:ea typeface="Tahoma"/>
              <a:cs typeface="Tahoma"/>
              <a:sym typeface="Tahoma"/>
            </a:endParaRPr>
          </a:p>
          <a:p>
            <a:endParaRPr lang="en-GB" dirty="0"/>
          </a:p>
          <a:p>
            <a:r>
              <a:rPr lang="en-GB" dirty="0"/>
              <a:t>Why multiplayer?</a:t>
            </a:r>
          </a:p>
          <a:p>
            <a:pPr marL="0" marR="0" lvl="0" indent="-97155" algn="just" rtl="0">
              <a:spcBef>
                <a:spcPts val="0"/>
              </a:spcBef>
              <a:spcAft>
                <a:spcPts val="0"/>
              </a:spcAft>
              <a:buClr>
                <a:schemeClr val="accent1"/>
              </a:buClr>
              <a:buSzPts val="1530"/>
              <a:buFont typeface="Arial"/>
              <a:buNone/>
            </a:pPr>
            <a:r>
              <a:rPr lang="en-GB" sz="1200" i="0" u="none" strike="noStrike" cap="none" dirty="0">
                <a:solidFill>
                  <a:schemeClr val="dk1"/>
                </a:solidFill>
                <a:latin typeface="Tahoma"/>
                <a:ea typeface="Tahoma"/>
                <a:cs typeface="Tahoma"/>
                <a:sym typeface="Tahoma"/>
              </a:rPr>
              <a:t>The </a:t>
            </a:r>
            <a:r>
              <a:rPr lang="en-GB" sz="1200" dirty="0">
                <a:solidFill>
                  <a:schemeClr val="dk1"/>
                </a:solidFill>
                <a:latin typeface="Tahoma"/>
                <a:ea typeface="Tahoma"/>
                <a:cs typeface="Tahoma"/>
                <a:sym typeface="Tahoma"/>
              </a:rPr>
              <a:t>competitive </a:t>
            </a:r>
            <a:r>
              <a:rPr lang="en-GB" sz="1200" i="0" u="none" strike="noStrike" cap="none" dirty="0">
                <a:solidFill>
                  <a:schemeClr val="dk1"/>
                </a:solidFill>
                <a:latin typeface="Tahoma"/>
                <a:ea typeface="Tahoma"/>
                <a:cs typeface="Tahoma"/>
                <a:sym typeface="Tahoma"/>
              </a:rPr>
              <a:t>nature of the game makes it easy </a:t>
            </a:r>
            <a:r>
              <a:rPr lang="en-GB" sz="1200" dirty="0">
                <a:solidFill>
                  <a:schemeClr val="dk1"/>
                </a:solidFill>
                <a:latin typeface="Tahoma"/>
                <a:ea typeface="Tahoma"/>
                <a:cs typeface="Tahoma"/>
                <a:sym typeface="Tahoma"/>
              </a:rPr>
              <a:t>for users to commit to it giving your game a higher retention than single player games.</a:t>
            </a:r>
          </a:p>
          <a:p>
            <a:pPr marL="0" marR="0" lvl="0" indent="-97155" algn="just" rtl="0">
              <a:spcBef>
                <a:spcPts val="0"/>
              </a:spcBef>
              <a:spcAft>
                <a:spcPts val="0"/>
              </a:spcAft>
              <a:buClr>
                <a:schemeClr val="accent1"/>
              </a:buClr>
              <a:buSzPts val="1530"/>
              <a:buFont typeface="Arial"/>
              <a:buNone/>
            </a:pPr>
            <a:endParaRPr lang="en-GB" sz="1200" dirty="0">
              <a:solidFill>
                <a:schemeClr val="dk1"/>
              </a:solidFill>
              <a:latin typeface="Tahoma"/>
              <a:ea typeface="Tahoma"/>
              <a:cs typeface="Tahoma"/>
              <a:sym typeface="Tahoma"/>
            </a:endParaRPr>
          </a:p>
          <a:p>
            <a:pPr marL="0" marR="0" lvl="0" indent="-97155" algn="just" rtl="0">
              <a:spcBef>
                <a:spcPts val="0"/>
              </a:spcBef>
              <a:spcAft>
                <a:spcPts val="0"/>
              </a:spcAft>
              <a:buClr>
                <a:schemeClr val="accent1"/>
              </a:buClr>
              <a:buSzPts val="1530"/>
              <a:buFont typeface="Arial"/>
              <a:buNone/>
            </a:pPr>
            <a:r>
              <a:rPr lang="en-GB" sz="1200" dirty="0">
                <a:solidFill>
                  <a:schemeClr val="dk1"/>
                </a:solidFill>
                <a:latin typeface="Tahoma"/>
                <a:ea typeface="Tahoma"/>
                <a:cs typeface="Tahoma"/>
                <a:sym typeface="Tahoma"/>
              </a:rPr>
              <a:t>It creates a feeling of urgency as both players progress through gameplay and approach the “finish line”.  </a:t>
            </a:r>
          </a:p>
          <a:p>
            <a:pPr marL="0" marR="0" lvl="0" indent="-97155" algn="just" rtl="0">
              <a:spcBef>
                <a:spcPts val="0"/>
              </a:spcBef>
              <a:spcAft>
                <a:spcPts val="0"/>
              </a:spcAft>
              <a:buClr>
                <a:schemeClr val="accent1"/>
              </a:buClr>
              <a:buSzPts val="1530"/>
              <a:buFont typeface="Arial"/>
              <a:buNone/>
            </a:pPr>
            <a:endParaRPr lang="en-GB" sz="1200" dirty="0">
              <a:solidFill>
                <a:schemeClr val="dk1"/>
              </a:solidFill>
              <a:latin typeface="Tahoma"/>
              <a:ea typeface="Tahoma"/>
              <a:cs typeface="Tahoma"/>
              <a:sym typeface="Tahoma"/>
            </a:endParaRPr>
          </a:p>
          <a:p>
            <a:pPr marL="0" marR="0" lvl="0" indent="-97155" algn="just" rtl="0">
              <a:spcBef>
                <a:spcPts val="360"/>
              </a:spcBef>
              <a:buClr>
                <a:schemeClr val="accent1"/>
              </a:buClr>
              <a:buSzPts val="1530"/>
              <a:buFont typeface="Arial"/>
              <a:buNone/>
            </a:pPr>
            <a:r>
              <a:rPr lang="en-GB" sz="1200" i="0" u="none" strike="noStrike" cap="none" dirty="0">
                <a:solidFill>
                  <a:schemeClr val="dk1"/>
                </a:solidFill>
                <a:latin typeface="Tahoma"/>
                <a:ea typeface="Tahoma"/>
                <a:cs typeface="Tahoma"/>
                <a:sym typeface="Tahoma"/>
              </a:rPr>
              <a:t>Opponents are also a strong tool in making an experience that is always fresh.</a:t>
            </a:r>
          </a:p>
          <a:p>
            <a:endParaRPr lang="en-GB" dirty="0"/>
          </a:p>
        </p:txBody>
      </p:sp>
      <p:sp>
        <p:nvSpPr>
          <p:cNvPr id="4" name="Slide Number Placeholder 3"/>
          <p:cNvSpPr>
            <a:spLocks noGrp="1"/>
          </p:cNvSpPr>
          <p:nvPr>
            <p:ph type="sldNum" sz="quarter" idx="10"/>
          </p:nvPr>
        </p:nvSpPr>
        <p:spPr/>
        <p:txBody>
          <a:bodyPr/>
          <a:lstStyle/>
          <a:p>
            <a:fld id="{0FA91835-90FF-41E4-AF94-16E4E0C00F06}" type="slidenum">
              <a:rPr lang="en-GB" smtClean="0"/>
              <a:t>2</a:t>
            </a:fld>
            <a:endParaRPr lang="en-GB"/>
          </a:p>
        </p:txBody>
      </p:sp>
    </p:spTree>
    <p:extLst>
      <p:ext uri="{BB962C8B-B14F-4D97-AF65-F5344CB8AC3E}">
        <p14:creationId xmlns:p14="http://schemas.microsoft.com/office/powerpoint/2010/main" val="2835724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FA91835-90FF-41E4-AF94-16E4E0C00F06}" type="slidenum">
              <a:rPr lang="en-GB" smtClean="0"/>
              <a:t>3</a:t>
            </a:fld>
            <a:endParaRPr lang="en-GB"/>
          </a:p>
        </p:txBody>
      </p:sp>
    </p:spTree>
    <p:extLst>
      <p:ext uri="{BB962C8B-B14F-4D97-AF65-F5344CB8AC3E}">
        <p14:creationId xmlns:p14="http://schemas.microsoft.com/office/powerpoint/2010/main" val="10685572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t>No theme</a:t>
            </a:r>
          </a:p>
          <a:p>
            <a:r>
              <a:rPr lang="en-GB" sz="1200" dirty="0"/>
              <a:t>Generic</a:t>
            </a:r>
          </a:p>
          <a:p>
            <a:r>
              <a:rPr lang="en-GB" sz="1200" dirty="0"/>
              <a:t>Why would they play the game</a:t>
            </a:r>
          </a:p>
          <a:p>
            <a:endParaRPr lang="en-GB" dirty="0"/>
          </a:p>
          <a:p>
            <a:endParaRPr lang="en-GB" dirty="0"/>
          </a:p>
          <a:p>
            <a:r>
              <a:rPr lang="en-GB" dirty="0"/>
              <a:t>Mechanics are in other games</a:t>
            </a:r>
          </a:p>
        </p:txBody>
      </p:sp>
      <p:sp>
        <p:nvSpPr>
          <p:cNvPr id="4" name="Slide Number Placeholder 3"/>
          <p:cNvSpPr>
            <a:spLocks noGrp="1"/>
          </p:cNvSpPr>
          <p:nvPr>
            <p:ph type="sldNum" sz="quarter" idx="10"/>
          </p:nvPr>
        </p:nvSpPr>
        <p:spPr/>
        <p:txBody>
          <a:bodyPr/>
          <a:lstStyle/>
          <a:p>
            <a:fld id="{0FA91835-90FF-41E4-AF94-16E4E0C00F06}" type="slidenum">
              <a:rPr lang="en-GB" smtClean="0"/>
              <a:t>4</a:t>
            </a:fld>
            <a:endParaRPr lang="en-GB"/>
          </a:p>
        </p:txBody>
      </p:sp>
    </p:spTree>
    <p:extLst>
      <p:ext uri="{BB962C8B-B14F-4D97-AF65-F5344CB8AC3E}">
        <p14:creationId xmlns:p14="http://schemas.microsoft.com/office/powerpoint/2010/main" val="12121321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Thinking about removing the buttons in the main level as it is just another step for the player</a:t>
            </a:r>
          </a:p>
        </p:txBody>
      </p:sp>
      <p:sp>
        <p:nvSpPr>
          <p:cNvPr id="4" name="Slide Number Placeholder 3"/>
          <p:cNvSpPr>
            <a:spLocks noGrp="1"/>
          </p:cNvSpPr>
          <p:nvPr>
            <p:ph type="sldNum" sz="quarter" idx="10"/>
          </p:nvPr>
        </p:nvSpPr>
        <p:spPr/>
        <p:txBody>
          <a:bodyPr/>
          <a:lstStyle/>
          <a:p>
            <a:fld id="{0FA91835-90FF-41E4-AF94-16E4E0C00F06}" type="slidenum">
              <a:rPr lang="en-GB" smtClean="0"/>
              <a:t>5</a:t>
            </a:fld>
            <a:endParaRPr lang="en-GB"/>
          </a:p>
        </p:txBody>
      </p:sp>
    </p:spTree>
    <p:extLst>
      <p:ext uri="{BB962C8B-B14F-4D97-AF65-F5344CB8AC3E}">
        <p14:creationId xmlns:p14="http://schemas.microsoft.com/office/powerpoint/2010/main" val="7958101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FA91835-90FF-41E4-AF94-16E4E0C00F06}" type="slidenum">
              <a:rPr lang="en-GB" smtClean="0"/>
              <a:t>6</a:t>
            </a:fld>
            <a:endParaRPr lang="en-GB"/>
          </a:p>
        </p:txBody>
      </p:sp>
    </p:spTree>
    <p:extLst>
      <p:ext uri="{BB962C8B-B14F-4D97-AF65-F5344CB8AC3E}">
        <p14:creationId xmlns:p14="http://schemas.microsoft.com/office/powerpoint/2010/main" val="27339587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On the side of the player experience,</a:t>
            </a:r>
            <a:r>
              <a:rPr lang="en-GB" baseline="0" dirty="0"/>
              <a:t> we aim for the primary emotions of Fear and Joy (joy for hitting and fear of the enemy hitting). The secondary emotions we target are the Relief and Nervousness, linked to the primary emotion of Fear.</a:t>
            </a:r>
          </a:p>
          <a:p>
            <a:r>
              <a:rPr lang="en-GB" baseline="0" dirty="0"/>
              <a:t>Being a 2 player game, our first goal is to achieve a sense of people fun. This comes packaged with the emotion of schadenfreude</a:t>
            </a:r>
          </a:p>
          <a:p>
            <a:r>
              <a:rPr lang="en-GB" baseline="0" dirty="0"/>
              <a:t>Having a twitch mechanic as out main game mechanic, we are of course expecting a sense of hard fun, bringing with it the emotion of </a:t>
            </a:r>
            <a:r>
              <a:rPr lang="en-GB" baseline="0" dirty="0" err="1"/>
              <a:t>Fiero</a:t>
            </a:r>
            <a:r>
              <a:rPr lang="en-GB" baseline="0" dirty="0"/>
              <a:t>.</a:t>
            </a:r>
            <a:endParaRPr lang="en-GB" dirty="0"/>
          </a:p>
          <a:p>
            <a:endParaRPr lang="en-GB" dirty="0"/>
          </a:p>
        </p:txBody>
      </p:sp>
      <p:sp>
        <p:nvSpPr>
          <p:cNvPr id="4" name="Slide Number Placeholder 3"/>
          <p:cNvSpPr>
            <a:spLocks noGrp="1"/>
          </p:cNvSpPr>
          <p:nvPr>
            <p:ph type="sldNum" sz="quarter" idx="10"/>
          </p:nvPr>
        </p:nvSpPr>
        <p:spPr/>
        <p:txBody>
          <a:bodyPr/>
          <a:lstStyle/>
          <a:p>
            <a:fld id="{0FA91835-90FF-41E4-AF94-16E4E0C00F06}" type="slidenum">
              <a:rPr lang="en-GB" smtClean="0"/>
              <a:t>7</a:t>
            </a:fld>
            <a:endParaRPr lang="en-GB"/>
          </a:p>
        </p:txBody>
      </p:sp>
    </p:spTree>
    <p:extLst>
      <p:ext uri="{BB962C8B-B14F-4D97-AF65-F5344CB8AC3E}">
        <p14:creationId xmlns:p14="http://schemas.microsoft.com/office/powerpoint/2010/main" val="9050251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FA91835-90FF-41E4-AF94-16E4E0C00F06}" type="slidenum">
              <a:rPr lang="en-GB" smtClean="0"/>
              <a:t>8</a:t>
            </a:fld>
            <a:endParaRPr lang="en-GB"/>
          </a:p>
        </p:txBody>
      </p:sp>
    </p:spTree>
    <p:extLst>
      <p:ext uri="{BB962C8B-B14F-4D97-AF65-F5344CB8AC3E}">
        <p14:creationId xmlns:p14="http://schemas.microsoft.com/office/powerpoint/2010/main" val="18668138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Improve the prototype based on player feedback</a:t>
            </a:r>
          </a:p>
          <a:p>
            <a:r>
              <a:rPr lang="en-GB" dirty="0"/>
              <a:t>Finish the art for the game</a:t>
            </a:r>
          </a:p>
          <a:p>
            <a:endParaRPr lang="en-GB" dirty="0"/>
          </a:p>
        </p:txBody>
      </p:sp>
      <p:sp>
        <p:nvSpPr>
          <p:cNvPr id="4" name="Slide Number Placeholder 3"/>
          <p:cNvSpPr>
            <a:spLocks noGrp="1"/>
          </p:cNvSpPr>
          <p:nvPr>
            <p:ph type="sldNum" sz="quarter" idx="10"/>
          </p:nvPr>
        </p:nvSpPr>
        <p:spPr/>
        <p:txBody>
          <a:bodyPr/>
          <a:lstStyle/>
          <a:p>
            <a:fld id="{0FA91835-90FF-41E4-AF94-16E4E0C00F06}" type="slidenum">
              <a:rPr lang="en-GB" smtClean="0"/>
              <a:t>11</a:t>
            </a:fld>
            <a:endParaRPr lang="en-GB"/>
          </a:p>
        </p:txBody>
      </p:sp>
    </p:spTree>
    <p:extLst>
      <p:ext uri="{BB962C8B-B14F-4D97-AF65-F5344CB8AC3E}">
        <p14:creationId xmlns:p14="http://schemas.microsoft.com/office/powerpoint/2010/main" val="42428321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FA91835-90FF-41E4-AF94-16E4E0C00F06}" type="slidenum">
              <a:rPr lang="en-GB" smtClean="0"/>
              <a:t>12</a:t>
            </a:fld>
            <a:endParaRPr lang="en-GB"/>
          </a:p>
        </p:txBody>
      </p:sp>
    </p:spTree>
    <p:extLst>
      <p:ext uri="{BB962C8B-B14F-4D97-AF65-F5344CB8AC3E}">
        <p14:creationId xmlns:p14="http://schemas.microsoft.com/office/powerpoint/2010/main" val="3745858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B79F2D-3A05-4848-97F8-7B346024FD0C}" type="datetimeFigureOut">
              <a:rPr lang="en-GB" smtClean="0"/>
              <a:t>16/04/2018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1332638-D2FC-4F7A-8C92-A7498C7AA38C}" type="slidenum">
              <a:rPr lang="en-GB" smtClean="0"/>
              <a:t>‹#›</a:t>
            </a:fld>
            <a:endParaRPr lang="en-GB"/>
          </a:p>
        </p:txBody>
      </p:sp>
    </p:spTree>
    <p:extLst>
      <p:ext uri="{BB962C8B-B14F-4D97-AF65-F5344CB8AC3E}">
        <p14:creationId xmlns:p14="http://schemas.microsoft.com/office/powerpoint/2010/main" val="3647000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9B79F2D-3A05-4848-97F8-7B346024FD0C}" type="datetimeFigureOut">
              <a:rPr lang="en-GB" smtClean="0"/>
              <a:t>16/04/2018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1332638-D2FC-4F7A-8C92-A7498C7AA38C}" type="slidenum">
              <a:rPr lang="en-GB" smtClean="0"/>
              <a:t>‹#›</a:t>
            </a:fld>
            <a:endParaRPr lang="en-GB"/>
          </a:p>
        </p:txBody>
      </p:sp>
    </p:spTree>
    <p:extLst>
      <p:ext uri="{BB962C8B-B14F-4D97-AF65-F5344CB8AC3E}">
        <p14:creationId xmlns:p14="http://schemas.microsoft.com/office/powerpoint/2010/main" val="994897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F9B79F2D-3A05-4848-97F8-7B346024FD0C}" type="datetimeFigureOut">
              <a:rPr lang="en-GB" smtClean="0"/>
              <a:t>16/04/2018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1332638-D2FC-4F7A-8C92-A7498C7AA38C}" type="slidenum">
              <a:rPr lang="en-GB" smtClean="0"/>
              <a:t>‹#›</a:t>
            </a:fld>
            <a:endParaRPr lang="en-GB"/>
          </a:p>
        </p:txBody>
      </p:sp>
    </p:spTree>
    <p:extLst>
      <p:ext uri="{BB962C8B-B14F-4D97-AF65-F5344CB8AC3E}">
        <p14:creationId xmlns:p14="http://schemas.microsoft.com/office/powerpoint/2010/main" val="1972271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F9B79F2D-3A05-4848-97F8-7B346024FD0C}" type="datetimeFigureOut">
              <a:rPr lang="en-GB" smtClean="0"/>
              <a:t>16/04/2018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1332638-D2FC-4F7A-8C92-A7498C7AA38C}" type="slidenum">
              <a:rPr lang="en-GB" smtClean="0"/>
              <a:t>‹#›</a:t>
            </a:fld>
            <a:endParaRPr lang="en-GB"/>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9546327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9B79F2D-3A05-4848-97F8-7B346024FD0C}" type="datetimeFigureOut">
              <a:rPr lang="en-GB" smtClean="0"/>
              <a:t>16/04/2018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1332638-D2FC-4F7A-8C92-A7498C7AA38C}" type="slidenum">
              <a:rPr lang="en-GB" smtClean="0"/>
              <a:t>‹#›</a:t>
            </a:fld>
            <a:endParaRPr lang="en-GB"/>
          </a:p>
        </p:txBody>
      </p:sp>
    </p:spTree>
    <p:extLst>
      <p:ext uri="{BB962C8B-B14F-4D97-AF65-F5344CB8AC3E}">
        <p14:creationId xmlns:p14="http://schemas.microsoft.com/office/powerpoint/2010/main" val="41711595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9B79F2D-3A05-4848-97F8-7B346024FD0C}" type="datetimeFigureOut">
              <a:rPr lang="en-GB" smtClean="0"/>
              <a:t>16/04/2018</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1332638-D2FC-4F7A-8C92-A7498C7AA38C}" type="slidenum">
              <a:rPr lang="en-GB" smtClean="0"/>
              <a:t>‹#›</a:t>
            </a:fld>
            <a:endParaRPr lang="en-GB"/>
          </a:p>
        </p:txBody>
      </p:sp>
    </p:spTree>
    <p:extLst>
      <p:ext uri="{BB962C8B-B14F-4D97-AF65-F5344CB8AC3E}">
        <p14:creationId xmlns:p14="http://schemas.microsoft.com/office/powerpoint/2010/main" val="6138640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9B79F2D-3A05-4848-97F8-7B346024FD0C}" type="datetimeFigureOut">
              <a:rPr lang="en-GB" smtClean="0"/>
              <a:t>16/04/2018</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1332638-D2FC-4F7A-8C92-A7498C7AA38C}" type="slidenum">
              <a:rPr lang="en-GB" smtClean="0"/>
              <a:t>‹#›</a:t>
            </a:fld>
            <a:endParaRPr lang="en-GB"/>
          </a:p>
        </p:txBody>
      </p:sp>
    </p:spTree>
    <p:extLst>
      <p:ext uri="{BB962C8B-B14F-4D97-AF65-F5344CB8AC3E}">
        <p14:creationId xmlns:p14="http://schemas.microsoft.com/office/powerpoint/2010/main" val="38070111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B79F2D-3A05-4848-97F8-7B346024FD0C}" type="datetimeFigureOut">
              <a:rPr lang="en-GB" smtClean="0"/>
              <a:t>16/04/2018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1332638-D2FC-4F7A-8C92-A7498C7AA38C}" type="slidenum">
              <a:rPr lang="en-GB" smtClean="0"/>
              <a:t>‹#›</a:t>
            </a:fld>
            <a:endParaRPr lang="en-GB"/>
          </a:p>
        </p:txBody>
      </p:sp>
    </p:spTree>
    <p:extLst>
      <p:ext uri="{BB962C8B-B14F-4D97-AF65-F5344CB8AC3E}">
        <p14:creationId xmlns:p14="http://schemas.microsoft.com/office/powerpoint/2010/main" val="41208428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B79F2D-3A05-4848-97F8-7B346024FD0C}" type="datetimeFigureOut">
              <a:rPr lang="en-GB" smtClean="0"/>
              <a:t>16/04/2018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1332638-D2FC-4F7A-8C92-A7498C7AA38C}" type="slidenum">
              <a:rPr lang="en-GB" smtClean="0"/>
              <a:t>‹#›</a:t>
            </a:fld>
            <a:endParaRPr lang="en-GB"/>
          </a:p>
        </p:txBody>
      </p:sp>
    </p:spTree>
    <p:extLst>
      <p:ext uri="{BB962C8B-B14F-4D97-AF65-F5344CB8AC3E}">
        <p14:creationId xmlns:p14="http://schemas.microsoft.com/office/powerpoint/2010/main" val="2026655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9B79F2D-3A05-4848-97F8-7B346024FD0C}" type="datetimeFigureOut">
              <a:rPr lang="en-GB" smtClean="0"/>
              <a:t>16/04/2018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1332638-D2FC-4F7A-8C92-A7498C7AA38C}" type="slidenum">
              <a:rPr lang="en-GB" smtClean="0"/>
              <a:t>‹#›</a:t>
            </a:fld>
            <a:endParaRPr lang="en-GB"/>
          </a:p>
        </p:txBody>
      </p:sp>
    </p:spTree>
    <p:extLst>
      <p:ext uri="{BB962C8B-B14F-4D97-AF65-F5344CB8AC3E}">
        <p14:creationId xmlns:p14="http://schemas.microsoft.com/office/powerpoint/2010/main" val="2164185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9B79F2D-3A05-4848-97F8-7B346024FD0C}" type="datetimeFigureOut">
              <a:rPr lang="en-GB" smtClean="0"/>
              <a:t>16/04/2018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1332638-D2FC-4F7A-8C92-A7498C7AA38C}" type="slidenum">
              <a:rPr lang="en-GB" smtClean="0"/>
              <a:t>‹#›</a:t>
            </a:fld>
            <a:endParaRPr lang="en-GB"/>
          </a:p>
        </p:txBody>
      </p:sp>
    </p:spTree>
    <p:extLst>
      <p:ext uri="{BB962C8B-B14F-4D97-AF65-F5344CB8AC3E}">
        <p14:creationId xmlns:p14="http://schemas.microsoft.com/office/powerpoint/2010/main" val="1795973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B79F2D-3A05-4848-97F8-7B346024FD0C}" type="datetimeFigureOut">
              <a:rPr lang="en-GB" smtClean="0"/>
              <a:t>16/04/2018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1332638-D2FC-4F7A-8C92-A7498C7AA38C}" type="slidenum">
              <a:rPr lang="en-GB" smtClean="0"/>
              <a:t>‹#›</a:t>
            </a:fld>
            <a:endParaRPr lang="en-GB"/>
          </a:p>
        </p:txBody>
      </p:sp>
    </p:spTree>
    <p:extLst>
      <p:ext uri="{BB962C8B-B14F-4D97-AF65-F5344CB8AC3E}">
        <p14:creationId xmlns:p14="http://schemas.microsoft.com/office/powerpoint/2010/main" val="1085743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B79F2D-3A05-4848-97F8-7B346024FD0C}" type="datetimeFigureOut">
              <a:rPr lang="en-GB" smtClean="0"/>
              <a:t>16/04/2018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1332638-D2FC-4F7A-8C92-A7498C7AA38C}" type="slidenum">
              <a:rPr lang="en-GB" smtClean="0"/>
              <a:t>‹#›</a:t>
            </a:fld>
            <a:endParaRPr lang="en-GB"/>
          </a:p>
        </p:txBody>
      </p:sp>
    </p:spTree>
    <p:extLst>
      <p:ext uri="{BB962C8B-B14F-4D97-AF65-F5344CB8AC3E}">
        <p14:creationId xmlns:p14="http://schemas.microsoft.com/office/powerpoint/2010/main" val="362955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9B79F2D-3A05-4848-97F8-7B346024FD0C}" type="datetimeFigureOut">
              <a:rPr lang="en-GB" smtClean="0"/>
              <a:t>16/04/2018</a:t>
            </a:fld>
            <a:endParaRPr lang="en-GB"/>
          </a:p>
        </p:txBody>
      </p:sp>
      <p:sp>
        <p:nvSpPr>
          <p:cNvPr id="5" name="Footer Placeholder 3"/>
          <p:cNvSpPr>
            <a:spLocks noGrp="1"/>
          </p:cNvSpPr>
          <p:nvPr>
            <p:ph type="ftr" sz="quarter" idx="11"/>
          </p:nvPr>
        </p:nvSpPr>
        <p:spPr/>
        <p:txBody>
          <a:bodyPr/>
          <a:lstStyle/>
          <a:p>
            <a:endParaRPr lang="en-GB"/>
          </a:p>
        </p:txBody>
      </p:sp>
      <p:sp>
        <p:nvSpPr>
          <p:cNvPr id="6" name="Slide Number Placeholder 4"/>
          <p:cNvSpPr>
            <a:spLocks noGrp="1"/>
          </p:cNvSpPr>
          <p:nvPr>
            <p:ph type="sldNum" sz="quarter" idx="12"/>
          </p:nvPr>
        </p:nvSpPr>
        <p:spPr/>
        <p:txBody>
          <a:bodyPr/>
          <a:lstStyle/>
          <a:p>
            <a:fld id="{61332638-D2FC-4F7A-8C92-A7498C7AA38C}" type="slidenum">
              <a:rPr lang="en-GB" smtClean="0"/>
              <a:t>‹#›</a:t>
            </a:fld>
            <a:endParaRPr lang="en-GB"/>
          </a:p>
        </p:txBody>
      </p:sp>
    </p:spTree>
    <p:extLst>
      <p:ext uri="{BB962C8B-B14F-4D97-AF65-F5344CB8AC3E}">
        <p14:creationId xmlns:p14="http://schemas.microsoft.com/office/powerpoint/2010/main" val="1662511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9B79F2D-3A05-4848-97F8-7B346024FD0C}" type="datetimeFigureOut">
              <a:rPr lang="en-GB" smtClean="0"/>
              <a:t>16/04/2018</a:t>
            </a:fld>
            <a:endParaRPr lang="en-GB"/>
          </a:p>
        </p:txBody>
      </p:sp>
      <p:sp>
        <p:nvSpPr>
          <p:cNvPr id="5" name="Footer Placeholder 2"/>
          <p:cNvSpPr>
            <a:spLocks noGrp="1"/>
          </p:cNvSpPr>
          <p:nvPr>
            <p:ph type="ftr" sz="quarter" idx="11"/>
          </p:nvPr>
        </p:nvSpPr>
        <p:spPr/>
        <p:txBody>
          <a:bodyPr/>
          <a:lstStyle/>
          <a:p>
            <a:endParaRPr lang="en-GB"/>
          </a:p>
        </p:txBody>
      </p:sp>
      <p:sp>
        <p:nvSpPr>
          <p:cNvPr id="6" name="Slide Number Placeholder 3"/>
          <p:cNvSpPr>
            <a:spLocks noGrp="1"/>
          </p:cNvSpPr>
          <p:nvPr>
            <p:ph type="sldNum" sz="quarter" idx="12"/>
          </p:nvPr>
        </p:nvSpPr>
        <p:spPr/>
        <p:txBody>
          <a:bodyPr/>
          <a:lstStyle/>
          <a:p>
            <a:fld id="{61332638-D2FC-4F7A-8C92-A7498C7AA38C}" type="slidenum">
              <a:rPr lang="en-GB" smtClean="0"/>
              <a:t>‹#›</a:t>
            </a:fld>
            <a:endParaRPr lang="en-GB"/>
          </a:p>
        </p:txBody>
      </p:sp>
    </p:spTree>
    <p:extLst>
      <p:ext uri="{BB962C8B-B14F-4D97-AF65-F5344CB8AC3E}">
        <p14:creationId xmlns:p14="http://schemas.microsoft.com/office/powerpoint/2010/main" val="2916975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F9B79F2D-3A05-4848-97F8-7B346024FD0C}" type="datetimeFigureOut">
              <a:rPr lang="en-GB" smtClean="0"/>
              <a:t>16/04/2018</a:t>
            </a:fld>
            <a:endParaRPr lang="en-GB"/>
          </a:p>
        </p:txBody>
      </p:sp>
      <p:sp>
        <p:nvSpPr>
          <p:cNvPr id="5" name="Footer Placeholder 5"/>
          <p:cNvSpPr>
            <a:spLocks noGrp="1"/>
          </p:cNvSpPr>
          <p:nvPr>
            <p:ph type="ftr" sz="quarter" idx="11"/>
          </p:nvPr>
        </p:nvSpPr>
        <p:spPr/>
        <p:txBody>
          <a:bodyPr/>
          <a:lstStyle/>
          <a:p>
            <a:endParaRPr lang="en-GB"/>
          </a:p>
        </p:txBody>
      </p:sp>
      <p:sp>
        <p:nvSpPr>
          <p:cNvPr id="6" name="Slide Number Placeholder 6"/>
          <p:cNvSpPr>
            <a:spLocks noGrp="1"/>
          </p:cNvSpPr>
          <p:nvPr>
            <p:ph type="sldNum" sz="quarter" idx="12"/>
          </p:nvPr>
        </p:nvSpPr>
        <p:spPr/>
        <p:txBody>
          <a:bodyPr/>
          <a:lstStyle/>
          <a:p>
            <a:fld id="{61332638-D2FC-4F7A-8C92-A7498C7AA38C}" type="slidenum">
              <a:rPr lang="en-GB" smtClean="0"/>
              <a:t>‹#›</a:t>
            </a:fld>
            <a:endParaRPr lang="en-GB"/>
          </a:p>
        </p:txBody>
      </p:sp>
    </p:spTree>
    <p:extLst>
      <p:ext uri="{BB962C8B-B14F-4D97-AF65-F5344CB8AC3E}">
        <p14:creationId xmlns:p14="http://schemas.microsoft.com/office/powerpoint/2010/main" val="1137241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9B79F2D-3A05-4848-97F8-7B346024FD0C}" type="datetimeFigureOut">
              <a:rPr lang="en-GB" smtClean="0"/>
              <a:t>16/04/2018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1332638-D2FC-4F7A-8C92-A7498C7AA38C}" type="slidenum">
              <a:rPr lang="en-GB" smtClean="0"/>
              <a:t>‹#›</a:t>
            </a:fld>
            <a:endParaRPr lang="en-GB"/>
          </a:p>
        </p:txBody>
      </p:sp>
    </p:spTree>
    <p:extLst>
      <p:ext uri="{BB962C8B-B14F-4D97-AF65-F5344CB8AC3E}">
        <p14:creationId xmlns:p14="http://schemas.microsoft.com/office/powerpoint/2010/main" val="2960503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9B79F2D-3A05-4848-97F8-7B346024FD0C}" type="datetimeFigureOut">
              <a:rPr lang="en-GB" smtClean="0"/>
              <a:t>16/04/2018</a:t>
            </a:fld>
            <a:endParaRPr lang="en-GB"/>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GB"/>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1332638-D2FC-4F7A-8C92-A7498C7AA38C}" type="slidenum">
              <a:rPr lang="en-GB" smtClean="0"/>
              <a:t>‹#›</a:t>
            </a:fld>
            <a:endParaRPr lang="en-GB"/>
          </a:p>
        </p:txBody>
      </p:sp>
    </p:spTree>
    <p:extLst>
      <p:ext uri="{BB962C8B-B14F-4D97-AF65-F5344CB8AC3E}">
        <p14:creationId xmlns:p14="http://schemas.microsoft.com/office/powerpoint/2010/main" val="2327454455"/>
      </p:ext>
    </p:extLst>
  </p:cSld>
  <p:clrMap bg1="dk1" tx1="lt1" bg2="dk2" tx2="lt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 id="2147483795" r:id="rId12"/>
    <p:sldLayoutId id="2147483796" r:id="rId13"/>
    <p:sldLayoutId id="2147483797" r:id="rId14"/>
    <p:sldLayoutId id="2147483798" r:id="rId15"/>
    <p:sldLayoutId id="2147483799" r:id="rId16"/>
    <p:sldLayoutId id="214748380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8D0172-F2E0-4763-9C35-F022664959D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6">
            <a:extLst>
              <a:ext uri="{FF2B5EF4-FFF2-40B4-BE49-F238E27FC236}">
                <a16:creationId xmlns:a16="http://schemas.microsoft.com/office/drawing/2014/main" id="{9F2851FB-E841-4509-8A6D-A416376EA38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12" name="Freeform: Shape 11">
            <a:extLst>
              <a:ext uri="{FF2B5EF4-FFF2-40B4-BE49-F238E27FC236}">
                <a16:creationId xmlns:a16="http://schemas.microsoft.com/office/drawing/2014/main" id="{DF6FB2B2-CE21-407F-B22E-302DADC2C3D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6AC6C3-786E-4764-AF53-09A35C48A792}"/>
              </a:ext>
            </a:extLst>
          </p:cNvPr>
          <p:cNvSpPr>
            <a:spLocks noGrp="1"/>
          </p:cNvSpPr>
          <p:nvPr>
            <p:ph type="ctrTitle"/>
          </p:nvPr>
        </p:nvSpPr>
        <p:spPr>
          <a:xfrm>
            <a:off x="965505" y="623571"/>
            <a:ext cx="10260990" cy="3523885"/>
          </a:xfrm>
        </p:spPr>
        <p:txBody>
          <a:bodyPr>
            <a:normAutofit/>
          </a:bodyPr>
          <a:lstStyle/>
          <a:p>
            <a:pPr algn="ctr"/>
            <a:r>
              <a:rPr lang="en-GB" sz="8000" dirty="0"/>
              <a:t>Group 14</a:t>
            </a:r>
            <a:br>
              <a:rPr lang="en-GB" sz="8000" dirty="0"/>
            </a:br>
            <a:r>
              <a:rPr lang="en-GB" sz="8000" dirty="0"/>
              <a:t>Vikings vs Spartans</a:t>
            </a:r>
          </a:p>
        </p:txBody>
      </p:sp>
      <p:sp>
        <p:nvSpPr>
          <p:cNvPr id="3" name="Subtitle 2">
            <a:extLst>
              <a:ext uri="{FF2B5EF4-FFF2-40B4-BE49-F238E27FC236}">
                <a16:creationId xmlns:a16="http://schemas.microsoft.com/office/drawing/2014/main" id="{317C5E51-DE72-4474-9F90-E096A8224584}"/>
              </a:ext>
            </a:extLst>
          </p:cNvPr>
          <p:cNvSpPr>
            <a:spLocks noGrp="1"/>
          </p:cNvSpPr>
          <p:nvPr>
            <p:ph type="subTitle" idx="1"/>
          </p:nvPr>
        </p:nvSpPr>
        <p:spPr>
          <a:xfrm>
            <a:off x="965505" y="4777380"/>
            <a:ext cx="10260990" cy="1209763"/>
          </a:xfrm>
        </p:spPr>
        <p:txBody>
          <a:bodyPr>
            <a:normAutofit/>
          </a:bodyPr>
          <a:lstStyle/>
          <a:p>
            <a:pPr lvl="0" algn="ctr"/>
            <a:r>
              <a:rPr lang="en-GB" sz="2400" dirty="0">
                <a:solidFill>
                  <a:schemeClr val="bg2"/>
                </a:solidFill>
              </a:rPr>
              <a:t>Level 4/5 Group 14: Ethan Ward, </a:t>
            </a:r>
            <a:r>
              <a:rPr lang="en-GB" sz="2400" dirty="0" err="1">
                <a:solidFill>
                  <a:schemeClr val="bg2"/>
                </a:solidFill>
              </a:rPr>
              <a:t>Petrut</a:t>
            </a:r>
            <a:r>
              <a:rPr lang="en-GB" sz="2400" dirty="0">
                <a:solidFill>
                  <a:schemeClr val="bg2"/>
                </a:solidFill>
              </a:rPr>
              <a:t> </a:t>
            </a:r>
            <a:r>
              <a:rPr lang="en-GB" sz="2400" dirty="0" err="1">
                <a:solidFill>
                  <a:schemeClr val="bg2"/>
                </a:solidFill>
              </a:rPr>
              <a:t>Vasile</a:t>
            </a:r>
            <a:r>
              <a:rPr lang="en-GB" sz="2400" dirty="0">
                <a:solidFill>
                  <a:schemeClr val="bg2"/>
                </a:solidFill>
              </a:rPr>
              <a:t>, Toby White</a:t>
            </a:r>
          </a:p>
          <a:p>
            <a:pPr algn="ctr"/>
            <a:endParaRPr lang="en-GB" sz="2400" dirty="0">
              <a:solidFill>
                <a:schemeClr val="bg2"/>
              </a:solidFill>
            </a:endParaRPr>
          </a:p>
        </p:txBody>
      </p:sp>
    </p:spTree>
    <p:extLst>
      <p:ext uri="{BB962C8B-B14F-4D97-AF65-F5344CB8AC3E}">
        <p14:creationId xmlns:p14="http://schemas.microsoft.com/office/powerpoint/2010/main" val="42352922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1440A-3042-4C09-8B9B-D069DBFD4FDE}"/>
              </a:ext>
            </a:extLst>
          </p:cNvPr>
          <p:cNvSpPr>
            <a:spLocks noGrp="1"/>
          </p:cNvSpPr>
          <p:nvPr>
            <p:ph type="title"/>
          </p:nvPr>
        </p:nvSpPr>
        <p:spPr/>
        <p:txBody>
          <a:bodyPr/>
          <a:lstStyle/>
          <a:p>
            <a:r>
              <a:rPr lang="en-GB" dirty="0"/>
              <a:t>Add in an art slide?</a:t>
            </a:r>
          </a:p>
        </p:txBody>
      </p:sp>
      <p:sp>
        <p:nvSpPr>
          <p:cNvPr id="3" name="Content Placeholder 2">
            <a:extLst>
              <a:ext uri="{FF2B5EF4-FFF2-40B4-BE49-F238E27FC236}">
                <a16:creationId xmlns:a16="http://schemas.microsoft.com/office/drawing/2014/main" id="{63157644-4C55-4187-AB1C-ED6373C5F978}"/>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9044769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D9554-1741-4629-B62D-1C02996DE221}"/>
              </a:ext>
            </a:extLst>
          </p:cNvPr>
          <p:cNvSpPr>
            <a:spLocks noGrp="1"/>
          </p:cNvSpPr>
          <p:nvPr>
            <p:ph type="title"/>
          </p:nvPr>
        </p:nvSpPr>
        <p:spPr/>
        <p:txBody>
          <a:bodyPr/>
          <a:lstStyle/>
          <a:p>
            <a:r>
              <a:rPr lang="en-GB" dirty="0"/>
              <a:t>The following week</a:t>
            </a:r>
          </a:p>
        </p:txBody>
      </p:sp>
      <p:sp>
        <p:nvSpPr>
          <p:cNvPr id="3" name="Content Placeholder 2">
            <a:extLst>
              <a:ext uri="{FF2B5EF4-FFF2-40B4-BE49-F238E27FC236}">
                <a16:creationId xmlns:a16="http://schemas.microsoft.com/office/drawing/2014/main" id="{5B90EE24-1240-4B7B-8D92-EA4B79F1A4B4}"/>
              </a:ext>
            </a:extLst>
          </p:cNvPr>
          <p:cNvSpPr>
            <a:spLocks noGrp="1"/>
          </p:cNvSpPr>
          <p:nvPr>
            <p:ph idx="1"/>
          </p:nvPr>
        </p:nvSpPr>
        <p:spPr/>
        <p:txBody>
          <a:bodyPr>
            <a:normAutofit/>
          </a:bodyPr>
          <a:lstStyle/>
          <a:p>
            <a:pPr marL="0" indent="0" algn="ctr">
              <a:buNone/>
            </a:pPr>
            <a:endParaRPr lang="en-GB" sz="3200" dirty="0"/>
          </a:p>
          <a:p>
            <a:pPr marL="0" indent="0" algn="ctr">
              <a:buNone/>
            </a:pPr>
            <a:r>
              <a:rPr lang="en-GB" sz="3200" dirty="0"/>
              <a:t>Polishing the game</a:t>
            </a:r>
          </a:p>
          <a:p>
            <a:pPr marL="0" indent="0" algn="ctr">
              <a:buNone/>
            </a:pPr>
            <a:endParaRPr lang="en-GB" sz="3200" dirty="0"/>
          </a:p>
          <a:p>
            <a:pPr marL="0" indent="0" algn="ctr">
              <a:buNone/>
            </a:pPr>
            <a:endParaRPr lang="en-GB" sz="3200" dirty="0"/>
          </a:p>
          <a:p>
            <a:pPr marL="0" indent="0" algn="ctr">
              <a:buNone/>
            </a:pPr>
            <a:r>
              <a:rPr lang="en-GB" sz="3200" dirty="0"/>
              <a:t>Balancing</a:t>
            </a:r>
          </a:p>
        </p:txBody>
      </p:sp>
      <p:sp>
        <p:nvSpPr>
          <p:cNvPr id="4" name="TextBox 3">
            <a:extLst>
              <a:ext uri="{FF2B5EF4-FFF2-40B4-BE49-F238E27FC236}">
                <a16:creationId xmlns:a16="http://schemas.microsoft.com/office/drawing/2014/main" id="{800B2F8C-C1FD-4B10-9A2A-8DE613366DEC}"/>
              </a:ext>
            </a:extLst>
          </p:cNvPr>
          <p:cNvSpPr txBox="1"/>
          <p:nvPr/>
        </p:nvSpPr>
        <p:spPr>
          <a:xfrm>
            <a:off x="10610850" y="147917"/>
            <a:ext cx="342900" cy="923330"/>
          </a:xfrm>
          <a:prstGeom prst="rect">
            <a:avLst/>
          </a:prstGeom>
          <a:noFill/>
        </p:spPr>
        <p:txBody>
          <a:bodyPr wrap="square" rtlCol="0">
            <a:spAutoFit/>
          </a:bodyPr>
          <a:lstStyle/>
          <a:p>
            <a:r>
              <a:rPr lang="en-GB" dirty="0"/>
              <a:t>E</a:t>
            </a:r>
          </a:p>
          <a:p>
            <a:r>
              <a:rPr lang="en-GB" dirty="0"/>
              <a:t>&amp;</a:t>
            </a:r>
          </a:p>
          <a:p>
            <a:r>
              <a:rPr lang="en-GB" dirty="0"/>
              <a:t>P</a:t>
            </a:r>
          </a:p>
        </p:txBody>
      </p:sp>
    </p:spTree>
    <p:extLst>
      <p:ext uri="{BB962C8B-B14F-4D97-AF65-F5344CB8AC3E}">
        <p14:creationId xmlns:p14="http://schemas.microsoft.com/office/powerpoint/2010/main" val="855245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1F416-5594-4C07-ADDF-FE02BFFE75D1}"/>
              </a:ext>
            </a:extLst>
          </p:cNvPr>
          <p:cNvSpPr>
            <a:spLocks noGrp="1"/>
          </p:cNvSpPr>
          <p:nvPr>
            <p:ph type="title"/>
          </p:nvPr>
        </p:nvSpPr>
        <p:spPr>
          <a:xfrm>
            <a:off x="1393638" y="2728735"/>
            <a:ext cx="9404723" cy="1400530"/>
          </a:xfrm>
        </p:spPr>
        <p:txBody>
          <a:bodyPr/>
          <a:lstStyle/>
          <a:p>
            <a:pPr algn="ctr"/>
            <a:r>
              <a:rPr lang="en-GB" dirty="0"/>
              <a:t>Any Questions?</a:t>
            </a:r>
          </a:p>
        </p:txBody>
      </p:sp>
    </p:spTree>
    <p:extLst>
      <p:ext uri="{BB962C8B-B14F-4D97-AF65-F5344CB8AC3E}">
        <p14:creationId xmlns:p14="http://schemas.microsoft.com/office/powerpoint/2010/main" val="4207036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F9E9F-BD9C-40B1-9490-41C21A7839D0}"/>
              </a:ext>
            </a:extLst>
          </p:cNvPr>
          <p:cNvSpPr>
            <a:spLocks noGrp="1"/>
          </p:cNvSpPr>
          <p:nvPr>
            <p:ph type="title"/>
          </p:nvPr>
        </p:nvSpPr>
        <p:spPr/>
        <p:txBody>
          <a:bodyPr/>
          <a:lstStyle/>
          <a:p>
            <a:r>
              <a:rPr lang="en-GB" dirty="0"/>
              <a:t>How the game fits the brief</a:t>
            </a:r>
          </a:p>
        </p:txBody>
      </p:sp>
      <p:sp>
        <p:nvSpPr>
          <p:cNvPr id="3" name="Content Placeholder 2">
            <a:extLst>
              <a:ext uri="{FF2B5EF4-FFF2-40B4-BE49-F238E27FC236}">
                <a16:creationId xmlns:a16="http://schemas.microsoft.com/office/drawing/2014/main" id="{35BCE0E4-12ED-4056-BB4E-B3485D3E505F}"/>
              </a:ext>
            </a:extLst>
          </p:cNvPr>
          <p:cNvSpPr>
            <a:spLocks noGrp="1"/>
          </p:cNvSpPr>
          <p:nvPr>
            <p:ph idx="1"/>
          </p:nvPr>
        </p:nvSpPr>
        <p:spPr/>
        <p:txBody>
          <a:bodyPr>
            <a:normAutofit/>
          </a:bodyPr>
          <a:lstStyle/>
          <a:p>
            <a:r>
              <a:rPr lang="en-GB" sz="3200" dirty="0"/>
              <a:t>Symmetrical 2D </a:t>
            </a:r>
          </a:p>
          <a:p>
            <a:r>
              <a:rPr lang="en-GB" sz="3200" dirty="0"/>
              <a:t>turn based multiplayer game </a:t>
            </a:r>
          </a:p>
          <a:p>
            <a:r>
              <a:rPr lang="en-GB" sz="3200" dirty="0"/>
              <a:t>played on a single mobile device </a:t>
            </a:r>
          </a:p>
          <a:p>
            <a:r>
              <a:rPr lang="en-GB" sz="3200" dirty="0"/>
              <a:t>controlled by tapping</a:t>
            </a:r>
          </a:p>
        </p:txBody>
      </p:sp>
      <p:sp>
        <p:nvSpPr>
          <p:cNvPr id="4" name="TextBox 3">
            <a:extLst>
              <a:ext uri="{FF2B5EF4-FFF2-40B4-BE49-F238E27FC236}">
                <a16:creationId xmlns:a16="http://schemas.microsoft.com/office/drawing/2014/main" id="{8932EE29-F110-4E89-92B3-FCDFBAEA9BB0}"/>
              </a:ext>
            </a:extLst>
          </p:cNvPr>
          <p:cNvSpPr txBox="1"/>
          <p:nvPr/>
        </p:nvSpPr>
        <p:spPr>
          <a:xfrm>
            <a:off x="10610850" y="452718"/>
            <a:ext cx="342900" cy="369332"/>
          </a:xfrm>
          <a:prstGeom prst="rect">
            <a:avLst/>
          </a:prstGeom>
          <a:noFill/>
        </p:spPr>
        <p:txBody>
          <a:bodyPr wrap="square" rtlCol="0">
            <a:spAutoFit/>
          </a:bodyPr>
          <a:lstStyle/>
          <a:p>
            <a:r>
              <a:rPr lang="en-GB" dirty="0"/>
              <a:t>E</a:t>
            </a:r>
          </a:p>
        </p:txBody>
      </p:sp>
    </p:spTree>
    <p:extLst>
      <p:ext uri="{BB962C8B-B14F-4D97-AF65-F5344CB8AC3E}">
        <p14:creationId xmlns:p14="http://schemas.microsoft.com/office/powerpoint/2010/main" val="2225047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86346-C40E-4C1F-B1A9-12597FACBFC3}"/>
              </a:ext>
            </a:extLst>
          </p:cNvPr>
          <p:cNvSpPr>
            <a:spLocks noGrp="1"/>
          </p:cNvSpPr>
          <p:nvPr>
            <p:ph type="title"/>
          </p:nvPr>
        </p:nvSpPr>
        <p:spPr>
          <a:xfrm>
            <a:off x="648930" y="629266"/>
            <a:ext cx="9252154" cy="1223983"/>
          </a:xfrm>
        </p:spPr>
        <p:txBody>
          <a:bodyPr>
            <a:normAutofit/>
          </a:bodyPr>
          <a:lstStyle/>
          <a:p>
            <a:r>
              <a:rPr lang="en-GB" dirty="0"/>
              <a:t>Target audience</a:t>
            </a:r>
          </a:p>
        </p:txBody>
      </p:sp>
      <p:sp>
        <p:nvSpPr>
          <p:cNvPr id="3" name="Content Placeholder 2">
            <a:extLst>
              <a:ext uri="{FF2B5EF4-FFF2-40B4-BE49-F238E27FC236}">
                <a16:creationId xmlns:a16="http://schemas.microsoft.com/office/drawing/2014/main" id="{7D515C41-FF5C-4B11-AD41-549AB474B57B}"/>
              </a:ext>
            </a:extLst>
          </p:cNvPr>
          <p:cNvSpPr>
            <a:spLocks noGrp="1"/>
          </p:cNvSpPr>
          <p:nvPr>
            <p:ph idx="1"/>
          </p:nvPr>
        </p:nvSpPr>
        <p:spPr>
          <a:xfrm>
            <a:off x="1103311" y="2052214"/>
            <a:ext cx="4338409" cy="4196185"/>
          </a:xfrm>
        </p:spPr>
        <p:txBody>
          <a:bodyPr>
            <a:normAutofit/>
          </a:bodyPr>
          <a:lstStyle/>
          <a:p>
            <a:r>
              <a:rPr lang="en-GB" sz="3000" dirty="0"/>
              <a:t>Core audience</a:t>
            </a:r>
          </a:p>
          <a:p>
            <a:pPr lvl="1"/>
            <a:r>
              <a:rPr lang="en-GB" sz="3000" dirty="0"/>
              <a:t>Casual mobile gamers</a:t>
            </a:r>
          </a:p>
          <a:p>
            <a:pPr lvl="1"/>
            <a:r>
              <a:rPr lang="en-GB" sz="3000" dirty="0"/>
              <a:t>Ages between </a:t>
            </a:r>
          </a:p>
          <a:p>
            <a:pPr lvl="2"/>
            <a:r>
              <a:rPr lang="en-GB" sz="2800" dirty="0"/>
              <a:t>14 - 35</a:t>
            </a:r>
          </a:p>
          <a:p>
            <a:pPr lvl="1"/>
            <a:r>
              <a:rPr lang="en-GB" sz="3000" dirty="0"/>
              <a:t>Male</a:t>
            </a:r>
          </a:p>
        </p:txBody>
      </p:sp>
      <p:sp>
        <p:nvSpPr>
          <p:cNvPr id="6" name="TextBox 5">
            <a:extLst>
              <a:ext uri="{FF2B5EF4-FFF2-40B4-BE49-F238E27FC236}">
                <a16:creationId xmlns:a16="http://schemas.microsoft.com/office/drawing/2014/main" id="{B06531AE-598C-44AE-B6E8-136B853BC0DB}"/>
              </a:ext>
            </a:extLst>
          </p:cNvPr>
          <p:cNvSpPr txBox="1"/>
          <p:nvPr/>
        </p:nvSpPr>
        <p:spPr>
          <a:xfrm>
            <a:off x="10610850" y="452718"/>
            <a:ext cx="342900" cy="369332"/>
          </a:xfrm>
          <a:prstGeom prst="rect">
            <a:avLst/>
          </a:prstGeom>
          <a:noFill/>
        </p:spPr>
        <p:txBody>
          <a:bodyPr wrap="square" rtlCol="0">
            <a:spAutoFit/>
          </a:bodyPr>
          <a:lstStyle/>
          <a:p>
            <a:r>
              <a:rPr lang="en-GB" dirty="0"/>
              <a:t>E</a:t>
            </a:r>
          </a:p>
        </p:txBody>
      </p:sp>
      <p:pic>
        <p:nvPicPr>
          <p:cNvPr id="7" name="Picture 6">
            <a:extLst>
              <a:ext uri="{FF2B5EF4-FFF2-40B4-BE49-F238E27FC236}">
                <a16:creationId xmlns:a16="http://schemas.microsoft.com/office/drawing/2014/main" id="{412FC83C-F240-427D-948A-5EB479F932E9}"/>
              </a:ext>
            </a:extLst>
          </p:cNvPr>
          <p:cNvPicPr>
            <a:picLocks noChangeAspect="1"/>
          </p:cNvPicPr>
          <p:nvPr/>
        </p:nvPicPr>
        <p:blipFill>
          <a:blip r:embed="rId4"/>
          <a:stretch>
            <a:fillRect/>
          </a:stretch>
        </p:blipFill>
        <p:spPr>
          <a:xfrm>
            <a:off x="5441720" y="2052214"/>
            <a:ext cx="6596027" cy="3879066"/>
          </a:xfrm>
          <a:prstGeom prst="rect">
            <a:avLst/>
          </a:prstGeom>
        </p:spPr>
      </p:pic>
    </p:spTree>
    <p:extLst>
      <p:ext uri="{BB962C8B-B14F-4D97-AF65-F5344CB8AC3E}">
        <p14:creationId xmlns:p14="http://schemas.microsoft.com/office/powerpoint/2010/main" val="2382564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CB896-5A1A-478D-B140-36340D72D55E}"/>
              </a:ext>
            </a:extLst>
          </p:cNvPr>
          <p:cNvSpPr>
            <a:spLocks noGrp="1"/>
          </p:cNvSpPr>
          <p:nvPr>
            <p:ph type="title"/>
          </p:nvPr>
        </p:nvSpPr>
        <p:spPr/>
        <p:txBody>
          <a:bodyPr/>
          <a:lstStyle/>
          <a:p>
            <a:r>
              <a:rPr lang="en-GB" dirty="0"/>
              <a:t>How we iterated based on feedback</a:t>
            </a:r>
          </a:p>
        </p:txBody>
      </p:sp>
      <p:sp>
        <p:nvSpPr>
          <p:cNvPr id="3" name="Content Placeholder 2">
            <a:extLst>
              <a:ext uri="{FF2B5EF4-FFF2-40B4-BE49-F238E27FC236}">
                <a16:creationId xmlns:a16="http://schemas.microsoft.com/office/drawing/2014/main" id="{AAC03F2F-D79A-4EAF-B782-11007EF63E42}"/>
              </a:ext>
            </a:extLst>
          </p:cNvPr>
          <p:cNvSpPr>
            <a:spLocks noGrp="1"/>
          </p:cNvSpPr>
          <p:nvPr>
            <p:ph idx="1"/>
          </p:nvPr>
        </p:nvSpPr>
        <p:spPr/>
        <p:txBody>
          <a:bodyPr>
            <a:normAutofit/>
          </a:bodyPr>
          <a:lstStyle/>
          <a:p>
            <a:pPr marL="0" indent="0" algn="ctr">
              <a:buNone/>
            </a:pPr>
            <a:endParaRPr lang="en-GB" sz="3200" dirty="0"/>
          </a:p>
          <a:p>
            <a:pPr marL="0" indent="0" algn="ctr">
              <a:buNone/>
            </a:pPr>
            <a:r>
              <a:rPr lang="en-GB" sz="3200" dirty="0"/>
              <a:t>Single set of buttons</a:t>
            </a:r>
          </a:p>
          <a:p>
            <a:pPr algn="ctr"/>
            <a:endParaRPr lang="en-GB" sz="3200" dirty="0"/>
          </a:p>
          <a:p>
            <a:pPr marL="0" indent="0" algn="ctr">
              <a:buNone/>
            </a:pPr>
            <a:r>
              <a:rPr lang="en-GB" sz="3200" dirty="0"/>
              <a:t>More ways to play</a:t>
            </a:r>
          </a:p>
          <a:p>
            <a:pPr marL="0" indent="0" algn="ctr">
              <a:buNone/>
            </a:pPr>
            <a:endParaRPr lang="en-GB" sz="3200" dirty="0"/>
          </a:p>
          <a:p>
            <a:pPr marL="0" indent="0" algn="ctr">
              <a:buNone/>
            </a:pPr>
            <a:r>
              <a:rPr lang="en-GB" sz="3200" dirty="0"/>
              <a:t>More intuitive</a:t>
            </a:r>
          </a:p>
        </p:txBody>
      </p:sp>
      <p:sp>
        <p:nvSpPr>
          <p:cNvPr id="5" name="TextBox 4">
            <a:extLst>
              <a:ext uri="{FF2B5EF4-FFF2-40B4-BE49-F238E27FC236}">
                <a16:creationId xmlns:a16="http://schemas.microsoft.com/office/drawing/2014/main" id="{946F07AE-23AD-4F2F-83E9-97DC0589D5A1}"/>
              </a:ext>
            </a:extLst>
          </p:cNvPr>
          <p:cNvSpPr txBox="1"/>
          <p:nvPr/>
        </p:nvSpPr>
        <p:spPr>
          <a:xfrm>
            <a:off x="10610850" y="452718"/>
            <a:ext cx="342900" cy="369332"/>
          </a:xfrm>
          <a:prstGeom prst="rect">
            <a:avLst/>
          </a:prstGeom>
          <a:noFill/>
        </p:spPr>
        <p:txBody>
          <a:bodyPr wrap="square" rtlCol="0">
            <a:spAutoFit/>
          </a:bodyPr>
          <a:lstStyle/>
          <a:p>
            <a:r>
              <a:rPr lang="en-GB" dirty="0"/>
              <a:t>T</a:t>
            </a:r>
          </a:p>
        </p:txBody>
      </p:sp>
      <p:sp>
        <p:nvSpPr>
          <p:cNvPr id="4" name="TextBox 3">
            <a:extLst>
              <a:ext uri="{FF2B5EF4-FFF2-40B4-BE49-F238E27FC236}">
                <a16:creationId xmlns:a16="http://schemas.microsoft.com/office/drawing/2014/main" id="{C5AF1035-64A6-4D6D-9407-CEAEC8015714}"/>
              </a:ext>
            </a:extLst>
          </p:cNvPr>
          <p:cNvSpPr txBox="1"/>
          <p:nvPr/>
        </p:nvSpPr>
        <p:spPr>
          <a:xfrm>
            <a:off x="9144000" y="4457700"/>
            <a:ext cx="4426212" cy="923330"/>
          </a:xfrm>
          <a:prstGeom prst="rect">
            <a:avLst/>
          </a:prstGeom>
          <a:noFill/>
        </p:spPr>
        <p:txBody>
          <a:bodyPr wrap="none" rtlCol="0">
            <a:spAutoFit/>
          </a:bodyPr>
          <a:lstStyle/>
          <a:p>
            <a:r>
              <a:rPr lang="en-GB" dirty="0"/>
              <a:t>Add in screen shot of buttons/symbols</a:t>
            </a:r>
          </a:p>
          <a:p>
            <a:endParaRPr lang="en-GB" dirty="0"/>
          </a:p>
          <a:p>
            <a:r>
              <a:rPr lang="en-GB" dirty="0"/>
              <a:t>And the single pendulum</a:t>
            </a:r>
          </a:p>
        </p:txBody>
      </p:sp>
    </p:spTree>
    <p:extLst>
      <p:ext uri="{BB962C8B-B14F-4D97-AF65-F5344CB8AC3E}">
        <p14:creationId xmlns:p14="http://schemas.microsoft.com/office/powerpoint/2010/main" val="3791979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C51B4-F8AB-4319-8469-886E389188DE}"/>
              </a:ext>
            </a:extLst>
          </p:cNvPr>
          <p:cNvSpPr>
            <a:spLocks noGrp="1"/>
          </p:cNvSpPr>
          <p:nvPr>
            <p:ph type="title"/>
          </p:nvPr>
        </p:nvSpPr>
        <p:spPr>
          <a:xfrm>
            <a:off x="646111" y="452718"/>
            <a:ext cx="9404723" cy="839053"/>
          </a:xfrm>
        </p:spPr>
        <p:txBody>
          <a:bodyPr/>
          <a:lstStyle/>
          <a:p>
            <a:r>
              <a:rPr lang="en-GB" dirty="0"/>
              <a:t>What does the player do?</a:t>
            </a:r>
          </a:p>
        </p:txBody>
      </p:sp>
      <p:sp>
        <p:nvSpPr>
          <p:cNvPr id="4" name="TextBox 3">
            <a:extLst>
              <a:ext uri="{FF2B5EF4-FFF2-40B4-BE49-F238E27FC236}">
                <a16:creationId xmlns:a16="http://schemas.microsoft.com/office/drawing/2014/main" id="{5C89ADB2-DB96-4FDA-909F-906186794C7E}"/>
              </a:ext>
            </a:extLst>
          </p:cNvPr>
          <p:cNvSpPr txBox="1"/>
          <p:nvPr/>
        </p:nvSpPr>
        <p:spPr>
          <a:xfrm>
            <a:off x="10610850" y="452718"/>
            <a:ext cx="342900" cy="369332"/>
          </a:xfrm>
          <a:prstGeom prst="rect">
            <a:avLst/>
          </a:prstGeom>
          <a:noFill/>
        </p:spPr>
        <p:txBody>
          <a:bodyPr wrap="square" rtlCol="0">
            <a:spAutoFit/>
          </a:bodyPr>
          <a:lstStyle/>
          <a:p>
            <a:r>
              <a:rPr lang="en-GB" dirty="0"/>
              <a:t>P</a:t>
            </a:r>
          </a:p>
        </p:txBody>
      </p:sp>
      <p:sp>
        <p:nvSpPr>
          <p:cNvPr id="6" name="Content Placeholder 5">
            <a:extLst>
              <a:ext uri="{FF2B5EF4-FFF2-40B4-BE49-F238E27FC236}">
                <a16:creationId xmlns:a16="http://schemas.microsoft.com/office/drawing/2014/main" id="{49367D90-46FD-42CF-86AF-2C69B2F29DA3}"/>
              </a:ext>
            </a:extLst>
          </p:cNvPr>
          <p:cNvSpPr>
            <a:spLocks noGrp="1"/>
          </p:cNvSpPr>
          <p:nvPr>
            <p:ph idx="1"/>
          </p:nvPr>
        </p:nvSpPr>
        <p:spPr/>
        <p:txBody>
          <a:bodyPr/>
          <a:lstStyle/>
          <a:p>
            <a:r>
              <a:rPr lang="en-GB" dirty="0"/>
              <a:t>Insert Video here</a:t>
            </a:r>
          </a:p>
        </p:txBody>
      </p:sp>
    </p:spTree>
    <p:extLst>
      <p:ext uri="{BB962C8B-B14F-4D97-AF65-F5344CB8AC3E}">
        <p14:creationId xmlns:p14="http://schemas.microsoft.com/office/powerpoint/2010/main" val="2234175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D9CEF-C4EB-4584-B49F-A02E873D6779}"/>
              </a:ext>
            </a:extLst>
          </p:cNvPr>
          <p:cNvSpPr>
            <a:spLocks noGrp="1"/>
          </p:cNvSpPr>
          <p:nvPr>
            <p:ph type="title"/>
          </p:nvPr>
        </p:nvSpPr>
        <p:spPr/>
        <p:txBody>
          <a:bodyPr/>
          <a:lstStyle/>
          <a:p>
            <a:r>
              <a:rPr lang="en-GB" dirty="0"/>
              <a:t>Mechanics: </a:t>
            </a:r>
          </a:p>
        </p:txBody>
      </p:sp>
      <p:sp>
        <p:nvSpPr>
          <p:cNvPr id="3" name="Content Placeholder 2">
            <a:extLst>
              <a:ext uri="{FF2B5EF4-FFF2-40B4-BE49-F238E27FC236}">
                <a16:creationId xmlns:a16="http://schemas.microsoft.com/office/drawing/2014/main" id="{631A7050-10F3-4ED1-991E-B2AA17989DB6}"/>
              </a:ext>
            </a:extLst>
          </p:cNvPr>
          <p:cNvSpPr>
            <a:spLocks noGrp="1"/>
          </p:cNvSpPr>
          <p:nvPr>
            <p:ph idx="1"/>
          </p:nvPr>
        </p:nvSpPr>
        <p:spPr/>
        <p:txBody>
          <a:bodyPr>
            <a:normAutofit/>
          </a:bodyPr>
          <a:lstStyle/>
          <a:p>
            <a:pPr marL="0" indent="0" algn="ctr">
              <a:buNone/>
            </a:pPr>
            <a:r>
              <a:rPr lang="en-GB" sz="3600" dirty="0"/>
              <a:t>Attack</a:t>
            </a:r>
          </a:p>
          <a:p>
            <a:pPr marL="0" indent="0" algn="ctr">
              <a:buNone/>
            </a:pPr>
            <a:r>
              <a:rPr lang="en-GB" sz="3600" dirty="0"/>
              <a:t>Dodge</a:t>
            </a:r>
          </a:p>
          <a:p>
            <a:pPr marL="0" indent="0" algn="ctr">
              <a:buNone/>
            </a:pPr>
            <a:r>
              <a:rPr lang="en-GB" sz="3600" dirty="0"/>
              <a:t>Speed up</a:t>
            </a:r>
          </a:p>
          <a:p>
            <a:pPr marL="0" indent="0" algn="ctr">
              <a:buNone/>
            </a:pPr>
            <a:r>
              <a:rPr lang="en-GB" sz="3600" dirty="0"/>
              <a:t>Heal</a:t>
            </a:r>
          </a:p>
          <a:p>
            <a:pPr marL="0" indent="0" algn="ctr">
              <a:buNone/>
            </a:pPr>
            <a:endParaRPr lang="en-GB" sz="3600" dirty="0"/>
          </a:p>
          <a:p>
            <a:pPr marL="0" indent="0" algn="ctr">
              <a:buNone/>
            </a:pPr>
            <a:r>
              <a:rPr lang="en-GB" sz="3600" dirty="0"/>
              <a:t>Pendulum</a:t>
            </a:r>
          </a:p>
        </p:txBody>
      </p:sp>
      <p:sp>
        <p:nvSpPr>
          <p:cNvPr id="4" name="TextBox 3">
            <a:extLst>
              <a:ext uri="{FF2B5EF4-FFF2-40B4-BE49-F238E27FC236}">
                <a16:creationId xmlns:a16="http://schemas.microsoft.com/office/drawing/2014/main" id="{F6E057A5-D628-4E7B-B7C3-E0DBA1EC1350}"/>
              </a:ext>
            </a:extLst>
          </p:cNvPr>
          <p:cNvSpPr txBox="1"/>
          <p:nvPr/>
        </p:nvSpPr>
        <p:spPr>
          <a:xfrm>
            <a:off x="10610850" y="452718"/>
            <a:ext cx="342900" cy="369332"/>
          </a:xfrm>
          <a:prstGeom prst="rect">
            <a:avLst/>
          </a:prstGeom>
          <a:noFill/>
        </p:spPr>
        <p:txBody>
          <a:bodyPr wrap="square" rtlCol="0">
            <a:spAutoFit/>
          </a:bodyPr>
          <a:lstStyle/>
          <a:p>
            <a:r>
              <a:rPr lang="en-GB" dirty="0"/>
              <a:t>P</a:t>
            </a:r>
          </a:p>
        </p:txBody>
      </p:sp>
    </p:spTree>
    <p:extLst>
      <p:ext uri="{BB962C8B-B14F-4D97-AF65-F5344CB8AC3E}">
        <p14:creationId xmlns:p14="http://schemas.microsoft.com/office/powerpoint/2010/main" val="345086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5A943-83D0-4753-AA1C-4A6833FF9B39}"/>
              </a:ext>
            </a:extLst>
          </p:cNvPr>
          <p:cNvSpPr>
            <a:spLocks noGrp="1"/>
          </p:cNvSpPr>
          <p:nvPr>
            <p:ph type="title"/>
          </p:nvPr>
        </p:nvSpPr>
        <p:spPr/>
        <p:txBody>
          <a:bodyPr/>
          <a:lstStyle/>
          <a:p>
            <a:r>
              <a:rPr lang="en-GB" dirty="0"/>
              <a:t>The player experience &amp; emotions</a:t>
            </a:r>
          </a:p>
        </p:txBody>
      </p:sp>
      <p:sp>
        <p:nvSpPr>
          <p:cNvPr id="3" name="Content Placeholder 2">
            <a:extLst>
              <a:ext uri="{FF2B5EF4-FFF2-40B4-BE49-F238E27FC236}">
                <a16:creationId xmlns:a16="http://schemas.microsoft.com/office/drawing/2014/main" id="{5E33382E-A521-4D39-8DD5-E2DC47E4FE22}"/>
              </a:ext>
            </a:extLst>
          </p:cNvPr>
          <p:cNvSpPr>
            <a:spLocks noGrp="1"/>
          </p:cNvSpPr>
          <p:nvPr>
            <p:ph idx="1"/>
          </p:nvPr>
        </p:nvSpPr>
        <p:spPr/>
        <p:txBody>
          <a:bodyPr>
            <a:normAutofit/>
          </a:bodyPr>
          <a:lstStyle/>
          <a:p>
            <a:r>
              <a:rPr lang="en-GB" sz="3000" dirty="0"/>
              <a:t>Desired emotions: </a:t>
            </a:r>
          </a:p>
          <a:p>
            <a:r>
              <a:rPr lang="en-GB" sz="3000" dirty="0"/>
              <a:t>Joy, Fear.</a:t>
            </a:r>
          </a:p>
          <a:p>
            <a:r>
              <a:rPr lang="en-GB" sz="3000" dirty="0"/>
              <a:t>Relief, Nervousness.</a:t>
            </a:r>
          </a:p>
          <a:p>
            <a:endParaRPr lang="en-GB" sz="3000" dirty="0"/>
          </a:p>
          <a:p>
            <a:r>
              <a:rPr lang="en-GB" sz="3000" dirty="0"/>
              <a:t>We aim for:</a:t>
            </a:r>
          </a:p>
          <a:p>
            <a:r>
              <a:rPr lang="en-GB" sz="3000" dirty="0"/>
              <a:t> People Fun.</a:t>
            </a:r>
          </a:p>
          <a:p>
            <a:r>
              <a:rPr lang="en-GB" sz="3000" dirty="0"/>
              <a:t> Hard Fun.</a:t>
            </a:r>
          </a:p>
        </p:txBody>
      </p:sp>
      <p:sp>
        <p:nvSpPr>
          <p:cNvPr id="4" name="TextBox 3">
            <a:extLst>
              <a:ext uri="{FF2B5EF4-FFF2-40B4-BE49-F238E27FC236}">
                <a16:creationId xmlns:a16="http://schemas.microsoft.com/office/drawing/2014/main" id="{DDFE9877-5324-4066-8155-BB7140AE1EB4}"/>
              </a:ext>
            </a:extLst>
          </p:cNvPr>
          <p:cNvSpPr txBox="1"/>
          <p:nvPr/>
        </p:nvSpPr>
        <p:spPr>
          <a:xfrm>
            <a:off x="10610850" y="452718"/>
            <a:ext cx="342900" cy="369332"/>
          </a:xfrm>
          <a:prstGeom prst="rect">
            <a:avLst/>
          </a:prstGeom>
          <a:noFill/>
        </p:spPr>
        <p:txBody>
          <a:bodyPr wrap="square" rtlCol="0">
            <a:spAutoFit/>
          </a:bodyPr>
          <a:lstStyle/>
          <a:p>
            <a:r>
              <a:rPr lang="en-GB" dirty="0"/>
              <a:t>T</a:t>
            </a:r>
          </a:p>
        </p:txBody>
      </p:sp>
      <p:sp>
        <p:nvSpPr>
          <p:cNvPr id="5" name="Dreptunghi 4">
            <a:extLst>
              <a:ext uri="{FF2B5EF4-FFF2-40B4-BE49-F238E27FC236}">
                <a16:creationId xmlns:a16="http://schemas.microsoft.com/office/drawing/2014/main" id="{68A4A122-AF5E-42E8-AC8F-50C977F82873}"/>
              </a:ext>
            </a:extLst>
          </p:cNvPr>
          <p:cNvSpPr/>
          <p:nvPr/>
        </p:nvSpPr>
        <p:spPr>
          <a:xfrm>
            <a:off x="5138845" y="4514850"/>
            <a:ext cx="4314286" cy="707886"/>
          </a:xfrm>
          <a:prstGeom prst="rect">
            <a:avLst/>
          </a:prstGeom>
        </p:spPr>
        <p:txBody>
          <a:bodyPr wrap="square">
            <a:spAutoFit/>
          </a:bodyPr>
          <a:lstStyle/>
          <a:p>
            <a:r>
              <a:rPr lang="en-US" sz="4000" dirty="0"/>
              <a:t>Schadenfreude.</a:t>
            </a:r>
          </a:p>
        </p:txBody>
      </p:sp>
      <p:sp>
        <p:nvSpPr>
          <p:cNvPr id="6" name="Dreptunghi 5">
            <a:extLst>
              <a:ext uri="{FF2B5EF4-FFF2-40B4-BE49-F238E27FC236}">
                <a16:creationId xmlns:a16="http://schemas.microsoft.com/office/drawing/2014/main" id="{5CDFF5C0-227F-434B-8CE5-80D7F405F492}"/>
              </a:ext>
            </a:extLst>
          </p:cNvPr>
          <p:cNvSpPr/>
          <p:nvPr/>
        </p:nvSpPr>
        <p:spPr>
          <a:xfrm>
            <a:off x="5138845" y="5368647"/>
            <a:ext cx="4314286" cy="707886"/>
          </a:xfrm>
          <a:prstGeom prst="rect">
            <a:avLst/>
          </a:prstGeom>
        </p:spPr>
        <p:txBody>
          <a:bodyPr wrap="square">
            <a:spAutoFit/>
          </a:bodyPr>
          <a:lstStyle/>
          <a:p>
            <a:r>
              <a:rPr lang="en-US" sz="4000" dirty="0" err="1"/>
              <a:t>Fiero</a:t>
            </a:r>
            <a:r>
              <a:rPr lang="en-US" sz="4000" dirty="0"/>
              <a:t>.</a:t>
            </a:r>
          </a:p>
        </p:txBody>
      </p:sp>
    </p:spTree>
    <p:extLst>
      <p:ext uri="{BB962C8B-B14F-4D97-AF65-F5344CB8AC3E}">
        <p14:creationId xmlns:p14="http://schemas.microsoft.com/office/powerpoint/2010/main" val="1822042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0E62F-782F-4ACF-883E-C01DCFC56AA2}"/>
              </a:ext>
            </a:extLst>
          </p:cNvPr>
          <p:cNvSpPr>
            <a:spLocks noGrp="1"/>
          </p:cNvSpPr>
          <p:nvPr>
            <p:ph type="title"/>
          </p:nvPr>
        </p:nvSpPr>
        <p:spPr/>
        <p:txBody>
          <a:bodyPr/>
          <a:lstStyle/>
          <a:p>
            <a:r>
              <a:rPr lang="en-GB" dirty="0"/>
              <a:t>What are the games challenges?</a:t>
            </a:r>
          </a:p>
        </p:txBody>
      </p:sp>
      <p:sp>
        <p:nvSpPr>
          <p:cNvPr id="3" name="Content Placeholder 2">
            <a:extLst>
              <a:ext uri="{FF2B5EF4-FFF2-40B4-BE49-F238E27FC236}">
                <a16:creationId xmlns:a16="http://schemas.microsoft.com/office/drawing/2014/main" id="{BC1716B1-6E25-4E8D-9760-7F764FFC262B}"/>
              </a:ext>
            </a:extLst>
          </p:cNvPr>
          <p:cNvSpPr>
            <a:spLocks noGrp="1"/>
          </p:cNvSpPr>
          <p:nvPr>
            <p:ph idx="1"/>
          </p:nvPr>
        </p:nvSpPr>
        <p:spPr/>
        <p:txBody>
          <a:bodyPr>
            <a:normAutofit/>
          </a:bodyPr>
          <a:lstStyle/>
          <a:p>
            <a:r>
              <a:rPr lang="en-GB" sz="3200" dirty="0"/>
              <a:t>Social</a:t>
            </a:r>
          </a:p>
          <a:p>
            <a:r>
              <a:rPr lang="en-GB" sz="3200" dirty="0"/>
              <a:t>Strategical</a:t>
            </a:r>
          </a:p>
          <a:p>
            <a:r>
              <a:rPr lang="en-GB" sz="3200" dirty="0"/>
              <a:t>Physical challenge</a:t>
            </a:r>
          </a:p>
          <a:p>
            <a:pPr lvl="1"/>
            <a:r>
              <a:rPr lang="en-GB" sz="3000" dirty="0"/>
              <a:t>Twitch mechanic</a:t>
            </a:r>
          </a:p>
        </p:txBody>
      </p:sp>
      <p:sp>
        <p:nvSpPr>
          <p:cNvPr id="4" name="TextBox 3">
            <a:extLst>
              <a:ext uri="{FF2B5EF4-FFF2-40B4-BE49-F238E27FC236}">
                <a16:creationId xmlns:a16="http://schemas.microsoft.com/office/drawing/2014/main" id="{92D77B54-0290-4018-9D3E-40407F07D633}"/>
              </a:ext>
            </a:extLst>
          </p:cNvPr>
          <p:cNvSpPr txBox="1"/>
          <p:nvPr/>
        </p:nvSpPr>
        <p:spPr>
          <a:xfrm>
            <a:off x="10610850" y="452718"/>
            <a:ext cx="342900" cy="369332"/>
          </a:xfrm>
          <a:prstGeom prst="rect">
            <a:avLst/>
          </a:prstGeom>
          <a:noFill/>
        </p:spPr>
        <p:txBody>
          <a:bodyPr wrap="square" rtlCol="0">
            <a:spAutoFit/>
          </a:bodyPr>
          <a:lstStyle/>
          <a:p>
            <a:r>
              <a:rPr lang="en-GB" dirty="0"/>
              <a:t>T</a:t>
            </a:r>
          </a:p>
        </p:txBody>
      </p:sp>
    </p:spTree>
    <p:extLst>
      <p:ext uri="{BB962C8B-B14F-4D97-AF65-F5344CB8AC3E}">
        <p14:creationId xmlns:p14="http://schemas.microsoft.com/office/powerpoint/2010/main" val="1743628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E726E-6C94-44B6-9491-69A03180DCD8}"/>
              </a:ext>
            </a:extLst>
          </p:cNvPr>
          <p:cNvSpPr>
            <a:spLocks noGrp="1"/>
          </p:cNvSpPr>
          <p:nvPr>
            <p:ph type="title"/>
          </p:nvPr>
        </p:nvSpPr>
        <p:spPr/>
        <p:txBody>
          <a:bodyPr/>
          <a:lstStyle/>
          <a:p>
            <a:r>
              <a:rPr lang="en-GB" dirty="0"/>
              <a:t>Meaningful choice</a:t>
            </a:r>
          </a:p>
        </p:txBody>
      </p:sp>
      <p:sp>
        <p:nvSpPr>
          <p:cNvPr id="3" name="Content Placeholder 2">
            <a:extLst>
              <a:ext uri="{FF2B5EF4-FFF2-40B4-BE49-F238E27FC236}">
                <a16:creationId xmlns:a16="http://schemas.microsoft.com/office/drawing/2014/main" id="{E11523FA-7486-49F6-971F-0DD6261F9F52}"/>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4463192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622</TotalTime>
  <Words>476</Words>
  <Application>Microsoft Office PowerPoint</Application>
  <PresentationFormat>Widescreen</PresentationFormat>
  <Paragraphs>117</Paragraphs>
  <Slides>12</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Century Gothic</vt:lpstr>
      <vt:lpstr>Tahoma</vt:lpstr>
      <vt:lpstr>Wingdings 3</vt:lpstr>
      <vt:lpstr>Ion</vt:lpstr>
      <vt:lpstr>Group 14 Vikings vs Spartans</vt:lpstr>
      <vt:lpstr>How the game fits the brief</vt:lpstr>
      <vt:lpstr>Target audience</vt:lpstr>
      <vt:lpstr>How we iterated based on feedback</vt:lpstr>
      <vt:lpstr>What does the player do?</vt:lpstr>
      <vt:lpstr>Mechanics: </vt:lpstr>
      <vt:lpstr>The player experience &amp; emotions</vt:lpstr>
      <vt:lpstr>What are the games challenges?</vt:lpstr>
      <vt:lpstr>Meaningful choice</vt:lpstr>
      <vt:lpstr>Add in an art slide?</vt:lpstr>
      <vt:lpstr>The following week</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Ethan Ward</dc:creator>
  <cp:lastModifiedBy>Ethan Ward</cp:lastModifiedBy>
  <cp:revision>64</cp:revision>
  <dcterms:created xsi:type="dcterms:W3CDTF">2018-01-31T15:28:28Z</dcterms:created>
  <dcterms:modified xsi:type="dcterms:W3CDTF">2018-04-16T11:40:19Z</dcterms:modified>
</cp:coreProperties>
</file>