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Tahoma" pitchFamily="34" charset="0"/>
      <p:regular r:id="rId20"/>
      <p:bold r:id="rId21"/>
    </p:embeddedFont>
    <p:embeddedFont>
      <p:font typeface="Ultra" charset="0"/>
      <p:regular r:id="rId22"/>
    </p:embeddedFont>
    <p:embeddedFont>
      <p:font typeface="Georgia" pitchFamily="18"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63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None/>
              </a:p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r>
              <a:rPr lang="en-US" sz="2000" b="0" i="0" u="none" strike="noStrike" cap="none">
                <a:solidFill>
                  <a:schemeClr val="dk1"/>
                </a:solidFill>
                <a:latin typeface="Calibri"/>
                <a:ea typeface="Calibri"/>
                <a:cs typeface="Calibri"/>
                <a:sym typeface="Calibri"/>
              </a:rPr>
              <a:t>Hello everyone</a:t>
            </a:r>
          </a:p>
          <a:p>
            <a:pPr marL="400050" marR="0" lvl="2" indent="-127000" algn="l" rtl="0">
              <a:spcBef>
                <a:spcPts val="0"/>
              </a:spcBef>
              <a:buClr>
                <a:schemeClr val="dk1"/>
              </a:buClr>
              <a:buSzPts val="2000"/>
              <a:buFont typeface="Noto Sans Symbols"/>
              <a:buNone/>
            </a:pPr>
            <a:r>
              <a:rPr lang="en-US" sz="2000" b="0" i="0" u="none" strike="noStrike" cap="none">
                <a:solidFill>
                  <a:schemeClr val="dk1"/>
                </a:solidFill>
                <a:latin typeface="Calibri"/>
                <a:ea typeface="Calibri"/>
                <a:cs typeface="Calibri"/>
                <a:sym typeface="Calibri"/>
              </a:rPr>
              <a:t>My name is </a:t>
            </a:r>
            <a:r>
              <a:rPr lang="en-US" sz="2000"/>
              <a:t>Liviu Focsa</a:t>
            </a:r>
            <a:r>
              <a:rPr lang="en-US" sz="2000" b="0" i="0" u="none" strike="noStrike" cap="none">
                <a:solidFill>
                  <a:schemeClr val="dk1"/>
                </a:solidFill>
                <a:latin typeface="Calibri"/>
                <a:ea typeface="Calibri"/>
                <a:cs typeface="Calibri"/>
                <a:sym typeface="Calibri"/>
              </a:rPr>
              <a:t> and I’m </a:t>
            </a:r>
            <a:r>
              <a:rPr lang="en-US" sz="2000"/>
              <a:t>here</a:t>
            </a:r>
            <a:r>
              <a:rPr lang="en-US" sz="2000" b="0" i="0" u="none" strike="noStrike" cap="none">
                <a:solidFill>
                  <a:schemeClr val="dk1"/>
                </a:solidFill>
                <a:latin typeface="Calibri"/>
                <a:ea typeface="Calibri"/>
                <a:cs typeface="Calibri"/>
                <a:sym typeface="Calibri"/>
              </a:rPr>
              <a:t> to present </a:t>
            </a:r>
            <a:r>
              <a:rPr lang="en-US" sz="2000"/>
              <a:t>your</a:t>
            </a:r>
            <a:r>
              <a:rPr lang="en-US" sz="2000" b="0" i="0" u="none" strike="noStrike" cap="none">
                <a:solidFill>
                  <a:schemeClr val="dk1"/>
                </a:solidFill>
                <a:latin typeface="Calibri"/>
                <a:ea typeface="Calibri"/>
                <a:cs typeface="Calibri"/>
                <a:sym typeface="Calibri"/>
              </a:rPr>
              <a:t> assignment</a:t>
            </a:r>
            <a:r>
              <a:rPr lang="en-US" sz="2000"/>
              <a:t> </a:t>
            </a:r>
            <a:r>
              <a:rPr lang="en-US" sz="2000" b="0" i="0" u="none" strike="noStrike" cap="none">
                <a:solidFill>
                  <a:schemeClr val="dk1"/>
                </a:solidFill>
                <a:latin typeface="Calibri"/>
                <a:ea typeface="Calibri"/>
                <a:cs typeface="Calibri"/>
                <a:sym typeface="Calibri"/>
              </a:rPr>
              <a:t>developed by the University of Suffolk in collaboration with the </a:t>
            </a:r>
            <a:r>
              <a:rPr lang="en-US" sz="2000"/>
              <a:t>Bandai Namco Entertainment</a:t>
            </a:r>
            <a:r>
              <a:rPr lang="en-US" sz="2000" b="0" i="0" u="none" strike="noStrike" cap="none">
                <a:solidFill>
                  <a:schemeClr val="dk1"/>
                </a:solidFill>
                <a:latin typeface="Calibri"/>
                <a:ea typeface="Calibri"/>
                <a:cs typeface="Calibri"/>
                <a:sym typeface="Calibri"/>
              </a:rPr>
              <a:t> studio in Bucharest.</a:t>
            </a:r>
          </a:p>
        </p:txBody>
      </p:sp>
      <p:sp>
        <p:nvSpPr>
          <p:cNvPr id="83" name="Shape 8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10</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11</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12</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Calibri"/>
              <a:buNone/>
            </a:pPr>
            <a:endParaRPr/>
          </a:p>
        </p:txBody>
      </p:sp>
      <p:sp>
        <p:nvSpPr>
          <p:cNvPr id="204" name="Shape 20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14" name="Shape 21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14</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24" name="Shape 22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16</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1"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8" name="Shape 24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r>
              <a:rPr lang="en-US" sz="2000"/>
              <a:t>I am a game designer at Bandai Namco Entertainment studio in Bucharest. I’ve been in the gaming industry for 6 years, starting as a Level Designer for console games, moving on as game designer for mobile and having a small period as a producer for web-games before returning to my one true love, game design.</a:t>
            </a:r>
          </a:p>
          <a:p>
            <a:pPr marL="400050" marR="0" lvl="2" indent="-127000" algn="l" rtl="0">
              <a:spcBef>
                <a:spcPts val="0"/>
              </a:spcBef>
              <a:buClr>
                <a:schemeClr val="dk1"/>
              </a:buClr>
              <a:buSzPts val="2000"/>
              <a:buFont typeface="Noto Sans Symbols"/>
              <a:buNone/>
            </a:pPr>
            <a:r>
              <a:rPr lang="en-US" sz="2000"/>
              <a:t>Right now I take care of the PAC-MAN Mobile version leading a team of artists, analysts, programmers, QA and other designers. </a:t>
            </a:r>
          </a:p>
        </p:txBody>
      </p:sp>
      <p:sp>
        <p:nvSpPr>
          <p:cNvPr id="91" name="Shape 9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2</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2" indent="-127000" algn="l" rtl="0">
              <a:spcBef>
                <a:spcPts val="0"/>
              </a:spcBef>
              <a:buClr>
                <a:schemeClr val="dk1"/>
              </a:buClr>
              <a:buSzPts val="2000"/>
              <a:buFont typeface="Noto Sans Symbols"/>
              <a:buNone/>
            </a:pPr>
            <a:r>
              <a:rPr lang="en-US" sz="2000"/>
              <a:t>In order to better understand the assignment we prepared for you, I shall continue by explaining the requirements listed on this slide.</a:t>
            </a:r>
          </a:p>
        </p:txBody>
      </p:sp>
      <p:sp>
        <p:nvSpPr>
          <p:cNvPr id="103" name="Shape 10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4</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4" name="Shape 13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pPr marL="0" lvl="0" indent="0">
                <a:spcBef>
                  <a:spcPts val="0"/>
                </a:spcBef>
                <a:buClr>
                  <a:srgbClr val="000000"/>
                </a:buClr>
                <a:buFont typeface="Arial"/>
                <a:buNone/>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54" name="Shape 15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8</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9</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l"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body" idx="1"/>
          </p:nvPr>
        </p:nvSpPr>
        <p:spPr>
          <a:xfrm>
            <a:off x="457200" y="1200151"/>
            <a:ext cx="8229600" cy="3394472"/>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15" name="Shape 15"/>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 name="Shape 16"/>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17" name="Shape 17"/>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re et texte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874764" y="-1217413"/>
            <a:ext cx="3394472" cy="82296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71" name="Shape 71"/>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2" name="Shape 72"/>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3" name="Shape 73"/>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itre vertical et texte">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6012656" y="771525"/>
            <a:ext cx="3290888"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821656" y="-1209675"/>
            <a:ext cx="3290888" cy="60198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77" name="Shape 77"/>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8" name="Shape 78"/>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9" name="Shape 79"/>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0_TITRE">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0" name="Shape 2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1" name="Shape 21"/>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pic>
        <p:nvPicPr>
          <p:cNvPr id="22" name="Shape 22" descr="D:\Ubisoft\Logo_UBISOFT\Logo_color\Print_CMYK\Color_Institutional_Black_CMYK.png"/>
          <p:cNvPicPr preferRelativeResize="0"/>
          <p:nvPr/>
        </p:nvPicPr>
        <p:blipFill rotWithShape="1">
          <a:blip r:embed="rId2">
            <a:alphaModFix/>
          </a:blip>
          <a:srcRect/>
          <a:stretch/>
        </p:blipFill>
        <p:spPr>
          <a:xfrm>
            <a:off x="3510485" y="915566"/>
            <a:ext cx="2123030" cy="17607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Ultra"/>
              <a:buNone/>
              <a:defRPr sz="40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722313" y="2180035"/>
            <a:ext cx="7772400" cy="1125140"/>
          </a:xfrm>
          <a:prstGeom prst="rect">
            <a:avLst/>
          </a:prstGeom>
          <a:noFill/>
          <a:ln>
            <a:noFill/>
          </a:ln>
        </p:spPr>
        <p:txBody>
          <a:bodyPr wrap="square" lIns="91425" tIns="91425" rIns="91425" bIns="91425" anchor="b" anchorCtr="0"/>
          <a:lstStyle>
            <a:lvl1pPr marL="0" marR="0" lvl="0" indent="0" algn="l" rtl="0">
              <a:spcBef>
                <a:spcPts val="360"/>
              </a:spcBef>
              <a:buClr>
                <a:srgbClr val="8A8A8A"/>
              </a:buClr>
              <a:buSzPts val="1800"/>
              <a:buFont typeface="Arial"/>
              <a:buNone/>
              <a:defRPr sz="1800" b="1" i="1" u="none" strike="noStrike" cap="none">
                <a:solidFill>
                  <a:srgbClr val="8A8A8A"/>
                </a:solidFill>
                <a:latin typeface="Georgia"/>
                <a:ea typeface="Georgia"/>
                <a:cs typeface="Georgia"/>
                <a:sym typeface="Georgia"/>
              </a:defRPr>
            </a:lvl1pPr>
            <a:lvl2pPr marL="457200" marR="0" lvl="1" indent="0" algn="l" rtl="0">
              <a:spcBef>
                <a:spcPts val="360"/>
              </a:spcBef>
              <a:buClr>
                <a:srgbClr val="8A8A8A"/>
              </a:buClr>
              <a:buSzPts val="1800"/>
              <a:buFont typeface="Arial"/>
              <a:buNone/>
              <a:defRPr sz="1800" b="0" i="0" u="none" strike="noStrike" cap="none">
                <a:solidFill>
                  <a:srgbClr val="8A8A8A"/>
                </a:solidFill>
                <a:latin typeface="Georgia"/>
                <a:ea typeface="Georgia"/>
                <a:cs typeface="Georgia"/>
                <a:sym typeface="Georgia"/>
              </a:defRPr>
            </a:lvl2pPr>
            <a:lvl3pPr marL="914400" marR="0" lvl="2" indent="0" algn="l" rtl="0">
              <a:spcBef>
                <a:spcPts val="320"/>
              </a:spcBef>
              <a:buClr>
                <a:srgbClr val="8A8A8A"/>
              </a:buClr>
              <a:buSzPts val="1600"/>
              <a:buFont typeface="Arial"/>
              <a:buNone/>
              <a:defRPr sz="1600" b="0" i="0" u="none" strike="noStrike" cap="none">
                <a:solidFill>
                  <a:srgbClr val="8A8A8A"/>
                </a:solidFill>
                <a:latin typeface="Georgia"/>
                <a:ea typeface="Georgia"/>
                <a:cs typeface="Georgia"/>
                <a:sym typeface="Georgia"/>
              </a:defRPr>
            </a:lvl3pPr>
            <a:lvl4pPr marL="1371600" marR="0" lvl="3"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4pPr>
            <a:lvl5pPr marL="1828800" marR="0" lvl="4"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5pPr>
            <a:lvl6pPr marL="2286000" marR="0" lvl="5"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6pPr>
            <a:lvl7pPr marL="2743200" marR="0" lvl="6"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7pPr>
            <a:lvl8pPr marL="3200400" marR="0" lvl="7"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8pPr>
            <a:lvl9pPr marL="3657600" marR="0" lvl="8"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9pPr>
          </a:lstStyle>
          <a:p>
            <a:endParaRPr/>
          </a:p>
        </p:txBody>
      </p:sp>
      <p:sp>
        <p:nvSpPr>
          <p:cNvPr id="26" name="Shape 26"/>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7" name="Shape 27"/>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8" name="Shape 28"/>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cxnSp>
        <p:nvCxnSpPr>
          <p:cNvPr id="29" name="Shape 29"/>
          <p:cNvCxnSpPr/>
          <p:nvPr/>
        </p:nvCxnSpPr>
        <p:spPr>
          <a:xfrm>
            <a:off x="722313" y="3363838"/>
            <a:ext cx="7776864"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2" name="Shape 32"/>
          <p:cNvSpPr txBox="1">
            <a:spLocks noGrp="1"/>
          </p:cNvSpPr>
          <p:nvPr>
            <p:ph type="body" idx="1"/>
          </p:nvPr>
        </p:nvSpPr>
        <p:spPr>
          <a:xfrm>
            <a:off x="457200" y="1106314"/>
            <a:ext cx="4038600" cy="254555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3" name="Shape 33"/>
          <p:cNvSpPr txBox="1">
            <a:spLocks noGrp="1"/>
          </p:cNvSpPr>
          <p:nvPr>
            <p:ph type="body" idx="2"/>
          </p:nvPr>
        </p:nvSpPr>
        <p:spPr>
          <a:xfrm>
            <a:off x="4648200" y="1106314"/>
            <a:ext cx="4038600" cy="254555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4" name="Shape 34"/>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35" name="Shape 35"/>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36" name="Shape 36"/>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9" name="Shape 39"/>
          <p:cNvSpPr txBox="1">
            <a:spLocks noGrp="1"/>
          </p:cNvSpPr>
          <p:nvPr>
            <p:ph type="body" idx="1"/>
          </p:nvPr>
        </p:nvSpPr>
        <p:spPr>
          <a:xfrm>
            <a:off x="457200" y="1151335"/>
            <a:ext cx="4040188" cy="479822"/>
          </a:xfrm>
          <a:prstGeom prst="rect">
            <a:avLst/>
          </a:prstGeom>
          <a:noFill/>
          <a:ln>
            <a:noFill/>
          </a:ln>
        </p:spPr>
        <p:txBody>
          <a:bodyPr wrap="square" lIns="91425" tIns="91425" rIns="91425" bIns="91425" anchor="b"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0" name="Shape 40"/>
          <p:cNvSpPr txBox="1">
            <a:spLocks noGrp="1"/>
          </p:cNvSpPr>
          <p:nvPr>
            <p:ph type="body" idx="2"/>
          </p:nvPr>
        </p:nvSpPr>
        <p:spPr>
          <a:xfrm>
            <a:off x="457200" y="1631156"/>
            <a:ext cx="4040188" cy="296346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7145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L="1143000" marR="0" lvl="2"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600200" marR="0" lvl="3"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4pPr>
            <a:lvl5pPr marL="2057400" marR="0" lvl="4"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1" name="Shape 41"/>
          <p:cNvSpPr txBox="1">
            <a:spLocks noGrp="1"/>
          </p:cNvSpPr>
          <p:nvPr>
            <p:ph type="body" idx="3"/>
          </p:nvPr>
        </p:nvSpPr>
        <p:spPr>
          <a:xfrm>
            <a:off x="4645026" y="1151335"/>
            <a:ext cx="4041775" cy="479822"/>
          </a:xfrm>
          <a:prstGeom prst="rect">
            <a:avLst/>
          </a:prstGeom>
          <a:noFill/>
          <a:ln>
            <a:noFill/>
          </a:ln>
        </p:spPr>
        <p:txBody>
          <a:bodyPr wrap="square" lIns="91425" tIns="91425" rIns="91425" bIns="91425" anchor="b"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2" name="Shape 42"/>
          <p:cNvSpPr txBox="1">
            <a:spLocks noGrp="1"/>
          </p:cNvSpPr>
          <p:nvPr>
            <p:ph type="body" idx="4"/>
          </p:nvPr>
        </p:nvSpPr>
        <p:spPr>
          <a:xfrm>
            <a:off x="4645026" y="1631156"/>
            <a:ext cx="4041775" cy="296346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7145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L="1143000" marR="0" lvl="2"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600200" marR="0" lvl="3"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4pPr>
            <a:lvl5pPr marL="2057400" marR="0" lvl="4"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3" name="Shape 43"/>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4" name="Shape 44"/>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5" name="Shape 45"/>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8" name="Shape 48"/>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9" name="Shape 49"/>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Vide">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3" name="Shape 53"/>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4" name="Shape 54"/>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1" y="204787"/>
            <a:ext cx="3008313" cy="871538"/>
          </a:xfrm>
          <a:prstGeom prst="rect">
            <a:avLst/>
          </a:prstGeom>
          <a:solidFill>
            <a:schemeClr val="lt2"/>
          </a:solidFill>
          <a:ln>
            <a:noFill/>
          </a:ln>
        </p:spPr>
        <p:txBody>
          <a:bodyPr wrap="square" lIns="91425" tIns="91425" rIns="91425" bIns="91425" anchor="ctr" anchorCtr="0"/>
          <a:lstStyle>
            <a:lvl1pPr marL="0" marR="0" lvl="0" indent="0" algn="ctr" rtl="0">
              <a:spcBef>
                <a:spcPts val="0"/>
              </a:spcBef>
              <a:buClr>
                <a:schemeClr val="lt1"/>
              </a:buClr>
              <a:buSzPts val="2400"/>
              <a:buFont typeface="Ultra"/>
              <a:buNone/>
              <a:defRPr sz="2400" b="0" i="0" u="none" strike="noStrike" cap="none">
                <a:solidFill>
                  <a:schemeClr val="lt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7" name="Shape 57"/>
          <p:cNvSpPr txBox="1">
            <a:spLocks noGrp="1"/>
          </p:cNvSpPr>
          <p:nvPr>
            <p:ph type="body" idx="1"/>
          </p:nvPr>
        </p:nvSpPr>
        <p:spPr>
          <a:xfrm>
            <a:off x="3575050" y="204788"/>
            <a:ext cx="5111750" cy="4389835"/>
          </a:xfrm>
          <a:prstGeom prst="rect">
            <a:avLst/>
          </a:prstGeom>
          <a:noFill/>
          <a:ln>
            <a:noFill/>
          </a:ln>
        </p:spPr>
        <p:txBody>
          <a:bodyPr wrap="square" lIns="91425" tIns="91425" rIns="91425" bIns="91425" anchor="t" anchorCtr="0"/>
          <a:lstStyle>
            <a:lvl1pPr marL="342900" marR="0" lvl="0" indent="-342900" algn="ctr" rtl="0">
              <a:spcBef>
                <a:spcPts val="480"/>
              </a:spcBef>
              <a:buClr>
                <a:schemeClr val="dk1"/>
              </a:buClr>
              <a:buSzPts val="2400"/>
              <a:buFont typeface="Arial"/>
              <a:buNone/>
              <a:defRPr sz="2400" b="0" i="0" u="none" strike="noStrike" cap="none">
                <a:solidFill>
                  <a:schemeClr val="dk1"/>
                </a:solidFill>
                <a:latin typeface="Ultra"/>
                <a:ea typeface="Ultra"/>
                <a:cs typeface="Ultra"/>
                <a:sym typeface="Ultr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58" name="Shape 58"/>
          <p:cNvSpPr txBox="1">
            <a:spLocks noGrp="1"/>
          </p:cNvSpPr>
          <p:nvPr>
            <p:ph type="body" idx="2"/>
          </p:nvPr>
        </p:nvSpPr>
        <p:spPr>
          <a:xfrm>
            <a:off x="457201" y="1076326"/>
            <a:ext cx="3008313" cy="3518297"/>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59" name="Shape 59"/>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0" name="Shape 6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1" name="Shape 61"/>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mage avec légende">
    <p:spTree>
      <p:nvGrpSpPr>
        <p:cNvPr id="1" name="Shape 62"/>
        <p:cNvGrpSpPr/>
        <p:nvPr/>
      </p:nvGrpSpPr>
      <p:grpSpPr>
        <a:xfrm>
          <a:off x="0" y="0"/>
          <a:ext cx="0" cy="0"/>
          <a:chOff x="0" y="0"/>
          <a:chExt cx="0" cy="0"/>
        </a:xfrm>
      </p:grpSpPr>
      <p:sp>
        <p:nvSpPr>
          <p:cNvPr id="63" name="Shape 63"/>
          <p:cNvSpPr>
            <a:spLocks noGrp="1"/>
          </p:cNvSpPr>
          <p:nvPr>
            <p:ph type="pic" idx="2"/>
          </p:nvPr>
        </p:nvSpPr>
        <p:spPr>
          <a:xfrm>
            <a:off x="0" y="0"/>
            <a:ext cx="9144000" cy="51435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1" i="1" u="none" strike="noStrike" cap="none">
                <a:solidFill>
                  <a:schemeClr val="dk1"/>
                </a:solidFill>
                <a:latin typeface="Georgia"/>
                <a:ea typeface="Georgia"/>
                <a:cs typeface="Georgia"/>
                <a:sym typeface="Georgia"/>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Georgia"/>
                <a:ea typeface="Georgia"/>
                <a:cs typeface="Georgia"/>
                <a:sym typeface="Georgia"/>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Georgia"/>
                <a:ea typeface="Georgia"/>
                <a:cs typeface="Georgia"/>
                <a:sym typeface="Georgia"/>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9pPr>
          </a:lstStyle>
          <a:p>
            <a:endParaRPr/>
          </a:p>
        </p:txBody>
      </p:sp>
      <p:sp>
        <p:nvSpPr>
          <p:cNvPr id="64" name="Shape 64"/>
          <p:cNvSpPr txBox="1">
            <a:spLocks noGrp="1"/>
          </p:cNvSpPr>
          <p:nvPr>
            <p:ph type="body" idx="1"/>
          </p:nvPr>
        </p:nvSpPr>
        <p:spPr>
          <a:xfrm>
            <a:off x="107504" y="4488383"/>
            <a:ext cx="5486400" cy="603647"/>
          </a:xfrm>
          <a:prstGeom prst="rect">
            <a:avLst/>
          </a:prstGeom>
          <a:noFill/>
          <a:ln>
            <a:noFill/>
          </a:ln>
        </p:spPr>
        <p:txBody>
          <a:bodyPr wrap="square" lIns="91425" tIns="91425" rIns="91425" bIns="91425" anchor="t" anchorCtr="0"/>
          <a:lstStyle>
            <a:lvl1pPr marL="0" marR="0" lvl="0" indent="0" algn="l" rtl="0">
              <a:spcBef>
                <a:spcPts val="280"/>
              </a:spcBef>
              <a:buClr>
                <a:schemeClr val="dk2"/>
              </a:buClr>
              <a:buSzPts val="1400"/>
              <a:buFont typeface="Arial"/>
              <a:buNone/>
              <a:defRPr sz="1400" b="1" i="1" u="none" strike="noStrike" cap="none">
                <a:solidFill>
                  <a:schemeClr val="dk2"/>
                </a:solidFill>
                <a:latin typeface="Georgia"/>
                <a:ea typeface="Georgia"/>
                <a:cs typeface="Georgia"/>
                <a:sym typeface="Georgia"/>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65" name="Shape 65"/>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6" name="Shape 66"/>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7" name="Shape 67"/>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457200" y="1200151"/>
            <a:ext cx="8229600" cy="3394472"/>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lay.google.com/store/apps/details?id=com.cis.oth" TargetMode="External"/><Relationship Id="rId3" Type="http://schemas.openxmlformats.org/officeDocument/2006/relationships/image" Target="../media/image4.png"/><Relationship Id="rId7" Type="http://schemas.openxmlformats.org/officeDocument/2006/relationships/hyperlink" Target="https://play.google.com/store/apps/details?id=com.nitrome.leapda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play.google.com/store/apps/details?id=com.frogmind.badland" TargetMode="External"/><Relationship Id="rId5" Type="http://schemas.openxmlformats.org/officeDocument/2006/relationships/hyperlink" Target="https://play.google.com/store/apps/details?id=com.smgstudio.onemoreline" TargetMode="External"/><Relationship Id="rId4" Type="http://schemas.openxmlformats.org/officeDocument/2006/relationships/hyperlink" Target="https://play.google.com/store/apps/details?id=net.peakgames.toonblast&amp;hl=en" TargetMode="Externa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youtu.be/lgsPWXpSLTc?t=45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3128975"/>
            <a:ext cx="8229600" cy="1497300"/>
          </a:xfrm>
          <a:prstGeom prst="rect">
            <a:avLst/>
          </a:prstGeom>
          <a:noFill/>
          <a:ln>
            <a:noFill/>
          </a:ln>
        </p:spPr>
        <p:txBody>
          <a:bodyPr wrap="square" lIns="91425" tIns="45700" rIns="91425" bIns="45700" anchor="ctr" anchorCtr="0">
            <a:noAutofit/>
          </a:bodyPr>
          <a:lstStyle/>
          <a:p>
            <a:pPr marL="0" marR="0" lvl="1" indent="-406400" algn="ctr" rtl="0">
              <a:spcBef>
                <a:spcPts val="0"/>
              </a:spcBef>
              <a:spcAft>
                <a:spcPts val="0"/>
              </a:spcAft>
              <a:buClr>
                <a:schemeClr val="dk1"/>
              </a:buClr>
              <a:buSzPts val="6400"/>
              <a:buFont typeface="Arial"/>
              <a:buNone/>
            </a:pPr>
            <a:r>
              <a:rPr lang="en-US" sz="6400">
                <a:solidFill>
                  <a:srgbClr val="000000"/>
                </a:solidFill>
                <a:latin typeface="Tahoma"/>
                <a:ea typeface="Tahoma"/>
                <a:cs typeface="Tahoma"/>
                <a:sym typeface="Tahoma"/>
              </a:rPr>
              <a:t>G</a:t>
            </a:r>
            <a:r>
              <a:rPr lang="en-US" sz="6400" i="0" u="none" strike="noStrike" cap="none">
                <a:solidFill>
                  <a:srgbClr val="000000"/>
                </a:solidFill>
                <a:latin typeface="Tahoma"/>
                <a:ea typeface="Tahoma"/>
                <a:cs typeface="Tahoma"/>
                <a:sym typeface="Tahoma"/>
              </a:rPr>
              <a:t>roup Project Pitch</a:t>
            </a:r>
          </a:p>
        </p:txBody>
      </p:sp>
      <p:pic>
        <p:nvPicPr>
          <p:cNvPr id="86" name="Shape 86"/>
          <p:cNvPicPr preferRelativeResize="0"/>
          <p:nvPr/>
        </p:nvPicPr>
        <p:blipFill>
          <a:blip r:embed="rId3">
            <a:alphaModFix/>
          </a:blip>
          <a:stretch>
            <a:fillRect/>
          </a:stretch>
        </p:blipFill>
        <p:spPr>
          <a:xfrm>
            <a:off x="2971438" y="533400"/>
            <a:ext cx="3201120" cy="2595575"/>
          </a:xfrm>
          <a:prstGeom prst="rect">
            <a:avLst/>
          </a:prstGeom>
          <a:noFill/>
          <a:ln>
            <a:noFill/>
          </a:ln>
        </p:spPr>
      </p:pic>
      <p:sp>
        <p:nvSpPr>
          <p:cNvPr id="87" name="Shape 87"/>
          <p:cNvSpPr txBox="1">
            <a:spLocks noGrp="1"/>
          </p:cNvSpPr>
          <p:nvPr>
            <p:ph type="body" idx="1"/>
          </p:nvPr>
        </p:nvSpPr>
        <p:spPr>
          <a:xfrm>
            <a:off x="457200" y="3099916"/>
            <a:ext cx="8229600" cy="1497300"/>
          </a:xfrm>
          <a:prstGeom prst="rect">
            <a:avLst/>
          </a:prstGeom>
          <a:noFill/>
          <a:ln>
            <a:noFill/>
          </a:ln>
        </p:spPr>
        <p:txBody>
          <a:bodyPr wrap="square" lIns="91425" tIns="45700" rIns="91425" bIns="45700" anchor="ctr" anchorCtr="0">
            <a:noAutofit/>
          </a:bodyPr>
          <a:lstStyle/>
          <a:p>
            <a:pPr marL="0" marR="0" lvl="1" indent="-406400" algn="ctr" rtl="0">
              <a:spcBef>
                <a:spcPts val="0"/>
              </a:spcBef>
              <a:spcAft>
                <a:spcPts val="0"/>
              </a:spcAft>
              <a:buClr>
                <a:schemeClr val="dk1"/>
              </a:buClr>
              <a:buSzPts val="6400"/>
              <a:buFont typeface="Arial"/>
              <a:buNone/>
            </a:pPr>
            <a:r>
              <a:rPr lang="en-US" sz="6400">
                <a:solidFill>
                  <a:srgbClr val="E60012"/>
                </a:solidFill>
                <a:latin typeface="Tahoma"/>
                <a:ea typeface="Tahoma"/>
                <a:cs typeface="Tahoma"/>
                <a:sym typeface="Tahoma"/>
              </a:rPr>
              <a:t>G</a:t>
            </a:r>
            <a:r>
              <a:rPr lang="en-US" sz="6400" i="0" u="none" strike="noStrike" cap="none">
                <a:solidFill>
                  <a:srgbClr val="E60012"/>
                </a:solidFill>
                <a:latin typeface="Tahoma"/>
                <a:ea typeface="Tahoma"/>
                <a:cs typeface="Tahoma"/>
                <a:sym typeface="Tahoma"/>
              </a:rPr>
              <a:t>roup Project Pitch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77" name="Shape 17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Other Games</a:t>
            </a:r>
          </a:p>
        </p:txBody>
      </p:sp>
      <p:sp>
        <p:nvSpPr>
          <p:cNvPr id="178" name="Shape 178"/>
          <p:cNvSpPr txBox="1"/>
          <p:nvPr/>
        </p:nvSpPr>
        <p:spPr>
          <a:xfrm>
            <a:off x="189924" y="1881025"/>
            <a:ext cx="8270700" cy="3168300"/>
          </a:xfrm>
          <a:prstGeom prst="rect">
            <a:avLst/>
          </a:prstGeom>
          <a:noFill/>
          <a:ln>
            <a:noFill/>
          </a:ln>
        </p:spPr>
        <p:txBody>
          <a:bodyPr wrap="square" lIns="91425" tIns="45700" rIns="91425" bIns="45700" anchor="t" anchorCtr="0">
            <a:noAutofit/>
          </a:bodyPr>
          <a:lstStyle/>
          <a:p>
            <a:pPr marL="0" marR="0" lvl="0" indent="0" algn="just" rtl="0">
              <a:spcBef>
                <a:spcPts val="360"/>
              </a:spcBef>
              <a:buNone/>
            </a:pPr>
            <a:r>
              <a:rPr lang="en-US" sz="1800">
                <a:solidFill>
                  <a:schemeClr val="dk1"/>
                </a:solidFill>
                <a:latin typeface="Tahoma"/>
                <a:ea typeface="Tahoma"/>
                <a:cs typeface="Tahoma"/>
                <a:sym typeface="Tahoma"/>
              </a:rPr>
              <a:t>Here’s a list of other one tap mechanics you could check out: </a:t>
            </a:r>
          </a:p>
          <a:p>
            <a:pPr marL="0" marR="0" lvl="0" indent="0" algn="just" rtl="0">
              <a:spcBef>
                <a:spcPts val="360"/>
              </a:spcBef>
              <a:buNone/>
            </a:pPr>
            <a:endParaRPr sz="1800">
              <a:solidFill>
                <a:schemeClr val="dk1"/>
              </a:solidFill>
              <a:latin typeface="Tahoma"/>
              <a:ea typeface="Tahoma"/>
              <a:cs typeface="Tahoma"/>
              <a:sym typeface="Tahoma"/>
            </a:endParaRPr>
          </a:p>
          <a:p>
            <a:pPr marL="457200" marR="0" lvl="0" indent="-342900" algn="just" rtl="0">
              <a:spcBef>
                <a:spcPts val="360"/>
              </a:spcBef>
              <a:spcAft>
                <a:spcPts val="0"/>
              </a:spcAft>
              <a:buSzPts val="1800"/>
              <a:buFont typeface="Tahoma"/>
              <a:buChar char="●"/>
            </a:pPr>
            <a:r>
              <a:rPr lang="en-US" sz="1800" u="sng">
                <a:solidFill>
                  <a:schemeClr val="hlink"/>
                </a:solidFill>
                <a:latin typeface="Tahoma"/>
                <a:ea typeface="Tahoma"/>
                <a:cs typeface="Tahoma"/>
                <a:sym typeface="Tahoma"/>
                <a:hlinkClick r:id="rId4"/>
              </a:rPr>
              <a:t>Toon Blast</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5"/>
              </a:rPr>
              <a:t>One More Line</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6"/>
              </a:rPr>
              <a:t>Badland</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7"/>
              </a:rPr>
              <a:t>Leap Day</a:t>
            </a:r>
          </a:p>
          <a:p>
            <a:pPr marL="457200" marR="0" lvl="0" indent="-342900" algn="just" rtl="0">
              <a:spcBef>
                <a:spcPts val="0"/>
              </a:spcBef>
              <a:buSzPts val="1800"/>
              <a:buFont typeface="Tahoma"/>
              <a:buChar char="●"/>
            </a:pPr>
            <a:r>
              <a:rPr lang="en-US" sz="1800" u="sng">
                <a:solidFill>
                  <a:schemeClr val="hlink"/>
                </a:solidFill>
                <a:latin typeface="Tahoma"/>
                <a:ea typeface="Tahoma"/>
                <a:cs typeface="Tahoma"/>
                <a:sym typeface="Tahoma"/>
                <a:hlinkClick r:id="rId8"/>
              </a:rPr>
              <a:t>One Tap Heroes</a:t>
            </a:r>
          </a:p>
        </p:txBody>
      </p:sp>
      <p:sp>
        <p:nvSpPr>
          <p:cNvPr id="179" name="Shape 179"/>
          <p:cNvSpPr txBox="1"/>
          <p:nvPr/>
        </p:nvSpPr>
        <p:spPr>
          <a:xfrm>
            <a:off x="189925" y="522900"/>
            <a:ext cx="32298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Other Games</a:t>
            </a:r>
          </a:p>
        </p:txBody>
      </p:sp>
      <p:pic>
        <p:nvPicPr>
          <p:cNvPr id="180" name="Shape 180"/>
          <p:cNvPicPr preferRelativeResize="0"/>
          <p:nvPr/>
        </p:nvPicPr>
        <p:blipFill>
          <a:blip r:embed="rId9">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87" name="Shape 18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Advice: Prototyping</a:t>
            </a:r>
          </a:p>
        </p:txBody>
      </p:sp>
      <p:sp>
        <p:nvSpPr>
          <p:cNvPr id="188" name="Shape 188"/>
          <p:cNvSpPr txBox="1"/>
          <p:nvPr/>
        </p:nvSpPr>
        <p:spPr>
          <a:xfrm>
            <a:off x="189925" y="1881025"/>
            <a:ext cx="8793600" cy="3168300"/>
          </a:xfrm>
          <a:prstGeom prst="rect">
            <a:avLst/>
          </a:prstGeom>
          <a:noFill/>
          <a:ln>
            <a:noFill/>
          </a:ln>
        </p:spPr>
        <p:txBody>
          <a:bodyPr wrap="square" lIns="91425" tIns="45700" rIns="91425" bIns="45700" anchor="t" anchorCtr="0">
            <a:noAutofit/>
          </a:bodyPr>
          <a:lstStyle/>
          <a:p>
            <a:pPr marL="457200" marR="0" lvl="0" indent="-474344" algn="just" rtl="0">
              <a:spcBef>
                <a:spcPts val="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Start with quick prototypes maybe even pen and paper, dice</a:t>
            </a:r>
            <a:r>
              <a:rPr lang="en-US" sz="1800">
                <a:solidFill>
                  <a:schemeClr val="dk1"/>
                </a:solidFill>
                <a:latin typeface="Tahoma"/>
                <a:ea typeface="Tahoma"/>
                <a:cs typeface="Tahoma"/>
                <a:sym typeface="Tahoma"/>
              </a:rPr>
              <a:t>, playing cards </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Don’t be afraid to drop un-fun prototypes, you can h</a:t>
            </a:r>
            <a:r>
              <a:rPr lang="en-US" sz="1800">
                <a:solidFill>
                  <a:schemeClr val="dk1"/>
                </a:solidFill>
                <a:latin typeface="Tahoma"/>
                <a:ea typeface="Tahoma"/>
                <a:cs typeface="Tahoma"/>
                <a:sym typeface="Tahoma"/>
              </a:rPr>
              <a:t>ave 3 or 30 ideas before you find the right one, you’ll know it</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lvl="0" indent="-474344" algn="just" rtl="0">
              <a:spcBef>
                <a:spcPts val="360"/>
              </a:spcBef>
              <a:buClr>
                <a:schemeClr val="accent1"/>
              </a:buClr>
              <a:buSzPts val="1800"/>
              <a:buFont typeface="Tahoma"/>
              <a:buAutoNum type="arabicPeriod"/>
            </a:pPr>
            <a:r>
              <a:rPr lang="en-US" sz="1800">
                <a:solidFill>
                  <a:schemeClr val="dk1"/>
                </a:solidFill>
                <a:latin typeface="Tahoma"/>
                <a:ea typeface="Tahoma"/>
                <a:cs typeface="Tahoma"/>
                <a:sym typeface="Tahoma"/>
              </a:rPr>
              <a:t>Test your work on other people, but not only your colleagues go to other students during breaks or try it on your family, this will help you find problems you never even thought about </a:t>
            </a:r>
          </a:p>
          <a:p>
            <a:pPr marL="0" marR="0" lvl="0" indent="0" algn="just" rtl="0">
              <a:spcBef>
                <a:spcPts val="360"/>
              </a:spcBef>
              <a:spcAft>
                <a:spcPts val="0"/>
              </a:spcAft>
              <a:buNone/>
            </a:pPr>
            <a:endParaRPr sz="1800">
              <a:solidFill>
                <a:schemeClr val="dk1"/>
              </a:solidFill>
              <a:latin typeface="Tahoma"/>
              <a:ea typeface="Tahoma"/>
              <a:cs typeface="Tahoma"/>
              <a:sym typeface="Tahoma"/>
            </a:endParaRPr>
          </a:p>
          <a:p>
            <a:pPr marL="457200" marR="0" lvl="0"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Don’t start polishing until you find “the chosen one”</a:t>
            </a:r>
          </a:p>
        </p:txBody>
      </p:sp>
      <p:sp>
        <p:nvSpPr>
          <p:cNvPr id="189" name="Shape 18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Advice: Prototyping</a:t>
            </a:r>
          </a:p>
        </p:txBody>
      </p:sp>
      <p:pic>
        <p:nvPicPr>
          <p:cNvPr id="190" name="Shape 19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Shape 19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97" name="Shape 19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Programing Pointers</a:t>
            </a:r>
            <a:r>
              <a:rPr lang="en-US" sz="3600" b="1">
                <a:solidFill>
                  <a:schemeClr val="accent1"/>
                </a:solidFill>
                <a:latin typeface="Tahoma"/>
                <a:ea typeface="Tahoma"/>
                <a:cs typeface="Tahoma"/>
                <a:sym typeface="Tahoma"/>
              </a:rPr>
              <a:t> </a:t>
            </a:r>
          </a:p>
        </p:txBody>
      </p:sp>
      <p:sp>
        <p:nvSpPr>
          <p:cNvPr id="198" name="Shape 198"/>
          <p:cNvSpPr txBox="1"/>
          <p:nvPr/>
        </p:nvSpPr>
        <p:spPr>
          <a:xfrm>
            <a:off x="266125" y="1652425"/>
            <a:ext cx="8449800" cy="3168300"/>
          </a:xfrm>
          <a:prstGeom prst="rect">
            <a:avLst/>
          </a:prstGeom>
          <a:noFill/>
          <a:ln>
            <a:noFill/>
          </a:ln>
        </p:spPr>
        <p:txBody>
          <a:bodyPr wrap="square" lIns="91425" tIns="45700" rIns="91425" bIns="45700" anchor="t" anchorCtr="0">
            <a:noAutofit/>
          </a:bodyPr>
          <a:lstStyle/>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Use modular code: If you write code for a pop-up window, button or any other element, make sure that you can re-use it anywhere else in your game with minimum effort. This will keep your code clean and improve your programing speed </a:t>
            </a:r>
          </a:p>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Careful about scaling: The mobile environment offers lots of devices with different screen resolutions. I recommend procentual scaling in order to avoid different problems like: text spills, assets overlapping or screen cropping </a:t>
            </a:r>
          </a:p>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Code review: After each module of code you deploy, have someone you trust do a code review. Better to spot any issues as early as possible instead of searching for them in a complete project. </a:t>
            </a:r>
          </a:p>
        </p:txBody>
      </p:sp>
      <p:sp>
        <p:nvSpPr>
          <p:cNvPr id="199" name="Shape 19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Programing Pointers </a:t>
            </a:r>
          </a:p>
        </p:txBody>
      </p:sp>
      <p:pic>
        <p:nvPicPr>
          <p:cNvPr id="200" name="Shape 20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p:nvPr/>
        </p:nvSpPr>
        <p:spPr>
          <a:xfrm>
            <a:off x="305724" y="1333600"/>
            <a:ext cx="8270700" cy="3168300"/>
          </a:xfrm>
          <a:prstGeom prst="rect">
            <a:avLst/>
          </a:prstGeom>
          <a:noFill/>
          <a:ln>
            <a:noFill/>
          </a:ln>
        </p:spPr>
        <p:txBody>
          <a:bodyPr wrap="square" lIns="91425" tIns="45700" rIns="91425" bIns="45700" anchor="ctr" anchorCtr="0">
            <a:noAutofit/>
          </a:bodyPr>
          <a:lstStyle/>
          <a:p>
            <a:pPr marL="457200" marR="0" lvl="0" indent="-474344" algn="just" rtl="0">
              <a:spcBef>
                <a:spcPts val="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Playtest at ever</a:t>
            </a:r>
            <a:r>
              <a:rPr lang="en-US" sz="1800">
                <a:solidFill>
                  <a:schemeClr val="dk1"/>
                </a:solidFill>
                <a:latin typeface="Tahoma"/>
                <a:ea typeface="Tahoma"/>
                <a:cs typeface="Tahoma"/>
                <a:sym typeface="Tahoma"/>
              </a:rPr>
              <a:t>y</a:t>
            </a:r>
            <a:r>
              <a:rPr lang="en-US" sz="1800" i="0" u="none" strike="noStrike" cap="none">
                <a:solidFill>
                  <a:schemeClr val="dk1"/>
                </a:solidFill>
                <a:latin typeface="Tahoma"/>
                <a:ea typeface="Tahoma"/>
                <a:cs typeface="Tahoma"/>
                <a:sym typeface="Tahoma"/>
              </a:rPr>
              <a:t> stage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Use new people each time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Don’t speak, listen</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Don’t assume anything</a:t>
            </a:r>
          </a:p>
          <a:p>
            <a:pPr marL="457200" marR="0" lvl="0" indent="-457200" algn="just" rtl="0">
              <a:spcBef>
                <a:spcPts val="160"/>
              </a:spcBef>
              <a:spcAft>
                <a:spcPts val="0"/>
              </a:spcAft>
              <a:buClr>
                <a:schemeClr val="accent1"/>
              </a:buClr>
              <a:buSzPts val="680"/>
              <a:buFont typeface="Ultra"/>
              <a:buNone/>
            </a:pPr>
            <a:endParaRPr sz="800" b="0" i="0" u="none" strike="noStrike" cap="none">
              <a:solidFill>
                <a:schemeClr val="dk1"/>
              </a:solidFill>
              <a:latin typeface="Georgia"/>
              <a:ea typeface="Georgia"/>
              <a:cs typeface="Georgia"/>
              <a:sym typeface="Georgia"/>
            </a:endParaRPr>
          </a:p>
          <a:p>
            <a:pPr marL="457200" marR="0" lvl="0" indent="-457200" algn="just" rtl="0">
              <a:spcBef>
                <a:spcPts val="360"/>
              </a:spcBef>
              <a:buClr>
                <a:schemeClr val="accent1"/>
              </a:buClr>
              <a:buSzPts val="1530"/>
              <a:buFont typeface="Ultra"/>
              <a:buNone/>
            </a:pPr>
            <a:endParaRPr sz="1800" b="0" i="0" u="none" strike="noStrike" cap="none">
              <a:solidFill>
                <a:schemeClr val="dk1"/>
              </a:solidFill>
              <a:latin typeface="Georgia"/>
              <a:ea typeface="Georgia"/>
              <a:cs typeface="Georgia"/>
              <a:sym typeface="Georgia"/>
            </a:endParaRPr>
          </a:p>
        </p:txBody>
      </p:sp>
      <p:pic>
        <p:nvPicPr>
          <p:cNvPr id="207" name="Shape 20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08" name="Shape 208"/>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Playtesting</a:t>
            </a:r>
          </a:p>
        </p:txBody>
      </p:sp>
      <p:sp>
        <p:nvSpPr>
          <p:cNvPr id="209" name="Shape 20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Playtesting</a:t>
            </a:r>
          </a:p>
        </p:txBody>
      </p:sp>
      <p:pic>
        <p:nvPicPr>
          <p:cNvPr id="210" name="Shape 21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17" name="Shape 217"/>
          <p:cNvSpPr txBox="1"/>
          <p:nvPr/>
        </p:nvSpPr>
        <p:spPr>
          <a:xfrm>
            <a:off x="266125" y="1586225"/>
            <a:ext cx="8449800" cy="2510400"/>
          </a:xfrm>
          <a:prstGeom prst="rect">
            <a:avLst/>
          </a:prstGeom>
          <a:noFill/>
          <a:ln>
            <a:noFill/>
          </a:ln>
        </p:spPr>
        <p:txBody>
          <a:bodyPr wrap="square" lIns="91425" tIns="45700" rIns="91425" bIns="45700" anchor="ctr" anchorCtr="0">
            <a:noAutofit/>
          </a:bodyPr>
          <a:lstStyle/>
          <a:p>
            <a:pPr marL="457200" marR="0" lvl="0" indent="-474344" algn="just" rtl="0">
              <a:spcBef>
                <a:spcPts val="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Early versions can use external support</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The final version should be built to be played with no problems by people who have no prior knowledge of the game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Your challenge: the game should feature no more than one introductory info page as a tutorial. Everything else should be learned from the signs &amp; feedback of the game.</a:t>
            </a:r>
          </a:p>
        </p:txBody>
      </p:sp>
      <p:sp>
        <p:nvSpPr>
          <p:cNvPr id="218" name="Shape 218"/>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Teaching the game</a:t>
            </a:r>
          </a:p>
        </p:txBody>
      </p:sp>
      <p:sp>
        <p:nvSpPr>
          <p:cNvPr id="219" name="Shape 21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Teaching the game</a:t>
            </a:r>
          </a:p>
        </p:txBody>
      </p:sp>
      <p:pic>
        <p:nvPicPr>
          <p:cNvPr id="220" name="Shape 22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Shape 22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27" name="Shape 227"/>
          <p:cNvSpPr txBox="1"/>
          <p:nvPr/>
        </p:nvSpPr>
        <p:spPr>
          <a:xfrm>
            <a:off x="4406078" y="1728625"/>
            <a:ext cx="40545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a:p>
            <a:pPr marL="457200" marR="0" lvl="0" indent="-457200" algn="just" rtl="0">
              <a:spcBef>
                <a:spcPts val="160"/>
              </a:spcBef>
              <a:spcAft>
                <a:spcPts val="0"/>
              </a:spcAft>
              <a:buClr>
                <a:schemeClr val="accent1"/>
              </a:buClr>
              <a:buSzPts val="680"/>
              <a:buFont typeface="Ultra"/>
              <a:buNone/>
            </a:pPr>
            <a:endParaRPr sz="800" b="0" i="0" u="none" strike="noStrike" cap="none">
              <a:solidFill>
                <a:schemeClr val="dk1"/>
              </a:solidFill>
              <a:latin typeface="Georgia"/>
              <a:ea typeface="Georgia"/>
              <a:cs typeface="Georgia"/>
              <a:sym typeface="Georgia"/>
            </a:endParaRPr>
          </a:p>
          <a:p>
            <a:pPr marL="457200" marR="0" lvl="0" indent="-457200" algn="just" rtl="0">
              <a:spcBef>
                <a:spcPts val="360"/>
              </a:spcBef>
              <a:buClr>
                <a:schemeClr val="accent1"/>
              </a:buClr>
              <a:buSzPts val="1530"/>
              <a:buFont typeface="Ultra"/>
              <a:buNone/>
            </a:pPr>
            <a:endParaRPr sz="1800" b="0" i="0" u="none" strike="noStrike" cap="none">
              <a:solidFill>
                <a:schemeClr val="dk1"/>
              </a:solidFill>
              <a:latin typeface="Georgia"/>
              <a:ea typeface="Georgia"/>
              <a:cs typeface="Georgia"/>
              <a:sym typeface="Georgia"/>
            </a:endParaRPr>
          </a:p>
        </p:txBody>
      </p:sp>
      <p:sp>
        <p:nvSpPr>
          <p:cNvPr id="228" name="Shape 228"/>
          <p:cNvSpPr/>
          <p:nvPr/>
        </p:nvSpPr>
        <p:spPr>
          <a:xfrm>
            <a:off x="4643438" y="1938313"/>
            <a:ext cx="3814800" cy="2738400"/>
          </a:xfrm>
          <a:prstGeom prst="roundRect">
            <a:avLst>
              <a:gd name="adj" fmla="val 16667"/>
            </a:avLst>
          </a:prstGeom>
          <a:solidFill>
            <a:schemeClr val="lt1">
              <a:alpha val="78823"/>
            </a:schemeClr>
          </a:solidFill>
          <a:ln w="19050" cap="flat" cmpd="sng">
            <a:solidFill>
              <a:schemeClr val="dk1"/>
            </a:solidFill>
            <a:prstDash val="solid"/>
            <a:round/>
            <a:headEnd type="none" w="med" len="med"/>
            <a:tailEnd type="none" w="med" len="med"/>
          </a:ln>
          <a:effectLst>
            <a:outerShdw blurRad="76200" dist="63500" dir="8100000" sx="101000" sy="101000" algn="tr" rotWithShape="0">
              <a:schemeClr val="lt1">
                <a:alpha val="40000"/>
              </a:schemeClr>
            </a:outerShdw>
          </a:effectLst>
        </p:spPr>
        <p:txBody>
          <a:bodyPr wrap="square" lIns="91425" tIns="45700" rIns="91425" bIns="45700" anchor="ctr" anchorCtr="0">
            <a:noAutofit/>
          </a:bodyPr>
          <a:lstStyle/>
          <a:p>
            <a:pPr marL="0" marR="0" lvl="0" indent="0" algn="ctr" rtl="0">
              <a:spcBef>
                <a:spcPts val="0"/>
              </a:spcBef>
              <a:buNone/>
            </a:pPr>
            <a:endParaRPr sz="1800" b="1" i="0" u="none" strike="noStrike" cap="none">
              <a:solidFill>
                <a:schemeClr val="dk1"/>
              </a:solidFill>
              <a:latin typeface="Georgia"/>
              <a:ea typeface="Georgia"/>
              <a:cs typeface="Georgia"/>
              <a:sym typeface="Georgia"/>
            </a:endParaRPr>
          </a:p>
          <a:p>
            <a:pPr marL="0" marR="0" lvl="0" indent="0" algn="ctr" rtl="0">
              <a:spcBef>
                <a:spcPts val="0"/>
              </a:spcBef>
              <a:buNone/>
            </a:pPr>
            <a:r>
              <a:rPr lang="en-US" sz="2400" b="1" i="0" u="none" strike="noStrike" cap="none">
                <a:solidFill>
                  <a:srgbClr val="00B050"/>
                </a:solidFill>
                <a:latin typeface="Tahoma"/>
                <a:ea typeface="Tahoma"/>
                <a:cs typeface="Tahoma"/>
                <a:sym typeface="Tahoma"/>
              </a:rPr>
              <a:t>FEEDBACK</a:t>
            </a:r>
          </a:p>
          <a:p>
            <a:pPr marL="0" marR="0" lvl="0" indent="0" algn="ctr" rtl="0">
              <a:spcBef>
                <a:spcPts val="0"/>
              </a:spcBef>
              <a:buNone/>
            </a:pPr>
            <a:endParaRPr sz="2400" b="1" i="0" u="none" strike="noStrike" cap="none">
              <a:solidFill>
                <a:srgbClr val="00B050"/>
              </a:solidFill>
              <a:latin typeface="Georgia"/>
              <a:ea typeface="Georgia"/>
              <a:cs typeface="Georgia"/>
              <a:sym typeface="Georgia"/>
            </a:endParaRPr>
          </a:p>
          <a:p>
            <a:pPr marL="0" marR="0" lvl="0" indent="0" algn="ctr" rtl="0">
              <a:spcBef>
                <a:spcPts val="0"/>
              </a:spcBef>
              <a:buNone/>
            </a:pPr>
            <a:r>
              <a:rPr lang="en-US" sz="1800" i="0" u="none" strike="noStrike" cap="none">
                <a:solidFill>
                  <a:schemeClr val="dk1"/>
                </a:solidFill>
                <a:latin typeface="Tahoma"/>
                <a:ea typeface="Tahoma"/>
                <a:cs typeface="Tahoma"/>
                <a:sym typeface="Tahoma"/>
              </a:rPr>
              <a:t>&gt; A response to a player’s action </a:t>
            </a:r>
          </a:p>
          <a:p>
            <a:pPr marL="0" marR="0" lvl="0" indent="0" algn="ctr" rtl="0">
              <a:spcBef>
                <a:spcPts val="0"/>
              </a:spcBef>
              <a:buNone/>
            </a:pPr>
            <a:r>
              <a:rPr lang="en-US" sz="1800" i="0" u="none" strike="noStrike" cap="none">
                <a:solidFill>
                  <a:schemeClr val="dk1"/>
                </a:solidFill>
                <a:latin typeface="Tahoma"/>
                <a:ea typeface="Tahoma"/>
                <a:cs typeface="Tahoma"/>
                <a:sym typeface="Tahoma"/>
              </a:rPr>
              <a:t> &gt; Provides information about the </a:t>
            </a:r>
          </a:p>
          <a:p>
            <a:pPr marL="0" marR="0" lvl="0" indent="0" algn="ctr" rtl="0">
              <a:spcBef>
                <a:spcPts val="0"/>
              </a:spcBef>
              <a:buNone/>
            </a:pPr>
            <a:r>
              <a:rPr lang="en-US" sz="1800" i="0" u="none" strike="noStrike" cap="none">
                <a:solidFill>
                  <a:schemeClr val="dk1"/>
                </a:solidFill>
                <a:latin typeface="Tahoma"/>
                <a:ea typeface="Tahoma"/>
                <a:cs typeface="Tahoma"/>
                <a:sym typeface="Tahoma"/>
              </a:rPr>
              <a:t>consequences of these actions, </a:t>
            </a:r>
            <a:br>
              <a:rPr lang="en-US" sz="1800" i="0" u="none" strike="noStrike" cap="none">
                <a:solidFill>
                  <a:schemeClr val="dk1"/>
                </a:solidFill>
                <a:latin typeface="Tahoma"/>
                <a:ea typeface="Tahoma"/>
                <a:cs typeface="Tahoma"/>
                <a:sym typeface="Tahoma"/>
              </a:rPr>
            </a:br>
            <a:r>
              <a:rPr lang="en-US" sz="1800" i="0" u="none" strike="noStrike" cap="none">
                <a:solidFill>
                  <a:schemeClr val="dk1"/>
                </a:solidFill>
                <a:latin typeface="Tahoma"/>
                <a:ea typeface="Tahoma"/>
                <a:cs typeface="Tahoma"/>
                <a:sym typeface="Tahoma"/>
              </a:rPr>
              <a:t>and </a:t>
            </a:r>
            <a:r>
              <a:rPr lang="en-US" sz="1800" i="0" u="sng" strike="noStrike" cap="none">
                <a:solidFill>
                  <a:schemeClr val="dk1"/>
                </a:solidFill>
                <a:latin typeface="Tahoma"/>
                <a:ea typeface="Tahoma"/>
                <a:cs typeface="Tahoma"/>
                <a:sym typeface="Tahoma"/>
              </a:rPr>
              <a:t>how to improve / do better </a:t>
            </a:r>
            <a:br>
              <a:rPr lang="en-US" sz="1800" i="0" u="sng" strike="noStrike" cap="none">
                <a:solidFill>
                  <a:schemeClr val="dk1"/>
                </a:solidFill>
                <a:latin typeface="Tahoma"/>
                <a:ea typeface="Tahoma"/>
                <a:cs typeface="Tahoma"/>
                <a:sym typeface="Tahoma"/>
              </a:rPr>
            </a:br>
            <a:r>
              <a:rPr lang="en-US" sz="1800" i="0" u="sng" strike="noStrike" cap="none">
                <a:solidFill>
                  <a:schemeClr val="dk1"/>
                </a:solidFill>
                <a:latin typeface="Tahoma"/>
                <a:ea typeface="Tahoma"/>
                <a:cs typeface="Tahoma"/>
                <a:sym typeface="Tahoma"/>
              </a:rPr>
              <a:t>next time</a:t>
            </a:r>
          </a:p>
        </p:txBody>
      </p:sp>
      <p:sp>
        <p:nvSpPr>
          <p:cNvPr id="229" name="Shape 229"/>
          <p:cNvSpPr/>
          <p:nvPr/>
        </p:nvSpPr>
        <p:spPr>
          <a:xfrm>
            <a:off x="533399" y="1862113"/>
            <a:ext cx="3769800" cy="2814600"/>
          </a:xfrm>
          <a:prstGeom prst="roundRect">
            <a:avLst>
              <a:gd name="adj" fmla="val 16667"/>
            </a:avLst>
          </a:prstGeom>
          <a:solidFill>
            <a:schemeClr val="lt1">
              <a:alpha val="78823"/>
            </a:schemeClr>
          </a:solidFill>
          <a:ln w="19050" cap="flat" cmpd="sng">
            <a:solidFill>
              <a:schemeClr val="dk1"/>
            </a:solidFill>
            <a:prstDash val="solid"/>
            <a:round/>
            <a:headEnd type="none" w="med" len="med"/>
            <a:tailEnd type="none" w="med" len="med"/>
          </a:ln>
          <a:effectLst>
            <a:outerShdw blurRad="76200" dist="63500" dir="8100000" sx="101000" sy="101000" algn="tr" rotWithShape="0">
              <a:schemeClr val="lt1">
                <a:alpha val="40000"/>
              </a:schemeClr>
            </a:outerShdw>
          </a:effectLst>
        </p:spPr>
        <p:txBody>
          <a:bodyPr wrap="square" lIns="91425" tIns="45700" rIns="91425" bIns="45700" anchor="ctr" anchorCtr="0">
            <a:noAutofit/>
          </a:bodyPr>
          <a:lstStyle/>
          <a:p>
            <a:pPr marL="0" marR="0" lvl="0" indent="0" algn="ctr" rtl="0">
              <a:spcBef>
                <a:spcPts val="0"/>
              </a:spcBef>
              <a:buNone/>
            </a:pPr>
            <a:r>
              <a:rPr lang="en-US" sz="2400" b="1" i="0" u="none" strike="noStrike" cap="none">
                <a:solidFill>
                  <a:srgbClr val="00B050"/>
                </a:solidFill>
                <a:latin typeface="Tahoma"/>
                <a:ea typeface="Tahoma"/>
                <a:cs typeface="Tahoma"/>
                <a:sym typeface="Tahoma"/>
              </a:rPr>
              <a:t>SIGNS</a:t>
            </a:r>
          </a:p>
          <a:p>
            <a:pPr marL="0" marR="0" lvl="0" indent="0" algn="ctr" rtl="0">
              <a:spcBef>
                <a:spcPts val="0"/>
              </a:spcBef>
              <a:buNone/>
            </a:pPr>
            <a:endParaRPr sz="1800" b="0" i="0" u="none" strike="noStrike" cap="none">
              <a:solidFill>
                <a:schemeClr val="dk1"/>
              </a:solidFill>
              <a:latin typeface="Georgia"/>
              <a:ea typeface="Georgia"/>
              <a:cs typeface="Georgia"/>
              <a:sym typeface="Georgia"/>
            </a:endParaRPr>
          </a:p>
          <a:p>
            <a:pPr marL="0" marR="0" lvl="0" indent="0" algn="ctr" rtl="0">
              <a:spcBef>
                <a:spcPts val="0"/>
              </a:spcBef>
              <a:buNone/>
            </a:pPr>
            <a:r>
              <a:rPr lang="en-US" sz="1800" i="0" u="none" strike="noStrike" cap="none">
                <a:solidFill>
                  <a:schemeClr val="dk1"/>
                </a:solidFill>
                <a:latin typeface="Tahoma"/>
                <a:ea typeface="Tahoma"/>
                <a:cs typeface="Tahoma"/>
                <a:sym typeface="Tahoma"/>
              </a:rPr>
              <a:t>To drive player’s actions</a:t>
            </a:r>
          </a:p>
          <a:p>
            <a:pPr marL="0" marR="0" lvl="0" indent="0" algn="ctr" rtl="0">
              <a:spcBef>
                <a:spcPts val="0"/>
              </a:spcBef>
              <a:buNone/>
            </a:pPr>
            <a:endParaRPr sz="1800" b="0" i="0" u="none" strike="noStrike" cap="none">
              <a:solidFill>
                <a:schemeClr val="dk1"/>
              </a:solidFill>
              <a:latin typeface="Georgia"/>
              <a:ea typeface="Georgia"/>
              <a:cs typeface="Georgia"/>
              <a:sym typeface="Georgia"/>
            </a:endParaRPr>
          </a:p>
        </p:txBody>
      </p:sp>
      <p:sp>
        <p:nvSpPr>
          <p:cNvPr id="230" name="Shape 230"/>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Signs &amp; Feedback</a:t>
            </a:r>
          </a:p>
        </p:txBody>
      </p:sp>
      <p:sp>
        <p:nvSpPr>
          <p:cNvPr id="231" name="Shape 231"/>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Signs &amp; Feedback</a:t>
            </a:r>
          </a:p>
        </p:txBody>
      </p:sp>
      <p:pic>
        <p:nvPicPr>
          <p:cNvPr id="232" name="Shape 232"/>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p:nvPr/>
        </p:nvSpPr>
        <p:spPr>
          <a:xfrm>
            <a:off x="516706" y="1714480"/>
            <a:ext cx="3960900" cy="2448300"/>
          </a:xfrm>
          <a:prstGeom prst="rect">
            <a:avLst/>
          </a:prstGeom>
          <a:solidFill>
            <a:schemeClr val="dk1">
              <a:alpha val="80784"/>
            </a:schemeClr>
          </a:solidFill>
          <a:ln w="9525" cap="flat" cmpd="sng">
            <a:solidFill>
              <a:srgbClr val="C0C0C0"/>
            </a:solidFill>
            <a:prstDash val="solid"/>
            <a:miter lim="800000"/>
            <a:headEnd type="none" w="med" len="med"/>
            <a:tailEnd type="none" w="med" len="med"/>
          </a:ln>
        </p:spPr>
        <p:txBody>
          <a:bodyPr wrap="square" lIns="91425" tIns="45700" rIns="91425" bIns="45700" anchor="t" anchorCtr="0">
            <a:noAutofit/>
          </a:bodyPr>
          <a:lstStyle/>
          <a:p>
            <a:pPr marL="342900" marR="0" lvl="0" indent="-406400" algn="ctr" rtl="0">
              <a:spcBef>
                <a:spcPts val="0"/>
              </a:spcBef>
              <a:spcAft>
                <a:spcPts val="0"/>
              </a:spcAft>
              <a:buClr>
                <a:schemeClr val="dk1"/>
              </a:buClr>
              <a:buSzPts val="1000"/>
              <a:buFont typeface="Arial"/>
              <a:buNone/>
            </a:pPr>
            <a:endParaRPr sz="1000" b="0" i="0" u="sng" strike="noStrike" cap="none">
              <a:solidFill>
                <a:schemeClr val="dk1"/>
              </a:solidFill>
              <a:latin typeface="Tahoma"/>
              <a:ea typeface="Tahoma"/>
              <a:cs typeface="Tahoma"/>
              <a:sym typeface="Tahoma"/>
            </a:endParaRPr>
          </a:p>
          <a:p>
            <a:pPr marL="342900" marR="0" lvl="0" indent="-457200" algn="ctr" rtl="0">
              <a:spcBef>
                <a:spcPts val="360"/>
              </a:spcBef>
              <a:spcAft>
                <a:spcPts val="0"/>
              </a:spcAft>
              <a:buClr>
                <a:schemeClr val="lt1"/>
              </a:buClr>
              <a:buSzPts val="1800"/>
              <a:buFont typeface="Arial"/>
              <a:buNone/>
            </a:pPr>
            <a:r>
              <a:rPr lang="en-US" sz="1800" b="0" i="0" u="sng" strike="noStrike" cap="none">
                <a:solidFill>
                  <a:schemeClr val="lt1"/>
                </a:solidFill>
                <a:latin typeface="Tahoma"/>
                <a:ea typeface="Tahoma"/>
                <a:cs typeface="Tahoma"/>
                <a:sym typeface="Tahoma"/>
              </a:rPr>
              <a:t>Signs</a:t>
            </a:r>
          </a:p>
          <a:p>
            <a:pPr marL="742950" marR="0" lvl="1" indent="-285750" algn="l" rtl="0">
              <a:spcBef>
                <a:spcPts val="280"/>
              </a:spcBef>
              <a:spcAft>
                <a:spcPts val="0"/>
              </a:spcAft>
              <a:buClr>
                <a:schemeClr val="dk1"/>
              </a:buClr>
              <a:buSzPts val="1400"/>
              <a:buFont typeface="Arial"/>
              <a:buNone/>
            </a:pPr>
            <a:endParaRPr sz="1400" b="0" i="0" u="sng" strike="noStrike" cap="none">
              <a:solidFill>
                <a:schemeClr val="lt1"/>
              </a:solidFill>
              <a:latin typeface="Tahoma"/>
              <a:ea typeface="Tahoma"/>
              <a:cs typeface="Tahoma"/>
              <a:sym typeface="Tahoma"/>
            </a:endParaRP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Self-explanatory</a:t>
            </a: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Understood by players</a:t>
            </a: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Non ambiguous </a:t>
            </a:r>
          </a:p>
          <a:p>
            <a:pPr marL="342900" marR="0" lvl="0" indent="-342900" algn="l" rtl="0">
              <a:spcBef>
                <a:spcPts val="300"/>
              </a:spcBef>
              <a:buClr>
                <a:schemeClr val="lt1"/>
              </a:buClr>
              <a:buSzPts val="1500"/>
              <a:buFont typeface="Tahoma"/>
              <a:buChar char="•"/>
            </a:pPr>
            <a:r>
              <a:rPr lang="en-US" sz="1500" i="0" u="none" strike="noStrike" cap="none">
                <a:solidFill>
                  <a:schemeClr val="lt1"/>
                </a:solidFill>
                <a:latin typeface="Tahoma"/>
                <a:ea typeface="Tahoma"/>
                <a:cs typeface="Tahoma"/>
                <a:sym typeface="Tahoma"/>
              </a:rPr>
              <a:t>Perceptible (contrasted enough)</a:t>
            </a:r>
          </a:p>
        </p:txBody>
      </p:sp>
      <p:pic>
        <p:nvPicPr>
          <p:cNvPr id="239" name="Shape 239"/>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40" name="Shape 240"/>
          <p:cNvSpPr/>
          <p:nvPr/>
        </p:nvSpPr>
        <p:spPr>
          <a:xfrm>
            <a:off x="4788669" y="1728614"/>
            <a:ext cx="3887700" cy="2448300"/>
          </a:xfrm>
          <a:prstGeom prst="rect">
            <a:avLst/>
          </a:prstGeom>
          <a:solidFill>
            <a:schemeClr val="dk1">
              <a:alpha val="75686"/>
            </a:schemeClr>
          </a:solidFill>
          <a:ln w="9525" cap="flat" cmpd="sng">
            <a:solidFill>
              <a:srgbClr val="C0C0C0"/>
            </a:solidFill>
            <a:prstDash val="solid"/>
            <a:miter lim="800000"/>
            <a:headEnd type="none" w="med" len="med"/>
            <a:tailEnd type="none" w="med" len="med"/>
          </a:ln>
        </p:spPr>
        <p:txBody>
          <a:bodyPr wrap="square" lIns="91425" tIns="45700" rIns="91425" bIns="45700" anchor="t" anchorCtr="0">
            <a:noAutofit/>
          </a:bodyPr>
          <a:lstStyle/>
          <a:p>
            <a:pPr marL="342900" marR="0" lvl="0" indent="-406400" algn="ctr" rtl="0">
              <a:spcBef>
                <a:spcPts val="0"/>
              </a:spcBef>
              <a:spcAft>
                <a:spcPts val="0"/>
              </a:spcAft>
              <a:buClr>
                <a:schemeClr val="dk1"/>
              </a:buClr>
              <a:buSzPts val="1000"/>
              <a:buFont typeface="Arial"/>
              <a:buNone/>
            </a:pPr>
            <a:endParaRPr sz="1000" b="0" i="0" u="sng" strike="noStrike" cap="none">
              <a:solidFill>
                <a:schemeClr val="dk1"/>
              </a:solidFill>
              <a:latin typeface="Tahoma"/>
              <a:ea typeface="Tahoma"/>
              <a:cs typeface="Tahoma"/>
              <a:sym typeface="Tahoma"/>
            </a:endParaRPr>
          </a:p>
          <a:p>
            <a:pPr marL="342900" marR="0" lvl="0" indent="-457200" algn="ctr" rtl="0">
              <a:spcBef>
                <a:spcPts val="360"/>
              </a:spcBef>
              <a:spcAft>
                <a:spcPts val="0"/>
              </a:spcAft>
              <a:buClr>
                <a:schemeClr val="lt1"/>
              </a:buClr>
              <a:buSzPts val="1800"/>
              <a:buFont typeface="Arial"/>
              <a:buNone/>
            </a:pPr>
            <a:r>
              <a:rPr lang="en-US" sz="1800" b="0" i="0" u="sng" strike="noStrike" cap="none">
                <a:solidFill>
                  <a:schemeClr val="lt1"/>
                </a:solidFill>
                <a:latin typeface="Tahoma"/>
                <a:ea typeface="Tahoma"/>
                <a:cs typeface="Tahoma"/>
                <a:sym typeface="Tahoma"/>
              </a:rPr>
              <a:t>Feedback</a:t>
            </a:r>
          </a:p>
          <a:p>
            <a:pPr marL="742950" marR="0" lvl="1" indent="-285750" algn="l" rtl="0">
              <a:spcBef>
                <a:spcPts val="280"/>
              </a:spcBef>
              <a:spcAft>
                <a:spcPts val="0"/>
              </a:spcAft>
              <a:buClr>
                <a:schemeClr val="dk1"/>
              </a:buClr>
              <a:buSzPts val="1400"/>
              <a:buFont typeface="Arial"/>
              <a:buNone/>
            </a:pPr>
            <a:endParaRPr sz="1400" b="0" i="0" u="sng" strike="noStrike" cap="none">
              <a:solidFill>
                <a:schemeClr val="lt1"/>
              </a:solidFill>
              <a:latin typeface="Tahoma"/>
              <a:ea typeface="Tahoma"/>
              <a:cs typeface="Tahoma"/>
              <a:sym typeface="Tahoma"/>
            </a:endParaRP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For every interaction</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Immediate</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Clearly related to the action just done </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Understood by players</a:t>
            </a:r>
          </a:p>
          <a:p>
            <a:pPr marL="342900" marR="0" lvl="0" indent="-342900" algn="l" rtl="0">
              <a:spcBef>
                <a:spcPts val="300"/>
              </a:spcBef>
              <a:buClr>
                <a:schemeClr val="lt1"/>
              </a:buClr>
              <a:buSzPts val="1500"/>
              <a:buFont typeface="Arial"/>
              <a:buChar char="•"/>
            </a:pPr>
            <a:r>
              <a:rPr lang="en-US" sz="1500" b="0" i="0" u="none" strike="noStrike" cap="none">
                <a:solidFill>
                  <a:schemeClr val="lt1"/>
                </a:solidFill>
                <a:latin typeface="Tahoma"/>
                <a:ea typeface="Tahoma"/>
                <a:cs typeface="Tahoma"/>
                <a:sym typeface="Tahoma"/>
              </a:rPr>
              <a:t>Perceptible (contrasted enough)</a:t>
            </a:r>
          </a:p>
        </p:txBody>
      </p:sp>
      <p:sp>
        <p:nvSpPr>
          <p:cNvPr id="241" name="Shape 241"/>
          <p:cNvSpPr txBox="1"/>
          <p:nvPr/>
        </p:nvSpPr>
        <p:spPr>
          <a:xfrm>
            <a:off x="316069" y="4384526"/>
            <a:ext cx="8720400" cy="792000"/>
          </a:xfrm>
          <a:prstGeom prst="rect">
            <a:avLst/>
          </a:prstGeom>
          <a:noFill/>
          <a:ln>
            <a:noFill/>
          </a:ln>
        </p:spPr>
        <p:txBody>
          <a:bodyPr wrap="square" lIns="91425" tIns="45700" rIns="91425" bIns="45700" anchor="t" anchorCtr="0">
            <a:noAutofit/>
          </a:bodyPr>
          <a:lstStyle/>
          <a:p>
            <a:pPr marL="0" marR="0" lvl="0" indent="-97155" algn="just" rtl="0">
              <a:spcBef>
                <a:spcPts val="0"/>
              </a:spcBef>
              <a:buClr>
                <a:schemeClr val="accent1"/>
              </a:buClr>
              <a:buSzPts val="1530"/>
              <a:buFont typeface="Arial"/>
              <a:buNone/>
            </a:pPr>
            <a:r>
              <a:rPr lang="en-US" sz="1800" i="0" u="none" strike="noStrike" cap="none">
                <a:solidFill>
                  <a:schemeClr val="dk1"/>
                </a:solidFill>
                <a:latin typeface="Tahoma"/>
                <a:ea typeface="Tahoma"/>
                <a:cs typeface="Tahoma"/>
                <a:sym typeface="Tahoma"/>
              </a:rPr>
              <a:t>Don’t forget that there are multiple tools to use, not just the interface: colors, sound, animations, visual effects etc.</a:t>
            </a:r>
          </a:p>
        </p:txBody>
      </p:sp>
      <p:sp>
        <p:nvSpPr>
          <p:cNvPr id="242" name="Shape 242"/>
          <p:cNvSpPr txBox="1"/>
          <p:nvPr/>
        </p:nvSpPr>
        <p:spPr>
          <a:xfrm>
            <a:off x="189925" y="550550"/>
            <a:ext cx="83826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Signs &amp; Feedback Golden Rules</a:t>
            </a:r>
            <a:br>
              <a:rPr lang="en-US" sz="3600" b="1">
                <a:latin typeface="Tahoma"/>
                <a:ea typeface="Tahoma"/>
                <a:cs typeface="Tahoma"/>
                <a:sym typeface="Tahoma"/>
              </a:rPr>
            </a:br>
            <a:endParaRPr lang="en-US" sz="3600" b="1">
              <a:latin typeface="Tahoma"/>
              <a:ea typeface="Tahoma"/>
              <a:cs typeface="Tahoma"/>
              <a:sym typeface="Tahoma"/>
            </a:endParaRPr>
          </a:p>
        </p:txBody>
      </p:sp>
      <p:sp>
        <p:nvSpPr>
          <p:cNvPr id="243" name="Shape 243"/>
          <p:cNvSpPr txBox="1"/>
          <p:nvPr/>
        </p:nvSpPr>
        <p:spPr>
          <a:xfrm>
            <a:off x="189925" y="522897"/>
            <a:ext cx="83826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Signs &amp; Feedback Golden Rules</a:t>
            </a:r>
            <a:br>
              <a:rPr lang="en-US" sz="3600" b="1">
                <a:solidFill>
                  <a:srgbClr val="E60012"/>
                </a:solidFill>
                <a:latin typeface="Tahoma"/>
                <a:ea typeface="Tahoma"/>
                <a:cs typeface="Tahoma"/>
                <a:sym typeface="Tahoma"/>
              </a:rPr>
            </a:br>
            <a:endParaRPr lang="en-US" sz="3600" b="1">
              <a:solidFill>
                <a:srgbClr val="E60012"/>
              </a:solidFill>
              <a:latin typeface="Tahoma"/>
              <a:ea typeface="Tahoma"/>
              <a:cs typeface="Tahoma"/>
              <a:sym typeface="Tahoma"/>
            </a:endParaRPr>
          </a:p>
        </p:txBody>
      </p:sp>
      <p:pic>
        <p:nvPicPr>
          <p:cNvPr id="244" name="Shape 244"/>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2054700" y="3615675"/>
            <a:ext cx="5034600" cy="941400"/>
          </a:xfrm>
          <a:prstGeom prst="rect">
            <a:avLst/>
          </a:prstGeom>
          <a:noFill/>
          <a:ln>
            <a:noFill/>
          </a:ln>
        </p:spPr>
        <p:txBody>
          <a:bodyPr wrap="square" lIns="91425" tIns="45700" rIns="91425" bIns="45700" anchor="ctr" anchorCtr="0">
            <a:noAutofit/>
          </a:bodyPr>
          <a:lstStyle/>
          <a:p>
            <a:pPr marL="0" marR="0" lvl="1" indent="-406400" algn="l" rtl="0">
              <a:spcBef>
                <a:spcPts val="0"/>
              </a:spcBef>
              <a:spcAft>
                <a:spcPts val="0"/>
              </a:spcAft>
              <a:buClr>
                <a:schemeClr val="dk1"/>
              </a:buClr>
              <a:buSzPts val="6400"/>
              <a:buFont typeface="Arial"/>
              <a:buNone/>
            </a:pPr>
            <a:r>
              <a:rPr lang="en-US" sz="6400" b="1" i="0" u="none" strike="noStrike" cap="none">
                <a:solidFill>
                  <a:srgbClr val="000000"/>
                </a:solidFill>
                <a:latin typeface="Tahoma"/>
                <a:ea typeface="Tahoma"/>
                <a:cs typeface="Tahoma"/>
                <a:sym typeface="Tahoma"/>
              </a:rPr>
              <a:t>Good Luck!</a:t>
            </a:r>
          </a:p>
        </p:txBody>
      </p:sp>
      <p:sp>
        <p:nvSpPr>
          <p:cNvPr id="251" name="Shape 251"/>
          <p:cNvSpPr txBox="1">
            <a:spLocks noGrp="1"/>
          </p:cNvSpPr>
          <p:nvPr>
            <p:ph type="body" idx="1"/>
          </p:nvPr>
        </p:nvSpPr>
        <p:spPr>
          <a:xfrm>
            <a:off x="2054700" y="3577075"/>
            <a:ext cx="5034600" cy="941400"/>
          </a:xfrm>
          <a:prstGeom prst="rect">
            <a:avLst/>
          </a:prstGeom>
          <a:noFill/>
          <a:ln>
            <a:noFill/>
          </a:ln>
        </p:spPr>
        <p:txBody>
          <a:bodyPr wrap="square" lIns="91425" tIns="45700" rIns="91425" bIns="45700" anchor="ctr" anchorCtr="0">
            <a:noAutofit/>
          </a:bodyPr>
          <a:lstStyle/>
          <a:p>
            <a:pPr marL="0" marR="0" lvl="1" indent="-406400" algn="l" rtl="0">
              <a:spcBef>
                <a:spcPts val="0"/>
              </a:spcBef>
              <a:spcAft>
                <a:spcPts val="0"/>
              </a:spcAft>
              <a:buClr>
                <a:schemeClr val="dk1"/>
              </a:buClr>
              <a:buSzPts val="6400"/>
              <a:buFont typeface="Arial"/>
              <a:buNone/>
            </a:pPr>
            <a:r>
              <a:rPr lang="en-US" sz="6400" b="1" i="0" u="none" strike="noStrike" cap="none">
                <a:solidFill>
                  <a:srgbClr val="E60012"/>
                </a:solidFill>
                <a:latin typeface="Tahoma"/>
                <a:ea typeface="Tahoma"/>
                <a:cs typeface="Tahoma"/>
                <a:sym typeface="Tahoma"/>
              </a:rPr>
              <a:t>Good Luck!</a:t>
            </a:r>
          </a:p>
        </p:txBody>
      </p:sp>
      <p:pic>
        <p:nvPicPr>
          <p:cNvPr id="252" name="Shape 252"/>
          <p:cNvPicPr preferRelativeResize="0"/>
          <p:nvPr/>
        </p:nvPicPr>
        <p:blipFill>
          <a:blip r:embed="rId3">
            <a:alphaModFix/>
          </a:blip>
          <a:stretch>
            <a:fillRect/>
          </a:stretch>
        </p:blipFill>
        <p:spPr>
          <a:xfrm>
            <a:off x="2971438" y="533400"/>
            <a:ext cx="3201120" cy="259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345275" y="3596175"/>
            <a:ext cx="4094400" cy="1102800"/>
          </a:xfrm>
          <a:prstGeom prst="rect">
            <a:avLst/>
          </a:prstGeom>
          <a:noFill/>
          <a:ln>
            <a:noFill/>
          </a:ln>
        </p:spPr>
        <p:txBody>
          <a:bodyPr wrap="square" lIns="72000" tIns="108000" rIns="72000" bIns="0" anchor="ctr" anchorCtr="0">
            <a:noAutofit/>
          </a:bodyPr>
          <a:lstStyle/>
          <a:p>
            <a:pPr marL="0" marR="0" lvl="0" indent="-203200" algn="l" rtl="0">
              <a:lnSpc>
                <a:spcPct val="100000"/>
              </a:lnSpc>
              <a:spcBef>
                <a:spcPts val="0"/>
              </a:spcBef>
              <a:spcAft>
                <a:spcPts val="0"/>
              </a:spcAft>
              <a:buClr>
                <a:schemeClr val="dk1"/>
              </a:buClr>
              <a:buSzPts val="3200"/>
              <a:buFont typeface="Arial"/>
              <a:buNone/>
            </a:pPr>
            <a:r>
              <a:rPr lang="en-US" sz="3200">
                <a:latin typeface="Tahoma"/>
                <a:ea typeface="Tahoma"/>
                <a:cs typeface="Tahoma"/>
                <a:sym typeface="Tahoma"/>
              </a:rPr>
              <a:t>Liviu Focsa</a:t>
            </a:r>
          </a:p>
          <a:p>
            <a:pPr marL="0" marR="0" lvl="0" indent="-127000" algn="l" rtl="0">
              <a:lnSpc>
                <a:spcPct val="100000"/>
              </a:lnSpc>
              <a:spcBef>
                <a:spcPts val="0"/>
              </a:spcBef>
              <a:buClr>
                <a:schemeClr val="dk1"/>
              </a:buClr>
              <a:buSzPts val="2000"/>
              <a:buFont typeface="Arial"/>
              <a:buNone/>
            </a:pPr>
            <a:r>
              <a:rPr lang="en-US" sz="2000">
                <a:latin typeface="Tahoma"/>
                <a:ea typeface="Tahoma"/>
                <a:cs typeface="Tahoma"/>
                <a:sym typeface="Tahoma"/>
              </a:rPr>
              <a:t>Game Designer </a:t>
            </a:r>
          </a:p>
          <a:p>
            <a:pPr marL="0" marR="0" lvl="0" indent="-127000" algn="l" rtl="0">
              <a:lnSpc>
                <a:spcPct val="100000"/>
              </a:lnSpc>
              <a:spcBef>
                <a:spcPts val="0"/>
              </a:spcBef>
              <a:buClr>
                <a:schemeClr val="dk1"/>
              </a:buClr>
              <a:buSzPts val="2000"/>
              <a:buFont typeface="Arial"/>
              <a:buNone/>
            </a:pPr>
            <a:r>
              <a:rPr lang="en-US" sz="2000">
                <a:latin typeface="Tahoma"/>
                <a:ea typeface="Tahoma"/>
                <a:cs typeface="Tahoma"/>
                <a:sym typeface="Tahoma"/>
              </a:rPr>
              <a:t>Bandai Namco Entertainment</a:t>
            </a:r>
          </a:p>
        </p:txBody>
      </p:sp>
      <p:pic>
        <p:nvPicPr>
          <p:cNvPr id="94" name="Shape 94"/>
          <p:cNvPicPr preferRelativeResize="0"/>
          <p:nvPr/>
        </p:nvPicPr>
        <p:blipFill rotWithShape="1">
          <a:blip r:embed="rId3">
            <a:alphaModFix/>
          </a:blip>
          <a:srcRect t="5397" b="5388"/>
          <a:stretch/>
        </p:blipFill>
        <p:spPr>
          <a:xfrm>
            <a:off x="345285" y="1863505"/>
            <a:ext cx="1606896" cy="1606896"/>
          </a:xfrm>
          <a:prstGeom prst="rect">
            <a:avLst/>
          </a:prstGeom>
          <a:noFill/>
          <a:ln>
            <a:noFill/>
          </a:ln>
        </p:spPr>
      </p:pic>
      <p:pic>
        <p:nvPicPr>
          <p:cNvPr id="95" name="Shape 95"/>
          <p:cNvPicPr preferRelativeResize="0"/>
          <p:nvPr/>
        </p:nvPicPr>
        <p:blipFill rotWithShape="1">
          <a:blip r:embed="rId4">
            <a:alphaModFix/>
          </a:blip>
          <a:srcRect l="11715" r="11715"/>
          <a:stretch/>
        </p:blipFill>
        <p:spPr>
          <a:xfrm>
            <a:off x="1" y="404525"/>
            <a:ext cx="9144000" cy="1123950"/>
          </a:xfrm>
          <a:prstGeom prst="rect">
            <a:avLst/>
          </a:prstGeom>
          <a:noFill/>
          <a:ln>
            <a:noFill/>
          </a:ln>
        </p:spPr>
      </p:pic>
      <p:sp>
        <p:nvSpPr>
          <p:cNvPr id="96" name="Shape 96"/>
          <p:cNvSpPr txBox="1"/>
          <p:nvPr/>
        </p:nvSpPr>
        <p:spPr>
          <a:xfrm>
            <a:off x="345275" y="550550"/>
            <a:ext cx="4412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Introduction</a:t>
            </a:r>
          </a:p>
        </p:txBody>
      </p:sp>
      <p:pic>
        <p:nvPicPr>
          <p:cNvPr id="97" name="Shape 97"/>
          <p:cNvPicPr preferRelativeResize="0"/>
          <p:nvPr/>
        </p:nvPicPr>
        <p:blipFill>
          <a:blip r:embed="rId5">
            <a:alphaModFix/>
          </a:blip>
          <a:stretch>
            <a:fillRect/>
          </a:stretch>
        </p:blipFill>
        <p:spPr>
          <a:xfrm>
            <a:off x="5467575" y="1680875"/>
            <a:ext cx="3310224" cy="3310224"/>
          </a:xfrm>
          <a:prstGeom prst="rect">
            <a:avLst/>
          </a:prstGeom>
          <a:noFill/>
          <a:ln>
            <a:noFill/>
          </a:ln>
        </p:spPr>
      </p:pic>
      <p:sp>
        <p:nvSpPr>
          <p:cNvPr id="98" name="Shape 98"/>
          <p:cNvSpPr txBox="1"/>
          <p:nvPr/>
        </p:nvSpPr>
        <p:spPr>
          <a:xfrm>
            <a:off x="345275" y="522897"/>
            <a:ext cx="4412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Introduction</a:t>
            </a:r>
          </a:p>
        </p:txBody>
      </p:sp>
      <p:pic>
        <p:nvPicPr>
          <p:cNvPr id="99" name="Shape 99"/>
          <p:cNvPicPr preferRelativeResize="0"/>
          <p:nvPr/>
        </p:nvPicPr>
        <p:blipFill>
          <a:blip r:embed="rId6">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27584" y="339502"/>
            <a:ext cx="7869560" cy="857250"/>
          </a:xfrm>
          <a:prstGeom prst="rect">
            <a:avLst/>
          </a:prstGeom>
          <a:noFill/>
          <a:ln>
            <a:noFill/>
          </a:ln>
        </p:spPr>
        <p:txBody>
          <a:bodyPr wrap="square" lIns="91425" tIns="45700" rIns="91425" bIns="45700" anchor="ctr" anchorCtr="0">
            <a:noAutofit/>
          </a:bodyPr>
          <a:lstStyle/>
          <a:p>
            <a:pPr marL="0" marR="0" lvl="0" indent="-228600" algn="l" rtl="0">
              <a:spcBef>
                <a:spcPts val="0"/>
              </a:spcBef>
              <a:buClr>
                <a:schemeClr val="accent1"/>
              </a:buClr>
              <a:buSzPts val="3600"/>
              <a:buFont typeface="Ultra"/>
              <a:buNone/>
            </a:pPr>
            <a:r>
              <a:rPr lang="en-US" sz="3600" b="0" i="0" u="none" strike="noStrike" cap="none">
                <a:solidFill>
                  <a:schemeClr val="accent1"/>
                </a:solidFill>
                <a:latin typeface="Ultra"/>
                <a:ea typeface="Ultra"/>
                <a:cs typeface="Ultra"/>
                <a:sym typeface="Ultra"/>
              </a:rPr>
              <a:t>The Assignment</a:t>
            </a:r>
          </a:p>
        </p:txBody>
      </p:sp>
      <p:sp>
        <p:nvSpPr>
          <p:cNvPr id="106" name="Shape 106"/>
          <p:cNvSpPr txBox="1"/>
          <p:nvPr/>
        </p:nvSpPr>
        <p:spPr>
          <a:xfrm>
            <a:off x="309450" y="1794775"/>
            <a:ext cx="8829900" cy="2752200"/>
          </a:xfrm>
          <a:prstGeom prst="rect">
            <a:avLst/>
          </a:prstGeom>
          <a:noFill/>
          <a:ln>
            <a:noFill/>
          </a:ln>
        </p:spPr>
        <p:txBody>
          <a:bodyPr wrap="square" lIns="91425" tIns="45700" rIns="91425" bIns="45700" anchor="t" anchorCtr="0">
            <a:noAutofit/>
          </a:bodyPr>
          <a:lstStyle/>
          <a:p>
            <a:pPr marL="457200" marR="0" lvl="0" indent="-474344" algn="just" rtl="0">
              <a:lnSpc>
                <a:spcPct val="150000"/>
              </a:lnSpc>
              <a:spcBef>
                <a:spcPts val="0"/>
              </a:spcBef>
              <a:spcAft>
                <a:spcPts val="0"/>
              </a:spcAft>
              <a:buClr>
                <a:srgbClr val="FF0000"/>
              </a:buClr>
              <a:buSzPts val="1800"/>
              <a:buFont typeface="Tahoma"/>
              <a:buAutoNum type="arabicPeriod"/>
            </a:pPr>
            <a:r>
              <a:rPr lang="en-US" sz="1800" dirty="0">
                <a:solidFill>
                  <a:schemeClr val="dk1"/>
                </a:solidFill>
                <a:latin typeface="Tahoma"/>
                <a:ea typeface="Tahoma"/>
                <a:cs typeface="Tahoma"/>
                <a:sym typeface="Tahoma"/>
              </a:rPr>
              <a:t>2D </a:t>
            </a:r>
            <a:r>
              <a:rPr lang="en-US" sz="1800" dirty="0" smtClean="0">
                <a:solidFill>
                  <a:schemeClr val="dk1"/>
                </a:solidFill>
                <a:latin typeface="Tahoma"/>
                <a:ea typeface="Tahoma"/>
                <a:cs typeface="Tahoma"/>
                <a:sym typeface="Tahoma"/>
              </a:rPr>
              <a:t>Game</a:t>
            </a:r>
            <a:endParaRPr lang="en-US" sz="1800" dirty="0">
              <a:solidFill>
                <a:schemeClr val="dk1"/>
              </a:solidFill>
              <a:latin typeface="Tahoma"/>
              <a:ea typeface="Tahoma"/>
              <a:cs typeface="Tahoma"/>
              <a:sym typeface="Tahoma"/>
            </a:endParaRP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Main control mechanic is </a:t>
            </a:r>
            <a:r>
              <a:rPr lang="en-US" sz="1800" dirty="0">
                <a:solidFill>
                  <a:schemeClr val="dk1"/>
                </a:solidFill>
                <a:latin typeface="Tahoma"/>
                <a:ea typeface="Tahoma"/>
                <a:cs typeface="Tahoma"/>
                <a:sym typeface="Tahoma"/>
              </a:rPr>
              <a:t>a simple </a:t>
            </a:r>
            <a:r>
              <a:rPr lang="en-US" sz="1800" dirty="0" smtClean="0">
                <a:solidFill>
                  <a:schemeClr val="dk1"/>
                </a:solidFill>
                <a:latin typeface="Tahoma"/>
                <a:ea typeface="Tahoma"/>
                <a:cs typeface="Tahoma"/>
                <a:sym typeface="Tahoma"/>
              </a:rPr>
              <a:t>tap</a:t>
            </a:r>
            <a:endParaRPr lang="en-US" sz="1800" dirty="0">
              <a:solidFill>
                <a:schemeClr val="dk1"/>
              </a:solidFill>
              <a:latin typeface="Tahoma"/>
              <a:ea typeface="Tahoma"/>
              <a:cs typeface="Tahoma"/>
              <a:sym typeface="Tahoma"/>
            </a:endParaRP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dirty="0">
                <a:solidFill>
                  <a:schemeClr val="dk1"/>
                </a:solidFill>
                <a:latin typeface="Tahoma"/>
                <a:ea typeface="Tahoma"/>
                <a:cs typeface="Tahoma"/>
                <a:sym typeface="Tahoma"/>
              </a:rPr>
              <a:t>Multiplayer </a:t>
            </a:r>
            <a:r>
              <a:rPr lang="en-US" sz="1800" i="0" u="none" strike="noStrike" cap="none" dirty="0" smtClean="0">
                <a:solidFill>
                  <a:schemeClr val="dk1"/>
                </a:solidFill>
                <a:latin typeface="Tahoma"/>
                <a:ea typeface="Tahoma"/>
                <a:cs typeface="Tahoma"/>
                <a:sym typeface="Tahoma"/>
              </a:rPr>
              <a:t>– by </a:t>
            </a:r>
            <a:r>
              <a:rPr lang="en-US" sz="1800" i="0" u="none" strike="noStrike" cap="none" dirty="0">
                <a:solidFill>
                  <a:schemeClr val="dk1"/>
                </a:solidFill>
                <a:latin typeface="Tahoma"/>
                <a:ea typeface="Tahoma"/>
                <a:cs typeface="Tahoma"/>
                <a:sym typeface="Tahoma"/>
              </a:rPr>
              <a:t>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Simple and intuitive rules</a:t>
            </a:r>
          </a:p>
        </p:txBody>
      </p:sp>
      <p:pic>
        <p:nvPicPr>
          <p:cNvPr id="107" name="Shape 10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08" name="Shape 108"/>
          <p:cNvSpPr txBox="1"/>
          <p:nvPr/>
        </p:nvSpPr>
        <p:spPr>
          <a:xfrm>
            <a:off x="189925" y="550552"/>
            <a:ext cx="51705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The Assignment</a:t>
            </a:r>
          </a:p>
        </p:txBody>
      </p:sp>
      <p:sp>
        <p:nvSpPr>
          <p:cNvPr id="109" name="Shape 109"/>
          <p:cNvSpPr txBox="1"/>
          <p:nvPr/>
        </p:nvSpPr>
        <p:spPr>
          <a:xfrm>
            <a:off x="189925" y="521438"/>
            <a:ext cx="51705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The Assignment</a:t>
            </a:r>
          </a:p>
        </p:txBody>
      </p:sp>
      <p:pic>
        <p:nvPicPr>
          <p:cNvPr id="110" name="Shape 11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17" name="Shape 117"/>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No Technical Showcases</a:t>
            </a:r>
          </a:p>
        </p:txBody>
      </p:sp>
      <p:sp>
        <p:nvSpPr>
          <p:cNvPr id="118" name="Shape 118"/>
          <p:cNvSpPr txBox="1"/>
          <p:nvPr/>
        </p:nvSpPr>
        <p:spPr>
          <a:xfrm>
            <a:off x="359049" y="1632725"/>
            <a:ext cx="83601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The Adversarial / Single Device / 2D requirements eliminate big technical challenges – 3D, AI, networking – which are not of interest to us. </a:t>
            </a:r>
          </a:p>
          <a:p>
            <a:pPr marL="0" marR="0" lvl="0" indent="-97155" algn="just" rtl="0">
              <a:spcBef>
                <a:spcPts val="360"/>
              </a:spcBef>
              <a:spcAft>
                <a:spcPts val="0"/>
              </a:spcAft>
              <a:buClr>
                <a:schemeClr val="accent1"/>
              </a:buClr>
              <a:buSzPts val="1530"/>
              <a:buFont typeface="Arial"/>
              <a:buNone/>
            </a:pPr>
            <a:endParaRPr sz="1800" i="0" u="none" strike="noStrike" cap="none">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We want you to focus on the main purpose of the exercise, </a:t>
            </a:r>
            <a:r>
              <a:rPr lang="en-US" sz="1800" b="1" i="0" u="none" strike="noStrike" cap="none">
                <a:solidFill>
                  <a:schemeClr val="dk1"/>
                </a:solidFill>
                <a:latin typeface="Tahoma"/>
                <a:ea typeface="Tahoma"/>
                <a:cs typeface="Tahoma"/>
                <a:sym typeface="Tahoma"/>
              </a:rPr>
              <a:t>the gameplay experience</a:t>
            </a:r>
            <a:r>
              <a:rPr lang="en-US" sz="1800" i="0" u="none" strike="noStrike" cap="none">
                <a:solidFill>
                  <a:schemeClr val="dk1"/>
                </a:solidFill>
                <a:latin typeface="Tahoma"/>
                <a:ea typeface="Tahoma"/>
                <a:cs typeface="Tahoma"/>
                <a:sym typeface="Tahoma"/>
              </a:rPr>
              <a:t>, which should be:</a:t>
            </a:r>
          </a:p>
          <a:p>
            <a:pPr marL="731520" marR="0" lvl="1" indent="-457200" algn="just" rtl="0">
              <a:spcBef>
                <a:spcPts val="280"/>
              </a:spcBef>
              <a:spcAft>
                <a:spcPts val="0"/>
              </a:spcAft>
              <a:buClr>
                <a:schemeClr val="accent1"/>
              </a:buClr>
              <a:buSzPts val="1190"/>
              <a:buFont typeface="Ultra"/>
              <a:buNone/>
            </a:pPr>
            <a:endParaRPr sz="1400" i="0" u="none" strike="noStrike" cap="none">
              <a:solidFill>
                <a:schemeClr val="dk1"/>
              </a:solidFill>
              <a:latin typeface="Tahoma"/>
              <a:ea typeface="Tahoma"/>
              <a:cs typeface="Tahoma"/>
              <a:sym typeface="Tahoma"/>
            </a:endParaRPr>
          </a:p>
          <a:p>
            <a:pPr marL="731520" marR="0" lvl="1"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Engaging</a:t>
            </a:r>
          </a:p>
          <a:p>
            <a:pPr marL="731520" lvl="1" indent="-474344" algn="just" rtl="0">
              <a:spcBef>
                <a:spcPts val="360"/>
              </a:spcBef>
              <a:buClr>
                <a:schemeClr val="accent1"/>
              </a:buClr>
              <a:buSzPts val="1800"/>
              <a:buFont typeface="Tahoma"/>
              <a:buAutoNum type="arabicPeriod"/>
            </a:pPr>
            <a:r>
              <a:rPr lang="en-US" sz="1800">
                <a:solidFill>
                  <a:schemeClr val="dk1"/>
                </a:solidFill>
                <a:latin typeface="Tahoma"/>
                <a:ea typeface="Tahoma"/>
                <a:cs typeface="Tahoma"/>
                <a:sym typeface="Tahoma"/>
              </a:rPr>
              <a:t>Focused</a:t>
            </a:r>
          </a:p>
          <a:p>
            <a:pPr marL="731520" marR="0" lvl="1"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Polished</a:t>
            </a:r>
          </a:p>
          <a:p>
            <a:pPr marL="0" marR="0" lvl="0" indent="-97155" algn="just" rtl="0">
              <a:spcBef>
                <a:spcPts val="360"/>
              </a:spcBef>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p:txBody>
      </p:sp>
      <p:sp>
        <p:nvSpPr>
          <p:cNvPr id="119" name="Shape 119"/>
          <p:cNvSpPr txBox="1"/>
          <p:nvPr/>
        </p:nvSpPr>
        <p:spPr>
          <a:xfrm>
            <a:off x="189925" y="521326"/>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No Technical Showcases</a:t>
            </a:r>
          </a:p>
        </p:txBody>
      </p:sp>
      <p:pic>
        <p:nvPicPr>
          <p:cNvPr id="120" name="Shape 12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27" name="Shape 127"/>
          <p:cNvSpPr txBox="1"/>
          <p:nvPr/>
        </p:nvSpPr>
        <p:spPr>
          <a:xfrm>
            <a:off x="189925" y="1664700"/>
            <a:ext cx="87621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The Mobile game market is growing at a phenomenal pace. </a:t>
            </a:r>
            <a:r>
              <a:rPr lang="en-US" sz="1800" i="0" u="none" strike="noStrike" cap="none">
                <a:solidFill>
                  <a:schemeClr val="dk1"/>
                </a:solidFill>
                <a:latin typeface="Tahoma"/>
                <a:ea typeface="Tahoma"/>
                <a:cs typeface="Tahoma"/>
                <a:sym typeface="Tahoma"/>
              </a:rPr>
              <a:t> In a few years it reached the Console and PC </a:t>
            </a:r>
            <a:r>
              <a:rPr lang="en-US" sz="1800">
                <a:solidFill>
                  <a:schemeClr val="dk1"/>
                </a:solidFill>
                <a:latin typeface="Tahoma"/>
                <a:ea typeface="Tahoma"/>
                <a:cs typeface="Tahoma"/>
                <a:sym typeface="Tahoma"/>
              </a:rPr>
              <a:t>game sales and is predicted to surpass them.</a:t>
            </a:r>
          </a:p>
          <a:p>
            <a:pPr marL="0" marR="0" lvl="0" indent="-97155" algn="just" rtl="0">
              <a:spcBef>
                <a:spcPts val="360"/>
              </a:spcBef>
              <a:spcAft>
                <a:spcPts val="0"/>
              </a:spcAft>
              <a:buClr>
                <a:schemeClr val="accent1"/>
              </a:buClr>
              <a:buSzPts val="1530"/>
              <a:buFont typeface="Arial"/>
              <a:buNone/>
            </a:pPr>
            <a:endParaRPr sz="1800" i="0" u="none" strike="noStrike" cap="none">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a:solidFill>
                  <a:schemeClr val="dk1"/>
                </a:solidFill>
                <a:latin typeface="Tahoma"/>
                <a:ea typeface="Tahoma"/>
                <a:cs typeface="Tahoma"/>
                <a:sym typeface="Tahoma"/>
              </a:rPr>
              <a:t>Such a growth attracted the interest off all major gaming companies on the market and even created new giants of the industry, like SuperCell. Now everyone wants a piece of the cake. (Chances are one of your first jobs might be at a mobile games studio)</a:t>
            </a:r>
          </a:p>
          <a:p>
            <a:pPr marL="0" marR="0" lvl="0" indent="-97155" algn="just" rtl="0">
              <a:spcBef>
                <a:spcPts val="36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a:solidFill>
                  <a:schemeClr val="dk1"/>
                </a:solidFill>
                <a:latin typeface="Tahoma"/>
                <a:ea typeface="Tahoma"/>
                <a:cs typeface="Tahoma"/>
                <a:sym typeface="Tahoma"/>
              </a:rPr>
              <a:t>A market growing at such a speed also means a lot of new users of all ages and experiences. From kids to grandparents and from hardcore gamers to casual Solitaire players. Hey! Who knows? maybe even the future players of your game. </a:t>
            </a:r>
          </a:p>
          <a:p>
            <a:pPr marL="0" marR="0" lvl="0" indent="-97155" algn="just" rtl="0">
              <a:spcBef>
                <a:spcPts val="360"/>
              </a:spcBef>
              <a:spcAft>
                <a:spcPts val="0"/>
              </a:spcAft>
              <a:buClr>
                <a:schemeClr val="accent1"/>
              </a:buClr>
              <a:buSzPts val="1530"/>
              <a:buFont typeface="Arial"/>
              <a:buNone/>
            </a:pPr>
            <a:endParaRPr>
              <a:latin typeface="Tahoma"/>
              <a:ea typeface="Tahoma"/>
              <a:cs typeface="Tahoma"/>
              <a:sym typeface="Tahoma"/>
            </a:endParaRPr>
          </a:p>
        </p:txBody>
      </p:sp>
      <p:sp>
        <p:nvSpPr>
          <p:cNvPr id="128" name="Shape 12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Mobile?</a:t>
            </a:r>
          </a:p>
        </p:txBody>
      </p:sp>
      <p:sp>
        <p:nvSpPr>
          <p:cNvPr id="129" name="Shape 129"/>
          <p:cNvSpPr txBox="1"/>
          <p:nvPr/>
        </p:nvSpPr>
        <p:spPr>
          <a:xfrm>
            <a:off x="189925" y="52127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Mobile?</a:t>
            </a:r>
          </a:p>
        </p:txBody>
      </p:sp>
      <p:pic>
        <p:nvPicPr>
          <p:cNvPr id="130" name="Shape 13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189925" y="1572701"/>
            <a:ext cx="8229600" cy="3394500"/>
          </a:xfrm>
          <a:prstGeom prst="rect">
            <a:avLst/>
          </a:prstGeom>
        </p:spPr>
        <p:txBody>
          <a:bodyPr wrap="square" lIns="91425" tIns="91425" rIns="91425" bIns="91425" anchor="t" anchorCtr="0">
            <a:noAutofit/>
          </a:bodyPr>
          <a:lstStyle/>
          <a:p>
            <a:pPr marL="342900" lvl="0" indent="-190500">
              <a:spcBef>
                <a:spcPts val="0"/>
              </a:spcBef>
              <a:buNone/>
            </a:pPr>
            <a:r>
              <a:rPr lang="en-US" sz="1800" b="0" i="0">
                <a:latin typeface="Tahoma"/>
                <a:ea typeface="Tahoma"/>
                <a:cs typeface="Tahoma"/>
                <a:sym typeface="Tahoma"/>
              </a:rPr>
              <a:t>Because we have so many different users in the Mobile market, we consider most of them as Casual Users and there are a few differences between casual users and PC/Console Gamers:</a:t>
            </a:r>
          </a:p>
          <a:p>
            <a:pPr marL="0" lvl="0" indent="0">
              <a:spcBef>
                <a:spcPts val="0"/>
              </a:spcBef>
              <a:buNone/>
            </a:pPr>
            <a:endParaRPr sz="1800" b="0" i="0">
              <a:latin typeface="Tahoma"/>
              <a:ea typeface="Tahoma"/>
              <a:cs typeface="Tahoma"/>
              <a:sym typeface="Tahoma"/>
            </a:endParaRPr>
          </a:p>
          <a:p>
            <a:pPr marL="457200" lvl="0" indent="-342900">
              <a:spcBef>
                <a:spcPts val="0"/>
              </a:spcBef>
              <a:spcAft>
                <a:spcPts val="0"/>
              </a:spcAft>
              <a:buSzPts val="1800"/>
              <a:buFont typeface="Tahoma"/>
              <a:buChar char="•"/>
            </a:pPr>
            <a:r>
              <a:rPr lang="en-US" sz="1800" b="0" i="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800" b="0" i="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800" b="0" i="0">
                <a:latin typeface="Tahoma"/>
                <a:ea typeface="Tahoma"/>
                <a:cs typeface="Tahoma"/>
                <a:sym typeface="Tahoma"/>
              </a:rPr>
              <a:t>Casual Users play on their phone to pass time</a:t>
            </a:r>
          </a:p>
          <a:p>
            <a:pPr marL="0" lvl="0" indent="0" rtl="0">
              <a:spcBef>
                <a:spcPts val="0"/>
              </a:spcBef>
              <a:buNone/>
            </a:pPr>
            <a:endParaRPr sz="1800" b="0" i="0">
              <a:latin typeface="Tahoma"/>
              <a:ea typeface="Tahoma"/>
              <a:cs typeface="Tahoma"/>
              <a:sym typeface="Tahoma"/>
            </a:endParaRPr>
          </a:p>
          <a:p>
            <a:pPr marL="0" lvl="0" indent="0" algn="just" rtl="0">
              <a:spcBef>
                <a:spcPts val="360"/>
              </a:spcBef>
              <a:buNone/>
            </a:pPr>
            <a:r>
              <a:rPr lang="en-US" sz="1800" b="0" i="0">
                <a:latin typeface="Tahoma"/>
                <a:ea typeface="Tahoma"/>
                <a:cs typeface="Tahoma"/>
                <a:sym typeface="Tahoma"/>
              </a:rPr>
              <a:t>In order to engage and retain as many users, of all kinds, your game needs to be: Easy to control and understand but difficult to master! </a:t>
            </a:r>
          </a:p>
        </p:txBody>
      </p:sp>
      <p:pic>
        <p:nvPicPr>
          <p:cNvPr id="137" name="Shape 13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38" name="Shape 13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only 1 tap?</a:t>
            </a:r>
          </a:p>
        </p:txBody>
      </p:sp>
      <p:sp>
        <p:nvSpPr>
          <p:cNvPr id="139" name="Shape 139"/>
          <p:cNvSpPr txBox="1"/>
          <p:nvPr/>
        </p:nvSpPr>
        <p:spPr>
          <a:xfrm>
            <a:off x="189925" y="521159"/>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only 1 tap?</a:t>
            </a:r>
          </a:p>
        </p:txBody>
      </p:sp>
      <p:pic>
        <p:nvPicPr>
          <p:cNvPr id="140" name="Shape 14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37249" y="1637400"/>
            <a:ext cx="85320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The </a:t>
            </a:r>
            <a:r>
              <a:rPr lang="en-US" sz="1800">
                <a:solidFill>
                  <a:schemeClr val="dk1"/>
                </a:solidFill>
                <a:latin typeface="Tahoma"/>
                <a:ea typeface="Tahoma"/>
                <a:cs typeface="Tahoma"/>
                <a:sym typeface="Tahoma"/>
              </a:rPr>
              <a:t>competitive </a:t>
            </a:r>
            <a:r>
              <a:rPr lang="en-US" sz="1800" i="0" u="none" strike="noStrike" cap="none">
                <a:solidFill>
                  <a:schemeClr val="dk1"/>
                </a:solidFill>
                <a:latin typeface="Tahoma"/>
                <a:ea typeface="Tahoma"/>
                <a:cs typeface="Tahoma"/>
                <a:sym typeface="Tahoma"/>
              </a:rPr>
              <a:t>nature of the game makes it easy </a:t>
            </a:r>
            <a:r>
              <a:rPr lang="en-US" sz="180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US" sz="1800" i="0" u="none" strike="noStrike" cap="none">
                <a:solidFill>
                  <a:schemeClr val="dk1"/>
                </a:solidFill>
                <a:latin typeface="Tahoma"/>
                <a:ea typeface="Tahoma"/>
                <a:cs typeface="Tahoma"/>
                <a:sym typeface="Tahoma"/>
              </a:rPr>
              <a:t>Opponents are also a strong tool in making an experience that is always fresh.</a:t>
            </a:r>
          </a:p>
        </p:txBody>
      </p:sp>
      <p:pic>
        <p:nvPicPr>
          <p:cNvPr id="147" name="Shape 14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48" name="Shape 14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Multiplayer?</a:t>
            </a:r>
          </a:p>
        </p:txBody>
      </p:sp>
      <p:sp>
        <p:nvSpPr>
          <p:cNvPr id="149" name="Shape 149"/>
          <p:cNvSpPr txBox="1"/>
          <p:nvPr/>
        </p:nvSpPr>
        <p:spPr>
          <a:xfrm>
            <a:off x="189925" y="521214"/>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Multiplayer?</a:t>
            </a:r>
          </a:p>
        </p:txBody>
      </p:sp>
      <p:pic>
        <p:nvPicPr>
          <p:cNvPr id="150" name="Shape 15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a:stretch/>
        </p:blipFill>
        <p:spPr>
          <a:xfrm>
            <a:off x="2703975" y="1638050"/>
            <a:ext cx="6023174" cy="3388049"/>
          </a:xfrm>
          <a:prstGeom prst="rect">
            <a:avLst/>
          </a:prstGeom>
          <a:noFill/>
          <a:ln>
            <a:noFill/>
          </a:ln>
        </p:spPr>
      </p:pic>
      <p:sp>
        <p:nvSpPr>
          <p:cNvPr id="157" name="Shape 157"/>
          <p:cNvSpPr txBox="1"/>
          <p:nvPr/>
        </p:nvSpPr>
        <p:spPr>
          <a:xfrm>
            <a:off x="136697" y="1638050"/>
            <a:ext cx="2499600" cy="3168300"/>
          </a:xfrm>
          <a:prstGeom prst="rect">
            <a:avLst/>
          </a:prstGeom>
          <a:noFill/>
          <a:ln>
            <a:noFill/>
          </a:ln>
        </p:spPr>
        <p:txBody>
          <a:bodyPr wrap="square" lIns="91425" tIns="45700" rIns="91425" bIns="45700" anchor="t" anchorCtr="0">
            <a:noAutofit/>
          </a:bodyPr>
          <a:lstStyle/>
          <a:p>
            <a:pPr marL="0" marR="0" lvl="0" indent="-97155" algn="just" rtl="0">
              <a:spcBef>
                <a:spcPts val="36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Simple structure : </a:t>
            </a:r>
          </a:p>
          <a:p>
            <a:pPr marL="0" marR="0" lvl="0" indent="-32385" algn="just" rtl="0">
              <a:spcBef>
                <a:spcPts val="120"/>
              </a:spcBef>
              <a:spcAft>
                <a:spcPts val="0"/>
              </a:spcAft>
              <a:buClr>
                <a:schemeClr val="accent1"/>
              </a:buClr>
              <a:buSzPts val="510"/>
              <a:buFont typeface="Arial"/>
              <a:buNone/>
            </a:pPr>
            <a:endParaRPr sz="600" i="0" u="none" strike="noStrike" cap="none">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Deploy tower blocks to build the highest tower!</a:t>
            </a:r>
          </a:p>
          <a:p>
            <a:pPr marL="0" marR="0" lvl="0" indent="-32385" algn="just" rtl="0">
              <a:spcBef>
                <a:spcPts val="120"/>
              </a:spcBef>
              <a:spcAft>
                <a:spcPts val="0"/>
              </a:spcAft>
              <a:buClr>
                <a:schemeClr val="accent1"/>
              </a:buClr>
              <a:buSzPts val="510"/>
              <a:buFont typeface="Arial"/>
              <a:buNone/>
            </a:pPr>
            <a:endParaRPr sz="600" i="0" u="none" strike="noStrike" cap="none">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Don’t let the tower block you deploy destroy the tower!</a:t>
            </a:r>
          </a:p>
          <a:p>
            <a:pPr marL="0" marR="0" lvl="0" indent="-91757" algn="just" rtl="0">
              <a:spcBef>
                <a:spcPts val="340"/>
              </a:spcBef>
              <a:spcAft>
                <a:spcPts val="0"/>
              </a:spcAft>
              <a:buClr>
                <a:schemeClr val="accent1"/>
              </a:buClr>
              <a:buSzPts val="1445"/>
              <a:buFont typeface="Arial"/>
              <a:buNone/>
            </a:pPr>
            <a:endParaRPr sz="1700">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All players only use</a:t>
            </a: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a simple tap to deploy their tower block</a:t>
            </a:r>
          </a:p>
          <a:p>
            <a:pPr marL="0" marR="0" lvl="0" indent="-97155" algn="just" rtl="0">
              <a:spcBef>
                <a:spcPts val="360"/>
              </a:spcBef>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p:txBody>
      </p:sp>
      <p:cxnSp>
        <p:nvCxnSpPr>
          <p:cNvPr id="158" name="Shape 158"/>
          <p:cNvCxnSpPr/>
          <p:nvPr/>
        </p:nvCxnSpPr>
        <p:spPr>
          <a:xfrm rot="10800000" flipH="1">
            <a:off x="2658325" y="2491975"/>
            <a:ext cx="2485200" cy="54300"/>
          </a:xfrm>
          <a:prstGeom prst="straightConnector1">
            <a:avLst/>
          </a:prstGeom>
          <a:noFill/>
          <a:ln w="28575" cap="flat" cmpd="sng">
            <a:solidFill>
              <a:srgbClr val="FF0000"/>
            </a:solidFill>
            <a:prstDash val="solid"/>
            <a:round/>
            <a:headEnd type="none" w="med" len="med"/>
            <a:tailEnd type="stealth" w="lg" len="lg"/>
          </a:ln>
        </p:spPr>
      </p:cxnSp>
      <p:cxnSp>
        <p:nvCxnSpPr>
          <p:cNvPr id="159" name="Shape 159"/>
          <p:cNvCxnSpPr/>
          <p:nvPr/>
        </p:nvCxnSpPr>
        <p:spPr>
          <a:xfrm>
            <a:off x="2250925" y="3524050"/>
            <a:ext cx="2546400" cy="61200"/>
          </a:xfrm>
          <a:prstGeom prst="straightConnector1">
            <a:avLst/>
          </a:prstGeom>
          <a:noFill/>
          <a:ln w="28575" cap="flat" cmpd="sng">
            <a:solidFill>
              <a:srgbClr val="FF0000"/>
            </a:solidFill>
            <a:prstDash val="solid"/>
            <a:round/>
            <a:headEnd type="none" w="med" len="med"/>
            <a:tailEnd type="stealth" w="lg" len="lg"/>
          </a:ln>
        </p:spPr>
      </p:cxnSp>
      <p:pic>
        <p:nvPicPr>
          <p:cNvPr id="160" name="Shape 160"/>
          <p:cNvPicPr preferRelativeResize="0"/>
          <p:nvPr/>
        </p:nvPicPr>
        <p:blipFill rotWithShape="1">
          <a:blip r:embed="rId4">
            <a:alphaModFix/>
          </a:blip>
          <a:srcRect l="11715" r="11715"/>
          <a:stretch/>
        </p:blipFill>
        <p:spPr>
          <a:xfrm>
            <a:off x="1" y="404525"/>
            <a:ext cx="9144000" cy="1123950"/>
          </a:xfrm>
          <a:prstGeom prst="rect">
            <a:avLst/>
          </a:prstGeom>
          <a:noFill/>
          <a:ln>
            <a:noFill/>
          </a:ln>
        </p:spPr>
      </p:pic>
      <p:sp>
        <p:nvSpPr>
          <p:cNvPr id="161" name="Shape 161"/>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Example: Tower of babel</a:t>
            </a:r>
          </a:p>
        </p:txBody>
      </p:sp>
      <p:sp>
        <p:nvSpPr>
          <p:cNvPr id="162" name="Shape 162"/>
          <p:cNvSpPr txBox="1"/>
          <p:nvPr/>
        </p:nvSpPr>
        <p:spPr>
          <a:xfrm>
            <a:off x="189925" y="521046"/>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Example: Tower of babel</a:t>
            </a:r>
          </a:p>
        </p:txBody>
      </p:sp>
      <p:pic>
        <p:nvPicPr>
          <p:cNvPr id="163" name="Shape 163"/>
          <p:cNvPicPr preferRelativeResize="0"/>
          <p:nvPr/>
        </p:nvPicPr>
        <p:blipFill>
          <a:blip r:embed="rId5">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107550" y="122057"/>
            <a:ext cx="8928900" cy="611400"/>
          </a:xfrm>
          <a:prstGeom prst="rect">
            <a:avLst/>
          </a:prstGeom>
          <a:noFill/>
          <a:ln>
            <a:noFill/>
          </a:ln>
        </p:spPr>
        <p:txBody>
          <a:bodyPr wrap="square" lIns="91425" tIns="45700" rIns="91425" bIns="45700" anchor="t" anchorCtr="0">
            <a:noAutofit/>
          </a:bodyPr>
          <a:lstStyle/>
          <a:p>
            <a:pPr marL="0" marR="0" lvl="0" indent="-97155" algn="ctr"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But wind, ballance speed, other random events make the game different every time</a:t>
            </a:r>
          </a:p>
        </p:txBody>
      </p:sp>
      <p:sp>
        <p:nvSpPr>
          <p:cNvPr id="170" name="Shape 170"/>
          <p:cNvSpPr/>
          <p:nvPr/>
        </p:nvSpPr>
        <p:spPr>
          <a:xfrm>
            <a:off x="1691680" y="1203598"/>
            <a:ext cx="6192688" cy="2731975"/>
          </a:xfrm>
          <a:prstGeom prst="rect">
            <a:avLst/>
          </a:prstGeom>
          <a:solidFill>
            <a:srgbClr val="E60012"/>
          </a:solidFill>
          <a:ln w="25400" cap="flat" cmpd="sng">
            <a:solidFill>
              <a:srgbClr val="AD1F3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u="sng">
                <a:solidFill>
                  <a:srgbClr val="0000FF"/>
                </a:solidFill>
                <a:hlinkClick r:id="rId3"/>
              </a:rPr>
              <a:t>Small Tower Of Babel video will be shown here</a:t>
            </a:r>
          </a:p>
        </p:txBody>
      </p:sp>
    </p:spTree>
  </p:cSld>
  <p:clrMapOvr>
    <a:masterClrMapping/>
  </p:clrMapOvr>
</p:sld>
</file>

<file path=ppt/theme/theme1.xml><?xml version="1.0" encoding="utf-8"?>
<a:theme xmlns:a="http://schemas.openxmlformats.org/drawingml/2006/main" name="Thème Office">
  <a:themeElements>
    <a:clrScheme name="Template 3">
      <a:dk1>
        <a:srgbClr val="231F20"/>
      </a:dk1>
      <a:lt1>
        <a:srgbClr val="FFFFFF"/>
      </a:lt1>
      <a:dk2>
        <a:srgbClr val="BCBDC0"/>
      </a:dk2>
      <a:lt2>
        <a:srgbClr val="E2E3E4"/>
      </a:lt2>
      <a:accent1>
        <a:srgbClr val="EE2B55"/>
      </a:accent1>
      <a:accent2>
        <a:srgbClr val="7396CE"/>
      </a:accent2>
      <a:accent3>
        <a:srgbClr val="23408E"/>
      </a:accent3>
      <a:accent4>
        <a:srgbClr val="F37042"/>
      </a:accent4>
      <a:accent5>
        <a:srgbClr val="6D5B51"/>
      </a:accent5>
      <a:accent6>
        <a:srgbClr val="EE3A81"/>
      </a:accent6>
      <a:hlink>
        <a:srgbClr val="7396CE"/>
      </a:hlink>
      <a:folHlink>
        <a:srgbClr val="2340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1057</Words>
  <Application>Microsoft Office PowerPoint</Application>
  <PresentationFormat>On-screen Show (16:9)</PresentationFormat>
  <Paragraphs>153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Tahoma</vt:lpstr>
      <vt:lpstr>Ultra</vt:lpstr>
      <vt:lpstr>Georgia</vt:lpstr>
      <vt:lpstr>Calibri</vt:lpstr>
      <vt:lpstr>Noto Sans Symbols</vt:lpstr>
      <vt:lpstr>Thème Office</vt:lpstr>
      <vt:lpstr>Slide 1</vt:lpstr>
      <vt:lpstr>Slide 2</vt:lpstr>
      <vt:lpstr>The Assignment</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Games</cp:lastModifiedBy>
  <cp:revision>2</cp:revision>
  <dcterms:modified xsi:type="dcterms:W3CDTF">2018-01-27T13:48:07Z</dcterms:modified>
</cp:coreProperties>
</file>