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9"/>
  </p:notesMasterIdLst>
  <p:sldIdLst>
    <p:sldId id="256" r:id="rId2"/>
    <p:sldId id="274" r:id="rId3"/>
    <p:sldId id="258" r:id="rId4"/>
    <p:sldId id="269" r:id="rId5"/>
    <p:sldId id="270" r:id="rId6"/>
    <p:sldId id="275" r:id="rId7"/>
    <p:sldId id="259" r:id="rId8"/>
    <p:sldId id="260" r:id="rId9"/>
    <p:sldId id="261" r:id="rId10"/>
    <p:sldId id="257"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427" autoAdjust="0"/>
  </p:normalViewPr>
  <p:slideViewPr>
    <p:cSldViewPr snapToGrid="0">
      <p:cViewPr varScale="1">
        <p:scale>
          <a:sx n="100" d="100"/>
          <a:sy n="100" d="100"/>
        </p:scale>
        <p:origin x="9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6FF30-EFD7-4437-901C-DE7AE577CC7B}" type="datetimeFigureOut">
              <a:rPr lang="en-GB" smtClean="0"/>
              <a:t>07/02/2018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91835-90FF-41E4-AF94-16E4E0C00F06}" type="slidenum">
              <a:rPr lang="en-GB" smtClean="0"/>
              <a:t>‹#›</a:t>
            </a:fld>
            <a:endParaRPr lang="en-GB"/>
          </a:p>
        </p:txBody>
      </p:sp>
    </p:spTree>
    <p:extLst>
      <p:ext uri="{BB962C8B-B14F-4D97-AF65-F5344CB8AC3E}">
        <p14:creationId xmlns:p14="http://schemas.microsoft.com/office/powerpoint/2010/main" val="315023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Ethan</a:t>
            </a:r>
          </a:p>
        </p:txBody>
      </p:sp>
      <p:sp>
        <p:nvSpPr>
          <p:cNvPr id="4" name="Slide Number Placeholder 3"/>
          <p:cNvSpPr>
            <a:spLocks noGrp="1"/>
          </p:cNvSpPr>
          <p:nvPr>
            <p:ph type="sldNum" sz="quarter" idx="10"/>
          </p:nvPr>
        </p:nvSpPr>
        <p:spPr/>
        <p:txBody>
          <a:bodyPr/>
          <a:lstStyle/>
          <a:p>
            <a:fld id="{0FA91835-90FF-41E4-AF94-16E4E0C00F06}" type="slidenum">
              <a:rPr lang="en-GB" smtClean="0"/>
              <a:t>2</a:t>
            </a:fld>
            <a:endParaRPr lang="en-GB"/>
          </a:p>
        </p:txBody>
      </p:sp>
    </p:spTree>
    <p:extLst>
      <p:ext uri="{BB962C8B-B14F-4D97-AF65-F5344CB8AC3E}">
        <p14:creationId xmlns:p14="http://schemas.microsoft.com/office/powerpoint/2010/main" val="2835724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some turns there will be wind that can affect the projectile. to make sure that this is fair for each player, the same force will be applied for both shots.</a:t>
            </a:r>
          </a:p>
          <a:p>
            <a:r>
              <a:rPr lang="en-GB" dirty="0"/>
              <a:t>Ethan</a:t>
            </a:r>
          </a:p>
        </p:txBody>
      </p:sp>
      <p:sp>
        <p:nvSpPr>
          <p:cNvPr id="4" name="Slide Number Placeholder 3"/>
          <p:cNvSpPr>
            <a:spLocks noGrp="1"/>
          </p:cNvSpPr>
          <p:nvPr>
            <p:ph type="sldNum" sz="quarter" idx="10"/>
          </p:nvPr>
        </p:nvSpPr>
        <p:spPr/>
        <p:txBody>
          <a:bodyPr/>
          <a:lstStyle/>
          <a:p>
            <a:fld id="{0FA91835-90FF-41E4-AF94-16E4E0C00F06}" type="slidenum">
              <a:rPr lang="en-GB" smtClean="0"/>
              <a:t>12</a:t>
            </a:fld>
            <a:endParaRPr lang="en-GB"/>
          </a:p>
        </p:txBody>
      </p:sp>
    </p:spTree>
    <p:extLst>
      <p:ext uri="{BB962C8B-B14F-4D97-AF65-F5344CB8AC3E}">
        <p14:creationId xmlns:p14="http://schemas.microsoft.com/office/powerpoint/2010/main" val="280356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same force will be applied to each of the players turns to keep things symmetrical </a:t>
            </a:r>
          </a:p>
        </p:txBody>
      </p:sp>
      <p:sp>
        <p:nvSpPr>
          <p:cNvPr id="4" name="Slide Number Placeholder 3"/>
          <p:cNvSpPr>
            <a:spLocks noGrp="1"/>
          </p:cNvSpPr>
          <p:nvPr>
            <p:ph type="sldNum" sz="quarter" idx="10"/>
          </p:nvPr>
        </p:nvSpPr>
        <p:spPr/>
        <p:txBody>
          <a:bodyPr/>
          <a:lstStyle/>
          <a:p>
            <a:fld id="{0FA91835-90FF-41E4-AF94-16E4E0C00F06}" type="slidenum">
              <a:rPr lang="en-GB" smtClean="0"/>
              <a:t>13</a:t>
            </a:fld>
            <a:endParaRPr lang="en-GB"/>
          </a:p>
        </p:txBody>
      </p:sp>
    </p:spTree>
    <p:extLst>
      <p:ext uri="{BB962C8B-B14F-4D97-AF65-F5344CB8AC3E}">
        <p14:creationId xmlns:p14="http://schemas.microsoft.com/office/powerpoint/2010/main" val="1484155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same force will be applied to each of the players turns to keep things symmetrical </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14</a:t>
            </a:fld>
            <a:endParaRPr lang="en-GB"/>
          </a:p>
        </p:txBody>
      </p:sp>
    </p:spTree>
    <p:extLst>
      <p:ext uri="{BB962C8B-B14F-4D97-AF65-F5344CB8AC3E}">
        <p14:creationId xmlns:p14="http://schemas.microsoft.com/office/powerpoint/2010/main" val="370727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Toby</a:t>
            </a:r>
          </a:p>
        </p:txBody>
      </p:sp>
      <p:sp>
        <p:nvSpPr>
          <p:cNvPr id="4" name="Slide Number Placeholder 3"/>
          <p:cNvSpPr>
            <a:spLocks noGrp="1"/>
          </p:cNvSpPr>
          <p:nvPr>
            <p:ph type="sldNum" sz="quarter" idx="10"/>
          </p:nvPr>
        </p:nvSpPr>
        <p:spPr/>
        <p:txBody>
          <a:bodyPr/>
          <a:lstStyle/>
          <a:p>
            <a:fld id="{0FA91835-90FF-41E4-AF94-16E4E0C00F06}" type="slidenum">
              <a:rPr lang="en-GB" smtClean="0"/>
              <a:t>15</a:t>
            </a:fld>
            <a:endParaRPr lang="en-GB"/>
          </a:p>
        </p:txBody>
      </p:sp>
    </p:spTree>
    <p:extLst>
      <p:ext uri="{BB962C8B-B14F-4D97-AF65-F5344CB8AC3E}">
        <p14:creationId xmlns:p14="http://schemas.microsoft.com/office/powerpoint/2010/main" val="905025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Ethan</a:t>
            </a:r>
          </a:p>
        </p:txBody>
      </p:sp>
      <p:sp>
        <p:nvSpPr>
          <p:cNvPr id="4" name="Slide Number Placeholder 3"/>
          <p:cNvSpPr>
            <a:spLocks noGrp="1"/>
          </p:cNvSpPr>
          <p:nvPr>
            <p:ph type="sldNum" sz="quarter" idx="10"/>
          </p:nvPr>
        </p:nvSpPr>
        <p:spPr/>
        <p:txBody>
          <a:bodyPr/>
          <a:lstStyle/>
          <a:p>
            <a:fld id="{0FA91835-90FF-41E4-AF94-16E4E0C00F06}" type="slidenum">
              <a:rPr lang="en-GB" smtClean="0"/>
              <a:t>16</a:t>
            </a:fld>
            <a:endParaRPr lang="en-GB"/>
          </a:p>
        </p:txBody>
      </p:sp>
    </p:spTree>
    <p:extLst>
      <p:ext uri="{BB962C8B-B14F-4D97-AF65-F5344CB8AC3E}">
        <p14:creationId xmlns:p14="http://schemas.microsoft.com/office/powerpoint/2010/main" val="4242832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17</a:t>
            </a:fld>
            <a:endParaRPr lang="en-GB"/>
          </a:p>
        </p:txBody>
      </p:sp>
    </p:spTree>
    <p:extLst>
      <p:ext uri="{BB962C8B-B14F-4D97-AF65-F5344CB8AC3E}">
        <p14:creationId xmlns:p14="http://schemas.microsoft.com/office/powerpoint/2010/main" val="374585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Petrut</a:t>
            </a:r>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3</a:t>
            </a:fld>
            <a:endParaRPr lang="en-GB"/>
          </a:p>
        </p:txBody>
      </p:sp>
    </p:spTree>
    <p:extLst>
      <p:ext uri="{BB962C8B-B14F-4D97-AF65-F5344CB8AC3E}">
        <p14:creationId xmlns:p14="http://schemas.microsoft.com/office/powerpoint/2010/main" val="106855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Mircea</a:t>
            </a:r>
          </a:p>
        </p:txBody>
      </p:sp>
      <p:sp>
        <p:nvSpPr>
          <p:cNvPr id="4" name="Slide Number Placeholder 3"/>
          <p:cNvSpPr>
            <a:spLocks noGrp="1"/>
          </p:cNvSpPr>
          <p:nvPr>
            <p:ph type="sldNum" sz="quarter" idx="10"/>
          </p:nvPr>
        </p:nvSpPr>
        <p:spPr/>
        <p:txBody>
          <a:bodyPr/>
          <a:lstStyle/>
          <a:p>
            <a:fld id="{0FA91835-90FF-41E4-AF94-16E4E0C00F06}" type="slidenum">
              <a:rPr lang="en-GB" smtClean="0"/>
              <a:t>4</a:t>
            </a:fld>
            <a:endParaRPr lang="en-GB"/>
          </a:p>
        </p:txBody>
      </p:sp>
    </p:spTree>
    <p:extLst>
      <p:ext uri="{BB962C8B-B14F-4D97-AF65-F5344CB8AC3E}">
        <p14:creationId xmlns:p14="http://schemas.microsoft.com/office/powerpoint/2010/main" val="354095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https://play.google.com/store/apps/details?id=com.shareddreams.twelveminibattles&amp;hl=en</a:t>
            </a:r>
          </a:p>
          <a:p>
            <a:r>
              <a:rPr lang="en-GB" dirty="0" err="1"/>
              <a:t>Petrut</a:t>
            </a:r>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5</a:t>
            </a:fld>
            <a:endParaRPr lang="en-GB"/>
          </a:p>
        </p:txBody>
      </p:sp>
    </p:spTree>
    <p:extLst>
      <p:ext uri="{BB962C8B-B14F-4D97-AF65-F5344CB8AC3E}">
        <p14:creationId xmlns:p14="http://schemas.microsoft.com/office/powerpoint/2010/main" val="30541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https://play.google.com/store/apps/details?id=com.shareddreams.twelveminibattles&amp;hl=en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Petrut</a:t>
            </a:r>
            <a:endParaRPr lang="en-GB" dirty="0"/>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6</a:t>
            </a:fld>
            <a:endParaRPr lang="en-GB"/>
          </a:p>
        </p:txBody>
      </p:sp>
    </p:spTree>
    <p:extLst>
      <p:ext uri="{BB962C8B-B14F-4D97-AF65-F5344CB8AC3E}">
        <p14:creationId xmlns:p14="http://schemas.microsoft.com/office/powerpoint/2010/main" val="80518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Toby</a:t>
            </a:r>
          </a:p>
        </p:txBody>
      </p:sp>
      <p:sp>
        <p:nvSpPr>
          <p:cNvPr id="4" name="Slide Number Placeholder 3"/>
          <p:cNvSpPr>
            <a:spLocks noGrp="1"/>
          </p:cNvSpPr>
          <p:nvPr>
            <p:ph type="sldNum" sz="quarter" idx="10"/>
          </p:nvPr>
        </p:nvSpPr>
        <p:spPr/>
        <p:txBody>
          <a:bodyPr/>
          <a:lstStyle/>
          <a:p>
            <a:fld id="{0FA91835-90FF-41E4-AF94-16E4E0C00F06}" type="slidenum">
              <a:rPr lang="en-GB" smtClean="0"/>
              <a:t>7</a:t>
            </a:fld>
            <a:endParaRPr lang="en-GB"/>
          </a:p>
        </p:txBody>
      </p:sp>
    </p:spTree>
    <p:extLst>
      <p:ext uri="{BB962C8B-B14F-4D97-AF65-F5344CB8AC3E}">
        <p14:creationId xmlns:p14="http://schemas.microsoft.com/office/powerpoint/2010/main" val="186681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Mircea</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8</a:t>
            </a:fld>
            <a:endParaRPr lang="en-GB"/>
          </a:p>
        </p:txBody>
      </p:sp>
    </p:spTree>
    <p:extLst>
      <p:ext uri="{BB962C8B-B14F-4D97-AF65-F5344CB8AC3E}">
        <p14:creationId xmlns:p14="http://schemas.microsoft.com/office/powerpoint/2010/main" val="27203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EThan</a:t>
            </a:r>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9</a:t>
            </a:fld>
            <a:endParaRPr lang="en-GB"/>
          </a:p>
        </p:txBody>
      </p:sp>
    </p:spTree>
    <p:extLst>
      <p:ext uri="{BB962C8B-B14F-4D97-AF65-F5344CB8AC3E}">
        <p14:creationId xmlns:p14="http://schemas.microsoft.com/office/powerpoint/2010/main" val="795810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Ethan</a:t>
            </a:r>
          </a:p>
        </p:txBody>
      </p:sp>
      <p:sp>
        <p:nvSpPr>
          <p:cNvPr id="4" name="Slide Number Placeholder 3"/>
          <p:cNvSpPr>
            <a:spLocks noGrp="1"/>
          </p:cNvSpPr>
          <p:nvPr>
            <p:ph type="sldNum" sz="quarter" idx="10"/>
          </p:nvPr>
        </p:nvSpPr>
        <p:spPr/>
        <p:txBody>
          <a:bodyPr/>
          <a:lstStyle/>
          <a:p>
            <a:fld id="{0FA91835-90FF-41E4-AF94-16E4E0C00F06}" type="slidenum">
              <a:rPr lang="en-GB" smtClean="0"/>
              <a:t>11</a:t>
            </a:fld>
            <a:endParaRPr lang="en-GB"/>
          </a:p>
        </p:txBody>
      </p:sp>
    </p:spTree>
    <p:extLst>
      <p:ext uri="{BB962C8B-B14F-4D97-AF65-F5344CB8AC3E}">
        <p14:creationId xmlns:p14="http://schemas.microsoft.com/office/powerpoint/2010/main" val="273395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4700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99489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97227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463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7115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613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80701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2084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02665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16418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7959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79F2D-3A05-4848-97F8-7B346024FD0C}"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0857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79F2D-3A05-4848-97F8-7B346024FD0C}" type="datetimeFigureOut">
              <a:rPr lang="en-GB" smtClean="0"/>
              <a:t>07/02/2018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29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66251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1697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9B79F2D-3A05-4848-97F8-7B346024FD0C}" type="datetimeFigureOut">
              <a:rPr lang="en-GB" smtClean="0"/>
              <a:t>07/02/2018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13724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6050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79F2D-3A05-4848-97F8-7B346024FD0C}" type="datetimeFigureOut">
              <a:rPr lang="en-GB" smtClean="0"/>
              <a:t>07/02/2018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332638-D2FC-4F7A-8C92-A7498C7AA38C}" type="slidenum">
              <a:rPr lang="en-GB" smtClean="0"/>
              <a:t>‹#›</a:t>
            </a:fld>
            <a:endParaRPr lang="en-GB"/>
          </a:p>
        </p:txBody>
      </p:sp>
    </p:spTree>
    <p:extLst>
      <p:ext uri="{BB962C8B-B14F-4D97-AF65-F5344CB8AC3E}">
        <p14:creationId xmlns:p14="http://schemas.microsoft.com/office/powerpoint/2010/main" val="2327454455"/>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jayce-o.blogspot.com/2012/08/5-questions-before-designing-brochure.html"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C6C3-786E-4764-AF53-09A35C48A792}"/>
              </a:ext>
            </a:extLst>
          </p:cNvPr>
          <p:cNvSpPr>
            <a:spLocks noGrp="1"/>
          </p:cNvSpPr>
          <p:nvPr>
            <p:ph type="ctrTitle"/>
          </p:nvPr>
        </p:nvSpPr>
        <p:spPr>
          <a:xfrm>
            <a:off x="965505" y="623571"/>
            <a:ext cx="10260990" cy="3523885"/>
          </a:xfrm>
        </p:spPr>
        <p:txBody>
          <a:bodyPr>
            <a:normAutofit/>
          </a:bodyPr>
          <a:lstStyle/>
          <a:p>
            <a:pPr algn="ctr"/>
            <a:r>
              <a:rPr lang="en-GB" sz="8000" dirty="0"/>
              <a:t>Group 14</a:t>
            </a:r>
          </a:p>
        </p:txBody>
      </p:sp>
      <p:sp>
        <p:nvSpPr>
          <p:cNvPr id="3" name="Subtitle 2">
            <a:extLst>
              <a:ext uri="{FF2B5EF4-FFF2-40B4-BE49-F238E27FC236}">
                <a16:creationId xmlns:a16="http://schemas.microsoft.com/office/drawing/2014/main" id="{317C5E51-DE72-4474-9F90-E096A8224584}"/>
              </a:ext>
            </a:extLst>
          </p:cNvPr>
          <p:cNvSpPr>
            <a:spLocks noGrp="1"/>
          </p:cNvSpPr>
          <p:nvPr>
            <p:ph type="subTitle" idx="1"/>
          </p:nvPr>
        </p:nvSpPr>
        <p:spPr>
          <a:xfrm>
            <a:off x="965505" y="4777380"/>
            <a:ext cx="10260990" cy="1209763"/>
          </a:xfrm>
        </p:spPr>
        <p:txBody>
          <a:bodyPr>
            <a:normAutofit/>
          </a:bodyPr>
          <a:lstStyle/>
          <a:p>
            <a:pPr lvl="0" algn="ctr"/>
            <a:r>
              <a:rPr lang="en-GB" sz="2400">
                <a:solidFill>
                  <a:schemeClr val="bg2"/>
                </a:solidFill>
              </a:rPr>
              <a:t>Level 4/5 Group 14: Ethan Ward, Mircea Lazar, Petrut Vasile, Toby White</a:t>
            </a:r>
          </a:p>
          <a:p>
            <a:pPr algn="ctr"/>
            <a:endParaRPr lang="en-GB" sz="2400">
              <a:solidFill>
                <a:schemeClr val="bg2"/>
              </a:solidFill>
            </a:endParaRPr>
          </a:p>
        </p:txBody>
      </p:sp>
    </p:spTree>
    <p:extLst>
      <p:ext uri="{BB962C8B-B14F-4D97-AF65-F5344CB8AC3E}">
        <p14:creationId xmlns:p14="http://schemas.microsoft.com/office/powerpoint/2010/main" val="423529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D705-D5C3-4C74-A24E-2CAFC9876DB2}"/>
              </a:ext>
            </a:extLst>
          </p:cNvPr>
          <p:cNvSpPr>
            <a:spLocks noGrp="1"/>
          </p:cNvSpPr>
          <p:nvPr>
            <p:ph type="title"/>
          </p:nvPr>
        </p:nvSpPr>
        <p:spPr/>
        <p:txBody>
          <a:bodyPr/>
          <a:lstStyle/>
          <a:p>
            <a:r>
              <a:rPr lang="en-GB" dirty="0"/>
              <a:t>Screen mock-up</a:t>
            </a:r>
          </a:p>
        </p:txBody>
      </p:sp>
      <p:pic>
        <p:nvPicPr>
          <p:cNvPr id="4" name="Content Placeholder 3">
            <a:extLst>
              <a:ext uri="{FF2B5EF4-FFF2-40B4-BE49-F238E27FC236}">
                <a16:creationId xmlns:a16="http://schemas.microsoft.com/office/drawing/2014/main" id="{78EDFCD9-ADF2-454E-9282-4233E59417F0}"/>
              </a:ext>
            </a:extLst>
          </p:cNvPr>
          <p:cNvPicPr>
            <a:picLocks noGrp="1" noChangeAspect="1"/>
          </p:cNvPicPr>
          <p:nvPr>
            <p:ph idx="1"/>
          </p:nvPr>
        </p:nvPicPr>
        <p:blipFill>
          <a:blip r:embed="rId2"/>
          <a:stretch>
            <a:fillRect/>
          </a:stretch>
        </p:blipFill>
        <p:spPr>
          <a:xfrm>
            <a:off x="619614" y="1229458"/>
            <a:ext cx="4728858" cy="2668981"/>
          </a:xfrm>
          <a:prstGeom prst="rect">
            <a:avLst/>
          </a:prstGeom>
        </p:spPr>
      </p:pic>
      <p:pic>
        <p:nvPicPr>
          <p:cNvPr id="5" name="Content Placeholder 3">
            <a:extLst>
              <a:ext uri="{FF2B5EF4-FFF2-40B4-BE49-F238E27FC236}">
                <a16:creationId xmlns:a16="http://schemas.microsoft.com/office/drawing/2014/main" id="{A8AC8656-3B99-4ED0-9F7C-E2C678FF49E7}"/>
              </a:ext>
            </a:extLst>
          </p:cNvPr>
          <p:cNvPicPr>
            <a:picLocks noChangeAspect="1"/>
          </p:cNvPicPr>
          <p:nvPr/>
        </p:nvPicPr>
        <p:blipFill>
          <a:blip r:embed="rId3"/>
          <a:stretch>
            <a:fillRect/>
          </a:stretch>
        </p:blipFill>
        <p:spPr>
          <a:xfrm>
            <a:off x="6744804" y="4105929"/>
            <a:ext cx="4732822" cy="2661516"/>
          </a:xfrm>
          <a:prstGeom prst="rect">
            <a:avLst/>
          </a:prstGeom>
        </p:spPr>
      </p:pic>
      <p:pic>
        <p:nvPicPr>
          <p:cNvPr id="6" name="Content Placeholder 3">
            <a:extLst>
              <a:ext uri="{FF2B5EF4-FFF2-40B4-BE49-F238E27FC236}">
                <a16:creationId xmlns:a16="http://schemas.microsoft.com/office/drawing/2014/main" id="{E586A938-39D1-4934-A208-E2936737DE0C}"/>
              </a:ext>
            </a:extLst>
          </p:cNvPr>
          <p:cNvPicPr>
            <a:picLocks noChangeAspect="1"/>
          </p:cNvPicPr>
          <p:nvPr/>
        </p:nvPicPr>
        <p:blipFill>
          <a:blip r:embed="rId4"/>
          <a:stretch>
            <a:fillRect/>
          </a:stretch>
        </p:blipFill>
        <p:spPr>
          <a:xfrm>
            <a:off x="657415" y="4105929"/>
            <a:ext cx="4691057" cy="2626992"/>
          </a:xfrm>
          <a:prstGeom prst="rect">
            <a:avLst/>
          </a:prstGeom>
        </p:spPr>
      </p:pic>
      <p:pic>
        <p:nvPicPr>
          <p:cNvPr id="7" name="Content Placeholder 3">
            <a:extLst>
              <a:ext uri="{FF2B5EF4-FFF2-40B4-BE49-F238E27FC236}">
                <a16:creationId xmlns:a16="http://schemas.microsoft.com/office/drawing/2014/main" id="{29B3D841-9ECE-4544-8AFB-2F58D390E521}"/>
              </a:ext>
            </a:extLst>
          </p:cNvPr>
          <p:cNvPicPr>
            <a:picLocks noChangeAspect="1"/>
          </p:cNvPicPr>
          <p:nvPr/>
        </p:nvPicPr>
        <p:blipFill>
          <a:blip r:embed="rId5"/>
          <a:stretch>
            <a:fillRect/>
          </a:stretch>
        </p:blipFill>
        <p:spPr>
          <a:xfrm>
            <a:off x="6718305" y="1223410"/>
            <a:ext cx="4759321" cy="2675029"/>
          </a:xfrm>
          <a:prstGeom prst="rect">
            <a:avLst/>
          </a:prstGeom>
        </p:spPr>
      </p:pic>
      <p:sp>
        <p:nvSpPr>
          <p:cNvPr id="8" name="TextBox 7">
            <a:extLst>
              <a:ext uri="{FF2B5EF4-FFF2-40B4-BE49-F238E27FC236}">
                <a16:creationId xmlns:a16="http://schemas.microsoft.com/office/drawing/2014/main" id="{5F176211-7AF7-4E92-98D8-E07500765066}"/>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403020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9CEF-C4EB-4584-B49F-A02E873D6779}"/>
              </a:ext>
            </a:extLst>
          </p:cNvPr>
          <p:cNvSpPr>
            <a:spLocks noGrp="1"/>
          </p:cNvSpPr>
          <p:nvPr>
            <p:ph type="title"/>
          </p:nvPr>
        </p:nvSpPr>
        <p:spPr/>
        <p:txBody>
          <a:bodyPr/>
          <a:lstStyle/>
          <a:p>
            <a:r>
              <a:rPr lang="en-GB" dirty="0"/>
              <a:t>First mechanic: Firing projectile</a:t>
            </a:r>
          </a:p>
        </p:txBody>
      </p:sp>
      <p:sp>
        <p:nvSpPr>
          <p:cNvPr id="3" name="Content Placeholder 2">
            <a:extLst>
              <a:ext uri="{FF2B5EF4-FFF2-40B4-BE49-F238E27FC236}">
                <a16:creationId xmlns:a16="http://schemas.microsoft.com/office/drawing/2014/main" id="{631A7050-10F3-4ED1-991E-B2AA17989DB6}"/>
              </a:ext>
            </a:extLst>
          </p:cNvPr>
          <p:cNvSpPr>
            <a:spLocks noGrp="1"/>
          </p:cNvSpPr>
          <p:nvPr>
            <p:ph idx="1"/>
          </p:nvPr>
        </p:nvSpPr>
        <p:spPr/>
        <p:txBody>
          <a:bodyPr/>
          <a:lstStyle/>
          <a:p>
            <a:r>
              <a:rPr lang="en-GB" dirty="0"/>
              <a:t>The player will tap to set the position of the launcher</a:t>
            </a:r>
          </a:p>
          <a:p>
            <a:r>
              <a:rPr lang="en-GB" dirty="0"/>
              <a:t>The player will tap again to set the power of the shot</a:t>
            </a:r>
          </a:p>
          <a:p>
            <a:r>
              <a:rPr lang="en-GB" dirty="0"/>
              <a:t>The shot will lock in and then the other player will have their go</a:t>
            </a:r>
          </a:p>
          <a:p>
            <a:r>
              <a:rPr lang="en-GB" dirty="0"/>
              <a:t>When both players have aimed and set the power, both shots will go at the same time.</a:t>
            </a:r>
          </a:p>
        </p:txBody>
      </p:sp>
      <p:sp>
        <p:nvSpPr>
          <p:cNvPr id="4" name="TextBox 3">
            <a:extLst>
              <a:ext uri="{FF2B5EF4-FFF2-40B4-BE49-F238E27FC236}">
                <a16:creationId xmlns:a16="http://schemas.microsoft.com/office/drawing/2014/main" id="{F6E057A5-D628-4E7B-B7C3-E0DBA1EC1350}"/>
              </a:ext>
            </a:extLst>
          </p:cNvPr>
          <p:cNvSpPr txBox="1"/>
          <p:nvPr/>
        </p:nvSpPr>
        <p:spPr>
          <a:xfrm>
            <a:off x="10610850" y="452718"/>
            <a:ext cx="342900" cy="369332"/>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34508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5569-7527-4024-836A-239B8A2E3958}"/>
              </a:ext>
            </a:extLst>
          </p:cNvPr>
          <p:cNvSpPr>
            <a:spLocks noGrp="1"/>
          </p:cNvSpPr>
          <p:nvPr>
            <p:ph type="title"/>
          </p:nvPr>
        </p:nvSpPr>
        <p:spPr/>
        <p:txBody>
          <a:bodyPr/>
          <a:lstStyle/>
          <a:p>
            <a:r>
              <a:rPr lang="en-GB" dirty="0"/>
              <a:t>Second mechanic: Wind</a:t>
            </a:r>
          </a:p>
        </p:txBody>
      </p:sp>
      <p:sp>
        <p:nvSpPr>
          <p:cNvPr id="3" name="Content Placeholder 2">
            <a:extLst>
              <a:ext uri="{FF2B5EF4-FFF2-40B4-BE49-F238E27FC236}">
                <a16:creationId xmlns:a16="http://schemas.microsoft.com/office/drawing/2014/main" id="{99B53FEC-9E9A-4924-B6E3-24FF878B896D}"/>
              </a:ext>
            </a:extLst>
          </p:cNvPr>
          <p:cNvSpPr>
            <a:spLocks noGrp="1"/>
          </p:cNvSpPr>
          <p:nvPr>
            <p:ph idx="1"/>
          </p:nvPr>
        </p:nvSpPr>
        <p:spPr/>
        <p:txBody>
          <a:bodyPr/>
          <a:lstStyle/>
          <a:p>
            <a:r>
              <a:rPr lang="en-GB" dirty="0"/>
              <a:t>There will be a force (wind) that effects the projectile when it is launched.</a:t>
            </a:r>
          </a:p>
          <a:p>
            <a:r>
              <a:rPr lang="en-GB" dirty="0"/>
              <a:t>This will be the same force for each player</a:t>
            </a:r>
          </a:p>
        </p:txBody>
      </p:sp>
      <p:sp>
        <p:nvSpPr>
          <p:cNvPr id="4" name="TextBox 3">
            <a:extLst>
              <a:ext uri="{FF2B5EF4-FFF2-40B4-BE49-F238E27FC236}">
                <a16:creationId xmlns:a16="http://schemas.microsoft.com/office/drawing/2014/main" id="{3ED33715-2F47-4C92-A3F1-DAE40009E5C6}"/>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Tree>
    <p:extLst>
      <p:ext uri="{BB962C8B-B14F-4D97-AF65-F5344CB8AC3E}">
        <p14:creationId xmlns:p14="http://schemas.microsoft.com/office/powerpoint/2010/main" val="387363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BB02-FCB7-449D-9D6A-64ED9C5983DF}"/>
              </a:ext>
            </a:extLst>
          </p:cNvPr>
          <p:cNvSpPr>
            <a:spLocks noGrp="1"/>
          </p:cNvSpPr>
          <p:nvPr>
            <p:ph type="title"/>
          </p:nvPr>
        </p:nvSpPr>
        <p:spPr/>
        <p:txBody>
          <a:bodyPr/>
          <a:lstStyle/>
          <a:p>
            <a:r>
              <a:rPr lang="en-GB" dirty="0"/>
              <a:t>To keep things Symmetrical </a:t>
            </a:r>
          </a:p>
        </p:txBody>
      </p:sp>
      <p:pic>
        <p:nvPicPr>
          <p:cNvPr id="4" name="Content Placeholder 3">
            <a:extLst>
              <a:ext uri="{FF2B5EF4-FFF2-40B4-BE49-F238E27FC236}">
                <a16:creationId xmlns:a16="http://schemas.microsoft.com/office/drawing/2014/main" id="{28892EEA-ED28-49F1-8732-616C7DFC3093}"/>
              </a:ext>
            </a:extLst>
          </p:cNvPr>
          <p:cNvPicPr>
            <a:picLocks noGrp="1" noChangeAspect="1"/>
          </p:cNvPicPr>
          <p:nvPr>
            <p:ph idx="1"/>
          </p:nvPr>
        </p:nvPicPr>
        <p:blipFill>
          <a:blip r:embed="rId3"/>
          <a:stretch>
            <a:fillRect/>
          </a:stretch>
        </p:blipFill>
        <p:spPr>
          <a:xfrm>
            <a:off x="2802552" y="1792784"/>
            <a:ext cx="6586895" cy="4195762"/>
          </a:xfrm>
          <a:prstGeom prst="rect">
            <a:avLst/>
          </a:prstGeom>
        </p:spPr>
      </p:pic>
      <p:sp>
        <p:nvSpPr>
          <p:cNvPr id="5" name="Rectangle 4">
            <a:extLst>
              <a:ext uri="{FF2B5EF4-FFF2-40B4-BE49-F238E27FC236}">
                <a16:creationId xmlns:a16="http://schemas.microsoft.com/office/drawing/2014/main" id="{432E7842-52B2-456C-8D0A-BC10CCCEAFDE}"/>
              </a:ext>
            </a:extLst>
          </p:cNvPr>
          <p:cNvSpPr/>
          <p:nvPr/>
        </p:nvSpPr>
        <p:spPr>
          <a:xfrm>
            <a:off x="147853" y="2967335"/>
            <a:ext cx="242040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Player 1</a:t>
            </a:r>
          </a:p>
        </p:txBody>
      </p:sp>
      <p:sp>
        <p:nvSpPr>
          <p:cNvPr id="6" name="Rectangle 5">
            <a:extLst>
              <a:ext uri="{FF2B5EF4-FFF2-40B4-BE49-F238E27FC236}">
                <a16:creationId xmlns:a16="http://schemas.microsoft.com/office/drawing/2014/main" id="{BA4DA330-4127-4639-AF23-007D271219CB}"/>
              </a:ext>
            </a:extLst>
          </p:cNvPr>
          <p:cNvSpPr/>
          <p:nvPr/>
        </p:nvSpPr>
        <p:spPr>
          <a:xfrm>
            <a:off x="9598002" y="2872085"/>
            <a:ext cx="242040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Player 2</a:t>
            </a:r>
          </a:p>
        </p:txBody>
      </p:sp>
    </p:spTree>
    <p:extLst>
      <p:ext uri="{BB962C8B-B14F-4D97-AF65-F5344CB8AC3E}">
        <p14:creationId xmlns:p14="http://schemas.microsoft.com/office/powerpoint/2010/main" val="194339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BB02-FCB7-449D-9D6A-64ED9C5983DF}"/>
              </a:ext>
            </a:extLst>
          </p:cNvPr>
          <p:cNvSpPr>
            <a:spLocks noGrp="1"/>
          </p:cNvSpPr>
          <p:nvPr>
            <p:ph type="title"/>
          </p:nvPr>
        </p:nvSpPr>
        <p:spPr/>
        <p:txBody>
          <a:bodyPr/>
          <a:lstStyle/>
          <a:p>
            <a:r>
              <a:rPr lang="en-GB" dirty="0"/>
              <a:t>To keep things Symmetrical </a:t>
            </a:r>
          </a:p>
        </p:txBody>
      </p:sp>
      <p:sp>
        <p:nvSpPr>
          <p:cNvPr id="5" name="Rectangle 4">
            <a:extLst>
              <a:ext uri="{FF2B5EF4-FFF2-40B4-BE49-F238E27FC236}">
                <a16:creationId xmlns:a16="http://schemas.microsoft.com/office/drawing/2014/main" id="{432E7842-52B2-456C-8D0A-BC10CCCEAFDE}"/>
              </a:ext>
            </a:extLst>
          </p:cNvPr>
          <p:cNvSpPr/>
          <p:nvPr/>
        </p:nvSpPr>
        <p:spPr>
          <a:xfrm>
            <a:off x="157378" y="2967335"/>
            <a:ext cx="242040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Player 1</a:t>
            </a:r>
          </a:p>
        </p:txBody>
      </p:sp>
      <p:sp>
        <p:nvSpPr>
          <p:cNvPr id="6" name="Rectangle 5">
            <a:extLst>
              <a:ext uri="{FF2B5EF4-FFF2-40B4-BE49-F238E27FC236}">
                <a16:creationId xmlns:a16="http://schemas.microsoft.com/office/drawing/2014/main" id="{BA4DA330-4127-4639-AF23-007D271219CB}"/>
              </a:ext>
            </a:extLst>
          </p:cNvPr>
          <p:cNvSpPr/>
          <p:nvPr/>
        </p:nvSpPr>
        <p:spPr>
          <a:xfrm>
            <a:off x="9617052" y="2967335"/>
            <a:ext cx="242040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Player 2</a:t>
            </a:r>
          </a:p>
        </p:txBody>
      </p:sp>
      <p:pic>
        <p:nvPicPr>
          <p:cNvPr id="3" name="Picture 2">
            <a:extLst>
              <a:ext uri="{FF2B5EF4-FFF2-40B4-BE49-F238E27FC236}">
                <a16:creationId xmlns:a16="http://schemas.microsoft.com/office/drawing/2014/main" id="{0B674979-E287-4874-8E03-541581916E28}"/>
              </a:ext>
            </a:extLst>
          </p:cNvPr>
          <p:cNvPicPr>
            <a:picLocks noChangeAspect="1"/>
          </p:cNvPicPr>
          <p:nvPr/>
        </p:nvPicPr>
        <p:blipFill>
          <a:blip r:embed="rId3"/>
          <a:stretch>
            <a:fillRect/>
          </a:stretch>
        </p:blipFill>
        <p:spPr>
          <a:xfrm>
            <a:off x="2838450" y="1824037"/>
            <a:ext cx="6515100" cy="4143375"/>
          </a:xfrm>
          <a:prstGeom prst="rect">
            <a:avLst/>
          </a:prstGeom>
        </p:spPr>
      </p:pic>
      <p:sp>
        <p:nvSpPr>
          <p:cNvPr id="7" name="Content Placeholder 6">
            <a:extLst>
              <a:ext uri="{FF2B5EF4-FFF2-40B4-BE49-F238E27FC236}">
                <a16:creationId xmlns:a16="http://schemas.microsoft.com/office/drawing/2014/main" id="{20F3856F-244C-4405-B04F-3ED5B8082E7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608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A943-83D0-4753-AA1C-4A6833FF9B39}"/>
              </a:ext>
            </a:extLst>
          </p:cNvPr>
          <p:cNvSpPr>
            <a:spLocks noGrp="1"/>
          </p:cNvSpPr>
          <p:nvPr>
            <p:ph type="title"/>
          </p:nvPr>
        </p:nvSpPr>
        <p:spPr/>
        <p:txBody>
          <a:bodyPr/>
          <a:lstStyle/>
          <a:p>
            <a:r>
              <a:rPr lang="en-GB" dirty="0"/>
              <a:t>The player experience</a:t>
            </a:r>
          </a:p>
        </p:txBody>
      </p:sp>
      <p:sp>
        <p:nvSpPr>
          <p:cNvPr id="3" name="Content Placeholder 2">
            <a:extLst>
              <a:ext uri="{FF2B5EF4-FFF2-40B4-BE49-F238E27FC236}">
                <a16:creationId xmlns:a16="http://schemas.microsoft.com/office/drawing/2014/main" id="{5E33382E-A521-4D39-8DD5-E2DC47E4FE22}"/>
              </a:ext>
            </a:extLst>
          </p:cNvPr>
          <p:cNvSpPr>
            <a:spLocks noGrp="1"/>
          </p:cNvSpPr>
          <p:nvPr>
            <p:ph idx="1"/>
          </p:nvPr>
        </p:nvSpPr>
        <p:spPr/>
        <p:txBody>
          <a:bodyPr/>
          <a:lstStyle/>
          <a:p>
            <a:r>
              <a:rPr lang="en-GB" dirty="0"/>
              <a:t>We want both of the players to experience a sense of hard fun</a:t>
            </a:r>
          </a:p>
          <a:p>
            <a:pPr lvl="1"/>
            <a:r>
              <a:rPr lang="en-GB" dirty="0" err="1"/>
              <a:t>Fiero</a:t>
            </a:r>
            <a:r>
              <a:rPr lang="en-GB" dirty="0"/>
              <a:t>, strategy and obstacles</a:t>
            </a:r>
          </a:p>
          <a:p>
            <a:r>
              <a:rPr lang="en-GB" dirty="0"/>
              <a:t>A sense of people fun</a:t>
            </a:r>
          </a:p>
          <a:p>
            <a:pPr lvl="1"/>
            <a:r>
              <a:rPr lang="en-GB" dirty="0"/>
              <a:t>Amusement and player interaction</a:t>
            </a:r>
          </a:p>
        </p:txBody>
      </p:sp>
      <p:sp>
        <p:nvSpPr>
          <p:cNvPr id="4" name="TextBox 3">
            <a:extLst>
              <a:ext uri="{FF2B5EF4-FFF2-40B4-BE49-F238E27FC236}">
                <a16:creationId xmlns:a16="http://schemas.microsoft.com/office/drawing/2014/main" id="{DDFE9877-5324-4066-8155-BB7140AE1EB4}"/>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182204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9554-1741-4629-B62D-1C02996DE221}"/>
              </a:ext>
            </a:extLst>
          </p:cNvPr>
          <p:cNvSpPr>
            <a:spLocks noGrp="1"/>
          </p:cNvSpPr>
          <p:nvPr>
            <p:ph type="title"/>
          </p:nvPr>
        </p:nvSpPr>
        <p:spPr/>
        <p:txBody>
          <a:bodyPr/>
          <a:lstStyle/>
          <a:p>
            <a:r>
              <a:rPr lang="en-GB" dirty="0"/>
              <a:t>The following week</a:t>
            </a:r>
          </a:p>
        </p:txBody>
      </p:sp>
      <p:sp>
        <p:nvSpPr>
          <p:cNvPr id="3" name="Content Placeholder 2">
            <a:extLst>
              <a:ext uri="{FF2B5EF4-FFF2-40B4-BE49-F238E27FC236}">
                <a16:creationId xmlns:a16="http://schemas.microsoft.com/office/drawing/2014/main" id="{5B90EE24-1240-4B7B-8D92-EA4B79F1A4B4}"/>
              </a:ext>
            </a:extLst>
          </p:cNvPr>
          <p:cNvSpPr>
            <a:spLocks noGrp="1"/>
          </p:cNvSpPr>
          <p:nvPr>
            <p:ph idx="1"/>
          </p:nvPr>
        </p:nvSpPr>
        <p:spPr/>
        <p:txBody>
          <a:bodyPr/>
          <a:lstStyle/>
          <a:p>
            <a:r>
              <a:rPr lang="en-GB" dirty="0"/>
              <a:t>Picking a theme</a:t>
            </a:r>
          </a:p>
          <a:p>
            <a:r>
              <a:rPr lang="en-GB" dirty="0"/>
              <a:t>Art assets for the theme</a:t>
            </a:r>
          </a:p>
          <a:p>
            <a:r>
              <a:rPr lang="en-GB" dirty="0"/>
              <a:t>Building a prototype to get first mechanic working</a:t>
            </a:r>
          </a:p>
        </p:txBody>
      </p:sp>
      <p:sp>
        <p:nvSpPr>
          <p:cNvPr id="4" name="TextBox 3">
            <a:extLst>
              <a:ext uri="{FF2B5EF4-FFF2-40B4-BE49-F238E27FC236}">
                <a16:creationId xmlns:a16="http://schemas.microsoft.com/office/drawing/2014/main" id="{800B2F8C-C1FD-4B10-9A2A-8DE613366DEC}"/>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Tree>
    <p:extLst>
      <p:ext uri="{BB962C8B-B14F-4D97-AF65-F5344CB8AC3E}">
        <p14:creationId xmlns:p14="http://schemas.microsoft.com/office/powerpoint/2010/main" val="855245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F416-5594-4C07-ADDF-FE02BFFE75D1}"/>
              </a:ext>
            </a:extLst>
          </p:cNvPr>
          <p:cNvSpPr>
            <a:spLocks noGrp="1"/>
          </p:cNvSpPr>
          <p:nvPr>
            <p:ph type="title"/>
          </p:nvPr>
        </p:nvSpPr>
        <p:spPr>
          <a:xfrm>
            <a:off x="1393638" y="2728735"/>
            <a:ext cx="9404723" cy="1400530"/>
          </a:xfrm>
        </p:spPr>
        <p:txBody>
          <a:bodyPr/>
          <a:lstStyle/>
          <a:p>
            <a:pPr algn="ctr"/>
            <a:r>
              <a:rPr lang="en-GB" dirty="0"/>
              <a:t>Any Questions?</a:t>
            </a:r>
          </a:p>
        </p:txBody>
      </p:sp>
    </p:spTree>
    <p:extLst>
      <p:ext uri="{BB962C8B-B14F-4D97-AF65-F5344CB8AC3E}">
        <p14:creationId xmlns:p14="http://schemas.microsoft.com/office/powerpoint/2010/main" val="420703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9E9F-BD9C-40B1-9490-41C21A7839D0}"/>
              </a:ext>
            </a:extLst>
          </p:cNvPr>
          <p:cNvSpPr>
            <a:spLocks noGrp="1"/>
          </p:cNvSpPr>
          <p:nvPr>
            <p:ph type="title"/>
          </p:nvPr>
        </p:nvSpPr>
        <p:spPr/>
        <p:txBody>
          <a:bodyPr/>
          <a:lstStyle/>
          <a:p>
            <a:r>
              <a:rPr lang="en-GB" dirty="0"/>
              <a:t>How the game fits the brief</a:t>
            </a:r>
          </a:p>
        </p:txBody>
      </p:sp>
      <p:sp>
        <p:nvSpPr>
          <p:cNvPr id="3" name="Content Placeholder 2">
            <a:extLst>
              <a:ext uri="{FF2B5EF4-FFF2-40B4-BE49-F238E27FC236}">
                <a16:creationId xmlns:a16="http://schemas.microsoft.com/office/drawing/2014/main" id="{35BCE0E4-12ED-4056-BB4E-B3485D3E505F}"/>
              </a:ext>
            </a:extLst>
          </p:cNvPr>
          <p:cNvSpPr>
            <a:spLocks noGrp="1"/>
          </p:cNvSpPr>
          <p:nvPr>
            <p:ph idx="1"/>
          </p:nvPr>
        </p:nvSpPr>
        <p:spPr/>
        <p:txBody>
          <a:bodyPr/>
          <a:lstStyle/>
          <a:p>
            <a:r>
              <a:rPr lang="en-GB" dirty="0"/>
              <a:t>The game is 2d</a:t>
            </a:r>
          </a:p>
          <a:p>
            <a:r>
              <a:rPr lang="en-GB" dirty="0"/>
              <a:t>The only control is tapping</a:t>
            </a:r>
          </a:p>
          <a:p>
            <a:r>
              <a:rPr lang="en-GB" dirty="0"/>
              <a:t>Each player has a turn within one round</a:t>
            </a:r>
          </a:p>
          <a:p>
            <a:r>
              <a:rPr lang="en-GB" dirty="0"/>
              <a:t>The game will be played on one device</a:t>
            </a:r>
          </a:p>
          <a:p>
            <a:r>
              <a:rPr lang="en-GB" dirty="0"/>
              <a:t>The level design is symmetric</a:t>
            </a:r>
          </a:p>
          <a:p>
            <a:r>
              <a:rPr lang="en-GB" dirty="0"/>
              <a:t>There are two mechanics which make the game simple and intuitive</a:t>
            </a:r>
          </a:p>
        </p:txBody>
      </p:sp>
      <p:sp>
        <p:nvSpPr>
          <p:cNvPr id="4" name="TextBox 3">
            <a:extLst>
              <a:ext uri="{FF2B5EF4-FFF2-40B4-BE49-F238E27FC236}">
                <a16:creationId xmlns:a16="http://schemas.microsoft.com/office/drawing/2014/main" id="{8932EE29-F110-4E89-92B3-FCDFBAEA9BB0}"/>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Tree>
    <p:extLst>
      <p:ext uri="{BB962C8B-B14F-4D97-AF65-F5344CB8AC3E}">
        <p14:creationId xmlns:p14="http://schemas.microsoft.com/office/powerpoint/2010/main" val="222504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1023077E-A82C-43DC-9F5D-AC2B31ED6ED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91916" y="3427965"/>
            <a:ext cx="5451627" cy="1444681"/>
          </a:xfrm>
          <a:prstGeom prst="rect">
            <a:avLst/>
          </a:prstGeom>
          <a:effectLst>
            <a:outerShdw blurRad="50800" dist="38100" dir="5400000" algn="t" rotWithShape="0">
              <a:prstClr val="black">
                <a:alpha val="43000"/>
              </a:prstClr>
            </a:outerShdw>
          </a:effectLst>
        </p:spPr>
      </p:pic>
      <p:sp>
        <p:nvSpPr>
          <p:cNvPr id="2" name="Title 1">
            <a:extLst>
              <a:ext uri="{FF2B5EF4-FFF2-40B4-BE49-F238E27FC236}">
                <a16:creationId xmlns:a16="http://schemas.microsoft.com/office/drawing/2014/main" id="{68486346-C40E-4C1F-B1A9-12597FACBFC3}"/>
              </a:ext>
            </a:extLst>
          </p:cNvPr>
          <p:cNvSpPr>
            <a:spLocks noGrp="1"/>
          </p:cNvSpPr>
          <p:nvPr>
            <p:ph type="title"/>
          </p:nvPr>
        </p:nvSpPr>
        <p:spPr>
          <a:xfrm>
            <a:off x="648930" y="629266"/>
            <a:ext cx="9252154" cy="1223983"/>
          </a:xfrm>
        </p:spPr>
        <p:txBody>
          <a:bodyPr>
            <a:normAutofit/>
          </a:bodyPr>
          <a:lstStyle/>
          <a:p>
            <a:r>
              <a:rPr lang="en-GB" dirty="0"/>
              <a:t>Target audience</a:t>
            </a:r>
          </a:p>
        </p:txBody>
      </p:sp>
      <p:sp>
        <p:nvSpPr>
          <p:cNvPr id="3" name="Content Placeholder 2">
            <a:extLst>
              <a:ext uri="{FF2B5EF4-FFF2-40B4-BE49-F238E27FC236}">
                <a16:creationId xmlns:a16="http://schemas.microsoft.com/office/drawing/2014/main" id="{7D515C41-FF5C-4B11-AD41-549AB474B57B}"/>
              </a:ext>
            </a:extLst>
          </p:cNvPr>
          <p:cNvSpPr>
            <a:spLocks noGrp="1"/>
          </p:cNvSpPr>
          <p:nvPr>
            <p:ph idx="1"/>
          </p:nvPr>
        </p:nvSpPr>
        <p:spPr>
          <a:xfrm>
            <a:off x="1103311" y="2052214"/>
            <a:ext cx="4338409" cy="4196185"/>
          </a:xfrm>
        </p:spPr>
        <p:txBody>
          <a:bodyPr>
            <a:normAutofit/>
          </a:bodyPr>
          <a:lstStyle/>
          <a:p>
            <a:r>
              <a:rPr lang="en-GB" dirty="0"/>
              <a:t>Core audience</a:t>
            </a:r>
          </a:p>
          <a:p>
            <a:pPr lvl="1"/>
            <a:r>
              <a:rPr lang="en-GB" dirty="0"/>
              <a:t>Ages between 11-25</a:t>
            </a:r>
          </a:p>
          <a:p>
            <a:pPr lvl="1"/>
            <a:r>
              <a:rPr lang="en-GB" dirty="0"/>
              <a:t>Male</a:t>
            </a:r>
          </a:p>
          <a:p>
            <a:pPr lvl="1"/>
            <a:r>
              <a:rPr lang="en-GB" dirty="0"/>
              <a:t>casual gamers</a:t>
            </a:r>
          </a:p>
        </p:txBody>
      </p:sp>
      <p:sp>
        <p:nvSpPr>
          <p:cNvPr id="6" name="TextBox 5">
            <a:extLst>
              <a:ext uri="{FF2B5EF4-FFF2-40B4-BE49-F238E27FC236}">
                <a16:creationId xmlns:a16="http://schemas.microsoft.com/office/drawing/2014/main" id="{B06531AE-598C-44AE-B6E8-136B853BC0DB}"/>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Tree>
    <p:extLst>
      <p:ext uri="{BB962C8B-B14F-4D97-AF65-F5344CB8AC3E}">
        <p14:creationId xmlns:p14="http://schemas.microsoft.com/office/powerpoint/2010/main" val="23825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030" name="Picture 6" descr="http://images.samsung.com/is/image/samsung/p5/ae/smartphones/PCD_W.png?$ORIGIN_PNG$">
            <a:extLst>
              <a:ext uri="{FF2B5EF4-FFF2-40B4-BE49-F238E27FC236}">
                <a16:creationId xmlns:a16="http://schemas.microsoft.com/office/drawing/2014/main" id="{3C53D53C-2F8B-4FE7-BA2F-013FD855F6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41" r="-7" b="-7"/>
          <a:stretch/>
        </p:blipFill>
        <p:spPr bwMode="auto">
          <a:xfrm>
            <a:off x="9182386" y="647699"/>
            <a:ext cx="2095237" cy="270285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8" name="Picture 4" descr="http://icons.iconarchive.com/icons/dakirby309/simply-styled/256/Google-Play-Store-alt-icon.png">
            <a:extLst>
              <a:ext uri="{FF2B5EF4-FFF2-40B4-BE49-F238E27FC236}">
                <a16:creationId xmlns:a16="http://schemas.microsoft.com/office/drawing/2014/main" id="{097E906C-2FA5-4D20-BB4B-48B2D001A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237" b="4"/>
          <a:stretch/>
        </p:blipFill>
        <p:spPr bwMode="auto">
          <a:xfrm>
            <a:off x="6094408" y="655238"/>
            <a:ext cx="2627752" cy="268777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32" name="Picture 8" descr="https://staticshop.o2.co.uk/product/images/iphone_se_16gb_rose_gold_header.png?cb=28d7f5d2987a5964f7cd0ea7f5204419">
            <a:extLst>
              <a:ext uri="{FF2B5EF4-FFF2-40B4-BE49-F238E27FC236}">
                <a16:creationId xmlns:a16="http://schemas.microsoft.com/office/drawing/2014/main" id="{1DFE9FF4-888D-40ED-8B94-B055CF48F1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35" r="13350" b="3"/>
          <a:stretch/>
        </p:blipFill>
        <p:spPr bwMode="auto">
          <a:xfrm>
            <a:off x="6391778" y="3545545"/>
            <a:ext cx="2033012" cy="27028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6" name="Picture 2" descr="https://support.apple.com/library/content/dam/edam/applecare/images/en_US/mac_apps/itunes/ios11-app-store-3nav-icon.png">
            <a:extLst>
              <a:ext uri="{FF2B5EF4-FFF2-40B4-BE49-F238E27FC236}">
                <a16:creationId xmlns:a16="http://schemas.microsoft.com/office/drawing/2014/main" id="{F81DFD35-7D89-41E1-9089-4CFDB28756C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962" r="18076" b="2"/>
          <a:stretch/>
        </p:blipFill>
        <p:spPr bwMode="auto">
          <a:xfrm>
            <a:off x="8916129" y="4064225"/>
            <a:ext cx="2627752" cy="1665493"/>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9834F4-8F08-43BF-BCD4-EDFF25BEACF8}"/>
              </a:ext>
            </a:extLst>
          </p:cNvPr>
          <p:cNvSpPr>
            <a:spLocks noGrp="1"/>
          </p:cNvSpPr>
          <p:nvPr>
            <p:ph type="title"/>
          </p:nvPr>
        </p:nvSpPr>
        <p:spPr>
          <a:xfrm>
            <a:off x="646112" y="452718"/>
            <a:ext cx="4165580" cy="1400530"/>
          </a:xfrm>
        </p:spPr>
        <p:txBody>
          <a:bodyPr>
            <a:normAutofit/>
          </a:bodyPr>
          <a:lstStyle/>
          <a:p>
            <a:r>
              <a:rPr lang="en-GB"/>
              <a:t>Markets and platform</a:t>
            </a:r>
          </a:p>
        </p:txBody>
      </p:sp>
      <p:sp>
        <p:nvSpPr>
          <p:cNvPr id="3" name="Content Placeholder 2">
            <a:extLst>
              <a:ext uri="{FF2B5EF4-FFF2-40B4-BE49-F238E27FC236}">
                <a16:creationId xmlns:a16="http://schemas.microsoft.com/office/drawing/2014/main" id="{9DE70559-7816-45A2-8CD1-2EA2EB2068BB}"/>
              </a:ext>
            </a:extLst>
          </p:cNvPr>
          <p:cNvSpPr>
            <a:spLocks noGrp="1"/>
          </p:cNvSpPr>
          <p:nvPr>
            <p:ph idx="1"/>
          </p:nvPr>
        </p:nvSpPr>
        <p:spPr>
          <a:xfrm>
            <a:off x="646113" y="2052918"/>
            <a:ext cx="4165146" cy="4195481"/>
          </a:xfrm>
        </p:spPr>
        <p:txBody>
          <a:bodyPr>
            <a:normAutofit/>
          </a:bodyPr>
          <a:lstStyle/>
          <a:p>
            <a:r>
              <a:rPr lang="en-GB" dirty="0"/>
              <a:t>Platform</a:t>
            </a:r>
          </a:p>
          <a:p>
            <a:pPr lvl="1"/>
            <a:r>
              <a:rPr lang="en-GB" dirty="0"/>
              <a:t>Mobile phones</a:t>
            </a:r>
          </a:p>
          <a:p>
            <a:pPr lvl="2"/>
            <a:r>
              <a:rPr lang="en-GB" dirty="0"/>
              <a:t>Supported platforms: Android and IOS</a:t>
            </a:r>
          </a:p>
          <a:p>
            <a:pPr marL="914400" lvl="2" indent="0">
              <a:buNone/>
            </a:pPr>
            <a:endParaRPr lang="en-GB" dirty="0"/>
          </a:p>
          <a:p>
            <a:r>
              <a:rPr lang="en-GB" dirty="0"/>
              <a:t>Markets</a:t>
            </a:r>
          </a:p>
          <a:p>
            <a:pPr lvl="1"/>
            <a:r>
              <a:rPr lang="en-GB" dirty="0"/>
              <a:t>Smartphone markets</a:t>
            </a:r>
          </a:p>
          <a:p>
            <a:pPr lvl="2"/>
            <a:r>
              <a:rPr lang="en-GB" dirty="0"/>
              <a:t>Google play store</a:t>
            </a:r>
          </a:p>
          <a:p>
            <a:pPr lvl="2"/>
            <a:r>
              <a:rPr lang="en-GB" dirty="0"/>
              <a:t>IOS App store</a:t>
            </a:r>
          </a:p>
          <a:p>
            <a:pPr lvl="2"/>
            <a:r>
              <a:rPr lang="en-GB" dirty="0"/>
              <a:t>Amazon app store</a:t>
            </a:r>
          </a:p>
          <a:p>
            <a:pPr marL="914400" lvl="2" indent="0">
              <a:buNone/>
            </a:pPr>
            <a:endParaRPr lang="en-GB" dirty="0"/>
          </a:p>
        </p:txBody>
      </p:sp>
      <p:sp>
        <p:nvSpPr>
          <p:cNvPr id="8" name="TextBox 7">
            <a:extLst>
              <a:ext uri="{FF2B5EF4-FFF2-40B4-BE49-F238E27FC236}">
                <a16:creationId xmlns:a16="http://schemas.microsoft.com/office/drawing/2014/main" id="{C2F54B06-E447-4292-998D-15EE5EDB3C8E}"/>
              </a:ext>
            </a:extLst>
          </p:cNvPr>
          <p:cNvSpPr txBox="1"/>
          <p:nvPr/>
        </p:nvSpPr>
        <p:spPr>
          <a:xfrm>
            <a:off x="10610850" y="452718"/>
            <a:ext cx="342900" cy="369332"/>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316669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 name="Picture 6" descr="A picture containing indoor&#10;&#10;Description generated with high confidence">
            <a:extLst>
              <a:ext uri="{FF2B5EF4-FFF2-40B4-BE49-F238E27FC236}">
                <a16:creationId xmlns:a16="http://schemas.microsoft.com/office/drawing/2014/main" id="{11CDF87D-612A-4B07-BB78-6E56A181D806}"/>
              </a:ext>
            </a:extLst>
          </p:cNvPr>
          <p:cNvPicPr>
            <a:picLocks noChangeAspect="1"/>
          </p:cNvPicPr>
          <p:nvPr/>
        </p:nvPicPr>
        <p:blipFill>
          <a:blip r:embed="rId4"/>
          <a:stretch>
            <a:fillRect/>
          </a:stretch>
        </p:blipFill>
        <p:spPr>
          <a:xfrm>
            <a:off x="6091916" y="2623850"/>
            <a:ext cx="5451627" cy="3052911"/>
          </a:xfrm>
          <a:prstGeom prst="rect">
            <a:avLst/>
          </a:prstGeom>
          <a:effectLst>
            <a:outerShdw blurRad="50800" dist="38100" dir="5400000" algn="t" rotWithShape="0">
              <a:prstClr val="black">
                <a:alpha val="43000"/>
              </a:prstClr>
            </a:outerShdw>
          </a:effectLst>
        </p:spPr>
      </p:pic>
      <p:sp>
        <p:nvSpPr>
          <p:cNvPr id="2" name="Title 1">
            <a:extLst>
              <a:ext uri="{FF2B5EF4-FFF2-40B4-BE49-F238E27FC236}">
                <a16:creationId xmlns:a16="http://schemas.microsoft.com/office/drawing/2014/main" id="{2036735B-D95D-4C6E-97E3-979A377C30B2}"/>
              </a:ext>
            </a:extLst>
          </p:cNvPr>
          <p:cNvSpPr>
            <a:spLocks noGrp="1"/>
          </p:cNvSpPr>
          <p:nvPr>
            <p:ph type="title"/>
          </p:nvPr>
        </p:nvSpPr>
        <p:spPr>
          <a:xfrm>
            <a:off x="648930" y="629266"/>
            <a:ext cx="9252154" cy="1223983"/>
          </a:xfrm>
        </p:spPr>
        <p:txBody>
          <a:bodyPr>
            <a:normAutofit fontScale="90000"/>
          </a:bodyPr>
          <a:lstStyle/>
          <a:p>
            <a:r>
              <a:rPr lang="en-GB" dirty="0"/>
              <a:t>Games we looked at: Mini Battles</a:t>
            </a:r>
            <a:br>
              <a:rPr lang="en-GB" dirty="0"/>
            </a:br>
            <a:endParaRPr lang="en-GB" dirty="0"/>
          </a:p>
        </p:txBody>
      </p:sp>
      <p:sp>
        <p:nvSpPr>
          <p:cNvPr id="3" name="Content Placeholder 2">
            <a:extLst>
              <a:ext uri="{FF2B5EF4-FFF2-40B4-BE49-F238E27FC236}">
                <a16:creationId xmlns:a16="http://schemas.microsoft.com/office/drawing/2014/main" id="{DF94013C-0F2A-4DFF-95E3-4F0A1E6FD97E}"/>
              </a:ext>
            </a:extLst>
          </p:cNvPr>
          <p:cNvSpPr>
            <a:spLocks noGrp="1"/>
          </p:cNvSpPr>
          <p:nvPr>
            <p:ph idx="1"/>
          </p:nvPr>
        </p:nvSpPr>
        <p:spPr>
          <a:xfrm>
            <a:off x="1103311" y="2052214"/>
            <a:ext cx="4338409" cy="4196185"/>
          </a:xfrm>
        </p:spPr>
        <p:txBody>
          <a:bodyPr>
            <a:normAutofit/>
          </a:bodyPr>
          <a:lstStyle/>
          <a:p>
            <a:r>
              <a:rPr lang="en-GB" dirty="0"/>
              <a:t>Viking mini game</a:t>
            </a:r>
          </a:p>
          <a:p>
            <a:pPr lvl="1"/>
            <a:r>
              <a:rPr lang="en-US" dirty="0"/>
              <a:t>In this mini game two players are spawned on a moving platform and the throw axes at each other trying to avoid hitting the obstacles that are between them. When the axe is on cooldown you can tap to jump instead so you can dodge the opponent’s axe.</a:t>
            </a:r>
            <a:endParaRPr lang="en-GB" dirty="0"/>
          </a:p>
          <a:p>
            <a:pPr lvl="1"/>
            <a:endParaRPr lang="en-GB" dirty="0"/>
          </a:p>
        </p:txBody>
      </p:sp>
      <p:sp>
        <p:nvSpPr>
          <p:cNvPr id="5" name="TextBox 4">
            <a:extLst>
              <a:ext uri="{FF2B5EF4-FFF2-40B4-BE49-F238E27FC236}">
                <a16:creationId xmlns:a16="http://schemas.microsoft.com/office/drawing/2014/main" id="{AFD0DA3C-F2E0-4942-9B5E-C70B0F98219F}"/>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Tree>
    <p:extLst>
      <p:ext uri="{BB962C8B-B14F-4D97-AF65-F5344CB8AC3E}">
        <p14:creationId xmlns:p14="http://schemas.microsoft.com/office/powerpoint/2010/main" val="131482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BFAA14-4860-4E4A-8C24-212DAB77262B}"/>
              </a:ext>
            </a:extLst>
          </p:cNvPr>
          <p:cNvPicPr>
            <a:picLocks noChangeAspect="1"/>
          </p:cNvPicPr>
          <p:nvPr/>
        </p:nvPicPr>
        <p:blipFill>
          <a:blip r:embed="rId4"/>
          <a:stretch>
            <a:fillRect/>
          </a:stretch>
        </p:blipFill>
        <p:spPr>
          <a:xfrm>
            <a:off x="6096000" y="2613530"/>
            <a:ext cx="5451627" cy="3052502"/>
          </a:xfrm>
          <a:prstGeom prst="rect">
            <a:avLst/>
          </a:prstGeom>
        </p:spPr>
      </p:pic>
      <p:sp>
        <p:nvSpPr>
          <p:cNvPr id="2" name="Title 1">
            <a:extLst>
              <a:ext uri="{FF2B5EF4-FFF2-40B4-BE49-F238E27FC236}">
                <a16:creationId xmlns:a16="http://schemas.microsoft.com/office/drawing/2014/main" id="{2036735B-D95D-4C6E-97E3-979A377C30B2}"/>
              </a:ext>
            </a:extLst>
          </p:cNvPr>
          <p:cNvSpPr>
            <a:spLocks noGrp="1"/>
          </p:cNvSpPr>
          <p:nvPr>
            <p:ph type="title"/>
          </p:nvPr>
        </p:nvSpPr>
        <p:spPr>
          <a:xfrm>
            <a:off x="648930" y="629266"/>
            <a:ext cx="9252154" cy="1223983"/>
          </a:xfrm>
        </p:spPr>
        <p:txBody>
          <a:bodyPr>
            <a:normAutofit fontScale="90000"/>
          </a:bodyPr>
          <a:lstStyle/>
          <a:p>
            <a:r>
              <a:rPr lang="en-GB" dirty="0"/>
              <a:t>Games we looked at: Mini Battles</a:t>
            </a:r>
            <a:br>
              <a:rPr lang="en-GB" dirty="0"/>
            </a:br>
            <a:endParaRPr lang="en-GB" dirty="0"/>
          </a:p>
        </p:txBody>
      </p:sp>
      <p:sp>
        <p:nvSpPr>
          <p:cNvPr id="3" name="Content Placeholder 2">
            <a:extLst>
              <a:ext uri="{FF2B5EF4-FFF2-40B4-BE49-F238E27FC236}">
                <a16:creationId xmlns:a16="http://schemas.microsoft.com/office/drawing/2014/main" id="{DF94013C-0F2A-4DFF-95E3-4F0A1E6FD97E}"/>
              </a:ext>
            </a:extLst>
          </p:cNvPr>
          <p:cNvSpPr>
            <a:spLocks noGrp="1"/>
          </p:cNvSpPr>
          <p:nvPr>
            <p:ph idx="1"/>
          </p:nvPr>
        </p:nvSpPr>
        <p:spPr>
          <a:xfrm>
            <a:off x="1103311" y="2052214"/>
            <a:ext cx="4338409" cy="4196185"/>
          </a:xfrm>
        </p:spPr>
        <p:txBody>
          <a:bodyPr>
            <a:normAutofit/>
          </a:bodyPr>
          <a:lstStyle/>
          <a:p>
            <a:r>
              <a:rPr lang="en-GB" dirty="0"/>
              <a:t>Cowboy mini game</a:t>
            </a:r>
          </a:p>
          <a:p>
            <a:pPr lvl="1"/>
            <a:r>
              <a:rPr lang="en-US" dirty="0"/>
              <a:t>Another interesting mini-game is Cowboy. The two players are moving up and down and are shooting at each other every couple of seconds. Between the players are obstacles/powerups that can: </a:t>
            </a:r>
          </a:p>
          <a:p>
            <a:pPr lvl="1"/>
            <a:r>
              <a:rPr lang="en-US" dirty="0"/>
              <a:t>Bounce the bullet back.</a:t>
            </a:r>
          </a:p>
          <a:p>
            <a:pPr lvl="1"/>
            <a:r>
              <a:rPr lang="en-US" dirty="0"/>
              <a:t>Make the bullet speed lower.</a:t>
            </a:r>
          </a:p>
          <a:p>
            <a:pPr lvl="1"/>
            <a:r>
              <a:rPr lang="en-US" dirty="0"/>
              <a:t>Spawn additional bullets.</a:t>
            </a:r>
            <a:endParaRPr lang="en-GB" dirty="0"/>
          </a:p>
        </p:txBody>
      </p:sp>
      <p:sp>
        <p:nvSpPr>
          <p:cNvPr id="5" name="TextBox 4">
            <a:extLst>
              <a:ext uri="{FF2B5EF4-FFF2-40B4-BE49-F238E27FC236}">
                <a16:creationId xmlns:a16="http://schemas.microsoft.com/office/drawing/2014/main" id="{AE5D704E-1C03-49EE-BB53-20628186633B}"/>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Tree>
    <p:extLst>
      <p:ext uri="{BB962C8B-B14F-4D97-AF65-F5344CB8AC3E}">
        <p14:creationId xmlns:p14="http://schemas.microsoft.com/office/powerpoint/2010/main" val="140835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62F-782F-4ACF-883E-C01DCFC56AA2}"/>
              </a:ext>
            </a:extLst>
          </p:cNvPr>
          <p:cNvSpPr>
            <a:spLocks noGrp="1"/>
          </p:cNvSpPr>
          <p:nvPr>
            <p:ph type="title"/>
          </p:nvPr>
        </p:nvSpPr>
        <p:spPr/>
        <p:txBody>
          <a:bodyPr/>
          <a:lstStyle/>
          <a:p>
            <a:r>
              <a:rPr lang="en-GB" dirty="0"/>
              <a:t>What are the games challenges?</a:t>
            </a:r>
          </a:p>
        </p:txBody>
      </p:sp>
      <p:sp>
        <p:nvSpPr>
          <p:cNvPr id="3" name="Content Placeholder 2">
            <a:extLst>
              <a:ext uri="{FF2B5EF4-FFF2-40B4-BE49-F238E27FC236}">
                <a16:creationId xmlns:a16="http://schemas.microsoft.com/office/drawing/2014/main" id="{BC1716B1-6E25-4E8D-9760-7F764FFC262B}"/>
              </a:ext>
            </a:extLst>
          </p:cNvPr>
          <p:cNvSpPr>
            <a:spLocks noGrp="1"/>
          </p:cNvSpPr>
          <p:nvPr>
            <p:ph idx="1"/>
          </p:nvPr>
        </p:nvSpPr>
        <p:spPr/>
        <p:txBody>
          <a:bodyPr/>
          <a:lstStyle/>
          <a:p>
            <a:r>
              <a:rPr lang="en-GB" dirty="0"/>
              <a:t>Getting the projectile to hit the player which is on the other side of the screen</a:t>
            </a:r>
          </a:p>
          <a:p>
            <a:r>
              <a:rPr lang="en-GB" dirty="0"/>
              <a:t>Timing the shot as the launcher is moving until you tap</a:t>
            </a:r>
          </a:p>
          <a:p>
            <a:r>
              <a:rPr lang="en-GB" dirty="0"/>
              <a:t>Knowing how much power to have to hit the target</a:t>
            </a:r>
          </a:p>
          <a:p>
            <a:r>
              <a:rPr lang="en-GB" dirty="0"/>
              <a:t>Being able to hit the other player when there wind involved</a:t>
            </a:r>
          </a:p>
        </p:txBody>
      </p:sp>
      <p:sp>
        <p:nvSpPr>
          <p:cNvPr id="4" name="TextBox 3">
            <a:extLst>
              <a:ext uri="{FF2B5EF4-FFF2-40B4-BE49-F238E27FC236}">
                <a16:creationId xmlns:a16="http://schemas.microsoft.com/office/drawing/2014/main" id="{92D77B54-0290-4018-9D3E-40407F07D633}"/>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174362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510E-D964-4C95-927C-7CAB58A032DC}"/>
              </a:ext>
            </a:extLst>
          </p:cNvPr>
          <p:cNvSpPr>
            <a:spLocks noGrp="1"/>
          </p:cNvSpPr>
          <p:nvPr>
            <p:ph type="title"/>
          </p:nvPr>
        </p:nvSpPr>
        <p:spPr/>
        <p:txBody>
          <a:bodyPr/>
          <a:lstStyle/>
          <a:p>
            <a:r>
              <a:rPr lang="en-GB" dirty="0"/>
              <a:t>What is the core game loop?</a:t>
            </a:r>
          </a:p>
        </p:txBody>
      </p:sp>
      <p:sp>
        <p:nvSpPr>
          <p:cNvPr id="3" name="Content Placeholder 2">
            <a:extLst>
              <a:ext uri="{FF2B5EF4-FFF2-40B4-BE49-F238E27FC236}">
                <a16:creationId xmlns:a16="http://schemas.microsoft.com/office/drawing/2014/main" id="{AF1A90FE-503F-45AB-B5D4-F08EE8037548}"/>
              </a:ext>
            </a:extLst>
          </p:cNvPr>
          <p:cNvSpPr>
            <a:spLocks noGrp="1"/>
          </p:cNvSpPr>
          <p:nvPr>
            <p:ph idx="1"/>
          </p:nvPr>
        </p:nvSpPr>
        <p:spPr/>
        <p:txBody>
          <a:bodyPr/>
          <a:lstStyle/>
          <a:p>
            <a:endParaRPr lang="en-GB" dirty="0"/>
          </a:p>
        </p:txBody>
      </p:sp>
      <p:sp>
        <p:nvSpPr>
          <p:cNvPr id="4" name="Rectangle 3">
            <a:extLst>
              <a:ext uri="{FF2B5EF4-FFF2-40B4-BE49-F238E27FC236}">
                <a16:creationId xmlns:a16="http://schemas.microsoft.com/office/drawing/2014/main" id="{BACE22C7-0EBF-4DE1-AAC9-B70019E3A0F7}"/>
              </a:ext>
            </a:extLst>
          </p:cNvPr>
          <p:cNvSpPr/>
          <p:nvPr/>
        </p:nvSpPr>
        <p:spPr>
          <a:xfrm>
            <a:off x="4495800" y="1231883"/>
            <a:ext cx="3200400" cy="154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a:p>
            <a:pPr algn="ctr"/>
            <a:r>
              <a:rPr lang="en-GB" dirty="0"/>
              <a:t>Wait for the shot to be at the right angle, tap to set.</a:t>
            </a:r>
          </a:p>
        </p:txBody>
      </p:sp>
      <p:sp>
        <p:nvSpPr>
          <p:cNvPr id="5" name="Rectangle 4">
            <a:extLst>
              <a:ext uri="{FF2B5EF4-FFF2-40B4-BE49-F238E27FC236}">
                <a16:creationId xmlns:a16="http://schemas.microsoft.com/office/drawing/2014/main" id="{514A22CF-DF61-47A9-868A-13373E25086D}"/>
              </a:ext>
            </a:extLst>
          </p:cNvPr>
          <p:cNvSpPr/>
          <p:nvPr/>
        </p:nvSpPr>
        <p:spPr>
          <a:xfrm>
            <a:off x="456222" y="2560901"/>
            <a:ext cx="3200400" cy="154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a:p>
            <a:pPr algn="ctr"/>
            <a:r>
              <a:rPr lang="en-GB" dirty="0"/>
              <a:t>When both shots are locked in, projectiles fire at the same time.</a:t>
            </a:r>
          </a:p>
        </p:txBody>
      </p:sp>
      <p:sp>
        <p:nvSpPr>
          <p:cNvPr id="6" name="Rectangle 5">
            <a:extLst>
              <a:ext uri="{FF2B5EF4-FFF2-40B4-BE49-F238E27FC236}">
                <a16:creationId xmlns:a16="http://schemas.microsoft.com/office/drawing/2014/main" id="{7C97780A-4F7F-479F-9251-5F818FAC7003}"/>
              </a:ext>
            </a:extLst>
          </p:cNvPr>
          <p:cNvSpPr/>
          <p:nvPr/>
        </p:nvSpPr>
        <p:spPr>
          <a:xfrm>
            <a:off x="2148072" y="4705349"/>
            <a:ext cx="3200400" cy="154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a:p>
            <a:pPr algn="ctr"/>
            <a:r>
              <a:rPr lang="en-GB" dirty="0"/>
              <a:t>Player two repeats player one process</a:t>
            </a:r>
          </a:p>
        </p:txBody>
      </p:sp>
      <p:sp>
        <p:nvSpPr>
          <p:cNvPr id="7" name="Rectangle 6">
            <a:extLst>
              <a:ext uri="{FF2B5EF4-FFF2-40B4-BE49-F238E27FC236}">
                <a16:creationId xmlns:a16="http://schemas.microsoft.com/office/drawing/2014/main" id="{622822FF-1F20-4334-BBC7-B646F73FEA39}"/>
              </a:ext>
            </a:extLst>
          </p:cNvPr>
          <p:cNvSpPr/>
          <p:nvPr/>
        </p:nvSpPr>
        <p:spPr>
          <a:xfrm>
            <a:off x="8449653" y="2560901"/>
            <a:ext cx="3200400" cy="154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a:p>
            <a:pPr algn="ctr"/>
            <a:r>
              <a:rPr lang="en-GB" dirty="0"/>
              <a:t>Wait for the shot power to be in the right position, tap to set.</a:t>
            </a:r>
          </a:p>
        </p:txBody>
      </p:sp>
      <p:sp>
        <p:nvSpPr>
          <p:cNvPr id="8" name="Rectangle 7">
            <a:extLst>
              <a:ext uri="{FF2B5EF4-FFF2-40B4-BE49-F238E27FC236}">
                <a16:creationId xmlns:a16="http://schemas.microsoft.com/office/drawing/2014/main" id="{8B25B318-A6F2-4446-8CDB-55AAFEB518D8}"/>
              </a:ext>
            </a:extLst>
          </p:cNvPr>
          <p:cNvSpPr/>
          <p:nvPr/>
        </p:nvSpPr>
        <p:spPr>
          <a:xfrm>
            <a:off x="6843528" y="4705349"/>
            <a:ext cx="3200400" cy="154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a:p>
            <a:pPr algn="ctr"/>
            <a:r>
              <a:rPr lang="en-GB" dirty="0"/>
              <a:t>Shot gets locked in, player one turn finished.</a:t>
            </a:r>
          </a:p>
        </p:txBody>
      </p:sp>
      <p:cxnSp>
        <p:nvCxnSpPr>
          <p:cNvPr id="11" name="Connector: Elbow 10">
            <a:extLst>
              <a:ext uri="{FF2B5EF4-FFF2-40B4-BE49-F238E27FC236}">
                <a16:creationId xmlns:a16="http://schemas.microsoft.com/office/drawing/2014/main" id="{46C4C72E-E7EE-4F23-9A73-4BC030E2692E}"/>
              </a:ext>
            </a:extLst>
          </p:cNvPr>
          <p:cNvCxnSpPr>
            <a:cxnSpLocks/>
            <a:stCxn id="4" idx="3"/>
            <a:endCxn id="7" idx="0"/>
          </p:cNvCxnSpPr>
          <p:nvPr/>
        </p:nvCxnSpPr>
        <p:spPr>
          <a:xfrm>
            <a:off x="7696200" y="2003408"/>
            <a:ext cx="2353653" cy="55749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3D1C616-EC67-4255-808F-CF5EF4E8EDEB}"/>
              </a:ext>
            </a:extLst>
          </p:cNvPr>
          <p:cNvCxnSpPr>
            <a:cxnSpLocks/>
            <a:stCxn id="7" idx="2"/>
            <a:endCxn id="8" idx="0"/>
          </p:cNvCxnSpPr>
          <p:nvPr/>
        </p:nvCxnSpPr>
        <p:spPr>
          <a:xfrm rot="5400000">
            <a:off x="8946092" y="3601588"/>
            <a:ext cx="601398" cy="1606125"/>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B7FC6A6-766E-4C27-8648-4CC675C806D3}"/>
              </a:ext>
            </a:extLst>
          </p:cNvPr>
          <p:cNvCxnSpPr>
            <a:cxnSpLocks/>
            <a:stCxn id="6" idx="0"/>
            <a:endCxn id="5" idx="2"/>
          </p:cNvCxnSpPr>
          <p:nvPr/>
        </p:nvCxnSpPr>
        <p:spPr>
          <a:xfrm rot="16200000" flipV="1">
            <a:off x="2601648" y="3558725"/>
            <a:ext cx="601398" cy="1691850"/>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B07E913-B5B7-411D-9D2E-08CA139F5579}"/>
              </a:ext>
            </a:extLst>
          </p:cNvPr>
          <p:cNvCxnSpPr>
            <a:cxnSpLocks/>
            <a:stCxn id="5" idx="0"/>
            <a:endCxn id="4" idx="1"/>
          </p:cNvCxnSpPr>
          <p:nvPr/>
        </p:nvCxnSpPr>
        <p:spPr>
          <a:xfrm rot="5400000" flipH="1" flipV="1">
            <a:off x="2997365" y="1062466"/>
            <a:ext cx="557493" cy="243937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1BB8EA-49EA-421C-88DC-2568F7F0ADFD}"/>
              </a:ext>
            </a:extLst>
          </p:cNvPr>
          <p:cNvCxnSpPr>
            <a:stCxn id="8" idx="1"/>
            <a:endCxn id="6" idx="3"/>
          </p:cNvCxnSpPr>
          <p:nvPr/>
        </p:nvCxnSpPr>
        <p:spPr>
          <a:xfrm flipH="1">
            <a:off x="5348472" y="5476874"/>
            <a:ext cx="149505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C4E556B-4DD6-40B8-95EE-ACB04CAD8877}"/>
              </a:ext>
            </a:extLst>
          </p:cNvPr>
          <p:cNvSpPr txBox="1"/>
          <p:nvPr/>
        </p:nvSpPr>
        <p:spPr>
          <a:xfrm>
            <a:off x="10610850" y="452718"/>
            <a:ext cx="342900" cy="369332"/>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132167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51B4-F8AB-4319-8469-886E389188DE}"/>
              </a:ext>
            </a:extLst>
          </p:cNvPr>
          <p:cNvSpPr>
            <a:spLocks noGrp="1"/>
          </p:cNvSpPr>
          <p:nvPr>
            <p:ph type="title"/>
          </p:nvPr>
        </p:nvSpPr>
        <p:spPr/>
        <p:txBody>
          <a:bodyPr/>
          <a:lstStyle/>
          <a:p>
            <a:r>
              <a:rPr lang="en-GB" dirty="0"/>
              <a:t>What does the player do?</a:t>
            </a:r>
          </a:p>
        </p:txBody>
      </p:sp>
      <p:sp>
        <p:nvSpPr>
          <p:cNvPr id="3" name="Content Placeholder 2">
            <a:extLst>
              <a:ext uri="{FF2B5EF4-FFF2-40B4-BE49-F238E27FC236}">
                <a16:creationId xmlns:a16="http://schemas.microsoft.com/office/drawing/2014/main" id="{F592138A-5065-4B76-9944-5BE34C8C0BA5}"/>
              </a:ext>
            </a:extLst>
          </p:cNvPr>
          <p:cNvSpPr>
            <a:spLocks noGrp="1"/>
          </p:cNvSpPr>
          <p:nvPr>
            <p:ph idx="1"/>
          </p:nvPr>
        </p:nvSpPr>
        <p:spPr/>
        <p:txBody>
          <a:bodyPr>
            <a:normAutofit/>
          </a:bodyPr>
          <a:lstStyle/>
          <a:p>
            <a:r>
              <a:rPr lang="en-GB" dirty="0"/>
              <a:t>Players will take turns in firing projectiles at each other.</a:t>
            </a:r>
          </a:p>
          <a:p>
            <a:r>
              <a:rPr lang="en-GB" dirty="0"/>
              <a:t>The angle of the launcher will be changing until the player taps, at this point it will lock into place. </a:t>
            </a:r>
          </a:p>
          <a:p>
            <a:r>
              <a:rPr lang="en-GB" dirty="0"/>
              <a:t>The shot power will be changing until the player taps.</a:t>
            </a:r>
          </a:p>
          <a:p>
            <a:r>
              <a:rPr lang="en-GB" dirty="0"/>
              <a:t>When both players have selected their shot angle and power the projectiles will fire.</a:t>
            </a:r>
          </a:p>
          <a:p>
            <a:r>
              <a:rPr lang="en-GB" dirty="0"/>
              <a:t>The end goal will be for one player to get the other persons health to zero. </a:t>
            </a:r>
          </a:p>
        </p:txBody>
      </p:sp>
      <p:sp>
        <p:nvSpPr>
          <p:cNvPr id="4" name="TextBox 3">
            <a:extLst>
              <a:ext uri="{FF2B5EF4-FFF2-40B4-BE49-F238E27FC236}">
                <a16:creationId xmlns:a16="http://schemas.microsoft.com/office/drawing/2014/main" id="{5C89ADB2-DB96-4FDA-909F-906186794C7E}"/>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Tree>
    <p:extLst>
      <p:ext uri="{BB962C8B-B14F-4D97-AF65-F5344CB8AC3E}">
        <p14:creationId xmlns:p14="http://schemas.microsoft.com/office/powerpoint/2010/main" val="2234175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314</TotalTime>
  <Words>750</Words>
  <Application>Microsoft Office PowerPoint</Application>
  <PresentationFormat>Widescreen</PresentationFormat>
  <Paragraphs>125</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Group 14</vt:lpstr>
      <vt:lpstr>How the game fits the brief</vt:lpstr>
      <vt:lpstr>Target audience</vt:lpstr>
      <vt:lpstr>Markets and platform</vt:lpstr>
      <vt:lpstr>Games we looked at: Mini Battles </vt:lpstr>
      <vt:lpstr>Games we looked at: Mini Battles </vt:lpstr>
      <vt:lpstr>What are the games challenges?</vt:lpstr>
      <vt:lpstr>What is the core game loop?</vt:lpstr>
      <vt:lpstr>What does the player do?</vt:lpstr>
      <vt:lpstr>Screen mock-up</vt:lpstr>
      <vt:lpstr>First mechanic: Firing projectile</vt:lpstr>
      <vt:lpstr>Second mechanic: Wind</vt:lpstr>
      <vt:lpstr>To keep things Symmetrical </vt:lpstr>
      <vt:lpstr>To keep things Symmetrical </vt:lpstr>
      <vt:lpstr>The player experience</vt:lpstr>
      <vt:lpstr>The following week</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Ward</dc:creator>
  <cp:lastModifiedBy>Ethan Ward</cp:lastModifiedBy>
  <cp:revision>33</cp:revision>
  <dcterms:created xsi:type="dcterms:W3CDTF">2018-01-31T15:28:28Z</dcterms:created>
  <dcterms:modified xsi:type="dcterms:W3CDTF">2018-02-07T13:07:29Z</dcterms:modified>
</cp:coreProperties>
</file>