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768" autoAdjust="0"/>
  </p:normalViewPr>
  <p:slideViewPr>
    <p:cSldViewPr snapToGrid="0">
      <p:cViewPr varScale="1">
        <p:scale>
          <a:sx n="42" d="100"/>
          <a:sy n="42" d="100"/>
        </p:scale>
        <p:origin x="72" y="306"/>
      </p:cViewPr>
      <p:guideLst>
        <p:guide orient="horz" pos="2160"/>
        <p:guide pos="3840"/>
      </p:guideLst>
    </p:cSldViewPr>
  </p:slideViewPr>
  <p:notesTextViewPr>
    <p:cViewPr>
      <p:scale>
        <a:sx n="1" d="1"/>
        <a:sy n="1" d="1"/>
      </p:scale>
      <p:origin x="0" y="-15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98171-E1E3-48D8-B9AD-224D2CCE1146}" type="datetimeFigureOut">
              <a:rPr lang="en-GB" smtClean="0"/>
              <a:pPr/>
              <a:t>06/02/2018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CCFC-C9A2-4F2B-AADF-6FACE7A8A893}" type="slidenum">
              <a:rPr lang="en-GB" smtClean="0"/>
              <a:pPr/>
              <a:t>‹#›</a:t>
            </a:fld>
            <a:endParaRPr lang="en-GB"/>
          </a:p>
        </p:txBody>
      </p:sp>
    </p:spTree>
    <p:extLst>
      <p:ext uri="{BB962C8B-B14F-4D97-AF65-F5344CB8AC3E}">
        <p14:creationId xmlns:p14="http://schemas.microsoft.com/office/powerpoint/2010/main" val="352548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ay.google.com/store/apps/details?id=jp.co.ofcr.cm00"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lay.google.com/store/apps/details?id=com.king.candycrushsaga" TargetMode="External"/><Relationship Id="rId5" Type="http://schemas.openxmlformats.org/officeDocument/2006/relationships/hyperlink" Target="https://play.google.com/store/apps/details?id=air.au.com.metro.DumbWaysToDie2" TargetMode="External"/><Relationship Id="rId4" Type="http://schemas.openxmlformats.org/officeDocument/2006/relationships/hyperlink" Target="https://play.google.com/store/apps/details?id=com.playfirst.cookingdash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target audience for our game are mobile casual gamers who are Female and in-between the ages of 21 – 35. </a:t>
            </a:r>
          </a:p>
          <a:p>
            <a:r>
              <a:rPr lang="en-GB" dirty="0"/>
              <a:t>They are the dominant demographic because they take up 60 – 70 % of the current market. </a:t>
            </a:r>
          </a:p>
        </p:txBody>
      </p:sp>
      <p:sp>
        <p:nvSpPr>
          <p:cNvPr id="4" name="Slide Number Placeholder 3"/>
          <p:cNvSpPr>
            <a:spLocks noGrp="1"/>
          </p:cNvSpPr>
          <p:nvPr>
            <p:ph type="sldNum" sz="quarter" idx="10"/>
          </p:nvPr>
        </p:nvSpPr>
        <p:spPr/>
        <p:txBody>
          <a:bodyPr/>
          <a:lstStyle/>
          <a:p>
            <a:fld id="{412FCCFC-C9A2-4F2B-AADF-6FACE7A8A893}" type="slidenum">
              <a:rPr lang="en-GB" smtClean="0"/>
              <a:pPr/>
              <a:t>2</a:t>
            </a:fld>
            <a:endParaRPr lang="en-GB"/>
          </a:p>
        </p:txBody>
      </p:sp>
    </p:spTree>
    <p:extLst>
      <p:ext uri="{BB962C8B-B14F-4D97-AF65-F5344CB8AC3E}">
        <p14:creationId xmlns:p14="http://schemas.microsoft.com/office/powerpoint/2010/main" val="324748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art style we chose for our game are cell shaded graphics that are very cartoony. </a:t>
            </a:r>
          </a:p>
          <a:p>
            <a:r>
              <a:rPr lang="en-GB" dirty="0"/>
              <a:t>This is an example of the art style we are going for that we designed as a prototype. </a:t>
            </a:r>
          </a:p>
          <a:p>
            <a:endParaRPr lang="en-GB" dirty="0"/>
          </a:p>
          <a:p>
            <a:r>
              <a:rPr lang="en-GB" dirty="0"/>
              <a:t>So, why did we choose this art style. </a:t>
            </a:r>
          </a:p>
          <a:p>
            <a:endParaRPr lang="en-GB" dirty="0"/>
          </a:p>
          <a:p>
            <a:r>
              <a:rPr lang="en-GB" dirty="0"/>
              <a:t>Its on a mobile, these 2d images are easy to download and the game is only small so we don’t want the graphics taking up a lot of storage space as it would be unnecessary. </a:t>
            </a:r>
          </a:p>
          <a:p>
            <a:endParaRPr lang="en-GB" dirty="0"/>
          </a:p>
          <a:p>
            <a:r>
              <a:rPr lang="en-GB" dirty="0"/>
              <a:t>It makes it easy for the players to recognize what certain items and objects are. It’s a fast paced game so if our items have 3D graphics it can slow down the game and lag or it could confuse the players as it doesn’t flow with the game. Aids recognistion</a:t>
            </a:r>
            <a:r>
              <a:rPr lang="en-GB" baseline="0" dirty="0"/>
              <a:t> as this art style is in high contrast. </a:t>
            </a:r>
            <a:endParaRPr lang="en-GB" dirty="0"/>
          </a:p>
          <a:p>
            <a:endParaRPr lang="en-GB" dirty="0"/>
          </a:p>
          <a:p>
            <a:r>
              <a:rPr lang="en-GB" dirty="0"/>
              <a:t>From researching Casual Games, we realized that they all go for similar 2D art styles which appeals to the demographic’s psychographic, allowing it to artistically flow with that target audience. </a:t>
            </a:r>
          </a:p>
          <a:p>
            <a:endParaRPr lang="en-GB" dirty="0"/>
          </a:p>
          <a:p>
            <a:r>
              <a:rPr lang="en-GB" dirty="0" err="1"/>
              <a:t>TINgaming</a:t>
            </a:r>
            <a:r>
              <a:rPr lang="en-GB" dirty="0"/>
              <a:t>(13 August, 2016) </a:t>
            </a:r>
            <a:r>
              <a:rPr lang="en-GB" i="1" dirty="0"/>
              <a:t>WHO’S THAT POKEMON!? (Gen 1) – </a:t>
            </a:r>
            <a:r>
              <a:rPr lang="en-GB" i="1" dirty="0" err="1"/>
              <a:t>Interative</a:t>
            </a:r>
            <a:r>
              <a:rPr lang="en-GB" i="1" dirty="0"/>
              <a:t> Quiz. </a:t>
            </a:r>
            <a:r>
              <a:rPr lang="en-GB" i="0" dirty="0"/>
              <a:t>Available at: </a:t>
            </a:r>
            <a:r>
              <a:rPr lang="en-GB" dirty="0"/>
              <a:t>https://www.youtube.com/watch?v=gsEaPpnBtPQ (Accessed: 06/02/2018)</a:t>
            </a:r>
          </a:p>
          <a:p>
            <a:endParaRPr lang="en-GB" dirty="0"/>
          </a:p>
          <a:p>
            <a:r>
              <a:rPr lang="en-GB" dirty="0" err="1"/>
              <a:t>PokemonWikia</a:t>
            </a:r>
            <a:r>
              <a:rPr lang="en-GB" dirty="0"/>
              <a:t>(2018) </a:t>
            </a:r>
            <a:r>
              <a:rPr lang="en-GB" i="1" dirty="0"/>
              <a:t>Ditto. </a:t>
            </a:r>
            <a:r>
              <a:rPr lang="en-GB" i="0" dirty="0"/>
              <a:t>Available at: </a:t>
            </a:r>
            <a:r>
              <a:rPr lang="en-GB" dirty="0"/>
              <a:t>http://pokemon.wikia.com/wiki/Ditto (Accessed:06/02/2018)</a:t>
            </a:r>
          </a:p>
        </p:txBody>
      </p:sp>
      <p:sp>
        <p:nvSpPr>
          <p:cNvPr id="4" name="Slide Number Placeholder 3"/>
          <p:cNvSpPr>
            <a:spLocks noGrp="1"/>
          </p:cNvSpPr>
          <p:nvPr>
            <p:ph type="sldNum" sz="quarter" idx="10"/>
          </p:nvPr>
        </p:nvSpPr>
        <p:spPr/>
        <p:txBody>
          <a:bodyPr/>
          <a:lstStyle/>
          <a:p>
            <a:fld id="{412FCCFC-C9A2-4F2B-AADF-6FACE7A8A893}" type="slidenum">
              <a:rPr lang="en-GB" smtClean="0"/>
              <a:pPr/>
              <a:t>3</a:t>
            </a:fld>
            <a:endParaRPr lang="en-GB"/>
          </a:p>
        </p:txBody>
      </p:sp>
    </p:spTree>
    <p:extLst>
      <p:ext uri="{BB962C8B-B14F-4D97-AF65-F5344CB8AC3E}">
        <p14:creationId xmlns:p14="http://schemas.microsoft.com/office/powerpoint/2010/main" val="93493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Casual Games with their similar art styles</a:t>
            </a:r>
          </a:p>
          <a:p>
            <a:endParaRPr lang="en-GB" dirty="0"/>
          </a:p>
          <a:p>
            <a:r>
              <a:rPr lang="en-GB" dirty="0"/>
              <a:t>References</a:t>
            </a:r>
          </a:p>
          <a:p>
            <a:endParaRPr lang="en-GB" dirty="0"/>
          </a:p>
          <a:p>
            <a:r>
              <a:rPr lang="en-GB" dirty="0" err="1"/>
              <a:t>OfficeCreateCorp</a:t>
            </a:r>
            <a:r>
              <a:rPr lang="en-GB" dirty="0"/>
              <a:t>( 2</a:t>
            </a:r>
            <a:r>
              <a:rPr lang="en-GB" baseline="30000" dirty="0"/>
              <a:t>nd</a:t>
            </a:r>
            <a:r>
              <a:rPr lang="en-GB" dirty="0"/>
              <a:t> February 2018) </a:t>
            </a:r>
            <a:r>
              <a:rPr lang="en-GB" i="1" dirty="0"/>
              <a:t>Cooking MAMA Let’s Cook!. </a:t>
            </a:r>
            <a:r>
              <a:rPr lang="en-GB" dirty="0"/>
              <a:t>Available at: </a:t>
            </a:r>
            <a:r>
              <a:rPr lang="en-GB" dirty="0">
                <a:hlinkClick r:id="rId3"/>
              </a:rPr>
              <a:t>https://play.google.com/store/apps/details?id=jp.co.ofcr.cm00</a:t>
            </a:r>
            <a:r>
              <a:rPr lang="en-GB" dirty="0"/>
              <a:t> (Accessed: 04/02/2018) </a:t>
            </a:r>
          </a:p>
          <a:p>
            <a:endParaRPr lang="en-GB" dirty="0"/>
          </a:p>
          <a:p>
            <a:r>
              <a:rPr lang="en-GB" dirty="0" err="1"/>
              <a:t>Glu</a:t>
            </a:r>
            <a:r>
              <a:rPr lang="en-GB" dirty="0"/>
              <a:t>(9</a:t>
            </a:r>
            <a:r>
              <a:rPr lang="en-GB" baseline="30000" dirty="0"/>
              <a:t>th</a:t>
            </a:r>
            <a:r>
              <a:rPr lang="en-GB" dirty="0"/>
              <a:t> January, 2018) </a:t>
            </a:r>
            <a:r>
              <a:rPr lang="en-GB" i="1" dirty="0"/>
              <a:t>Cooking Dash. </a:t>
            </a:r>
            <a:r>
              <a:rPr lang="en-GB" dirty="0"/>
              <a:t>Available at: </a:t>
            </a:r>
            <a:r>
              <a:rPr lang="en-GB" dirty="0">
                <a:hlinkClick r:id="rId4"/>
              </a:rPr>
              <a:t>https://play.google.com/store/apps/details?id=com.playfirst.cookingdashx</a:t>
            </a:r>
            <a:r>
              <a:rPr lang="en-GB" dirty="0"/>
              <a:t>(Accessed: 04/02/2018) </a:t>
            </a:r>
          </a:p>
          <a:p>
            <a:endParaRPr lang="en-GB" dirty="0"/>
          </a:p>
          <a:p>
            <a:r>
              <a:rPr lang="en-GB" dirty="0" err="1"/>
              <a:t>MetroTrains</a:t>
            </a:r>
            <a:r>
              <a:rPr lang="en-GB" dirty="0"/>
              <a:t>(23</a:t>
            </a:r>
            <a:r>
              <a:rPr lang="en-GB" baseline="30000" dirty="0"/>
              <a:t>rd</a:t>
            </a:r>
            <a:r>
              <a:rPr lang="en-GB" dirty="0"/>
              <a:t> January, 2018) </a:t>
            </a:r>
            <a:r>
              <a:rPr lang="en-GB" i="1" dirty="0"/>
              <a:t>Dumb Ways to Die 2: The Games. </a:t>
            </a:r>
            <a:r>
              <a:rPr lang="en-GB" dirty="0"/>
              <a:t>Available at: </a:t>
            </a:r>
            <a:r>
              <a:rPr lang="en-GB" dirty="0">
                <a:hlinkClick r:id="rId5"/>
              </a:rPr>
              <a:t>https://play.google.com/store/apps/details?id=air.au.com.metro.DumbWaysToDie2</a:t>
            </a:r>
            <a:r>
              <a:rPr lang="en-GB" dirty="0"/>
              <a:t>Accessed: 04/02/2018)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King (17</a:t>
            </a:r>
            <a:r>
              <a:rPr lang="en-GB" baseline="30000" dirty="0"/>
              <a:t>th</a:t>
            </a:r>
            <a:r>
              <a:rPr lang="en-GB" dirty="0"/>
              <a:t> January, 2018) </a:t>
            </a:r>
            <a:r>
              <a:rPr lang="en-GB" i="1" dirty="0"/>
              <a:t>Candy Crush Saga. </a:t>
            </a:r>
            <a:r>
              <a:rPr lang="en-GB" dirty="0"/>
              <a:t>Available </a:t>
            </a:r>
            <a:r>
              <a:rPr lang="en-GB" dirty="0" err="1"/>
              <a:t>at:</a:t>
            </a:r>
            <a:r>
              <a:rPr lang="en-GB" dirty="0" err="1">
                <a:hlinkClick r:id="rId6"/>
              </a:rPr>
              <a:t>https</a:t>
            </a:r>
            <a:r>
              <a:rPr lang="en-GB" dirty="0">
                <a:hlinkClick r:id="rId6"/>
              </a:rPr>
              <a:t>://play.google.com/store/apps/</a:t>
            </a:r>
            <a:r>
              <a:rPr lang="en-GB" dirty="0" err="1">
                <a:hlinkClick r:id="rId6"/>
              </a:rPr>
              <a:t>details?id</a:t>
            </a:r>
            <a:r>
              <a:rPr lang="en-GB" dirty="0">
                <a:hlinkClick r:id="rId6"/>
              </a:rPr>
              <a:t>=</a:t>
            </a:r>
            <a:r>
              <a:rPr lang="en-GB" dirty="0" err="1">
                <a:hlinkClick r:id="rId6"/>
              </a:rPr>
              <a:t>com.king.candycrushsaga</a:t>
            </a:r>
            <a:r>
              <a:rPr lang="en-GB" dirty="0"/>
              <a:t> (Accessed: 04/02/2018) </a:t>
            </a:r>
            <a:br>
              <a:rPr lang="en-GB" dirty="0"/>
            </a:br>
            <a:endParaRPr lang="en-GB" dirty="0"/>
          </a:p>
          <a:p>
            <a:endParaRPr lang="en-GB" dirty="0"/>
          </a:p>
        </p:txBody>
      </p:sp>
      <p:sp>
        <p:nvSpPr>
          <p:cNvPr id="4" name="Slide Number Placeholder 3"/>
          <p:cNvSpPr>
            <a:spLocks noGrp="1"/>
          </p:cNvSpPr>
          <p:nvPr>
            <p:ph type="sldNum" sz="quarter" idx="10"/>
          </p:nvPr>
        </p:nvSpPr>
        <p:spPr/>
        <p:txBody>
          <a:bodyPr/>
          <a:lstStyle/>
          <a:p>
            <a:fld id="{412FCCFC-C9A2-4F2B-AADF-6FACE7A8A893}" type="slidenum">
              <a:rPr lang="en-GB" smtClean="0"/>
              <a:pPr/>
              <a:t>4</a:t>
            </a:fld>
            <a:endParaRPr lang="en-GB"/>
          </a:p>
        </p:txBody>
      </p:sp>
    </p:spTree>
    <p:extLst>
      <p:ext uri="{BB962C8B-B14F-4D97-AF65-F5344CB8AC3E}">
        <p14:creationId xmlns:p14="http://schemas.microsoft.com/office/powerpoint/2010/main" val="119979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359756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6444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35A45-232E-4097-9944-B4BB883A1C7D}" type="slidenum">
              <a:rPr lang="en-GB" smtClean="0"/>
              <a:pPr/>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9892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53507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35A45-232E-4097-9944-B4BB883A1C7D}" type="slidenum">
              <a:rPr lang="en-GB" smtClean="0"/>
              <a:pPr/>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473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947106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983480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224739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401399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233020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214196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235331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3916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55788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4420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D9AFAF-49E8-4693-AE95-C742B9C1511A}" type="datetimeFigureOut">
              <a:rPr lang="en-GB" smtClean="0"/>
              <a:pPr/>
              <a:t>06/02/2018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35A45-232E-4097-9944-B4BB883A1C7D}" type="slidenum">
              <a:rPr lang="en-GB" smtClean="0"/>
              <a:pPr/>
              <a:t>‹#›</a:t>
            </a:fld>
            <a:endParaRPr lang="en-GB"/>
          </a:p>
        </p:txBody>
      </p:sp>
    </p:spTree>
    <p:extLst>
      <p:ext uri="{BB962C8B-B14F-4D97-AF65-F5344CB8AC3E}">
        <p14:creationId xmlns:p14="http://schemas.microsoft.com/office/powerpoint/2010/main" val="147992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D9AFAF-49E8-4693-AE95-C742B9C1511A}" type="datetimeFigureOut">
              <a:rPr lang="en-GB" smtClean="0"/>
              <a:pPr/>
              <a:t>06/02/2018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A35A45-232E-4097-9944-B4BB883A1C7D}" type="slidenum">
              <a:rPr lang="en-GB" smtClean="0"/>
              <a:pPr/>
              <a:t>‹#›</a:t>
            </a:fld>
            <a:endParaRPr lang="en-GB"/>
          </a:p>
        </p:txBody>
      </p:sp>
    </p:spTree>
    <p:extLst>
      <p:ext uri="{BB962C8B-B14F-4D97-AF65-F5344CB8AC3E}">
        <p14:creationId xmlns:p14="http://schemas.microsoft.com/office/powerpoint/2010/main" val="397087936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D622-71EB-4C91-ADC7-AF8ADBBBE766}"/>
              </a:ext>
            </a:extLst>
          </p:cNvPr>
          <p:cNvSpPr>
            <a:spLocks noGrp="1"/>
          </p:cNvSpPr>
          <p:nvPr>
            <p:ph type="ctrTitle"/>
          </p:nvPr>
        </p:nvSpPr>
        <p:spPr/>
        <p:txBody>
          <a:bodyPr/>
          <a:lstStyle/>
          <a:p>
            <a:r>
              <a:rPr lang="en-GB" dirty="0"/>
              <a:t>Demographic and Art Style</a:t>
            </a:r>
          </a:p>
        </p:txBody>
      </p:sp>
      <p:sp>
        <p:nvSpPr>
          <p:cNvPr id="3" name="Subtitle 2">
            <a:extLst>
              <a:ext uri="{FF2B5EF4-FFF2-40B4-BE49-F238E27FC236}">
                <a16:creationId xmlns:a16="http://schemas.microsoft.com/office/drawing/2014/main" id="{D7B054EC-6EAF-46F0-B2BF-C979F298EFC5}"/>
              </a:ext>
            </a:extLst>
          </p:cNvPr>
          <p:cNvSpPr>
            <a:spLocks noGrp="1"/>
          </p:cNvSpPr>
          <p:nvPr>
            <p:ph type="subTitle" idx="1"/>
          </p:nvPr>
        </p:nvSpPr>
        <p:spPr/>
        <p:txBody>
          <a:bodyPr/>
          <a:lstStyle/>
          <a:p>
            <a:r>
              <a:rPr lang="en-GB" dirty="0"/>
              <a:t>By </a:t>
            </a:r>
            <a:r>
              <a:rPr lang="en-GB" dirty="0" err="1"/>
              <a:t>Lenneth</a:t>
            </a:r>
            <a:r>
              <a:rPr lang="en-GB" dirty="0"/>
              <a:t> Dayaon</a:t>
            </a:r>
          </a:p>
        </p:txBody>
      </p:sp>
    </p:spTree>
    <p:extLst>
      <p:ext uri="{BB962C8B-B14F-4D97-AF65-F5344CB8AC3E}">
        <p14:creationId xmlns:p14="http://schemas.microsoft.com/office/powerpoint/2010/main" val="37972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4561-18BB-4CED-B073-99DE7C3F7FBA}"/>
              </a:ext>
            </a:extLst>
          </p:cNvPr>
          <p:cNvSpPr>
            <a:spLocks noGrp="1"/>
          </p:cNvSpPr>
          <p:nvPr>
            <p:ph type="title"/>
          </p:nvPr>
        </p:nvSpPr>
        <p:spPr/>
        <p:txBody>
          <a:bodyPr/>
          <a:lstStyle/>
          <a:p>
            <a:r>
              <a:rPr lang="en-GB" dirty="0"/>
              <a:t>Our Target Audience</a:t>
            </a:r>
          </a:p>
        </p:txBody>
      </p:sp>
      <p:sp>
        <p:nvSpPr>
          <p:cNvPr id="3" name="Content Placeholder 2">
            <a:extLst>
              <a:ext uri="{FF2B5EF4-FFF2-40B4-BE49-F238E27FC236}">
                <a16:creationId xmlns:a16="http://schemas.microsoft.com/office/drawing/2014/main" id="{ED9A2984-A613-43E2-AC65-F401454F176F}"/>
              </a:ext>
            </a:extLst>
          </p:cNvPr>
          <p:cNvSpPr>
            <a:spLocks noGrp="1"/>
          </p:cNvSpPr>
          <p:nvPr>
            <p:ph idx="1"/>
          </p:nvPr>
        </p:nvSpPr>
        <p:spPr/>
        <p:txBody>
          <a:bodyPr>
            <a:normAutofit/>
          </a:bodyPr>
          <a:lstStyle/>
          <a:p>
            <a:r>
              <a:rPr lang="en-GB" sz="2800" dirty="0"/>
              <a:t>Mobile Casual Gamers </a:t>
            </a:r>
          </a:p>
          <a:p>
            <a:r>
              <a:rPr lang="en-GB" sz="2800" dirty="0"/>
              <a:t>Gender: Female</a:t>
            </a:r>
          </a:p>
          <a:p>
            <a:r>
              <a:rPr lang="en-GB" sz="2800" dirty="0"/>
              <a:t>Age: 21- 35 </a:t>
            </a:r>
          </a:p>
          <a:p>
            <a:r>
              <a:rPr lang="en-GB" sz="2800" dirty="0"/>
              <a:t>60 – 70% of the current market </a:t>
            </a:r>
          </a:p>
        </p:txBody>
      </p:sp>
      <p:pic>
        <p:nvPicPr>
          <p:cNvPr id="4" name="Picture 2" descr="Related image">
            <a:extLst>
              <a:ext uri="{FF2B5EF4-FFF2-40B4-BE49-F238E27FC236}">
                <a16:creationId xmlns:a16="http://schemas.microsoft.com/office/drawing/2014/main" id="{7E7685B4-C192-44F4-A9A3-A4401AA544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3186" y="4953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cake clipart">
            <a:extLst>
              <a:ext uri="{FF2B5EF4-FFF2-40B4-BE49-F238E27FC236}">
                <a16:creationId xmlns:a16="http://schemas.microsoft.com/office/drawing/2014/main" id="{1BEE588F-590C-474E-B616-95B1405199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3186" y="3543300"/>
            <a:ext cx="3054870" cy="30548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ECA86D-FDAB-457C-B316-248159B5E938}"/>
              </a:ext>
            </a:extLst>
          </p:cNvPr>
          <p:cNvSpPr/>
          <p:nvPr/>
        </p:nvSpPr>
        <p:spPr>
          <a:xfrm>
            <a:off x="9374802" y="5319511"/>
            <a:ext cx="1743142" cy="769441"/>
          </a:xfrm>
          <a:prstGeom prst="rect">
            <a:avLst/>
          </a:prstGeom>
          <a:noFill/>
          <a:ln>
            <a:noFill/>
          </a:ln>
        </p:spPr>
        <p:txBody>
          <a:bodyPr wrap="square" lIns="91440" tIns="45720" rIns="91440" bIns="45720">
            <a:spAutoFit/>
          </a:bodyPr>
          <a:lstStyle/>
          <a:p>
            <a:pPr algn="ctr"/>
            <a:r>
              <a:rPr lang="en-US" sz="4400" b="1" cap="none" spc="0" dirty="0">
                <a:ln w="3175">
                  <a:solidFill>
                    <a:srgbClr val="C90B29"/>
                  </a:solidFill>
                  <a:prstDash val="solid"/>
                </a:ln>
                <a:solidFill>
                  <a:srgbClr val="F5A0BD"/>
                </a:solidFill>
                <a:effectLst/>
              </a:rPr>
              <a:t>21-35</a:t>
            </a:r>
          </a:p>
        </p:txBody>
      </p:sp>
    </p:spTree>
    <p:extLst>
      <p:ext uri="{BB962C8B-B14F-4D97-AF65-F5344CB8AC3E}">
        <p14:creationId xmlns:p14="http://schemas.microsoft.com/office/powerpoint/2010/main" val="286862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5E7F-4AC9-4B92-AD2B-ED321EFAB102}"/>
              </a:ext>
            </a:extLst>
          </p:cNvPr>
          <p:cNvSpPr>
            <a:spLocks noGrp="1"/>
          </p:cNvSpPr>
          <p:nvPr>
            <p:ph type="title"/>
          </p:nvPr>
        </p:nvSpPr>
        <p:spPr/>
        <p:txBody>
          <a:bodyPr/>
          <a:lstStyle/>
          <a:p>
            <a:r>
              <a:rPr lang="en-GB" dirty="0"/>
              <a:t>The Art style We Chose</a:t>
            </a:r>
          </a:p>
        </p:txBody>
      </p:sp>
      <p:sp>
        <p:nvSpPr>
          <p:cNvPr id="3" name="Content Placeholder 2">
            <a:extLst>
              <a:ext uri="{FF2B5EF4-FFF2-40B4-BE49-F238E27FC236}">
                <a16:creationId xmlns:a16="http://schemas.microsoft.com/office/drawing/2014/main" id="{CA7A0123-C360-4C4E-B6C7-D330E1EDF5F6}"/>
              </a:ext>
            </a:extLst>
          </p:cNvPr>
          <p:cNvSpPr>
            <a:spLocks noGrp="1"/>
          </p:cNvSpPr>
          <p:nvPr>
            <p:ph idx="1"/>
          </p:nvPr>
        </p:nvSpPr>
        <p:spPr>
          <a:xfrm>
            <a:off x="1238440" y="1434445"/>
            <a:ext cx="10317480" cy="5158740"/>
          </a:xfrm>
        </p:spPr>
        <p:txBody>
          <a:bodyPr/>
          <a:lstStyle/>
          <a:p>
            <a:r>
              <a:rPr lang="en-GB" dirty="0"/>
              <a:t>Cell shaded Graphics</a:t>
            </a:r>
          </a:p>
          <a:p>
            <a:r>
              <a:rPr lang="en-GB" dirty="0"/>
              <a:t>Cartoon Style </a:t>
            </a:r>
          </a:p>
          <a:p>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Why?</a:t>
            </a:r>
          </a:p>
          <a:p>
            <a:r>
              <a:rPr lang="en-GB" dirty="0"/>
              <a:t>Easy to </a:t>
            </a:r>
            <a:r>
              <a:rPr lang="en-GB" dirty="0">
                <a:solidFill>
                  <a:srgbClr val="FF0000"/>
                </a:solidFill>
              </a:rPr>
              <a:t>download</a:t>
            </a:r>
          </a:p>
          <a:p>
            <a:r>
              <a:rPr lang="en-GB" dirty="0"/>
              <a:t>Easy to </a:t>
            </a:r>
            <a:r>
              <a:rPr lang="en-GB" dirty="0">
                <a:solidFill>
                  <a:srgbClr val="00B0F0"/>
                </a:solidFill>
              </a:rPr>
              <a:t>recognize </a:t>
            </a:r>
          </a:p>
          <a:p>
            <a:r>
              <a:rPr lang="en-GB" dirty="0"/>
              <a:t>Casual Games have </a:t>
            </a:r>
            <a:r>
              <a:rPr lang="en-GB" dirty="0">
                <a:solidFill>
                  <a:srgbClr val="00B050"/>
                </a:solidFill>
              </a:rPr>
              <a:t>similar</a:t>
            </a:r>
            <a:br>
              <a:rPr lang="en-GB" dirty="0"/>
            </a:br>
            <a:r>
              <a:rPr lang="en-GB" dirty="0"/>
              <a:t>art styles</a:t>
            </a:r>
          </a:p>
          <a:p>
            <a:r>
              <a:rPr lang="en-GB" dirty="0">
                <a:solidFill>
                  <a:srgbClr val="00B050"/>
                </a:solidFill>
              </a:rPr>
              <a:t>I</a:t>
            </a:r>
            <a:r>
              <a:rPr lang="en-GB" dirty="0">
                <a:solidFill>
                  <a:srgbClr val="FFC000"/>
                </a:solidFill>
              </a:rPr>
              <a:t>mmersring</a:t>
            </a:r>
            <a:r>
              <a:rPr lang="en-GB" dirty="0"/>
              <a:t> the player </a:t>
            </a:r>
          </a:p>
          <a:p>
            <a:endParaRPr lang="en-GB" dirty="0"/>
          </a:p>
        </p:txBody>
      </p:sp>
      <p:pic>
        <p:nvPicPr>
          <p:cNvPr id="5" name="Picture 4">
            <a:extLst>
              <a:ext uri="{FF2B5EF4-FFF2-40B4-BE49-F238E27FC236}">
                <a16:creationId xmlns:a16="http://schemas.microsoft.com/office/drawing/2014/main" id="{3332726C-5CC8-4E3F-B365-A8D1785E7F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60" r="12918" b="6"/>
          <a:stretch/>
        </p:blipFill>
        <p:spPr>
          <a:xfrm>
            <a:off x="4926637" y="1606651"/>
            <a:ext cx="3106057" cy="2785661"/>
          </a:xfrm>
          <a:prstGeom prst="rect">
            <a:avLst/>
          </a:prstGeom>
        </p:spPr>
      </p:pic>
      <p:pic>
        <p:nvPicPr>
          <p:cNvPr id="6" name="Picture 5">
            <a:extLst>
              <a:ext uri="{FF2B5EF4-FFF2-40B4-BE49-F238E27FC236}">
                <a16:creationId xmlns:a16="http://schemas.microsoft.com/office/drawing/2014/main" id="{70A2100F-0C78-4551-9FA4-8CADA2B640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385" b="6"/>
          <a:stretch/>
        </p:blipFill>
        <p:spPr>
          <a:xfrm>
            <a:off x="8291999" y="1572681"/>
            <a:ext cx="3514411" cy="2785660"/>
          </a:xfrm>
          <a:prstGeom prst="rect">
            <a:avLst/>
          </a:prstGeom>
        </p:spPr>
      </p:pic>
    </p:spTree>
    <p:extLst>
      <p:ext uri="{BB962C8B-B14F-4D97-AF65-F5344CB8AC3E}">
        <p14:creationId xmlns:p14="http://schemas.microsoft.com/office/powerpoint/2010/main" val="93509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DD9E-DB49-43A8-8D21-1441F60D69DB}"/>
              </a:ext>
            </a:extLst>
          </p:cNvPr>
          <p:cNvSpPr>
            <a:spLocks noGrp="1"/>
          </p:cNvSpPr>
          <p:nvPr>
            <p:ph type="title"/>
          </p:nvPr>
        </p:nvSpPr>
        <p:spPr/>
        <p:txBody>
          <a:bodyPr/>
          <a:lstStyle/>
          <a:p>
            <a:r>
              <a:rPr lang="en-GB" dirty="0"/>
              <a:t>Casual Game Art styles Example</a:t>
            </a:r>
          </a:p>
        </p:txBody>
      </p:sp>
      <p:pic>
        <p:nvPicPr>
          <p:cNvPr id="4" name="Picture 3">
            <a:extLst>
              <a:ext uri="{FF2B5EF4-FFF2-40B4-BE49-F238E27FC236}">
                <a16:creationId xmlns:a16="http://schemas.microsoft.com/office/drawing/2014/main" id="{FB7D4328-8D63-4616-8A6D-754C4D3A689A}"/>
              </a:ext>
            </a:extLst>
          </p:cNvPr>
          <p:cNvPicPr>
            <a:picLocks noChangeAspect="1"/>
          </p:cNvPicPr>
          <p:nvPr/>
        </p:nvPicPr>
        <p:blipFill>
          <a:blip r:embed="rId3" cstate="print"/>
          <a:stretch>
            <a:fillRect/>
          </a:stretch>
        </p:blipFill>
        <p:spPr>
          <a:xfrm>
            <a:off x="8375897" y="1169349"/>
            <a:ext cx="3413190" cy="5688651"/>
          </a:xfrm>
          <a:prstGeom prst="rect">
            <a:avLst/>
          </a:prstGeom>
        </p:spPr>
      </p:pic>
      <p:pic>
        <p:nvPicPr>
          <p:cNvPr id="5" name="Picture 4">
            <a:extLst>
              <a:ext uri="{FF2B5EF4-FFF2-40B4-BE49-F238E27FC236}">
                <a16:creationId xmlns:a16="http://schemas.microsoft.com/office/drawing/2014/main" id="{6BF59EA4-453A-4371-9B6B-D945C80CB8F8}"/>
              </a:ext>
            </a:extLst>
          </p:cNvPr>
          <p:cNvPicPr>
            <a:picLocks noChangeAspect="1"/>
          </p:cNvPicPr>
          <p:nvPr/>
        </p:nvPicPr>
        <p:blipFill rotWithShape="1">
          <a:blip r:embed="rId4" cstate="print"/>
          <a:srcRect t="15586"/>
          <a:stretch/>
        </p:blipFill>
        <p:spPr>
          <a:xfrm>
            <a:off x="1544101" y="1242521"/>
            <a:ext cx="6218569" cy="2952749"/>
          </a:xfrm>
          <a:prstGeom prst="rect">
            <a:avLst/>
          </a:prstGeom>
        </p:spPr>
      </p:pic>
      <p:pic>
        <p:nvPicPr>
          <p:cNvPr id="6" name="Picture 5">
            <a:extLst>
              <a:ext uri="{FF2B5EF4-FFF2-40B4-BE49-F238E27FC236}">
                <a16:creationId xmlns:a16="http://schemas.microsoft.com/office/drawing/2014/main" id="{46E39113-BAE5-4C40-865E-77F30BF99971}"/>
              </a:ext>
            </a:extLst>
          </p:cNvPr>
          <p:cNvPicPr>
            <a:picLocks noChangeAspect="1"/>
          </p:cNvPicPr>
          <p:nvPr/>
        </p:nvPicPr>
        <p:blipFill>
          <a:blip r:embed="rId5" cstate="print"/>
          <a:stretch>
            <a:fillRect/>
          </a:stretch>
        </p:blipFill>
        <p:spPr>
          <a:xfrm>
            <a:off x="706819" y="4217304"/>
            <a:ext cx="3996891" cy="2664594"/>
          </a:xfrm>
          <a:prstGeom prst="rect">
            <a:avLst/>
          </a:prstGeom>
        </p:spPr>
      </p:pic>
      <p:pic>
        <p:nvPicPr>
          <p:cNvPr id="7" name="Picture 6">
            <a:extLst>
              <a:ext uri="{FF2B5EF4-FFF2-40B4-BE49-F238E27FC236}">
                <a16:creationId xmlns:a16="http://schemas.microsoft.com/office/drawing/2014/main" id="{EC3B5A0F-94CC-4C4E-A3DC-AB3718482F23}"/>
              </a:ext>
            </a:extLst>
          </p:cNvPr>
          <p:cNvPicPr>
            <a:picLocks noChangeAspect="1"/>
          </p:cNvPicPr>
          <p:nvPr/>
        </p:nvPicPr>
        <p:blipFill>
          <a:blip r:embed="rId6" cstate="print"/>
          <a:stretch>
            <a:fillRect/>
          </a:stretch>
        </p:blipFill>
        <p:spPr>
          <a:xfrm>
            <a:off x="4703709" y="4198255"/>
            <a:ext cx="3672187" cy="2740132"/>
          </a:xfrm>
          <a:prstGeom prst="rect">
            <a:avLst/>
          </a:prstGeom>
        </p:spPr>
      </p:pic>
    </p:spTree>
    <p:extLst>
      <p:ext uri="{BB962C8B-B14F-4D97-AF65-F5344CB8AC3E}">
        <p14:creationId xmlns:p14="http://schemas.microsoft.com/office/powerpoint/2010/main" val="1782513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TotalTime>
  <Words>519</Words>
  <Application>Microsoft Office PowerPoint</Application>
  <PresentationFormat>Widescreen</PresentationFormat>
  <Paragraphs>51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Demographic and Art Style</vt:lpstr>
      <vt:lpstr>Our Target Audience</vt:lpstr>
      <vt:lpstr>The Art style We Chose</vt:lpstr>
      <vt:lpstr>Casual Game Art styles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and Art Style</dc:title>
  <dc:creator>Dayaon</dc:creator>
  <cp:lastModifiedBy>Dayaon</cp:lastModifiedBy>
  <cp:revision>12</cp:revision>
  <dcterms:created xsi:type="dcterms:W3CDTF">2018-02-05T23:54:20Z</dcterms:created>
  <dcterms:modified xsi:type="dcterms:W3CDTF">2018-02-06T23:57:52Z</dcterms:modified>
</cp:coreProperties>
</file>