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10"/>
  </p:notesMasterIdLst>
  <p:sldIdLst>
    <p:sldId id="256" r:id="rId2"/>
    <p:sldId id="257" r:id="rId3"/>
    <p:sldId id="261" r:id="rId4"/>
    <p:sldId id="264" r:id="rId5"/>
    <p:sldId id="258" r:id="rId6"/>
    <p:sldId id="259" r:id="rId7"/>
    <p:sldId id="265"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0B29"/>
    <a:srgbClr val="BD6DFF"/>
    <a:srgbClr val="F5A0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67824" autoAdjust="0"/>
  </p:normalViewPr>
  <p:slideViewPr>
    <p:cSldViewPr snapToGrid="0">
      <p:cViewPr varScale="1">
        <p:scale>
          <a:sx n="78" d="100"/>
          <a:sy n="78" d="100"/>
        </p:scale>
        <p:origin x="24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C4D1B-C05D-4109-BEF7-DC1383FAA241}" type="datetimeFigureOut">
              <a:rPr lang="en-GB" smtClean="0"/>
              <a:t>5.2.18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DC34D-0401-49A2-84FE-CF5C4DAE5FA7}" type="slidenum">
              <a:rPr lang="en-GB" smtClean="0"/>
              <a:t>‹#›</a:t>
            </a:fld>
            <a:endParaRPr lang="en-GB"/>
          </a:p>
        </p:txBody>
      </p:sp>
    </p:spTree>
    <p:extLst>
      <p:ext uri="{BB962C8B-B14F-4D97-AF65-F5344CB8AC3E}">
        <p14:creationId xmlns:p14="http://schemas.microsoft.com/office/powerpoint/2010/main" val="118031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Matthew</a:t>
            </a:r>
          </a:p>
          <a:p>
            <a:endParaRPr lang="en-GB" dirty="0"/>
          </a:p>
          <a:p>
            <a:r>
              <a:rPr lang="en-GB" dirty="0"/>
              <a:t>We’ve gone through many ideas for our game, we’ve managed to refine it down to 2 final ideas which are similar but feel very different to play.</a:t>
            </a:r>
          </a:p>
          <a:p>
            <a:r>
              <a:rPr lang="en-GB" dirty="0"/>
              <a:t>Both ideas are 2D cooking games, each player will take turns looking at a recipe and remembering which ingredients are needed.</a:t>
            </a:r>
          </a:p>
          <a:p>
            <a:r>
              <a:rPr lang="en-GB" dirty="0"/>
              <a:t>Players will be scored on how much they manage to remember and how long it took them to make their food.</a:t>
            </a:r>
          </a:p>
          <a:p>
            <a:r>
              <a:rPr lang="en-GB" dirty="0"/>
              <a:t>The game will be symmetric so that each player gets an even playing field</a:t>
            </a:r>
          </a:p>
        </p:txBody>
      </p:sp>
      <p:sp>
        <p:nvSpPr>
          <p:cNvPr id="4" name="Slide Number Placeholder 3"/>
          <p:cNvSpPr>
            <a:spLocks noGrp="1"/>
          </p:cNvSpPr>
          <p:nvPr>
            <p:ph type="sldNum" sz="quarter" idx="10"/>
          </p:nvPr>
        </p:nvSpPr>
        <p:spPr/>
        <p:txBody>
          <a:bodyPr/>
          <a:lstStyle/>
          <a:p>
            <a:fld id="{D45DC34D-0401-49A2-84FE-CF5C4DAE5FA7}" type="slidenum">
              <a:rPr lang="en-GB" smtClean="0"/>
              <a:t>2</a:t>
            </a:fld>
            <a:endParaRPr lang="en-GB"/>
          </a:p>
        </p:txBody>
      </p:sp>
    </p:spTree>
    <p:extLst>
      <p:ext uri="{BB962C8B-B14F-4D97-AF65-F5344CB8AC3E}">
        <p14:creationId xmlns:p14="http://schemas.microsoft.com/office/powerpoint/2010/main" val="278953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sz="1200" dirty="0"/>
              <a:t>Elliot</a:t>
            </a:r>
          </a:p>
          <a:p>
            <a:r>
              <a:rPr lang="en-GB" sz="1200" dirty="0"/>
              <a:t>This idea is focused more on twitch mechanics over memory.</a:t>
            </a:r>
          </a:p>
          <a:p>
            <a:r>
              <a:rPr lang="en-GB" sz="1200" dirty="0"/>
              <a:t>It has the ingredients moving around on a conveyer belt, the player has to remember what ingredients they need, then click them before they leave their side of the screen.</a:t>
            </a:r>
          </a:p>
          <a:p>
            <a:r>
              <a:rPr lang="en-GB" sz="1200" dirty="0"/>
              <a:t>This has the potential to have different difficulty settings that will change the speed of the conveyer belt to make it harder to tap the item you want. </a:t>
            </a:r>
          </a:p>
          <a:p>
            <a:r>
              <a:rPr lang="en-GB" sz="1200" dirty="0"/>
              <a:t>The players will be timed, the faster they complete their recipe the more points they will get. If you run our of time you fail or recipe and the other player will win.</a:t>
            </a:r>
          </a:p>
          <a:p>
            <a:endParaRPr lang="en-GB" dirty="0"/>
          </a:p>
        </p:txBody>
      </p:sp>
      <p:sp>
        <p:nvSpPr>
          <p:cNvPr id="4" name="Slide Number Placeholder 3"/>
          <p:cNvSpPr>
            <a:spLocks noGrp="1"/>
          </p:cNvSpPr>
          <p:nvPr>
            <p:ph type="sldNum" sz="quarter" idx="10"/>
          </p:nvPr>
        </p:nvSpPr>
        <p:spPr/>
        <p:txBody>
          <a:bodyPr/>
          <a:lstStyle/>
          <a:p>
            <a:fld id="{D45DC34D-0401-49A2-84FE-CF5C4DAE5FA7}" type="slidenum">
              <a:rPr lang="en-GB" smtClean="0"/>
              <a:t>3</a:t>
            </a:fld>
            <a:endParaRPr lang="en-GB"/>
          </a:p>
        </p:txBody>
      </p:sp>
    </p:spTree>
    <p:extLst>
      <p:ext uri="{BB962C8B-B14F-4D97-AF65-F5344CB8AC3E}">
        <p14:creationId xmlns:p14="http://schemas.microsoft.com/office/powerpoint/2010/main" val="49623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sz="1200" dirty="0"/>
              <a:t>Elliot </a:t>
            </a:r>
          </a:p>
          <a:p>
            <a:endParaRPr lang="en-GB" sz="1200" dirty="0"/>
          </a:p>
          <a:p>
            <a:r>
              <a:rPr lang="en-GB" sz="1200" dirty="0"/>
              <a:t>This game focuses more on having the player remember things, they will be shown a recipe card for a couple of seconds. The amount of ingredients on the recipe card will depend on the difficulty they have chosen.</a:t>
            </a:r>
          </a:p>
          <a:p>
            <a:r>
              <a:rPr lang="en-GB" sz="1200" dirty="0"/>
              <a:t>Each player will then take their turn remembering and selecting the ingredients needed for their recipe. Players will be scored on how many of the ingredients they get right. </a:t>
            </a:r>
          </a:p>
          <a:p>
            <a:r>
              <a:rPr lang="en-GB" sz="1200" dirty="0"/>
              <a:t>This idea is a lot more casual than the other one because the player can take their time and doesn’t have to click things quickly to get a </a:t>
            </a:r>
            <a:r>
              <a:rPr lang="en-GB" sz="1200"/>
              <a:t>better score.</a:t>
            </a:r>
            <a:endParaRPr lang="en-GB" sz="1200" dirty="0"/>
          </a:p>
          <a:p>
            <a:endParaRPr lang="en-GB" dirty="0"/>
          </a:p>
        </p:txBody>
      </p:sp>
      <p:sp>
        <p:nvSpPr>
          <p:cNvPr id="4" name="Slide Number Placeholder 3"/>
          <p:cNvSpPr>
            <a:spLocks noGrp="1"/>
          </p:cNvSpPr>
          <p:nvPr>
            <p:ph type="sldNum" sz="quarter" idx="10"/>
          </p:nvPr>
        </p:nvSpPr>
        <p:spPr/>
        <p:txBody>
          <a:bodyPr/>
          <a:lstStyle/>
          <a:p>
            <a:fld id="{D45DC34D-0401-49A2-84FE-CF5C4DAE5FA7}" type="slidenum">
              <a:rPr lang="en-GB" smtClean="0"/>
              <a:t>4</a:t>
            </a:fld>
            <a:endParaRPr lang="en-GB"/>
          </a:p>
        </p:txBody>
      </p:sp>
    </p:spTree>
    <p:extLst>
      <p:ext uri="{BB962C8B-B14F-4D97-AF65-F5344CB8AC3E}">
        <p14:creationId xmlns:p14="http://schemas.microsoft.com/office/powerpoint/2010/main" val="4181749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Lenneth</a:t>
            </a:r>
            <a:endParaRPr lang="en-GB" dirty="0"/>
          </a:p>
          <a:p>
            <a:endParaRPr lang="en-GB" dirty="0"/>
          </a:p>
          <a:p>
            <a:r>
              <a:rPr lang="en-GB" dirty="0"/>
              <a:t>After doing some research we have decided to set our target audience as casual gamers. </a:t>
            </a:r>
          </a:p>
          <a:p>
            <a:r>
              <a:rPr lang="en-GB" dirty="0"/>
              <a:t>We will target our game towards women aged 21 – 35 years old, we’ve chosen these people because they are 60 – 70% of the current market within the style of game we have chosen.</a:t>
            </a:r>
          </a:p>
        </p:txBody>
      </p:sp>
      <p:sp>
        <p:nvSpPr>
          <p:cNvPr id="4" name="Slide Number Placeholder 3"/>
          <p:cNvSpPr>
            <a:spLocks noGrp="1"/>
          </p:cNvSpPr>
          <p:nvPr>
            <p:ph type="sldNum" sz="quarter" idx="10"/>
          </p:nvPr>
        </p:nvSpPr>
        <p:spPr/>
        <p:txBody>
          <a:bodyPr/>
          <a:lstStyle/>
          <a:p>
            <a:fld id="{D45DC34D-0401-49A2-84FE-CF5C4DAE5FA7}" type="slidenum">
              <a:rPr lang="en-GB" smtClean="0"/>
              <a:t>5</a:t>
            </a:fld>
            <a:endParaRPr lang="en-GB"/>
          </a:p>
        </p:txBody>
      </p:sp>
    </p:spTree>
    <p:extLst>
      <p:ext uri="{BB962C8B-B14F-4D97-AF65-F5344CB8AC3E}">
        <p14:creationId xmlns:p14="http://schemas.microsoft.com/office/powerpoint/2010/main" val="3198773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err="1"/>
              <a:t>Lenneth</a:t>
            </a:r>
            <a:endParaRPr lang="en-GB" dirty="0"/>
          </a:p>
          <a:p>
            <a:endParaRPr lang="en-GB" dirty="0"/>
          </a:p>
          <a:p>
            <a:r>
              <a:rPr lang="en-GB" dirty="0"/>
              <a:t>For our art style we have chosen to go with cartoony cell shaded graphics, this is because this is what connects with our target audience best and keeps each item easy to recognise at a glance. </a:t>
            </a:r>
          </a:p>
        </p:txBody>
      </p:sp>
      <p:sp>
        <p:nvSpPr>
          <p:cNvPr id="4" name="Slide Number Placeholder 3"/>
          <p:cNvSpPr>
            <a:spLocks noGrp="1"/>
          </p:cNvSpPr>
          <p:nvPr>
            <p:ph type="sldNum" sz="quarter" idx="10"/>
          </p:nvPr>
        </p:nvSpPr>
        <p:spPr/>
        <p:txBody>
          <a:bodyPr/>
          <a:lstStyle/>
          <a:p>
            <a:fld id="{D45DC34D-0401-49A2-84FE-CF5C4DAE5FA7}" type="slidenum">
              <a:rPr lang="en-GB" smtClean="0"/>
              <a:t>6</a:t>
            </a:fld>
            <a:endParaRPr lang="en-GB"/>
          </a:p>
        </p:txBody>
      </p:sp>
    </p:spTree>
    <p:extLst>
      <p:ext uri="{BB962C8B-B14F-4D97-AF65-F5344CB8AC3E}">
        <p14:creationId xmlns:p14="http://schemas.microsoft.com/office/powerpoint/2010/main" val="34488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rPr>
              <a:t>Adam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rPr>
              <a:t>Mobile and desktop have very different sized screens, there are some things we have to do to optimise our game for mobile and our casual style of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rPr>
              <a:t>We should use icons rather than text where possible, this makes it easier for the player to know what they have to tap on and what they have to 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rPr>
              <a:t>Buttons that may seem like an acceptable size on a desktop or laptop, may look tiny on a mobile screen so we have to make sure that all of the buttons are the correct size for the screen we will be using.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rPr>
              <a:t>Our game will be multiplayer, which means we have to think about how things are laid out on the screen. Portrait orientation with each player facing the screen. </a:t>
            </a:r>
            <a:r>
              <a:rPr lang="en-GB" dirty="0"/>
              <a:t>Landscape orientation with player sitting next to each other. We will have to experiment with these 2 layouts and create prototypes to see which is best for our game.</a:t>
            </a:r>
          </a:p>
        </p:txBody>
      </p:sp>
      <p:sp>
        <p:nvSpPr>
          <p:cNvPr id="4" name="Slide Number Placeholder 3"/>
          <p:cNvSpPr>
            <a:spLocks noGrp="1"/>
          </p:cNvSpPr>
          <p:nvPr>
            <p:ph type="sldNum" sz="quarter" idx="10"/>
          </p:nvPr>
        </p:nvSpPr>
        <p:spPr/>
        <p:txBody>
          <a:bodyPr/>
          <a:lstStyle/>
          <a:p>
            <a:fld id="{D45DC34D-0401-49A2-84FE-CF5C4DAE5FA7}" type="slidenum">
              <a:rPr lang="en-GB" smtClean="0"/>
              <a:t>7</a:t>
            </a:fld>
            <a:endParaRPr lang="en-GB"/>
          </a:p>
        </p:txBody>
      </p:sp>
    </p:spTree>
    <p:extLst>
      <p:ext uri="{BB962C8B-B14F-4D97-AF65-F5344CB8AC3E}">
        <p14:creationId xmlns:p14="http://schemas.microsoft.com/office/powerpoint/2010/main" val="1429942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60776171-3770-4A5D-BEED-CDB5F2337E6A}" type="datetimeFigureOut">
              <a:rPr lang="en-GB" smtClean="0"/>
              <a:t>5.2.18</a:t>
            </a:fld>
            <a:endParaRPr lang="en-GB"/>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GB"/>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1FC83783-0D22-4475-BD6C-913D5660A056}" type="slidenum">
              <a:rPr lang="en-GB" smtClean="0"/>
              <a:t>‹#›</a:t>
            </a:fld>
            <a:endParaRPr lang="en-GB"/>
          </a:p>
        </p:txBody>
      </p:sp>
    </p:spTree>
    <p:extLst>
      <p:ext uri="{BB962C8B-B14F-4D97-AF65-F5344CB8AC3E}">
        <p14:creationId xmlns:p14="http://schemas.microsoft.com/office/powerpoint/2010/main" val="101553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76171-3770-4A5D-BEED-CDB5F2337E6A}" type="datetimeFigureOut">
              <a:rPr lang="en-GB" smtClean="0"/>
              <a:t>5.2.18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384294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76171-3770-4A5D-BEED-CDB5F2337E6A}" type="datetimeFigureOut">
              <a:rPr lang="en-GB" smtClean="0"/>
              <a:t>5.2.18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330984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76171-3770-4A5D-BEED-CDB5F2337E6A}" type="datetimeFigureOut">
              <a:rPr lang="en-GB" smtClean="0"/>
              <a:t>5.2.18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359827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776171-3770-4A5D-BEED-CDB5F2337E6A}" type="datetimeFigureOut">
              <a:rPr lang="en-GB" smtClean="0"/>
              <a:t>5.2.18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376662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76171-3770-4A5D-BEED-CDB5F2337E6A}" type="datetimeFigureOut">
              <a:rPr lang="en-GB" smtClean="0"/>
              <a:t>5.2.18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164296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76171-3770-4A5D-BEED-CDB5F2337E6A}" type="datetimeFigureOut">
              <a:rPr lang="en-GB" smtClean="0"/>
              <a:t>5.2.18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305332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776171-3770-4A5D-BEED-CDB5F2337E6A}" type="datetimeFigureOut">
              <a:rPr lang="en-GB" smtClean="0"/>
              <a:t>5.2.18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371302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76171-3770-4A5D-BEED-CDB5F2337E6A}" type="datetimeFigureOut">
              <a:rPr lang="en-GB" smtClean="0"/>
              <a:t>5.2.18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C83783-0D22-4475-BD6C-913D5660A056}" type="slidenum">
              <a:rPr lang="en-GB" smtClean="0"/>
              <a:t>‹#›</a:t>
            </a:fld>
            <a:endParaRPr lang="en-GB"/>
          </a:p>
        </p:txBody>
      </p:sp>
    </p:spTree>
    <p:extLst>
      <p:ext uri="{BB962C8B-B14F-4D97-AF65-F5344CB8AC3E}">
        <p14:creationId xmlns:p14="http://schemas.microsoft.com/office/powerpoint/2010/main" val="69218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60776171-3770-4A5D-BEED-CDB5F2337E6A}" type="datetimeFigureOut">
              <a:rPr lang="en-GB" smtClean="0"/>
              <a:t>5.2.18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FC83783-0D22-4475-BD6C-913D5660A056}" type="slidenum">
              <a:rPr lang="en-GB" smtClean="0"/>
              <a:t>‹#›</a:t>
            </a:fld>
            <a:endParaRPr lang="en-GB"/>
          </a:p>
        </p:txBody>
      </p:sp>
    </p:spTree>
    <p:extLst>
      <p:ext uri="{BB962C8B-B14F-4D97-AF65-F5344CB8AC3E}">
        <p14:creationId xmlns:p14="http://schemas.microsoft.com/office/powerpoint/2010/main" val="61240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60776171-3770-4A5D-BEED-CDB5F2337E6A}" type="datetimeFigureOut">
              <a:rPr lang="en-GB" smtClean="0"/>
              <a:t>5.2.18</a:t>
            </a:fld>
            <a:endParaRPr lang="en-GB"/>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FC83783-0D22-4475-BD6C-913D5660A056}" type="slidenum">
              <a:rPr lang="en-GB" smtClean="0"/>
              <a:t>‹#›</a:t>
            </a:fld>
            <a:endParaRPr lang="en-GB"/>
          </a:p>
        </p:txBody>
      </p:sp>
    </p:spTree>
    <p:extLst>
      <p:ext uri="{BB962C8B-B14F-4D97-AF65-F5344CB8AC3E}">
        <p14:creationId xmlns:p14="http://schemas.microsoft.com/office/powerpoint/2010/main" val="175549372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60776171-3770-4A5D-BEED-CDB5F2337E6A}" type="datetimeFigureOut">
              <a:rPr lang="en-GB" smtClean="0"/>
              <a:t>5.2.18</a:t>
            </a:fld>
            <a:endParaRPr lang="en-GB"/>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GB"/>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1FC83783-0D22-4475-BD6C-913D5660A056}" type="slidenum">
              <a:rPr lang="en-GB" smtClean="0"/>
              <a:t>‹#›</a:t>
            </a:fld>
            <a:endParaRPr lang="en-GB"/>
          </a:p>
        </p:txBody>
      </p:sp>
    </p:spTree>
    <p:extLst>
      <p:ext uri="{BB962C8B-B14F-4D97-AF65-F5344CB8AC3E}">
        <p14:creationId xmlns:p14="http://schemas.microsoft.com/office/powerpoint/2010/main" val="313745185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0.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9D3F58-399C-4FFA-8601-81C34ABDBEA8}"/>
              </a:ext>
            </a:extLst>
          </p:cNvPr>
          <p:cNvSpPr/>
          <p:nvPr/>
        </p:nvSpPr>
        <p:spPr>
          <a:xfrm>
            <a:off x="0" y="0"/>
            <a:ext cx="9144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9622548-4EA2-46BD-B465-15AAE4950F3F}"/>
              </a:ext>
            </a:extLst>
          </p:cNvPr>
          <p:cNvSpPr>
            <a:spLocks noGrp="1"/>
          </p:cNvSpPr>
          <p:nvPr>
            <p:ph type="ctrTitle"/>
          </p:nvPr>
        </p:nvSpPr>
        <p:spPr/>
        <p:txBody>
          <a:bodyPr/>
          <a:lstStyle/>
          <a:p>
            <a:r>
              <a:rPr lang="en-GB" dirty="0"/>
              <a:t>L4/L5 Group 3</a:t>
            </a:r>
          </a:p>
        </p:txBody>
      </p:sp>
      <p:sp>
        <p:nvSpPr>
          <p:cNvPr id="3" name="Subtitle 2">
            <a:extLst>
              <a:ext uri="{FF2B5EF4-FFF2-40B4-BE49-F238E27FC236}">
                <a16:creationId xmlns:a16="http://schemas.microsoft.com/office/drawing/2014/main" id="{065A3583-6ECC-469F-A9DB-D71DB07140BD}"/>
              </a:ext>
            </a:extLst>
          </p:cNvPr>
          <p:cNvSpPr>
            <a:spLocks noGrp="1"/>
          </p:cNvSpPr>
          <p:nvPr>
            <p:ph type="subTitle" idx="1"/>
          </p:nvPr>
        </p:nvSpPr>
        <p:spPr>
          <a:xfrm>
            <a:off x="500634" y="4012407"/>
            <a:ext cx="7735145" cy="1234440"/>
          </a:xfrm>
        </p:spPr>
        <p:txBody>
          <a:bodyPr>
            <a:normAutofit fontScale="55000" lnSpcReduction="20000"/>
          </a:bodyPr>
          <a:lstStyle/>
          <a:p>
            <a:r>
              <a:rPr lang="en-GB" dirty="0"/>
              <a:t>Elliot Chester</a:t>
            </a:r>
          </a:p>
          <a:p>
            <a:r>
              <a:rPr lang="en-GB" dirty="0"/>
              <a:t>Matthew Fisher</a:t>
            </a:r>
          </a:p>
          <a:p>
            <a:r>
              <a:rPr lang="en-GB" dirty="0" err="1"/>
              <a:t>Lenneth</a:t>
            </a:r>
            <a:r>
              <a:rPr lang="en-GB" dirty="0"/>
              <a:t> </a:t>
            </a:r>
            <a:r>
              <a:rPr lang="en-GB" dirty="0" err="1"/>
              <a:t>Dayaon</a:t>
            </a:r>
            <a:r>
              <a:rPr lang="en-GB" dirty="0"/>
              <a:t> </a:t>
            </a:r>
          </a:p>
          <a:p>
            <a:r>
              <a:rPr lang="en-GB" dirty="0"/>
              <a:t>Adam Speers</a:t>
            </a:r>
          </a:p>
        </p:txBody>
      </p:sp>
    </p:spTree>
    <p:extLst>
      <p:ext uri="{BB962C8B-B14F-4D97-AF65-F5344CB8AC3E}">
        <p14:creationId xmlns:p14="http://schemas.microsoft.com/office/powerpoint/2010/main" val="73381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1FBE1B-A1EE-44A9-A88F-34769200E971}"/>
              </a:ext>
            </a:extLst>
          </p:cNvPr>
          <p:cNvSpPr/>
          <p:nvPr/>
        </p:nvSpPr>
        <p:spPr>
          <a:xfrm>
            <a:off x="5666994" y="0"/>
            <a:ext cx="347700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36DDF53-EDD8-4D0A-9319-32A1DE4E9C6B}"/>
              </a:ext>
            </a:extLst>
          </p:cNvPr>
          <p:cNvSpPr>
            <a:spLocks noGrp="1"/>
          </p:cNvSpPr>
          <p:nvPr>
            <p:ph type="title"/>
          </p:nvPr>
        </p:nvSpPr>
        <p:spPr>
          <a:xfrm>
            <a:off x="5734594" y="499533"/>
            <a:ext cx="3357154" cy="1920240"/>
          </a:xfrm>
        </p:spPr>
        <p:txBody>
          <a:bodyPr anchor="b">
            <a:normAutofit/>
          </a:bodyPr>
          <a:lstStyle/>
          <a:p>
            <a:r>
              <a:rPr lang="en-GB" sz="3500" dirty="0">
                <a:solidFill>
                  <a:srgbClr val="FFFFFF"/>
                </a:solidFill>
              </a:rPr>
              <a:t>Our Ideas</a:t>
            </a:r>
          </a:p>
        </p:txBody>
      </p:sp>
      <p:sp>
        <p:nvSpPr>
          <p:cNvPr id="3" name="Content Placeholder 2">
            <a:extLst>
              <a:ext uri="{FF2B5EF4-FFF2-40B4-BE49-F238E27FC236}">
                <a16:creationId xmlns:a16="http://schemas.microsoft.com/office/drawing/2014/main" id="{640C50EF-DE3B-44C0-8184-2274EF0B103F}"/>
              </a:ext>
            </a:extLst>
          </p:cNvPr>
          <p:cNvSpPr>
            <a:spLocks noGrp="1"/>
          </p:cNvSpPr>
          <p:nvPr>
            <p:ph idx="1"/>
          </p:nvPr>
        </p:nvSpPr>
        <p:spPr>
          <a:xfrm>
            <a:off x="5666994" y="2419773"/>
            <a:ext cx="3372503" cy="3358092"/>
          </a:xfrm>
        </p:spPr>
        <p:txBody>
          <a:bodyPr>
            <a:normAutofit fontScale="92500" lnSpcReduction="20000"/>
          </a:bodyPr>
          <a:lstStyle/>
          <a:p>
            <a:r>
              <a:rPr lang="en-GB" sz="1800" dirty="0">
                <a:solidFill>
                  <a:srgbClr val="FFFFFF"/>
                </a:solidFill>
              </a:rPr>
              <a:t>We had many ideas that we have narrowed down to these</a:t>
            </a:r>
          </a:p>
          <a:p>
            <a:endParaRPr lang="en-GB" sz="1800" dirty="0">
              <a:solidFill>
                <a:srgbClr val="FFFFFF"/>
              </a:solidFill>
            </a:endParaRPr>
          </a:p>
          <a:p>
            <a:r>
              <a:rPr lang="en-GB" sz="1800" dirty="0">
                <a:solidFill>
                  <a:srgbClr val="FFFFFF"/>
                </a:solidFill>
              </a:rPr>
              <a:t>2D Cooking Game</a:t>
            </a:r>
          </a:p>
          <a:p>
            <a:r>
              <a:rPr lang="en-GB" sz="1800" dirty="0">
                <a:solidFill>
                  <a:srgbClr val="FFFFFF"/>
                </a:solidFill>
              </a:rPr>
              <a:t>Turn-based Adversary Multiplayer</a:t>
            </a:r>
          </a:p>
          <a:p>
            <a:r>
              <a:rPr lang="en-GB" sz="1800" dirty="0">
                <a:solidFill>
                  <a:srgbClr val="FFFFFF"/>
                </a:solidFill>
              </a:rPr>
              <a:t>Tap to pick ingredient</a:t>
            </a:r>
          </a:p>
          <a:p>
            <a:r>
              <a:rPr lang="en-GB" sz="1800" dirty="0">
                <a:solidFill>
                  <a:srgbClr val="FFFFFF"/>
                </a:solidFill>
              </a:rPr>
              <a:t>Select ingredients and follow the recipe</a:t>
            </a:r>
          </a:p>
          <a:p>
            <a:r>
              <a:rPr lang="en-GB" sz="1800" dirty="0">
                <a:solidFill>
                  <a:srgbClr val="FFFFFF"/>
                </a:solidFill>
              </a:rPr>
              <a:t>Players to will scored on completion time and difficulty of recipe</a:t>
            </a:r>
          </a:p>
          <a:p>
            <a:r>
              <a:rPr lang="en-GB" sz="1800" dirty="0">
                <a:solidFill>
                  <a:srgbClr val="FFFFFF"/>
                </a:solidFill>
              </a:rPr>
              <a:t>Symmetric Gameplay</a:t>
            </a:r>
          </a:p>
          <a:p>
            <a:endParaRPr lang="en-GB" sz="1600" dirty="0">
              <a:solidFill>
                <a:srgbClr val="FFFFFF"/>
              </a:solidFill>
            </a:endParaRPr>
          </a:p>
        </p:txBody>
      </p:sp>
      <p:pic>
        <p:nvPicPr>
          <p:cNvPr id="7" name="Picture 6">
            <a:extLst>
              <a:ext uri="{FF2B5EF4-FFF2-40B4-BE49-F238E27FC236}">
                <a16:creationId xmlns:a16="http://schemas.microsoft.com/office/drawing/2014/main" id="{99EFC6DD-005D-465B-92CB-30C8D9D5DA68}"/>
              </a:ext>
            </a:extLst>
          </p:cNvPr>
          <p:cNvPicPr/>
          <p:nvPr/>
        </p:nvPicPr>
        <p:blipFill>
          <a:blip r:embed="rId3">
            <a:extLst>
              <a:ext uri="{28A0092B-C50C-407E-A947-70E740481C1C}">
                <a14:useLocalDpi xmlns:a14="http://schemas.microsoft.com/office/drawing/2010/main" val="0"/>
              </a:ext>
            </a:extLst>
          </a:blip>
          <a:stretch>
            <a:fillRect/>
          </a:stretch>
        </p:blipFill>
        <p:spPr>
          <a:xfrm rot="16200000">
            <a:off x="-515402" y="1148247"/>
            <a:ext cx="3739128" cy="2104865"/>
          </a:xfrm>
          <a:prstGeom prst="rect">
            <a:avLst/>
          </a:prstGeom>
        </p:spPr>
      </p:pic>
      <p:pic>
        <p:nvPicPr>
          <p:cNvPr id="8" name="Picture 7">
            <a:extLst>
              <a:ext uri="{FF2B5EF4-FFF2-40B4-BE49-F238E27FC236}">
                <a16:creationId xmlns:a16="http://schemas.microsoft.com/office/drawing/2014/main" id="{5827E750-D578-499B-9290-338449353D5B}"/>
              </a:ext>
            </a:extLst>
          </p:cNvPr>
          <p:cNvPicPr/>
          <p:nvPr/>
        </p:nvPicPr>
        <p:blipFill>
          <a:blip r:embed="rId4">
            <a:extLst>
              <a:ext uri="{28A0092B-C50C-407E-A947-70E740481C1C}">
                <a14:useLocalDpi xmlns:a14="http://schemas.microsoft.com/office/drawing/2010/main" val="0"/>
              </a:ext>
            </a:extLst>
          </a:blip>
          <a:stretch>
            <a:fillRect/>
          </a:stretch>
        </p:blipFill>
        <p:spPr>
          <a:xfrm>
            <a:off x="296868" y="4205980"/>
            <a:ext cx="4133589" cy="2270600"/>
          </a:xfrm>
          <a:prstGeom prst="rect">
            <a:avLst/>
          </a:prstGeom>
        </p:spPr>
      </p:pic>
      <p:pic>
        <p:nvPicPr>
          <p:cNvPr id="9" name="Picture 8">
            <a:extLst>
              <a:ext uri="{FF2B5EF4-FFF2-40B4-BE49-F238E27FC236}">
                <a16:creationId xmlns:a16="http://schemas.microsoft.com/office/drawing/2014/main" id="{CD1EA6E9-F6EA-4228-ADE4-EE15603246A1}"/>
              </a:ext>
            </a:extLst>
          </p:cNvPr>
          <p:cNvPicPr>
            <a:picLocks noChangeAspect="1"/>
          </p:cNvPicPr>
          <p:nvPr/>
        </p:nvPicPr>
        <p:blipFill>
          <a:blip r:embed="rId5"/>
          <a:stretch>
            <a:fillRect/>
          </a:stretch>
        </p:blipFill>
        <p:spPr>
          <a:xfrm>
            <a:off x="2666380" y="1051592"/>
            <a:ext cx="2708222" cy="2484793"/>
          </a:xfrm>
          <a:prstGeom prst="rect">
            <a:avLst/>
          </a:prstGeom>
        </p:spPr>
      </p:pic>
    </p:spTree>
    <p:extLst>
      <p:ext uri="{BB962C8B-B14F-4D97-AF65-F5344CB8AC3E}">
        <p14:creationId xmlns:p14="http://schemas.microsoft.com/office/powerpoint/2010/main" val="284886518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0D77659-DEF0-4A8B-8164-AC63643B306C}"/>
              </a:ext>
            </a:extLst>
          </p:cNvPr>
          <p:cNvSpPr/>
          <p:nvPr/>
        </p:nvSpPr>
        <p:spPr>
          <a:xfrm>
            <a:off x="5666994" y="0"/>
            <a:ext cx="347700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36DDF53-EDD8-4D0A-9319-32A1DE4E9C6B}"/>
              </a:ext>
            </a:extLst>
          </p:cNvPr>
          <p:cNvSpPr>
            <a:spLocks noGrp="1"/>
          </p:cNvSpPr>
          <p:nvPr>
            <p:ph type="title"/>
          </p:nvPr>
        </p:nvSpPr>
        <p:spPr>
          <a:xfrm>
            <a:off x="5760719" y="499533"/>
            <a:ext cx="3317966" cy="1920240"/>
          </a:xfrm>
        </p:spPr>
        <p:txBody>
          <a:bodyPr anchor="b">
            <a:normAutofit/>
          </a:bodyPr>
          <a:lstStyle/>
          <a:p>
            <a:r>
              <a:rPr lang="en-GB" sz="3500" dirty="0">
                <a:solidFill>
                  <a:srgbClr val="FFFFFF"/>
                </a:solidFill>
              </a:rPr>
              <a:t>Idea 1</a:t>
            </a:r>
          </a:p>
        </p:txBody>
      </p:sp>
      <p:sp>
        <p:nvSpPr>
          <p:cNvPr id="3" name="Content Placeholder 2">
            <a:extLst>
              <a:ext uri="{FF2B5EF4-FFF2-40B4-BE49-F238E27FC236}">
                <a16:creationId xmlns:a16="http://schemas.microsoft.com/office/drawing/2014/main" id="{640C50EF-DE3B-44C0-8184-2274EF0B103F}"/>
              </a:ext>
            </a:extLst>
          </p:cNvPr>
          <p:cNvSpPr>
            <a:spLocks noGrp="1"/>
          </p:cNvSpPr>
          <p:nvPr>
            <p:ph idx="1"/>
          </p:nvPr>
        </p:nvSpPr>
        <p:spPr>
          <a:xfrm>
            <a:off x="5666994" y="2419773"/>
            <a:ext cx="3477006" cy="3358092"/>
          </a:xfrm>
        </p:spPr>
        <p:txBody>
          <a:bodyPr>
            <a:normAutofit/>
          </a:bodyPr>
          <a:lstStyle/>
          <a:p>
            <a:r>
              <a:rPr lang="en-GB" sz="1800" dirty="0">
                <a:solidFill>
                  <a:srgbClr val="FFFFFF"/>
                </a:solidFill>
              </a:rPr>
              <a:t>Ingredients are on a moving conveyer belt</a:t>
            </a:r>
          </a:p>
          <a:p>
            <a:r>
              <a:rPr lang="en-GB" sz="1800" dirty="0">
                <a:solidFill>
                  <a:srgbClr val="FFFFFF"/>
                </a:solidFill>
              </a:rPr>
              <a:t>Players must remember their required ingredients</a:t>
            </a:r>
          </a:p>
          <a:p>
            <a:r>
              <a:rPr lang="en-GB" sz="1800" dirty="0">
                <a:solidFill>
                  <a:srgbClr val="FFFFFF"/>
                </a:solidFill>
              </a:rPr>
              <a:t>Players take turns picking ingredients</a:t>
            </a:r>
          </a:p>
          <a:p>
            <a:r>
              <a:rPr lang="en-GB" sz="1800" dirty="0">
                <a:solidFill>
                  <a:srgbClr val="FFFFFF"/>
                </a:solidFill>
              </a:rPr>
              <a:t>More score for speed</a:t>
            </a:r>
          </a:p>
          <a:p>
            <a:r>
              <a:rPr lang="en-GB" sz="1800" dirty="0">
                <a:solidFill>
                  <a:srgbClr val="FFFFFF"/>
                </a:solidFill>
              </a:rPr>
              <a:t>Recipes will have different ingredients and completion times.</a:t>
            </a:r>
          </a:p>
          <a:p>
            <a:r>
              <a:rPr lang="en-GB" sz="1800" dirty="0">
                <a:solidFill>
                  <a:srgbClr val="FFFFFF"/>
                </a:solidFill>
              </a:rPr>
              <a:t>If time runs out you fail</a:t>
            </a:r>
          </a:p>
          <a:p>
            <a:endParaRPr lang="en-GB" sz="1600" dirty="0">
              <a:solidFill>
                <a:srgbClr val="FFFFFF"/>
              </a:solidFill>
            </a:endParaRPr>
          </a:p>
        </p:txBody>
      </p:sp>
      <p:pic>
        <p:nvPicPr>
          <p:cNvPr id="9" name="Picture 8">
            <a:extLst>
              <a:ext uri="{FF2B5EF4-FFF2-40B4-BE49-F238E27FC236}">
                <a16:creationId xmlns:a16="http://schemas.microsoft.com/office/drawing/2014/main" id="{7291225C-2A3D-4DDB-BE65-BC2812E63BA1}"/>
              </a:ext>
            </a:extLst>
          </p:cNvPr>
          <p:cNvPicPr>
            <a:picLocks noChangeAspect="1"/>
          </p:cNvPicPr>
          <p:nvPr/>
        </p:nvPicPr>
        <p:blipFill>
          <a:blip r:embed="rId3"/>
          <a:stretch>
            <a:fillRect/>
          </a:stretch>
        </p:blipFill>
        <p:spPr>
          <a:xfrm>
            <a:off x="626302" y="1459653"/>
            <a:ext cx="4222207" cy="3873874"/>
          </a:xfrm>
          <a:prstGeom prst="rect">
            <a:avLst/>
          </a:prstGeom>
        </p:spPr>
      </p:pic>
    </p:spTree>
    <p:extLst>
      <p:ext uri="{BB962C8B-B14F-4D97-AF65-F5344CB8AC3E}">
        <p14:creationId xmlns:p14="http://schemas.microsoft.com/office/powerpoint/2010/main" val="2440082012"/>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D77659-DEF0-4A8B-8164-AC63643B306C}"/>
              </a:ext>
            </a:extLst>
          </p:cNvPr>
          <p:cNvSpPr/>
          <p:nvPr/>
        </p:nvSpPr>
        <p:spPr>
          <a:xfrm>
            <a:off x="5666994" y="0"/>
            <a:ext cx="347700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36DDF53-EDD8-4D0A-9319-32A1DE4E9C6B}"/>
              </a:ext>
            </a:extLst>
          </p:cNvPr>
          <p:cNvSpPr>
            <a:spLocks noGrp="1"/>
          </p:cNvSpPr>
          <p:nvPr>
            <p:ph type="title"/>
          </p:nvPr>
        </p:nvSpPr>
        <p:spPr>
          <a:xfrm>
            <a:off x="5760719" y="499533"/>
            <a:ext cx="3317966" cy="1920240"/>
          </a:xfrm>
        </p:spPr>
        <p:txBody>
          <a:bodyPr anchor="b">
            <a:normAutofit/>
          </a:bodyPr>
          <a:lstStyle/>
          <a:p>
            <a:r>
              <a:rPr lang="en-GB" sz="3500" dirty="0">
                <a:solidFill>
                  <a:srgbClr val="FFFFFF"/>
                </a:solidFill>
              </a:rPr>
              <a:t>Idea 2</a:t>
            </a:r>
          </a:p>
        </p:txBody>
      </p:sp>
      <p:sp>
        <p:nvSpPr>
          <p:cNvPr id="3" name="Content Placeholder 2">
            <a:extLst>
              <a:ext uri="{FF2B5EF4-FFF2-40B4-BE49-F238E27FC236}">
                <a16:creationId xmlns:a16="http://schemas.microsoft.com/office/drawing/2014/main" id="{640C50EF-DE3B-44C0-8184-2274EF0B103F}"/>
              </a:ext>
            </a:extLst>
          </p:cNvPr>
          <p:cNvSpPr>
            <a:spLocks noGrp="1"/>
          </p:cNvSpPr>
          <p:nvPr>
            <p:ph idx="1"/>
          </p:nvPr>
        </p:nvSpPr>
        <p:spPr>
          <a:xfrm>
            <a:off x="5666994" y="2419772"/>
            <a:ext cx="3477006" cy="4075857"/>
          </a:xfrm>
        </p:spPr>
        <p:txBody>
          <a:bodyPr>
            <a:normAutofit/>
          </a:bodyPr>
          <a:lstStyle/>
          <a:p>
            <a:r>
              <a:rPr lang="en-GB" sz="1800" dirty="0">
                <a:solidFill>
                  <a:srgbClr val="FFFFFF"/>
                </a:solidFill>
              </a:rPr>
              <a:t>Ingredients are shown on each side of the screen</a:t>
            </a:r>
          </a:p>
          <a:p>
            <a:r>
              <a:rPr lang="en-GB" sz="1800" dirty="0">
                <a:solidFill>
                  <a:srgbClr val="FFFFFF"/>
                </a:solidFill>
              </a:rPr>
              <a:t>Players must select their required ingredients</a:t>
            </a:r>
          </a:p>
          <a:p>
            <a:r>
              <a:rPr lang="en-GB" sz="1800" dirty="0">
                <a:solidFill>
                  <a:srgbClr val="FFFFFF"/>
                </a:solidFill>
              </a:rPr>
              <a:t>Players take turns picking ingredients</a:t>
            </a:r>
          </a:p>
          <a:p>
            <a:r>
              <a:rPr lang="en-GB" sz="1800" dirty="0">
                <a:solidFill>
                  <a:srgbClr val="FFFFFF"/>
                </a:solidFill>
              </a:rPr>
              <a:t>More score for speed</a:t>
            </a:r>
          </a:p>
          <a:p>
            <a:r>
              <a:rPr lang="en-GB" sz="1800" dirty="0">
                <a:solidFill>
                  <a:srgbClr val="FFFFFF"/>
                </a:solidFill>
              </a:rPr>
              <a:t>Recipes will have different ingredients and completion times.</a:t>
            </a:r>
          </a:p>
          <a:p>
            <a:r>
              <a:rPr lang="en-GB" sz="1800" dirty="0">
                <a:solidFill>
                  <a:srgbClr val="FFFFFF"/>
                </a:solidFill>
              </a:rPr>
              <a:t>If time runs out you fail</a:t>
            </a:r>
          </a:p>
          <a:p>
            <a:r>
              <a:rPr lang="en-GB" sz="1800" dirty="0">
                <a:solidFill>
                  <a:srgbClr val="FFFFFF"/>
                </a:solidFill>
              </a:rPr>
              <a:t>Simpler and less confusing that Idea 1</a:t>
            </a:r>
          </a:p>
          <a:p>
            <a:pPr marL="0" indent="0">
              <a:buNone/>
            </a:pPr>
            <a:endParaRPr lang="en-GB" sz="1800" dirty="0">
              <a:solidFill>
                <a:srgbClr val="FFFFFF"/>
              </a:solidFill>
            </a:endParaRPr>
          </a:p>
          <a:p>
            <a:pPr marL="0" indent="0">
              <a:buNone/>
            </a:pPr>
            <a:endParaRPr lang="en-GB" sz="1800" dirty="0">
              <a:solidFill>
                <a:srgbClr val="FFFFFF"/>
              </a:solidFill>
            </a:endParaRPr>
          </a:p>
          <a:p>
            <a:endParaRPr lang="en-GB" sz="1800" dirty="0">
              <a:solidFill>
                <a:srgbClr val="FFFFFF"/>
              </a:solidFill>
            </a:endParaRPr>
          </a:p>
          <a:p>
            <a:endParaRPr lang="en-GB" sz="1600" dirty="0">
              <a:solidFill>
                <a:srgbClr val="FFFFFF"/>
              </a:solidFill>
            </a:endParaRPr>
          </a:p>
        </p:txBody>
      </p:sp>
      <p:pic>
        <p:nvPicPr>
          <p:cNvPr id="8" name="Picture 7">
            <a:extLst>
              <a:ext uri="{FF2B5EF4-FFF2-40B4-BE49-F238E27FC236}">
                <a16:creationId xmlns:a16="http://schemas.microsoft.com/office/drawing/2014/main" id="{7058DB58-F251-4977-B156-A3DAA9CA8686}"/>
              </a:ext>
            </a:extLst>
          </p:cNvPr>
          <p:cNvPicPr/>
          <p:nvPr/>
        </p:nvPicPr>
        <p:blipFill>
          <a:blip r:embed="rId3">
            <a:extLst>
              <a:ext uri="{BEBA8EAE-BF5A-486C-A8C5-ECC9F3942E4B}">
                <a14:imgProps xmlns:a14="http://schemas.microsoft.com/office/drawing/2010/main">
                  <a14:imgLayer r:embed="rId4">
                    <a14:imgEffect>
                      <a14:backgroundRemoval t="9945" b="98895" l="4044" r="96267">
                        <a14:foregroundMark x1="22084" y1="67403" x2="17263" y2="82597"/>
                        <a14:foregroundMark x1="17263" y1="82597" x2="7932" y2="87845"/>
                        <a14:foregroundMark x1="7932" y1="87845" x2="15086" y2="98066"/>
                        <a14:foregroundMark x1="15086" y1="98066" x2="24106" y2="85635"/>
                        <a14:foregroundMark x1="24106" y1="85635" x2="22084" y2="64088"/>
                        <a14:foregroundMark x1="22084" y1="64088" x2="6376" y2="87569"/>
                        <a14:foregroundMark x1="6376" y1="87569" x2="4199" y2="97514"/>
                        <a14:foregroundMark x1="86003" y1="72652" x2="85537" y2="95856"/>
                        <a14:foregroundMark x1="85537" y1="95856" x2="87403" y2="79282"/>
                        <a14:foregroundMark x1="87403" y1="79282" x2="76205" y2="74033"/>
                        <a14:foregroundMark x1="76205" y1="74033" x2="77294" y2="94751"/>
                        <a14:foregroundMark x1="77294" y1="94751" x2="86625" y2="90608"/>
                        <a14:foregroundMark x1="86625" y1="90608" x2="82426" y2="67956"/>
                        <a14:foregroundMark x1="82426" y1="67956" x2="77916" y2="87569"/>
                        <a14:foregroundMark x1="77916" y1="87569" x2="82893" y2="73204"/>
                        <a14:foregroundMark x1="82893" y1="73204" x2="86314" y2="93370"/>
                        <a14:foregroundMark x1="86314" y1="93370" x2="89425" y2="77624"/>
                        <a14:foregroundMark x1="89425" y1="77624" x2="90824" y2="98895"/>
                        <a14:foregroundMark x1="93468" y1="83702" x2="96267" y2="98895"/>
                        <a14:foregroundMark x1="79160" y1="61326" x2="68740" y2="66298"/>
                        <a14:foregroundMark x1="68740" y1="66298" x2="23484" y2="58840"/>
                        <a14:foregroundMark x1="23484" y1="58840" x2="22551" y2="42541"/>
                        <a14:foregroundMark x1="22551" y1="42541" x2="31726" y2="32320"/>
                        <a14:foregroundMark x1="31726" y1="32320" x2="41369" y2="31215"/>
                        <a14:foregroundMark x1="41369" y1="31215" x2="51322" y2="31215"/>
                        <a14:foregroundMark x1="51322" y1="31215" x2="72628" y2="30110"/>
                        <a14:foregroundMark x1="72628" y1="30110" x2="76983" y2="45304"/>
                        <a14:foregroundMark x1="76983" y1="45304" x2="77760" y2="59945"/>
                        <a14:foregroundMark x1="81182" y1="59945" x2="80093" y2="39779"/>
                        <a14:foregroundMark x1="80093" y1="39779" x2="73250" y2="24309"/>
                        <a14:foregroundMark x1="73250" y1="24309" x2="24106" y2="21271"/>
                        <a14:foregroundMark x1="76361" y1="25138" x2="53655" y2="21271"/>
                        <a14:foregroundMark x1="70918" y1="26243" x2="71540" y2="22376"/>
                        <a14:foregroundMark x1="70140" y1="22376" x2="66096" y2="21271"/>
                      </a14:backgroundRemoval>
                    </a14:imgEffect>
                  </a14:imgLayer>
                </a14:imgProps>
              </a:ext>
              <a:ext uri="{28A0092B-C50C-407E-A947-70E740481C1C}">
                <a14:useLocalDpi xmlns:a14="http://schemas.microsoft.com/office/drawing/2010/main" val="0"/>
              </a:ext>
            </a:extLst>
          </a:blip>
          <a:stretch>
            <a:fillRect/>
          </a:stretch>
        </p:blipFill>
        <p:spPr>
          <a:xfrm>
            <a:off x="20112" y="1693591"/>
            <a:ext cx="5600019" cy="30761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2535832"/>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d image">
            <a:extLst>
              <a:ext uri="{FF2B5EF4-FFF2-40B4-BE49-F238E27FC236}">
                <a16:creationId xmlns:a16="http://schemas.microsoft.com/office/drawing/2014/main" id="{0D4B7653-91DD-4F2E-8B9D-F5FF795BE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615" y="125133"/>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cake clipart">
            <a:extLst>
              <a:ext uri="{FF2B5EF4-FFF2-40B4-BE49-F238E27FC236}">
                <a16:creationId xmlns:a16="http://schemas.microsoft.com/office/drawing/2014/main" id="{271F7DA5-B865-47D4-A296-80BEE438BB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615" y="3539989"/>
            <a:ext cx="3054870" cy="305487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ABD9577-2547-4D85-B0F6-EF25BA6F64FC}"/>
              </a:ext>
            </a:extLst>
          </p:cNvPr>
          <p:cNvSpPr/>
          <p:nvPr/>
        </p:nvSpPr>
        <p:spPr>
          <a:xfrm>
            <a:off x="0" y="0"/>
            <a:ext cx="347700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id="{5A249FDF-A06D-4BB1-AC54-A90DF28A9AB3}"/>
              </a:ext>
            </a:extLst>
          </p:cNvPr>
          <p:cNvSpPr>
            <a:spLocks noGrp="1"/>
          </p:cNvSpPr>
          <p:nvPr>
            <p:ph type="title"/>
          </p:nvPr>
        </p:nvSpPr>
        <p:spPr>
          <a:xfrm>
            <a:off x="93725" y="499533"/>
            <a:ext cx="3317966" cy="1920240"/>
          </a:xfrm>
        </p:spPr>
        <p:txBody>
          <a:bodyPr anchor="b">
            <a:normAutofit/>
          </a:bodyPr>
          <a:lstStyle/>
          <a:p>
            <a:r>
              <a:rPr lang="en-GB" sz="3500" dirty="0">
                <a:solidFill>
                  <a:srgbClr val="FFFFFF"/>
                </a:solidFill>
              </a:rPr>
              <a:t>Target Audience</a:t>
            </a:r>
          </a:p>
        </p:txBody>
      </p:sp>
      <p:sp>
        <p:nvSpPr>
          <p:cNvPr id="12" name="Content Placeholder 2">
            <a:extLst>
              <a:ext uri="{FF2B5EF4-FFF2-40B4-BE49-F238E27FC236}">
                <a16:creationId xmlns:a16="http://schemas.microsoft.com/office/drawing/2014/main" id="{BF8F1998-34AD-4D1D-A325-F0217F8A92B5}"/>
              </a:ext>
            </a:extLst>
          </p:cNvPr>
          <p:cNvSpPr>
            <a:spLocks noGrp="1"/>
          </p:cNvSpPr>
          <p:nvPr>
            <p:ph idx="1"/>
          </p:nvPr>
        </p:nvSpPr>
        <p:spPr>
          <a:xfrm>
            <a:off x="0" y="2419773"/>
            <a:ext cx="3477006" cy="3358092"/>
          </a:xfrm>
        </p:spPr>
        <p:txBody>
          <a:bodyPr>
            <a:normAutofit/>
          </a:bodyPr>
          <a:lstStyle/>
          <a:p>
            <a:r>
              <a:rPr lang="en-GB" sz="1800" dirty="0">
                <a:solidFill>
                  <a:srgbClr val="FFFFFF"/>
                </a:solidFill>
              </a:rPr>
              <a:t>Mobile Casual Gamers</a:t>
            </a:r>
          </a:p>
          <a:p>
            <a:r>
              <a:rPr lang="en-GB" sz="1800" dirty="0">
                <a:solidFill>
                  <a:srgbClr val="FFFFFF"/>
                </a:solidFill>
              </a:rPr>
              <a:t>Gender: Female</a:t>
            </a:r>
          </a:p>
          <a:p>
            <a:r>
              <a:rPr lang="en-GB" sz="1800" dirty="0">
                <a:solidFill>
                  <a:srgbClr val="FFFFFF"/>
                </a:solidFill>
              </a:rPr>
              <a:t>Age: 21-35</a:t>
            </a:r>
          </a:p>
          <a:p>
            <a:r>
              <a:rPr lang="en-GB" sz="1800" dirty="0">
                <a:solidFill>
                  <a:srgbClr val="FFFFFF"/>
                </a:solidFill>
              </a:rPr>
              <a:t>60-70% of the current market</a:t>
            </a:r>
          </a:p>
          <a:p>
            <a:endParaRPr lang="en-GB" sz="1600" dirty="0">
              <a:solidFill>
                <a:srgbClr val="FFFFFF"/>
              </a:solidFill>
            </a:endParaRPr>
          </a:p>
        </p:txBody>
      </p:sp>
      <p:sp>
        <p:nvSpPr>
          <p:cNvPr id="13" name="Rectangle 12">
            <a:extLst>
              <a:ext uri="{FF2B5EF4-FFF2-40B4-BE49-F238E27FC236}">
                <a16:creationId xmlns:a16="http://schemas.microsoft.com/office/drawing/2014/main" id="{E2C98D31-291E-413A-9F6B-B5BDB5F68D02}"/>
              </a:ext>
            </a:extLst>
          </p:cNvPr>
          <p:cNvSpPr/>
          <p:nvPr/>
        </p:nvSpPr>
        <p:spPr>
          <a:xfrm>
            <a:off x="5238230" y="5316200"/>
            <a:ext cx="1771639" cy="923330"/>
          </a:xfrm>
          <a:prstGeom prst="rect">
            <a:avLst/>
          </a:prstGeom>
          <a:noFill/>
          <a:ln>
            <a:solidFill>
              <a:srgbClr val="F5A0BD"/>
            </a:solidFill>
          </a:ln>
        </p:spPr>
        <p:txBody>
          <a:bodyPr wrap="none" lIns="91440" tIns="45720" rIns="91440" bIns="45720">
            <a:spAutoFit/>
          </a:bodyPr>
          <a:lstStyle/>
          <a:p>
            <a:pPr algn="ctr"/>
            <a:r>
              <a:rPr lang="en-US" sz="5400" b="1" cap="none" spc="0" dirty="0">
                <a:ln w="3175">
                  <a:solidFill>
                    <a:srgbClr val="C90B29"/>
                  </a:solidFill>
                  <a:prstDash val="solid"/>
                </a:ln>
                <a:solidFill>
                  <a:srgbClr val="F5A0BD"/>
                </a:solidFill>
                <a:effectLst/>
              </a:rPr>
              <a:t>21-35</a:t>
            </a:r>
          </a:p>
        </p:txBody>
      </p:sp>
    </p:spTree>
    <p:extLst>
      <p:ext uri="{BB962C8B-B14F-4D97-AF65-F5344CB8AC3E}">
        <p14:creationId xmlns:p14="http://schemas.microsoft.com/office/powerpoint/2010/main" val="2377580730"/>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BE4AA1E-33A8-4836-A0CA-A219BBC983D2}"/>
              </a:ext>
            </a:extLst>
          </p:cNvPr>
          <p:cNvPicPr>
            <a:picLocks noChangeAspect="1"/>
          </p:cNvPicPr>
          <p:nvPr/>
        </p:nvPicPr>
        <p:blipFill rotWithShape="1">
          <a:blip r:embed="rId3">
            <a:extLst>
              <a:ext uri="{28A0092B-C50C-407E-A947-70E740481C1C}">
                <a14:useLocalDpi xmlns:a14="http://schemas.microsoft.com/office/drawing/2010/main" val="0"/>
              </a:ext>
            </a:extLst>
          </a:blip>
          <a:srcRect l="3460" r="12918" b="6"/>
          <a:stretch/>
        </p:blipFill>
        <p:spPr>
          <a:xfrm>
            <a:off x="4525298" y="221030"/>
            <a:ext cx="3576939" cy="3207970"/>
          </a:xfrm>
          <a:prstGeom prst="rect">
            <a:avLst/>
          </a:prstGeom>
        </p:spPr>
      </p:pic>
      <p:pic>
        <p:nvPicPr>
          <p:cNvPr id="6" name="Picture 5">
            <a:extLst>
              <a:ext uri="{FF2B5EF4-FFF2-40B4-BE49-F238E27FC236}">
                <a16:creationId xmlns:a16="http://schemas.microsoft.com/office/drawing/2014/main" id="{23AAA60C-8030-4F74-9F81-2A38D9DE6E9C}"/>
              </a:ext>
            </a:extLst>
          </p:cNvPr>
          <p:cNvPicPr>
            <a:picLocks noChangeAspect="1"/>
          </p:cNvPicPr>
          <p:nvPr/>
        </p:nvPicPr>
        <p:blipFill rotWithShape="1">
          <a:blip r:embed="rId4">
            <a:extLst>
              <a:ext uri="{28A0092B-C50C-407E-A947-70E740481C1C}">
                <a14:useLocalDpi xmlns:a14="http://schemas.microsoft.com/office/drawing/2010/main" val="0"/>
              </a:ext>
            </a:extLst>
          </a:blip>
          <a:srcRect r="5385" b="6"/>
          <a:stretch/>
        </p:blipFill>
        <p:spPr>
          <a:xfrm>
            <a:off x="4417853" y="3894772"/>
            <a:ext cx="3684384" cy="2920387"/>
          </a:xfrm>
          <a:prstGeom prst="rect">
            <a:avLst/>
          </a:prstGeom>
        </p:spPr>
      </p:pic>
      <p:sp>
        <p:nvSpPr>
          <p:cNvPr id="14" name="Rectangle 13">
            <a:extLst>
              <a:ext uri="{FF2B5EF4-FFF2-40B4-BE49-F238E27FC236}">
                <a16:creationId xmlns:a16="http://schemas.microsoft.com/office/drawing/2014/main" id="{316BB49F-24CB-407F-8557-6A739CA9CE69}"/>
              </a:ext>
            </a:extLst>
          </p:cNvPr>
          <p:cNvSpPr/>
          <p:nvPr/>
        </p:nvSpPr>
        <p:spPr>
          <a:xfrm>
            <a:off x="-2271" y="-1651"/>
            <a:ext cx="347700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383CA45E-3A0F-4F63-823D-F3B8E60482ED}"/>
              </a:ext>
            </a:extLst>
          </p:cNvPr>
          <p:cNvSpPr txBox="1">
            <a:spLocks/>
          </p:cNvSpPr>
          <p:nvPr/>
        </p:nvSpPr>
        <p:spPr>
          <a:xfrm>
            <a:off x="93725" y="499533"/>
            <a:ext cx="3317966" cy="1920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n-GB" sz="3500" dirty="0">
                <a:solidFill>
                  <a:srgbClr val="FFFFFF"/>
                </a:solidFill>
              </a:rPr>
              <a:t>Art Style</a:t>
            </a:r>
          </a:p>
        </p:txBody>
      </p:sp>
      <p:sp>
        <p:nvSpPr>
          <p:cNvPr id="16" name="Content Placeholder 2">
            <a:extLst>
              <a:ext uri="{FF2B5EF4-FFF2-40B4-BE49-F238E27FC236}">
                <a16:creationId xmlns:a16="http://schemas.microsoft.com/office/drawing/2014/main" id="{3981236F-60A1-4537-A3A5-784500F08499}"/>
              </a:ext>
            </a:extLst>
          </p:cNvPr>
          <p:cNvSpPr txBox="1">
            <a:spLocks/>
          </p:cNvSpPr>
          <p:nvPr/>
        </p:nvSpPr>
        <p:spPr>
          <a:xfrm>
            <a:off x="0" y="2419773"/>
            <a:ext cx="3477006" cy="335809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800" dirty="0">
                <a:solidFill>
                  <a:srgbClr val="FFFFFF"/>
                </a:solidFill>
              </a:rPr>
              <a:t>Cartoon Style</a:t>
            </a:r>
          </a:p>
          <a:p>
            <a:r>
              <a:rPr lang="en-GB" sz="1800" dirty="0">
                <a:solidFill>
                  <a:srgbClr val="FFFFFF"/>
                </a:solidFill>
              </a:rPr>
              <a:t>Cell Shaded Graphics</a:t>
            </a:r>
          </a:p>
          <a:p>
            <a:endParaRPr lang="en-GB" sz="1600" dirty="0">
              <a:solidFill>
                <a:srgbClr val="FFFFFF"/>
              </a:solidFill>
            </a:endParaRPr>
          </a:p>
        </p:txBody>
      </p:sp>
    </p:spTree>
    <p:extLst>
      <p:ext uri="{BB962C8B-B14F-4D97-AF65-F5344CB8AC3E}">
        <p14:creationId xmlns:p14="http://schemas.microsoft.com/office/powerpoint/2010/main" val="1834326742"/>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16BB49F-24CB-407F-8557-6A739CA9CE69}"/>
              </a:ext>
            </a:extLst>
          </p:cNvPr>
          <p:cNvSpPr/>
          <p:nvPr/>
        </p:nvSpPr>
        <p:spPr>
          <a:xfrm>
            <a:off x="169" y="-1652"/>
            <a:ext cx="347700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383CA45E-3A0F-4F63-823D-F3B8E60482ED}"/>
              </a:ext>
            </a:extLst>
          </p:cNvPr>
          <p:cNvSpPr txBox="1">
            <a:spLocks/>
          </p:cNvSpPr>
          <p:nvPr/>
        </p:nvSpPr>
        <p:spPr>
          <a:xfrm>
            <a:off x="93725" y="499533"/>
            <a:ext cx="3317966" cy="1920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n-GB" sz="3500" dirty="0">
                <a:solidFill>
                  <a:srgbClr val="FFFFFF"/>
                </a:solidFill>
              </a:rPr>
              <a:t>Optimising for Mobile</a:t>
            </a:r>
          </a:p>
        </p:txBody>
      </p:sp>
      <p:sp>
        <p:nvSpPr>
          <p:cNvPr id="16" name="Content Placeholder 2">
            <a:extLst>
              <a:ext uri="{FF2B5EF4-FFF2-40B4-BE49-F238E27FC236}">
                <a16:creationId xmlns:a16="http://schemas.microsoft.com/office/drawing/2014/main" id="{3981236F-60A1-4537-A3A5-784500F08499}"/>
              </a:ext>
            </a:extLst>
          </p:cNvPr>
          <p:cNvSpPr txBox="1">
            <a:spLocks/>
          </p:cNvSpPr>
          <p:nvPr/>
        </p:nvSpPr>
        <p:spPr>
          <a:xfrm>
            <a:off x="0" y="2419773"/>
            <a:ext cx="3477006" cy="335809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800" dirty="0">
                <a:solidFill>
                  <a:srgbClr val="FFFFFF"/>
                </a:solidFill>
              </a:rPr>
              <a:t>Use Icons rather than text</a:t>
            </a:r>
          </a:p>
          <a:p>
            <a:r>
              <a:rPr lang="en-GB" sz="1600" dirty="0">
                <a:solidFill>
                  <a:srgbClr val="FFFFFF"/>
                </a:solidFill>
              </a:rPr>
              <a:t>Buttons must not be too small</a:t>
            </a:r>
          </a:p>
          <a:p>
            <a:r>
              <a:rPr lang="en-GB" sz="1600" dirty="0">
                <a:solidFill>
                  <a:srgbClr val="FFFFFF"/>
                </a:solidFill>
              </a:rPr>
              <a:t>Screen orientation must be best for 2 players</a:t>
            </a:r>
          </a:p>
        </p:txBody>
      </p:sp>
      <p:pic>
        <p:nvPicPr>
          <p:cNvPr id="7" name="Picture 6">
            <a:extLst>
              <a:ext uri="{FF2B5EF4-FFF2-40B4-BE49-F238E27FC236}">
                <a16:creationId xmlns:a16="http://schemas.microsoft.com/office/drawing/2014/main" id="{B67D3C82-905B-4684-B0D6-F176B7FCC800}"/>
              </a:ext>
            </a:extLst>
          </p:cNvPr>
          <p:cNvPicPr/>
          <p:nvPr/>
        </p:nvPicPr>
        <p:blipFill rotWithShape="1">
          <a:blip r:embed="rId3">
            <a:extLst>
              <a:ext uri="{BEBA8EAE-BF5A-486C-A8C5-ECC9F3942E4B}">
                <a14:imgProps xmlns:a14="http://schemas.microsoft.com/office/drawing/2010/main">
                  <a14:imgLayer r:embed="rId4">
                    <a14:imgEffect>
                      <a14:backgroundRemoval t="1105" b="98895" l="4355" r="99067">
                        <a14:foregroundMark x1="69984" y1="41713" x2="75428" y2="24586"/>
                        <a14:foregroundMark x1="75428" y1="24586" x2="82582" y2="15470"/>
                        <a14:foregroundMark x1="82582" y1="15470" x2="81960" y2="16575"/>
                        <a14:foregroundMark x1="79938" y1="19061" x2="85848" y2="7459"/>
                        <a14:foregroundMark x1="85848" y1="7459" x2="97356" y2="12983"/>
                        <a14:foregroundMark x1="97356" y1="12983" x2="88647" y2="17403"/>
                        <a14:foregroundMark x1="88647" y1="17403" x2="86314" y2="14365"/>
                        <a14:foregroundMark x1="87558" y1="14365" x2="96267" y2="16575"/>
                        <a14:foregroundMark x1="83969" y1="29025" x2="80715" y2="32320"/>
                        <a14:foregroundMark x1="85626" y1="27348" x2="84774" y2="28211"/>
                        <a14:foregroundMark x1="96267" y1="16575" x2="86471" y2="26493"/>
                        <a14:foregroundMark x1="80715" y1="32320" x2="76827" y2="30939"/>
                        <a14:foregroundMark x1="90980" y1="6077" x2="86936" y2="3591"/>
                        <a14:foregroundMark x1="96267" y1="14365" x2="99067" y2="1105"/>
                        <a14:foregroundMark x1="19129" y1="81215" x2="9798" y2="86740"/>
                        <a14:foregroundMark x1="9798" y1="86740" x2="21617" y2="84807"/>
                        <a14:foregroundMark x1="21617" y1="84807" x2="12908" y2="75691"/>
                        <a14:foregroundMark x1="12908" y1="75691" x2="6532" y2="91713"/>
                        <a14:foregroundMark x1="6532" y1="91713" x2="15708" y2="95580"/>
                        <a14:foregroundMark x1="15708" y1="95580" x2="23328" y2="88398"/>
                        <a14:foregroundMark x1="23328" y1="88398" x2="11042" y2="83149"/>
                        <a14:foregroundMark x1="11042" y1="83149" x2="23484" y2="89227"/>
                        <a14:foregroundMark x1="23484" y1="89227" x2="23795" y2="84807"/>
                        <a14:foregroundMark x1="11820" y1="97790" x2="2333" y2="95304"/>
                        <a14:foregroundMark x1="2333" y1="95304" x2="17574" y2="96409"/>
                        <a14:foregroundMark x1="17574" y1="96409" x2="4355" y2="98895"/>
                        <a14:foregroundMark x1="23795" y1="63260" x2="23795" y2="29282"/>
                        <a14:foregroundMark x1="23795" y1="29282" x2="34215" y2="21547"/>
                        <a14:foregroundMark x1="34215" y1="21547" x2="68118" y2="22652"/>
                        <a14:foregroundMark x1="68118" y1="22652" x2="76672" y2="27624"/>
                        <a14:foregroundMark x1="76672" y1="27624" x2="77605" y2="42818"/>
                        <a14:foregroundMark x1="77605" y1="42818" x2="77605" y2="59669"/>
                        <a14:foregroundMark x1="77605" y1="59669" x2="71695" y2="72652"/>
                        <a14:foregroundMark x1="71695" y1="72652" x2="21773" y2="74033"/>
                        <a14:foregroundMark x1="68740" y1="23757" x2="72162" y2="22652"/>
                        <a14:foregroundMark x1="68740" y1="21547" x2="71540" y2="22652"/>
                        <a14:backgroundMark x1="82893" y1="26243" x2="82893" y2="26243"/>
                        <a14:backgroundMark x1="85537" y1="27348" x2="85537" y2="27348"/>
                        <a14:backgroundMark x1="86314" y1="26243" x2="85537" y2="27348"/>
                        <a14:backgroundMark x1="84914" y1="28729" x2="83515" y2="27348"/>
                      </a14:backgroundRemoval>
                    </a14:imgEffect>
                  </a14:imgLayer>
                </a14:imgProps>
              </a:ext>
              <a:ext uri="{28A0092B-C50C-407E-A947-70E740481C1C}">
                <a14:useLocalDpi xmlns:a14="http://schemas.microsoft.com/office/drawing/2010/main" val="0"/>
              </a:ext>
            </a:extLst>
          </a:blip>
          <a:srcRect l="13915" r="16230"/>
          <a:stretch/>
        </p:blipFill>
        <p:spPr>
          <a:xfrm rot="16200000">
            <a:off x="4367008" y="372819"/>
            <a:ext cx="3857516" cy="310857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71227030-CB91-4EF4-AE95-FDBAF37FD226}"/>
              </a:ext>
            </a:extLst>
          </p:cNvPr>
          <p:cNvPicPr/>
          <p:nvPr/>
        </p:nvPicPr>
        <p:blipFill>
          <a:blip r:embed="rId5">
            <a:extLst>
              <a:ext uri="{BEBA8EAE-BF5A-486C-A8C5-ECC9F3942E4B}">
                <a14:imgProps xmlns:a14="http://schemas.microsoft.com/office/drawing/2010/main">
                  <a14:imgLayer r:embed="rId6">
                    <a14:imgEffect>
                      <a14:backgroundRemoval t="9945" b="98619" l="3733" r="99222">
                        <a14:foregroundMark x1="24106" y1="64088" x2="13219" y2="67680"/>
                        <a14:foregroundMark x1="13219" y1="67680" x2="6376" y2="84807"/>
                        <a14:foregroundMark x1="6376" y1="84807" x2="27216" y2="98619"/>
                        <a14:foregroundMark x1="27216" y1="98619" x2="24883" y2="76519"/>
                        <a14:foregroundMark x1="11975" y1="87569" x2="3733" y2="96961"/>
                        <a14:foregroundMark x1="3733" y1="96961" x2="3733" y2="96961"/>
                        <a14:foregroundMark x1="25505" y1="21823" x2="57854" y2="23204"/>
                        <a14:foregroundMark x1="57854" y1="23204" x2="70451" y2="21823"/>
                        <a14:foregroundMark x1="70451" y1="21823" x2="76672" y2="21823"/>
                        <a14:foregroundMark x1="48834" y1="73757" x2="60342" y2="72376"/>
                        <a14:foregroundMark x1="60342" y1="72376" x2="74495" y2="72376"/>
                        <a14:foregroundMark x1="87247" y1="65470" x2="82582" y2="82320"/>
                        <a14:foregroundMark x1="82582" y1="82320" x2="92535" y2="90055"/>
                        <a14:foregroundMark x1="92535" y1="90055" x2="84137" y2="65470"/>
                        <a14:foregroundMark x1="90202" y1="80663" x2="99222" y2="92818"/>
                        <a14:foregroundMark x1="99222" y1="92818" x2="97045" y2="87569"/>
                        <a14:foregroundMark x1="49611" y1="73757" x2="27372" y2="70994"/>
                        <a14:foregroundMark x1="27372" y1="70994" x2="21773" y2="56077"/>
                        <a14:foregroundMark x1="21773" y1="56077" x2="19751" y2="35359"/>
                        <a14:foregroundMark x1="19751" y1="35359" x2="28771" y2="28453"/>
                        <a14:foregroundMark x1="28771" y1="28453" x2="30016" y2="30110"/>
                        <a14:foregroundMark x1="77449" y1="28729" x2="79627" y2="62707"/>
                      </a14:backgroundRemoval>
                    </a14:imgEffect>
                  </a14:imgLayer>
                </a14:imgProps>
              </a:ext>
              <a:ext uri="{28A0092B-C50C-407E-A947-70E740481C1C}">
                <a14:useLocalDpi xmlns:a14="http://schemas.microsoft.com/office/drawing/2010/main" val="0"/>
              </a:ext>
            </a:extLst>
          </a:blip>
          <a:stretch>
            <a:fillRect/>
          </a:stretch>
        </p:blipFill>
        <p:spPr>
          <a:xfrm>
            <a:off x="3805879" y="4149738"/>
            <a:ext cx="4930345" cy="27082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619585"/>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CD7CE4-CA1F-4E16-B6BF-745F44C6884A}"/>
              </a:ext>
            </a:extLst>
          </p:cNvPr>
          <p:cNvSpPr/>
          <p:nvPr/>
        </p:nvSpPr>
        <p:spPr>
          <a:xfrm>
            <a:off x="0" y="0"/>
            <a:ext cx="9144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FED8010-9069-46A4-A0E5-8AEE8D4C1642}"/>
              </a:ext>
            </a:extLst>
          </p:cNvPr>
          <p:cNvSpPr txBox="1"/>
          <p:nvPr/>
        </p:nvSpPr>
        <p:spPr>
          <a:xfrm>
            <a:off x="1392058" y="2767280"/>
            <a:ext cx="6359883" cy="1323439"/>
          </a:xfrm>
          <a:prstGeom prst="rect">
            <a:avLst/>
          </a:prstGeom>
          <a:noFill/>
        </p:spPr>
        <p:txBody>
          <a:bodyPr wrap="none" rtlCol="0">
            <a:spAutoFit/>
          </a:bodyPr>
          <a:lstStyle/>
          <a:p>
            <a:r>
              <a:rPr lang="en-GB" sz="8000" spc="-120" dirty="0">
                <a:solidFill>
                  <a:srgbClr val="FFFFFF"/>
                </a:solidFill>
                <a:ea typeface="+mj-ea"/>
                <a:cs typeface="+mj-cs"/>
              </a:rPr>
              <a:t>Any Questions?</a:t>
            </a:r>
            <a:endParaRPr lang="en-GB" dirty="0"/>
          </a:p>
        </p:txBody>
      </p:sp>
    </p:spTree>
    <p:extLst>
      <p:ext uri="{BB962C8B-B14F-4D97-AF65-F5344CB8AC3E}">
        <p14:creationId xmlns:p14="http://schemas.microsoft.com/office/powerpoint/2010/main" val="2795993608"/>
      </p:ext>
    </p:extLst>
  </p:cSld>
  <p:clrMapOvr>
    <a:masterClrMapping/>
  </p:clrMapOvr>
  <p:transition spd="slow">
    <p:push dir="u"/>
  </p:transition>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282</TotalTime>
  <Words>764</Words>
  <Application>Microsoft Office PowerPoint</Application>
  <PresentationFormat>On-screen Show (4:3)</PresentationFormat>
  <Paragraphs>80</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Metropolitan</vt:lpstr>
      <vt:lpstr>L4/L5 Group 3</vt:lpstr>
      <vt:lpstr>Our Ideas</vt:lpstr>
      <vt:lpstr>Idea 1</vt:lpstr>
      <vt:lpstr>Idea 2</vt:lpstr>
      <vt:lpstr>Target Audience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L4/L5 Group 3</dc:title>
  <dc:creator>Elliot Chester</dc:creator>
  <cp:lastModifiedBy>Elliot Chester</cp:lastModifiedBy>
  <cp:revision>16</cp:revision>
  <dcterms:created xsi:type="dcterms:W3CDTF">2018-01-31T17:05:45Z</dcterms:created>
  <dcterms:modified xsi:type="dcterms:W3CDTF">2018-02-05T20:37:07Z</dcterms:modified>
</cp:coreProperties>
</file>