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4056" autoAdjust="0"/>
  </p:normalViewPr>
  <p:slideViewPr>
    <p:cSldViewPr snapToGrid="0">
      <p:cViewPr varScale="1">
        <p:scale>
          <a:sx n="66" d="100"/>
          <a:sy n="66" d="100"/>
        </p:scale>
        <p:origin x="172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94177-7331-471D-A8D1-07FE7A203913}" type="datetimeFigureOut">
              <a:rPr lang="en-GB" smtClean="0"/>
              <a:t>03/02/2018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B903E-2418-4F03-B621-C5B5CBA33DAB}" type="slidenum">
              <a:rPr lang="en-GB" smtClean="0"/>
              <a:t>‹#›</a:t>
            </a:fld>
            <a:endParaRPr lang="en-GB"/>
          </a:p>
        </p:txBody>
      </p:sp>
    </p:spTree>
    <p:extLst>
      <p:ext uri="{BB962C8B-B14F-4D97-AF65-F5344CB8AC3E}">
        <p14:creationId xmlns:p14="http://schemas.microsoft.com/office/powerpoint/2010/main" val="260022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newzoo.com/insights/articles/supercell-vs-king-how-do-their-gamers-compar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developers.magmic.com/demographic-breakdown-casual-mid-core-hard-core-mobile-game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brief states that the audience is everyone for casual mobile games. </a:t>
            </a:r>
          </a:p>
          <a:p>
            <a:r>
              <a:rPr lang="en-GB" dirty="0"/>
              <a:t>After research, the main demographic for our game will be females in between the ages of 21 -35 for casual games. </a:t>
            </a:r>
          </a:p>
          <a:p>
            <a:r>
              <a:rPr lang="en-GB" dirty="0"/>
              <a:t>The game is still for everyone as it is a multiplayer game which allows players of all genders and ages to play together. </a:t>
            </a:r>
          </a:p>
          <a:p>
            <a:endParaRPr lang="en-GB" dirty="0"/>
          </a:p>
          <a:p>
            <a:r>
              <a:rPr lang="en-GB" dirty="0"/>
              <a:t>Gender: Female</a:t>
            </a:r>
          </a:p>
          <a:p>
            <a:r>
              <a:rPr lang="en-GB" dirty="0"/>
              <a:t>Age: 21-35</a:t>
            </a:r>
          </a:p>
          <a:p>
            <a:r>
              <a:rPr lang="en-GB" dirty="0"/>
              <a:t>Type of player: Casual </a:t>
            </a:r>
          </a:p>
          <a:p>
            <a:endParaRPr lang="en-GB" dirty="0"/>
          </a:p>
          <a:p>
            <a:r>
              <a:rPr lang="en-GB" dirty="0"/>
              <a:t>Why the demographic fits the game? The reason why this is our demographic is because women at around this age tend to be casual gamers as they will want to get quickly get into a game and then can easily put it down. </a:t>
            </a:r>
          </a:p>
          <a:p>
            <a:endParaRPr lang="en-GB" dirty="0"/>
          </a:p>
        </p:txBody>
      </p:sp>
      <p:sp>
        <p:nvSpPr>
          <p:cNvPr id="4" name="Slide Number Placeholder 3"/>
          <p:cNvSpPr>
            <a:spLocks noGrp="1"/>
          </p:cNvSpPr>
          <p:nvPr>
            <p:ph type="sldNum" sz="quarter" idx="10"/>
          </p:nvPr>
        </p:nvSpPr>
        <p:spPr/>
        <p:txBody>
          <a:bodyPr/>
          <a:lstStyle/>
          <a:p>
            <a:fld id="{1B8B903E-2418-4F03-B621-C5B5CBA33DAB}" type="slidenum">
              <a:rPr lang="en-GB" smtClean="0"/>
              <a:t>2</a:t>
            </a:fld>
            <a:endParaRPr lang="en-GB"/>
          </a:p>
        </p:txBody>
      </p:sp>
    </p:spTree>
    <p:extLst>
      <p:ext uri="{BB962C8B-B14F-4D97-AF65-F5344CB8AC3E}">
        <p14:creationId xmlns:p14="http://schemas.microsoft.com/office/powerpoint/2010/main" val="1512293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My script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Our target audience for our game are casual gamers that are female and are in-between the ages of 21-35.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According to statistics, this demographic dominates 60-70% of the current market.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researched the comparison of hard core, mid core and casual games to pinpoint the dominating demographic for our casual games.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t>References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sz="1200" kern="1200" dirty="0" err="1">
                <a:solidFill>
                  <a:schemeClr val="tx1"/>
                </a:solidFill>
                <a:effectLst/>
                <a:latin typeface="+mn-lt"/>
                <a:ea typeface="+mn-ea"/>
                <a:cs typeface="+mn-cs"/>
              </a:rPr>
              <a:t>Newzoo</a:t>
            </a:r>
            <a:r>
              <a:rPr lang="en-GB" sz="1200" kern="1200" dirty="0">
                <a:solidFill>
                  <a:schemeClr val="tx1"/>
                </a:solidFill>
                <a:effectLst/>
                <a:latin typeface="+mn-lt"/>
                <a:ea typeface="+mn-ea"/>
                <a:cs typeface="+mn-cs"/>
              </a:rPr>
              <a:t>(16</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 May, 2013) </a:t>
            </a:r>
            <a:r>
              <a:rPr lang="en-GB" sz="1200" i="1" kern="1200" dirty="0">
                <a:solidFill>
                  <a:schemeClr val="tx1"/>
                </a:solidFill>
                <a:effectLst/>
                <a:latin typeface="+mn-lt"/>
                <a:ea typeface="+mn-ea"/>
                <a:cs typeface="+mn-cs"/>
              </a:rPr>
              <a:t>Supercell vs King: How do Clash of Clans and Candy Crush Gamers compare?. </a:t>
            </a:r>
            <a:r>
              <a:rPr lang="en-GB" sz="1200" kern="1200" dirty="0">
                <a:solidFill>
                  <a:schemeClr val="tx1"/>
                </a:solidFill>
                <a:effectLst/>
                <a:latin typeface="+mn-lt"/>
                <a:ea typeface="+mn-ea"/>
                <a:cs typeface="+mn-cs"/>
              </a:rPr>
              <a:t>Available </a:t>
            </a:r>
            <a:r>
              <a:rPr lang="en-GB" sz="1200" kern="1200" dirty="0" err="1">
                <a:solidFill>
                  <a:schemeClr val="tx1"/>
                </a:solidFill>
                <a:effectLst/>
                <a:latin typeface="+mn-lt"/>
                <a:ea typeface="+mn-ea"/>
                <a:cs typeface="+mn-cs"/>
              </a:rPr>
              <a:t>at:</a:t>
            </a:r>
            <a:r>
              <a:rPr lang="en-GB" sz="1200" u="sng" kern="1200" dirty="0" err="1">
                <a:solidFill>
                  <a:schemeClr val="tx1"/>
                </a:solidFill>
                <a:effectLst/>
                <a:latin typeface="+mn-lt"/>
                <a:ea typeface="+mn-ea"/>
                <a:cs typeface="+mn-cs"/>
                <a:hlinkClick r:id="rId3"/>
              </a:rPr>
              <a:t>https</a:t>
            </a:r>
            <a:r>
              <a:rPr lang="en-GB" sz="1200" u="sng" kern="1200" dirty="0">
                <a:solidFill>
                  <a:schemeClr val="tx1"/>
                </a:solidFill>
                <a:effectLst/>
                <a:latin typeface="+mn-lt"/>
                <a:ea typeface="+mn-ea"/>
                <a:cs typeface="+mn-cs"/>
                <a:hlinkClick r:id="rId3"/>
              </a:rPr>
              <a:t>://newzoo.com/insights/articles/supercell-vs-king-how-do-their-gamers-compare/</a:t>
            </a:r>
            <a:r>
              <a:rPr lang="en-GB" sz="1200" kern="1200" dirty="0">
                <a:solidFill>
                  <a:schemeClr val="tx1"/>
                </a:solidFill>
                <a:effectLst/>
                <a:latin typeface="+mn-lt"/>
                <a:ea typeface="+mn-ea"/>
                <a:cs typeface="+mn-cs"/>
              </a:rPr>
              <a:t> (Accessed at:1</a:t>
            </a:r>
            <a:r>
              <a:rPr lang="en-GB" sz="1200" kern="1200" baseline="30000" dirty="0">
                <a:solidFill>
                  <a:schemeClr val="tx1"/>
                </a:solidFill>
                <a:effectLst/>
                <a:latin typeface="+mn-lt"/>
                <a:ea typeface="+mn-ea"/>
                <a:cs typeface="+mn-cs"/>
              </a:rPr>
              <a:t>st</a:t>
            </a:r>
            <a:r>
              <a:rPr lang="en-GB" sz="1200" kern="1200" dirty="0">
                <a:solidFill>
                  <a:schemeClr val="tx1"/>
                </a:solidFill>
                <a:effectLst/>
                <a:latin typeface="+mn-lt"/>
                <a:ea typeface="+mn-ea"/>
                <a:cs typeface="+mn-cs"/>
              </a:rPr>
              <a:t>/02/2018) </a:t>
            </a:r>
          </a:p>
          <a:p>
            <a:r>
              <a:rPr lang="en-GB" sz="1200" kern="1200" dirty="0">
                <a:solidFill>
                  <a:schemeClr val="tx1"/>
                </a:solidFill>
                <a:effectLst/>
                <a:latin typeface="+mn-lt"/>
                <a:ea typeface="+mn-ea"/>
                <a:cs typeface="+mn-cs"/>
              </a:rPr>
              <a:t>                                                                                                                                                                                      Mike Mason (19 December, 2013) </a:t>
            </a:r>
            <a:r>
              <a:rPr lang="en-GB" sz="1200" i="1" kern="1200" dirty="0">
                <a:solidFill>
                  <a:schemeClr val="tx1"/>
                </a:solidFill>
                <a:effectLst/>
                <a:latin typeface="+mn-lt"/>
                <a:ea typeface="+mn-ea"/>
                <a:cs typeface="+mn-cs"/>
              </a:rPr>
              <a:t>Demographic Breakdown of Casual, Mid-Core and Hard-Core Mobile Gamers. </a:t>
            </a:r>
            <a:r>
              <a:rPr lang="en-GB" sz="1200" kern="1200" dirty="0">
                <a:solidFill>
                  <a:schemeClr val="tx1"/>
                </a:solidFill>
                <a:effectLst/>
                <a:latin typeface="+mn-lt"/>
                <a:ea typeface="+mn-ea"/>
                <a:cs typeface="+mn-cs"/>
              </a:rPr>
              <a:t>Available </a:t>
            </a:r>
            <a:r>
              <a:rPr lang="en-GB" sz="1200" kern="1200" dirty="0" err="1">
                <a:solidFill>
                  <a:schemeClr val="tx1"/>
                </a:solidFill>
                <a:effectLst/>
                <a:latin typeface="+mn-lt"/>
                <a:ea typeface="+mn-ea"/>
                <a:cs typeface="+mn-cs"/>
              </a:rPr>
              <a:t>at:</a:t>
            </a:r>
            <a:r>
              <a:rPr lang="en-GB" sz="1200" u="sng" kern="1200" dirty="0" err="1">
                <a:solidFill>
                  <a:schemeClr val="tx1"/>
                </a:solidFill>
                <a:effectLst/>
                <a:latin typeface="+mn-lt"/>
                <a:ea typeface="+mn-ea"/>
                <a:cs typeface="+mn-cs"/>
                <a:hlinkClick r:id="rId4"/>
              </a:rPr>
              <a:t>http</a:t>
            </a:r>
            <a:r>
              <a:rPr lang="en-GB" sz="1200" u="sng" kern="1200" dirty="0">
                <a:solidFill>
                  <a:schemeClr val="tx1"/>
                </a:solidFill>
                <a:effectLst/>
                <a:latin typeface="+mn-lt"/>
                <a:ea typeface="+mn-ea"/>
                <a:cs typeface="+mn-cs"/>
                <a:hlinkClick r:id="rId4"/>
              </a:rPr>
              <a:t>://developers.magmic.com/demographic-breakdown-casual-mid-core-hard-core-mobile-gamers/</a:t>
            </a:r>
            <a:r>
              <a:rPr lang="en-GB" sz="1200" kern="1200" dirty="0">
                <a:solidFill>
                  <a:schemeClr val="tx1"/>
                </a:solidFill>
                <a:effectLst/>
                <a:latin typeface="+mn-lt"/>
                <a:ea typeface="+mn-ea"/>
                <a:cs typeface="+mn-cs"/>
              </a:rPr>
              <a:t> (Accessed: 1</a:t>
            </a:r>
            <a:r>
              <a:rPr lang="en-GB" sz="1200" kern="1200" baseline="30000" dirty="0">
                <a:solidFill>
                  <a:schemeClr val="tx1"/>
                </a:solidFill>
                <a:effectLst/>
                <a:latin typeface="+mn-lt"/>
                <a:ea typeface="+mn-ea"/>
                <a:cs typeface="+mn-cs"/>
              </a:rPr>
              <a:t>st</a:t>
            </a:r>
            <a:r>
              <a:rPr lang="en-GB" sz="1200" kern="1200" dirty="0">
                <a:solidFill>
                  <a:schemeClr val="tx1"/>
                </a:solidFill>
                <a:effectLst/>
                <a:latin typeface="+mn-lt"/>
                <a:ea typeface="+mn-ea"/>
                <a:cs typeface="+mn-cs"/>
              </a:rPr>
              <a:t>/02/2018) </a:t>
            </a:r>
          </a:p>
          <a:p>
            <a:endParaRPr lang="en-GB" dirty="0"/>
          </a:p>
        </p:txBody>
      </p:sp>
      <p:sp>
        <p:nvSpPr>
          <p:cNvPr id="4" name="Slide Number Placeholder 3"/>
          <p:cNvSpPr>
            <a:spLocks noGrp="1"/>
          </p:cNvSpPr>
          <p:nvPr>
            <p:ph type="sldNum" sz="quarter" idx="10"/>
          </p:nvPr>
        </p:nvSpPr>
        <p:spPr/>
        <p:txBody>
          <a:bodyPr/>
          <a:lstStyle/>
          <a:p>
            <a:fld id="{1B8B903E-2418-4F03-B621-C5B5CBA33DAB}" type="slidenum">
              <a:rPr lang="en-GB" smtClean="0"/>
              <a:t>3</a:t>
            </a:fld>
            <a:endParaRPr lang="en-GB"/>
          </a:p>
        </p:txBody>
      </p:sp>
    </p:spTree>
    <p:extLst>
      <p:ext uri="{BB962C8B-B14F-4D97-AF65-F5344CB8AC3E}">
        <p14:creationId xmlns:p14="http://schemas.microsoft.com/office/powerpoint/2010/main" val="186813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8FE8D-FEE7-4E36-906E-467F746443F2}" type="datetimeFigureOut">
              <a:rPr lang="en-GB" smtClean="0"/>
              <a:t>03/02/2018</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080959FF-CB4B-4F71-A9C8-A91779F8C9A0}"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63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8FE8D-FEE7-4E36-906E-467F746443F2}" type="datetimeFigureOut">
              <a:rPr lang="en-GB" smtClean="0"/>
              <a:t>03/02/2018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0959FF-CB4B-4F71-A9C8-A91779F8C9A0}"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033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8FE8D-FEE7-4E36-906E-467F746443F2}" type="datetimeFigureOut">
              <a:rPr lang="en-GB" smtClean="0"/>
              <a:t>03/02/2018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0959FF-CB4B-4F71-A9C8-A91779F8C9A0}"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6425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8FE8D-FEE7-4E36-906E-467F746443F2}" type="datetimeFigureOut">
              <a:rPr lang="en-GB" smtClean="0"/>
              <a:t>03/02/2018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0959FF-CB4B-4F71-A9C8-A91779F8C9A0}"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34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8FE8D-FEE7-4E36-906E-467F746443F2}" type="datetimeFigureOut">
              <a:rPr lang="en-GB" smtClean="0"/>
              <a:t>03/02/2018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0959FF-CB4B-4F71-A9C8-A91779F8C9A0}"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055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8FE8D-FEE7-4E36-906E-467F746443F2}" type="datetimeFigureOut">
              <a:rPr lang="en-GB" smtClean="0"/>
              <a:t>03/02/2018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0959FF-CB4B-4F71-A9C8-A91779F8C9A0}"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726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8FE8D-FEE7-4E36-906E-467F746443F2}" type="datetimeFigureOut">
              <a:rPr lang="en-GB" smtClean="0"/>
              <a:t>03/02/2018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80959FF-CB4B-4F71-A9C8-A91779F8C9A0}"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264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8FE8D-FEE7-4E36-906E-467F746443F2}" type="datetimeFigureOut">
              <a:rPr lang="en-GB" smtClean="0"/>
              <a:t>03/02/2018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80959FF-CB4B-4F71-A9C8-A91779F8C9A0}"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451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8FE8D-FEE7-4E36-906E-467F746443F2}" type="datetimeFigureOut">
              <a:rPr lang="en-GB" smtClean="0"/>
              <a:t>03/02/2018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80959FF-CB4B-4F71-A9C8-A91779F8C9A0}" type="slidenum">
              <a:rPr lang="en-GB" smtClean="0"/>
              <a:t>‹#›</a:t>
            </a:fld>
            <a:endParaRPr lang="en-GB"/>
          </a:p>
        </p:txBody>
      </p:sp>
    </p:spTree>
    <p:extLst>
      <p:ext uri="{BB962C8B-B14F-4D97-AF65-F5344CB8AC3E}">
        <p14:creationId xmlns:p14="http://schemas.microsoft.com/office/powerpoint/2010/main" val="179910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F8FE8D-FEE7-4E36-906E-467F746443F2}" type="datetimeFigureOut">
              <a:rPr lang="en-GB" smtClean="0"/>
              <a:t>03/02/2018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0959FF-CB4B-4F71-A9C8-A91779F8C9A0}"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5416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F8FE8D-FEE7-4E36-906E-467F746443F2}" type="datetimeFigureOut">
              <a:rPr lang="en-GB" smtClean="0"/>
              <a:t>03/02/2018</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080959FF-CB4B-4F71-A9C8-A91779F8C9A0}"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888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F8FE8D-FEE7-4E36-906E-467F746443F2}" type="datetimeFigureOut">
              <a:rPr lang="en-GB" smtClean="0"/>
              <a:t>03/02/2018</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0959FF-CB4B-4F71-A9C8-A91779F8C9A0}"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465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newzoo.com/insights/articles/supercell-vs-king-how-do-their-gamers-compa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evelopers.magmic.com/demographic-breakdown-casual-mid-core-hard-core-mobile-gam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0FDC-2382-46E9-BBB0-45DB9A190E3D}"/>
              </a:ext>
            </a:extLst>
          </p:cNvPr>
          <p:cNvSpPr>
            <a:spLocks noGrp="1"/>
          </p:cNvSpPr>
          <p:nvPr>
            <p:ph type="ctrTitle"/>
          </p:nvPr>
        </p:nvSpPr>
        <p:spPr>
          <a:xfrm>
            <a:off x="1524000" y="1138692"/>
            <a:ext cx="9144000" cy="2387600"/>
          </a:xfrm>
        </p:spPr>
        <p:txBody>
          <a:bodyPr/>
          <a:lstStyle/>
          <a:p>
            <a:r>
              <a:rPr lang="en-GB" dirty="0"/>
              <a:t>Demographic</a:t>
            </a:r>
          </a:p>
        </p:txBody>
      </p:sp>
      <p:sp>
        <p:nvSpPr>
          <p:cNvPr id="3" name="Subtitle 2">
            <a:extLst>
              <a:ext uri="{FF2B5EF4-FFF2-40B4-BE49-F238E27FC236}">
                <a16:creationId xmlns:a16="http://schemas.microsoft.com/office/drawing/2014/main" id="{0EC4A950-9338-4A5C-AE94-FC34B1C7662B}"/>
              </a:ext>
            </a:extLst>
          </p:cNvPr>
          <p:cNvSpPr>
            <a:spLocks noGrp="1"/>
          </p:cNvSpPr>
          <p:nvPr>
            <p:ph type="subTitle" idx="1"/>
          </p:nvPr>
        </p:nvSpPr>
        <p:spPr/>
        <p:txBody>
          <a:bodyPr/>
          <a:lstStyle/>
          <a:p>
            <a:r>
              <a:rPr lang="en-GB" dirty="0"/>
              <a:t>By Lenneth </a:t>
            </a:r>
            <a:r>
              <a:rPr lang="en-GB" dirty="0" err="1"/>
              <a:t>Dayaon</a:t>
            </a:r>
            <a:endParaRPr lang="en-GB" dirty="0"/>
          </a:p>
          <a:p>
            <a:endParaRPr lang="en-GB" dirty="0"/>
          </a:p>
        </p:txBody>
      </p:sp>
    </p:spTree>
    <p:extLst>
      <p:ext uri="{BB962C8B-B14F-4D97-AF65-F5344CB8AC3E}">
        <p14:creationId xmlns:p14="http://schemas.microsoft.com/office/powerpoint/2010/main" val="262809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D835-358F-4B49-A349-ACC0DBCBC46E}"/>
              </a:ext>
            </a:extLst>
          </p:cNvPr>
          <p:cNvSpPr>
            <a:spLocks noGrp="1"/>
          </p:cNvSpPr>
          <p:nvPr>
            <p:ph type="title"/>
          </p:nvPr>
        </p:nvSpPr>
        <p:spPr/>
        <p:txBody>
          <a:bodyPr/>
          <a:lstStyle/>
          <a:p>
            <a:r>
              <a:rPr lang="en-GB" dirty="0"/>
              <a:t>Target audience - demographic and psychographic - Draft</a:t>
            </a:r>
          </a:p>
        </p:txBody>
      </p:sp>
      <p:pic>
        <p:nvPicPr>
          <p:cNvPr id="1026" name="Picture 2" descr="Related image">
            <a:extLst>
              <a:ext uri="{FF2B5EF4-FFF2-40B4-BE49-F238E27FC236}">
                <a16:creationId xmlns:a16="http://schemas.microsoft.com/office/drawing/2014/main" id="{BF662CA7-DF25-4E99-A777-1E5EEC2BD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066" y="2547057"/>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ake clipart">
            <a:extLst>
              <a:ext uri="{FF2B5EF4-FFF2-40B4-BE49-F238E27FC236}">
                <a16:creationId xmlns:a16="http://schemas.microsoft.com/office/drawing/2014/main" id="{71014A9A-CCE3-41B2-BDE4-2DDCD7D10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5930" y="2156220"/>
            <a:ext cx="3547576" cy="35475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0E1898A-45F2-4B38-99F3-FEC500E7569D}"/>
              </a:ext>
            </a:extLst>
          </p:cNvPr>
          <p:cNvSpPr/>
          <p:nvPr/>
        </p:nvSpPr>
        <p:spPr>
          <a:xfrm>
            <a:off x="6988939" y="4352595"/>
            <a:ext cx="194155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21-35</a:t>
            </a:r>
          </a:p>
        </p:txBody>
      </p:sp>
      <p:sp>
        <p:nvSpPr>
          <p:cNvPr id="7" name="Rectangle 6">
            <a:extLst>
              <a:ext uri="{FF2B5EF4-FFF2-40B4-BE49-F238E27FC236}">
                <a16:creationId xmlns:a16="http://schemas.microsoft.com/office/drawing/2014/main" id="{40C5D9A6-C123-4E26-9190-C9359E322847}"/>
              </a:ext>
            </a:extLst>
          </p:cNvPr>
          <p:cNvSpPr/>
          <p:nvPr/>
        </p:nvSpPr>
        <p:spPr>
          <a:xfrm>
            <a:off x="452895" y="2067605"/>
            <a:ext cx="3165162"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rgbClr val="FFFFFF"/>
                </a:solidFill>
                <a:effectLst>
                  <a:outerShdw dist="38100" dir="2700000" algn="tl" rotWithShape="0">
                    <a:schemeClr val="accent2"/>
                  </a:outerShdw>
                </a:effectLst>
              </a:rPr>
              <a:t>For casual games:</a:t>
            </a:r>
          </a:p>
        </p:txBody>
      </p:sp>
    </p:spTree>
    <p:extLst>
      <p:ext uri="{BB962C8B-B14F-4D97-AF65-F5344CB8AC3E}">
        <p14:creationId xmlns:p14="http://schemas.microsoft.com/office/powerpoint/2010/main" val="1893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556A-D806-4282-9116-B2D6765CF54F}"/>
              </a:ext>
            </a:extLst>
          </p:cNvPr>
          <p:cNvSpPr>
            <a:spLocks noGrp="1"/>
          </p:cNvSpPr>
          <p:nvPr>
            <p:ph type="title"/>
          </p:nvPr>
        </p:nvSpPr>
        <p:spPr/>
        <p:txBody>
          <a:bodyPr/>
          <a:lstStyle/>
          <a:p>
            <a:r>
              <a:rPr lang="en-GB" dirty="0"/>
              <a:t>The </a:t>
            </a:r>
            <a:r>
              <a:rPr lang="en-GB"/>
              <a:t>DemoGraphic</a:t>
            </a:r>
            <a:endParaRPr lang="en-GB" dirty="0"/>
          </a:p>
        </p:txBody>
      </p:sp>
      <p:sp>
        <p:nvSpPr>
          <p:cNvPr id="3" name="Content Placeholder 2">
            <a:extLst>
              <a:ext uri="{FF2B5EF4-FFF2-40B4-BE49-F238E27FC236}">
                <a16:creationId xmlns:a16="http://schemas.microsoft.com/office/drawing/2014/main" id="{C2656EA7-80CA-4BBD-9283-1168A885D337}"/>
              </a:ext>
            </a:extLst>
          </p:cNvPr>
          <p:cNvSpPr>
            <a:spLocks noGrp="1"/>
          </p:cNvSpPr>
          <p:nvPr>
            <p:ph idx="1"/>
          </p:nvPr>
        </p:nvSpPr>
        <p:spPr>
          <a:xfrm>
            <a:off x="1290045" y="2015732"/>
            <a:ext cx="9764809" cy="3450613"/>
          </a:xfrm>
        </p:spPr>
        <p:txBody>
          <a:bodyPr>
            <a:normAutofit fontScale="92500" lnSpcReduction="20000"/>
          </a:bodyPr>
          <a:lstStyle/>
          <a:p>
            <a:r>
              <a:rPr lang="en-GB" u="sng" dirty="0"/>
              <a:t>Mobile Casual Gamers</a:t>
            </a:r>
          </a:p>
          <a:p>
            <a:r>
              <a:rPr lang="en-GB" dirty="0"/>
              <a:t>Gender: Female</a:t>
            </a:r>
          </a:p>
          <a:p>
            <a:r>
              <a:rPr lang="en-GB" dirty="0"/>
              <a:t>Age: 21-35</a:t>
            </a:r>
          </a:p>
          <a:p>
            <a:r>
              <a:rPr lang="en-GB" dirty="0"/>
              <a:t>60-70% of the current market</a:t>
            </a:r>
          </a:p>
          <a:p>
            <a:endParaRPr lang="en-GB" sz="1600" dirty="0">
              <a:hlinkClick r:id="rId3"/>
            </a:endParaRPr>
          </a:p>
          <a:p>
            <a:pPr marL="0" indent="0">
              <a:buNone/>
            </a:pPr>
            <a:r>
              <a:rPr lang="en-GB" sz="1600" dirty="0"/>
              <a:t>(</a:t>
            </a:r>
            <a:r>
              <a:rPr lang="en-GB" sz="1600" dirty="0" err="1"/>
              <a:t>Newzoo</a:t>
            </a:r>
            <a:r>
              <a:rPr lang="en-GB" sz="1600" dirty="0"/>
              <a:t>), 2013)</a:t>
            </a:r>
          </a:p>
          <a:p>
            <a:pPr marL="0" indent="0">
              <a:buNone/>
            </a:pPr>
            <a:r>
              <a:rPr lang="en-GB" sz="1600" dirty="0">
                <a:hlinkClick r:id="rId3"/>
              </a:rPr>
              <a:t>https://newzoo.com/insights/articles/supercell-vs-king-how-do-their-gamers-compare/</a:t>
            </a:r>
            <a:r>
              <a:rPr lang="en-GB" sz="1600" dirty="0"/>
              <a:t> </a:t>
            </a:r>
          </a:p>
          <a:p>
            <a:pPr marL="0" indent="0">
              <a:buNone/>
            </a:pPr>
            <a:r>
              <a:rPr lang="en-GB" sz="1600" dirty="0"/>
              <a:t>(Mike Mason, 2013)</a:t>
            </a:r>
          </a:p>
          <a:p>
            <a:pPr marL="0" indent="0">
              <a:buNone/>
            </a:pPr>
            <a:r>
              <a:rPr lang="en-GB" sz="1600" dirty="0">
                <a:hlinkClick r:id="rId4"/>
              </a:rPr>
              <a:t>http://developers.magmic.com/demographic-breakdown-casual-mid-core-hard-core-mobile-gamers/</a:t>
            </a:r>
            <a:r>
              <a:rPr lang="en-GB" sz="1600" dirty="0"/>
              <a:t>  </a:t>
            </a:r>
          </a:p>
        </p:txBody>
      </p:sp>
    </p:spTree>
    <p:extLst>
      <p:ext uri="{BB962C8B-B14F-4D97-AF65-F5344CB8AC3E}">
        <p14:creationId xmlns:p14="http://schemas.microsoft.com/office/powerpoint/2010/main" val="27661059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244</TotalTime>
  <Words>331</Words>
  <Application>Microsoft Office PowerPoint</Application>
  <PresentationFormat>Widescreen</PresentationFormat>
  <Paragraphs>35</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Gill Sans MT</vt:lpstr>
      <vt:lpstr>Gallery</vt:lpstr>
      <vt:lpstr>Demographic</vt:lpstr>
      <vt:lpstr>Target audience - demographic and psychographic - Draft</vt:lpstr>
      <vt:lpstr>The DemoGraphic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dc:title>
  <dc:creator>ww431ww431@outlook.com</dc:creator>
  <cp:lastModifiedBy>Lenneth Dayaon</cp:lastModifiedBy>
  <cp:revision>18</cp:revision>
  <dcterms:created xsi:type="dcterms:W3CDTF">2018-02-03T12:03:26Z</dcterms:created>
  <dcterms:modified xsi:type="dcterms:W3CDTF">2018-02-03T16:57:35Z</dcterms:modified>
</cp:coreProperties>
</file>