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 dont forget: Praesul’s daily tasks - random tasks to complete per day to get rewards?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096ebd54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096ebd54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09ead53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09ead53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33a33111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33a33111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Pls no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09ead5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09ead5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9c04966c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9c04966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 Patricia is a 37 year old woman from Peterborough who commutes to London for work on a daily basis. She enjoys gardening, cake decorating and bird watching during her spare time and uses Pinterest to find interesting recipes that she can experiment with. In addition to her two children, Patricia and her husband have a pet cat called Tigger. The idea of nurturing is important to Patricia as she is an animal lover and is highly eco-conscious. She is also extremely tidy and prefers that her house is meticulously organised is she can help it.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6e8ae95c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6e8ae95c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Amy: </a:t>
            </a:r>
            <a:r>
              <a:rPr lang="en"/>
              <a:t>As shown in the prototype, players are presented with an object in the middle of the screen. They must drag this object into the appropriate category, which will drain their energy by one. As an element of progression, players will be able to unlock further categories and objects to sort, which will allow them to obtain more rewards.</a:t>
            </a:r>
            <a:endParaRPr/>
          </a:p>
          <a:p>
            <a:pPr indent="0" lvl="0" marL="0" rtl="0" algn="l">
              <a:spcBef>
                <a:spcPts val="0"/>
              </a:spcBef>
              <a:spcAft>
                <a:spcPts val="0"/>
              </a:spcAft>
              <a:buClr>
                <a:srgbClr val="000000"/>
              </a:buClr>
              <a:buSzPts val="1100"/>
              <a:buFont typeface="Arial"/>
              <a:buNone/>
            </a:pPr>
            <a:r>
              <a:rPr lang="en"/>
              <a:t>In order to continue sorting, players are encouraged to harvest their plants in order to gain stars and replenish their energy. In order to prevent players having to wait for a long time, the energy replenishes itself over time. However, the energy via this method is lower in value and thus is a suboptimal choice over growing and harvesting plants.</a:t>
            </a:r>
            <a:endParaRPr/>
          </a:p>
          <a:p>
            <a:pPr indent="0" lvl="0" marL="0" rtl="0" algn="l">
              <a:spcBef>
                <a:spcPts val="0"/>
              </a:spcBef>
              <a:spcAft>
                <a:spcPts val="0"/>
              </a:spcAft>
              <a:buClr>
                <a:srgbClr val="000000"/>
              </a:buClr>
              <a:buSzPts val="1100"/>
              <a:buFont typeface="Arial"/>
              <a:buNone/>
            </a:pPr>
            <a:r>
              <a:rPr lang="en"/>
              <a:t>Over time, sorting and planting objects will become less of a priority for the player as their planet begins to look the way they envisioned. To encourage the player to continue playing, we have considered the integration of tending mechanics, such as pruning and watering, which will offer the player new rewards.</a:t>
            </a:r>
            <a:endParaRPr/>
          </a:p>
          <a:p>
            <a:pPr indent="0" lvl="0" marL="0" rtl="0" algn="l">
              <a:spcBef>
                <a:spcPts val="0"/>
              </a:spcBef>
              <a:spcAft>
                <a:spcPts val="0"/>
              </a:spcAft>
              <a:buClr>
                <a:srgbClr val="000000"/>
              </a:buClr>
              <a:buSzPts val="1100"/>
              <a:buFont typeface="Arial"/>
              <a:buNone/>
            </a:pPr>
            <a:r>
              <a:rPr lang="en"/>
              <a:t>As shown in the prototype, players are presented with an object in the middle of the screen. They must drag this object into the appropriate category, which will drain their energy by one. As an element of progression, players will be able to unlock further categories and objects to sort, which will allow them to obtain more rewards.</a:t>
            </a:r>
            <a:endParaRPr/>
          </a:p>
          <a:p>
            <a:pPr indent="0" lvl="0" marL="0" rtl="0" algn="l">
              <a:spcBef>
                <a:spcPts val="0"/>
              </a:spcBef>
              <a:spcAft>
                <a:spcPts val="0"/>
              </a:spcAft>
              <a:buClr>
                <a:srgbClr val="000000"/>
              </a:buClr>
              <a:buSzPts val="1100"/>
              <a:buFont typeface="Arial"/>
              <a:buNone/>
            </a:pPr>
            <a:r>
              <a:rPr lang="en"/>
              <a:t>In order to continue sorting, players are encouraged to harvest their plants in order to gain stars and replenish their energy. In order to prevent players having to wait for a long time, the energy replenishes itself over time. However, the energy via this method is lower in value and thus is a suboptimal choice over growing and harvesting plants.</a:t>
            </a:r>
            <a:endParaRPr/>
          </a:p>
          <a:p>
            <a:pPr indent="0" lvl="0" marL="0" rtl="0" algn="l">
              <a:spcBef>
                <a:spcPts val="0"/>
              </a:spcBef>
              <a:spcAft>
                <a:spcPts val="0"/>
              </a:spcAft>
              <a:buClr>
                <a:srgbClr val="000000"/>
              </a:buClr>
              <a:buSzPts val="1100"/>
              <a:buFont typeface="Arial"/>
              <a:buNone/>
            </a:pPr>
            <a:r>
              <a:rPr lang="en"/>
              <a:t>Over time, sorting and planting objects will become less of a priority for the player as their planet begins to look the way they envisioned. To encourage the player to continue playing, we have considered the integration of tending mechanics, such as pruning and watering, which will offer the player new rewards.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09ead53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09ead53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09ead535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09ead535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096ebd5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96ebd5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096ebd54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096ebd54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096ebd54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096ebd54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L6 Group 1</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 Potter</a:t>
            </a:r>
            <a:endParaRPr/>
          </a:p>
          <a:p>
            <a:pPr indent="0" lvl="0" marL="0" rtl="0" algn="l">
              <a:spcBef>
                <a:spcPts val="0"/>
              </a:spcBef>
              <a:spcAft>
                <a:spcPts val="0"/>
              </a:spcAft>
              <a:buNone/>
            </a:pPr>
            <a:r>
              <a:rPr lang="en"/>
              <a:t>Daniel Pokladek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29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to Achieve in 8 Weeks/Deliverables</a:t>
            </a:r>
            <a:endParaRPr b="1"/>
          </a:p>
        </p:txBody>
      </p:sp>
      <p:sp>
        <p:nvSpPr>
          <p:cNvPr id="116" name="Google Shape;116;p22"/>
          <p:cNvSpPr txBox="1"/>
          <p:nvPr>
            <p:ph idx="1" type="body"/>
          </p:nvPr>
        </p:nvSpPr>
        <p:spPr>
          <a:xfrm>
            <a:off x="398300" y="9023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Finished Vertical Slice</a:t>
            </a:r>
            <a:endParaRPr/>
          </a:p>
          <a:p>
            <a:pPr indent="-317500" lvl="1" marL="914400" rtl="0" algn="l">
              <a:spcBef>
                <a:spcPts val="0"/>
              </a:spcBef>
              <a:spcAft>
                <a:spcPts val="0"/>
              </a:spcAft>
              <a:buSzPts val="1400"/>
              <a:buChar char="○"/>
            </a:pPr>
            <a:r>
              <a:rPr lang="en"/>
              <a:t>Finished &amp; Polished Tutorial</a:t>
            </a:r>
            <a:endParaRPr/>
          </a:p>
          <a:p>
            <a:pPr indent="-317500" lvl="1" marL="914400" rtl="0" algn="l">
              <a:spcBef>
                <a:spcPts val="0"/>
              </a:spcBef>
              <a:spcAft>
                <a:spcPts val="0"/>
              </a:spcAft>
              <a:buSzPts val="1400"/>
              <a:buChar char="○"/>
            </a:pPr>
            <a:r>
              <a:rPr lang="en"/>
              <a:t>10 Minutes of Tutorial Gameplay</a:t>
            </a:r>
            <a:endParaRPr/>
          </a:p>
          <a:p>
            <a:pPr indent="-317500" lvl="1" marL="914400" rtl="0" algn="l">
              <a:spcBef>
                <a:spcPts val="0"/>
              </a:spcBef>
              <a:spcAft>
                <a:spcPts val="0"/>
              </a:spcAft>
              <a:buSzPts val="1400"/>
              <a:buChar char="○"/>
            </a:pPr>
            <a:r>
              <a:rPr lang="en"/>
              <a:t>Finalise and Implement Mechanics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Create required assets</a:t>
            </a:r>
            <a:endParaRPr/>
          </a:p>
          <a:p>
            <a:pPr indent="-317500" lvl="1" marL="914400" rtl="0" algn="l">
              <a:spcBef>
                <a:spcPts val="0"/>
              </a:spcBef>
              <a:spcAft>
                <a:spcPts val="0"/>
              </a:spcAft>
              <a:buSzPts val="1400"/>
              <a:buChar char="○"/>
            </a:pPr>
            <a:r>
              <a:rPr lang="en"/>
              <a:t>Finalised Art Assets</a:t>
            </a:r>
            <a:endParaRPr/>
          </a:p>
          <a:p>
            <a:pPr indent="-317500" lvl="1" marL="914400" rtl="0" algn="l">
              <a:spcBef>
                <a:spcPts val="0"/>
              </a:spcBef>
              <a:spcAft>
                <a:spcPts val="0"/>
              </a:spcAft>
              <a:buSzPts val="1400"/>
              <a:buChar char="○"/>
            </a:pPr>
            <a:r>
              <a:rPr lang="en"/>
              <a:t>Finalised Code</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Playtesting of Tutorial</a:t>
            </a:r>
            <a:endParaRPr/>
          </a:p>
          <a:p>
            <a:pPr indent="-317500" lvl="1" marL="914400" rtl="0" algn="l">
              <a:spcBef>
                <a:spcPts val="0"/>
              </a:spcBef>
              <a:spcAft>
                <a:spcPts val="0"/>
              </a:spcAft>
              <a:buSzPts val="1400"/>
              <a:buChar char="○"/>
            </a:pPr>
            <a:r>
              <a:rPr lang="en"/>
              <a:t>Playtesting carried out with our psychographic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28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Milestones</a:t>
            </a:r>
            <a:endParaRPr b="1"/>
          </a:p>
        </p:txBody>
      </p:sp>
      <p:sp>
        <p:nvSpPr>
          <p:cNvPr id="122" name="Google Shape;122;p23"/>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7th March</a:t>
            </a:r>
            <a:endParaRPr/>
          </a:p>
          <a:p>
            <a:pPr indent="-317500" lvl="1" marL="914400" rtl="0" algn="l">
              <a:spcBef>
                <a:spcPts val="0"/>
              </a:spcBef>
              <a:spcAft>
                <a:spcPts val="0"/>
              </a:spcAft>
              <a:buSzPts val="1400"/>
              <a:buChar char="○"/>
            </a:pPr>
            <a:r>
              <a:rPr lang="en"/>
              <a:t>Finished Mockup of Tutorial</a:t>
            </a:r>
            <a:endParaRPr/>
          </a:p>
          <a:p>
            <a:pPr indent="-342900" lvl="0" marL="457200" rtl="0" algn="l">
              <a:spcBef>
                <a:spcPts val="0"/>
              </a:spcBef>
              <a:spcAft>
                <a:spcPts val="0"/>
              </a:spcAft>
              <a:buSzPts val="1800"/>
              <a:buChar char="●"/>
            </a:pPr>
            <a:r>
              <a:rPr lang="en"/>
              <a:t>14th March</a:t>
            </a:r>
            <a:endParaRPr/>
          </a:p>
          <a:p>
            <a:pPr indent="-317500" lvl="1" marL="914400" rtl="0" algn="l">
              <a:spcBef>
                <a:spcPts val="0"/>
              </a:spcBef>
              <a:spcAft>
                <a:spcPts val="0"/>
              </a:spcAft>
              <a:buSzPts val="1400"/>
              <a:buChar char="○"/>
            </a:pPr>
            <a:r>
              <a:rPr lang="en"/>
              <a:t>Fully Implemented Praesul Greeting</a:t>
            </a:r>
            <a:endParaRPr/>
          </a:p>
          <a:p>
            <a:pPr indent="-342900" lvl="0" marL="457200" rtl="0" algn="l">
              <a:spcBef>
                <a:spcPts val="0"/>
              </a:spcBef>
              <a:spcAft>
                <a:spcPts val="0"/>
              </a:spcAft>
              <a:buSzPts val="1800"/>
              <a:buChar char="●"/>
            </a:pPr>
            <a:r>
              <a:rPr lang="en"/>
              <a:t>21st March</a:t>
            </a:r>
            <a:endParaRPr/>
          </a:p>
          <a:p>
            <a:pPr indent="-317500" lvl="1" marL="914400" rtl="0" algn="l">
              <a:spcBef>
                <a:spcPts val="0"/>
              </a:spcBef>
              <a:spcAft>
                <a:spcPts val="0"/>
              </a:spcAft>
              <a:buSzPts val="1400"/>
              <a:buChar char="○"/>
            </a:pPr>
            <a:r>
              <a:rPr lang="en"/>
              <a:t>Implemented any new(?) mechanics</a:t>
            </a:r>
            <a:endParaRPr/>
          </a:p>
          <a:p>
            <a:pPr indent="-342900" lvl="0" marL="457200" rtl="0" algn="l">
              <a:spcBef>
                <a:spcPts val="0"/>
              </a:spcBef>
              <a:spcAft>
                <a:spcPts val="0"/>
              </a:spcAft>
              <a:buSzPts val="1800"/>
              <a:buChar char="●"/>
            </a:pPr>
            <a:r>
              <a:rPr lang="en"/>
              <a:t>28th March</a:t>
            </a:r>
            <a:endParaRPr/>
          </a:p>
          <a:p>
            <a:pPr indent="-317500" lvl="1" marL="914400" rtl="0" algn="l">
              <a:spcBef>
                <a:spcPts val="0"/>
              </a:spcBef>
              <a:spcAft>
                <a:spcPts val="0"/>
              </a:spcAft>
              <a:buSzPts val="1400"/>
              <a:buChar char="○"/>
            </a:pPr>
            <a:r>
              <a:rPr lang="en"/>
              <a:t>Vertical Slice implemented with placeholder assets</a:t>
            </a:r>
            <a:endParaRPr/>
          </a:p>
          <a:p>
            <a:pPr indent="-342900" lvl="0" marL="457200" rtl="0" algn="l">
              <a:spcBef>
                <a:spcPts val="0"/>
              </a:spcBef>
              <a:spcAft>
                <a:spcPts val="0"/>
              </a:spcAft>
              <a:buSzPts val="1800"/>
              <a:buChar char="●"/>
            </a:pPr>
            <a:r>
              <a:rPr lang="en"/>
              <a:t>4th April</a:t>
            </a:r>
            <a:endParaRPr/>
          </a:p>
          <a:p>
            <a:pPr indent="-317500" lvl="1" marL="914400" rtl="0" algn="l">
              <a:spcBef>
                <a:spcPts val="0"/>
              </a:spcBef>
              <a:spcAft>
                <a:spcPts val="0"/>
              </a:spcAft>
              <a:buSzPts val="1400"/>
              <a:buChar char="○"/>
            </a:pPr>
            <a:r>
              <a:rPr lang="en"/>
              <a:t>Playtesting to polish the game</a:t>
            </a:r>
            <a:endParaRPr/>
          </a:p>
          <a:p>
            <a:pPr indent="-342900" lvl="0" marL="457200" rtl="0" algn="l">
              <a:spcBef>
                <a:spcPts val="0"/>
              </a:spcBef>
              <a:spcAft>
                <a:spcPts val="0"/>
              </a:spcAft>
              <a:buSzPts val="1800"/>
              <a:buChar char="●"/>
            </a:pPr>
            <a:r>
              <a:rPr lang="en"/>
              <a:t>2nd May</a:t>
            </a:r>
            <a:endParaRPr/>
          </a:p>
          <a:p>
            <a:pPr indent="-317500" lvl="1" marL="914400" rtl="0" algn="l">
              <a:spcBef>
                <a:spcPts val="0"/>
              </a:spcBef>
              <a:spcAft>
                <a:spcPts val="0"/>
              </a:spcAft>
              <a:buSzPts val="1400"/>
              <a:buChar char="○"/>
            </a:pPr>
            <a:r>
              <a:rPr lang="en"/>
              <a:t>Bug fixing &amp; Additional Polish</a:t>
            </a:r>
            <a:endParaRPr/>
          </a:p>
          <a:p>
            <a:pPr indent="-342900" lvl="0" marL="457200" rtl="0" algn="l">
              <a:spcBef>
                <a:spcPts val="0"/>
              </a:spcBef>
              <a:spcAft>
                <a:spcPts val="0"/>
              </a:spcAft>
              <a:buSzPts val="1800"/>
              <a:buChar char="●"/>
            </a:pPr>
            <a:r>
              <a:rPr lang="en"/>
              <a:t>9th May</a:t>
            </a:r>
            <a:endParaRPr/>
          </a:p>
          <a:p>
            <a:pPr indent="-317500" lvl="1" marL="914400" rtl="0" algn="l">
              <a:spcBef>
                <a:spcPts val="0"/>
              </a:spcBef>
              <a:spcAft>
                <a:spcPts val="0"/>
              </a:spcAft>
              <a:buSzPts val="1400"/>
              <a:buChar char="○"/>
            </a:pPr>
            <a:r>
              <a:rPr lang="en"/>
              <a:t>Finished &amp; Polished Tutorial</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311700" y="465675"/>
            <a:ext cx="8520600" cy="410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7200">
                <a:solidFill>
                  <a:srgbClr val="000000"/>
                </a:solidFill>
              </a:rPr>
              <a:t>Any Questions?</a:t>
            </a:r>
            <a:endParaRPr b="1" sz="7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61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Game Overview</a:t>
            </a:r>
            <a:endParaRPr b="1"/>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Designed for mobile devices</a:t>
            </a:r>
            <a:endParaRPr/>
          </a:p>
          <a:p>
            <a:pPr indent="-317500" lvl="1" marL="914400" rtl="0" algn="l">
              <a:spcBef>
                <a:spcPts val="0"/>
              </a:spcBef>
              <a:spcAft>
                <a:spcPts val="0"/>
              </a:spcAft>
              <a:buSzPts val="1400"/>
              <a:buChar char="○"/>
            </a:pPr>
            <a:r>
              <a:rPr lang="en"/>
              <a:t>Tablet Devices</a:t>
            </a:r>
            <a:endParaRPr/>
          </a:p>
          <a:p>
            <a:pPr indent="-317500" lvl="1" marL="914400" rtl="0" algn="l">
              <a:spcBef>
                <a:spcPts val="0"/>
              </a:spcBef>
              <a:spcAft>
                <a:spcPts val="0"/>
              </a:spcAft>
              <a:buSzPts val="1400"/>
              <a:buChar char="○"/>
            </a:pPr>
            <a:r>
              <a:rPr lang="en"/>
              <a:t>Possibility to port to mobile phones</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Single player</a:t>
            </a:r>
            <a:endParaRPr/>
          </a:p>
          <a:p>
            <a:pPr indent="-342900" lvl="0" marL="457200" rtl="0" algn="l">
              <a:spcBef>
                <a:spcPts val="0"/>
              </a:spcBef>
              <a:spcAft>
                <a:spcPts val="0"/>
              </a:spcAft>
              <a:buSzPts val="1800"/>
              <a:buChar char="●"/>
            </a:pPr>
            <a:r>
              <a:rPr lang="en"/>
              <a:t>Casual game</a:t>
            </a:r>
            <a:endParaRPr/>
          </a:p>
          <a:p>
            <a:pPr indent="-342900" lvl="0" marL="457200" rtl="0" algn="l">
              <a:spcBef>
                <a:spcPts val="0"/>
              </a:spcBef>
              <a:spcAft>
                <a:spcPts val="0"/>
              </a:spcAft>
              <a:buSzPts val="1800"/>
              <a:buChar char="●"/>
            </a:pPr>
            <a:r>
              <a:rPr lang="en"/>
              <a:t>Easy fun / Focus on expression and relaxation</a:t>
            </a:r>
            <a:endParaRPr/>
          </a:p>
          <a:p>
            <a:pPr indent="-342900" lvl="0" marL="457200" rtl="0" algn="l">
              <a:spcBef>
                <a:spcPts val="0"/>
              </a:spcBef>
              <a:spcAft>
                <a:spcPts val="0"/>
              </a:spcAft>
              <a:buSzPts val="1800"/>
              <a:buChar char="●"/>
            </a:pPr>
            <a:r>
              <a:rPr lang="en"/>
              <a:t>Ages 25 - 50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Patricia</a:t>
            </a:r>
            <a:endParaRPr/>
          </a:p>
          <a:p>
            <a:pPr indent="-342900" lvl="0" marL="457200" rtl="0" algn="l">
              <a:spcBef>
                <a:spcPts val="0"/>
              </a:spcBef>
              <a:spcAft>
                <a:spcPts val="0"/>
              </a:spcAft>
              <a:buSzPts val="1800"/>
              <a:buChar char="●"/>
            </a:pPr>
            <a:r>
              <a:rPr lang="en"/>
              <a:t>37 year old</a:t>
            </a:r>
            <a:endParaRPr/>
          </a:p>
          <a:p>
            <a:pPr indent="-342900" lvl="0" marL="457200" rtl="0" algn="l">
              <a:spcBef>
                <a:spcPts val="0"/>
              </a:spcBef>
              <a:spcAft>
                <a:spcPts val="0"/>
              </a:spcAft>
              <a:buSzPts val="1800"/>
              <a:buChar char="●"/>
            </a:pPr>
            <a:r>
              <a:rPr lang="en"/>
              <a:t>Daily commute</a:t>
            </a:r>
            <a:endParaRPr/>
          </a:p>
          <a:p>
            <a:pPr indent="-342900" lvl="0" marL="457200" rtl="0" algn="l">
              <a:spcBef>
                <a:spcPts val="0"/>
              </a:spcBef>
              <a:spcAft>
                <a:spcPts val="0"/>
              </a:spcAft>
              <a:buSzPts val="1800"/>
              <a:buChar char="●"/>
            </a:pPr>
            <a:r>
              <a:rPr lang="en"/>
              <a:t>Gardening, cake decorating and bird watching</a:t>
            </a:r>
            <a:endParaRPr/>
          </a:p>
          <a:p>
            <a:pPr indent="-342900" lvl="0" marL="457200" rtl="0" algn="l">
              <a:spcBef>
                <a:spcPts val="0"/>
              </a:spcBef>
              <a:spcAft>
                <a:spcPts val="0"/>
              </a:spcAft>
              <a:buSzPts val="1800"/>
              <a:buChar char="●"/>
            </a:pPr>
            <a:r>
              <a:rPr lang="en"/>
              <a:t>2 children and a pet cat called Tigger</a:t>
            </a:r>
            <a:endParaRPr/>
          </a:p>
          <a:p>
            <a:pPr indent="0" lvl="0" marL="457200" rtl="0" algn="l">
              <a:spcBef>
                <a:spcPts val="1600"/>
              </a:spcBef>
              <a:spcAft>
                <a:spcPts val="1600"/>
              </a:spcAft>
              <a:buNone/>
            </a:pPr>
            <a:r>
              <a:t/>
            </a:r>
            <a:endParaRPr/>
          </a:p>
        </p:txBody>
      </p:sp>
      <p:pic>
        <p:nvPicPr>
          <p:cNvPr id="72" name="Google Shape;72;p15"/>
          <p:cNvPicPr preferRelativeResize="0"/>
          <p:nvPr/>
        </p:nvPicPr>
        <p:blipFill rotWithShape="1">
          <a:blip r:embed="rId3">
            <a:alphaModFix/>
          </a:blip>
          <a:srcRect b="0" l="10614" r="40848" t="0"/>
          <a:stretch/>
        </p:blipFill>
        <p:spPr>
          <a:xfrm>
            <a:off x="6251700" y="1294999"/>
            <a:ext cx="2024274" cy="2777650"/>
          </a:xfrm>
          <a:prstGeom prst="rect">
            <a:avLst/>
          </a:prstGeom>
          <a:noFill/>
          <a:ln>
            <a:noFill/>
          </a:ln>
        </p:spPr>
      </p:pic>
      <p:sp>
        <p:nvSpPr>
          <p:cNvPr id="73" name="Google Shape;73;p15"/>
          <p:cNvSpPr txBox="1"/>
          <p:nvPr>
            <p:ph type="title"/>
          </p:nvPr>
        </p:nvSpPr>
        <p:spPr>
          <a:xfrm>
            <a:off x="311700" y="207525"/>
            <a:ext cx="8520600" cy="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Market Psychographic</a:t>
            </a:r>
            <a:endParaRPr b="1"/>
          </a:p>
          <a:p>
            <a:pPr indent="0" lvl="0" marL="0" rtl="0" algn="l">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07525"/>
            <a:ext cx="8520600" cy="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Core Game Loop</a:t>
            </a:r>
            <a:endParaRPr b="1"/>
          </a:p>
        </p:txBody>
      </p:sp>
      <p:pic>
        <p:nvPicPr>
          <p:cNvPr id="79" name="Google Shape;79;p16"/>
          <p:cNvPicPr preferRelativeResize="0"/>
          <p:nvPr/>
        </p:nvPicPr>
        <p:blipFill>
          <a:blip r:embed="rId3">
            <a:alphaModFix/>
          </a:blip>
          <a:stretch>
            <a:fillRect/>
          </a:stretch>
        </p:blipFill>
        <p:spPr>
          <a:xfrm>
            <a:off x="2424388" y="1033725"/>
            <a:ext cx="4295232" cy="380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4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Starting Over</a:t>
            </a:r>
            <a:endParaRPr b="1"/>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Nuts and bolts approach to design</a:t>
            </a:r>
            <a:endParaRPr/>
          </a:p>
          <a:p>
            <a:pPr indent="-342900" lvl="0" marL="457200" rtl="0" algn="l">
              <a:spcBef>
                <a:spcPts val="0"/>
              </a:spcBef>
              <a:spcAft>
                <a:spcPts val="0"/>
              </a:spcAft>
              <a:buSzPts val="1800"/>
              <a:buChar char="●"/>
            </a:pPr>
            <a:r>
              <a:rPr lang="en"/>
              <a:t>Focus on player onboarding</a:t>
            </a:r>
            <a:endParaRPr/>
          </a:p>
          <a:p>
            <a:pPr indent="-342900" lvl="0" marL="457200" rtl="0" algn="l">
              <a:spcBef>
                <a:spcPts val="0"/>
              </a:spcBef>
              <a:spcAft>
                <a:spcPts val="0"/>
              </a:spcAft>
              <a:buSzPts val="1800"/>
              <a:buChar char="●"/>
            </a:pPr>
            <a:r>
              <a:rPr lang="en"/>
              <a:t>Player types</a:t>
            </a:r>
            <a:endParaRPr/>
          </a:p>
          <a:p>
            <a:pPr indent="-317500" lvl="1" marL="914400" rtl="0" algn="l">
              <a:spcBef>
                <a:spcPts val="0"/>
              </a:spcBef>
              <a:spcAft>
                <a:spcPts val="0"/>
              </a:spcAft>
              <a:buSzPts val="1400"/>
              <a:buChar char="○"/>
            </a:pPr>
            <a:r>
              <a:rPr lang="en"/>
              <a:t>Expressive</a:t>
            </a:r>
            <a:endParaRPr/>
          </a:p>
          <a:p>
            <a:pPr indent="-317500" lvl="1" marL="914400" rtl="0" algn="l">
              <a:spcBef>
                <a:spcPts val="0"/>
              </a:spcBef>
              <a:spcAft>
                <a:spcPts val="0"/>
              </a:spcAft>
              <a:buSzPts val="1400"/>
              <a:buChar char="○"/>
            </a:pPr>
            <a:r>
              <a:rPr lang="en"/>
              <a:t>Collaborators</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7 rules of gamification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Changes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Players grow plants in their inventory</a:t>
            </a:r>
            <a:endParaRPr/>
          </a:p>
          <a:p>
            <a:pPr indent="-317500" lvl="1" marL="914400" rtl="0" algn="l">
              <a:spcBef>
                <a:spcPts val="0"/>
              </a:spcBef>
              <a:spcAft>
                <a:spcPts val="0"/>
              </a:spcAft>
              <a:buSzPts val="1400"/>
              <a:buChar char="○"/>
            </a:pPr>
            <a:r>
              <a:rPr lang="en"/>
              <a:t>Allows player to progress without having to decorate their planet in a way they wouldn’t want to</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Multiple and single yield objects</a:t>
            </a:r>
            <a:endParaRPr/>
          </a:p>
          <a:p>
            <a:pPr indent="-317500" lvl="1" marL="914400" rtl="0" algn="l">
              <a:spcBef>
                <a:spcPts val="0"/>
              </a:spcBef>
              <a:spcAft>
                <a:spcPts val="0"/>
              </a:spcAft>
              <a:buSzPts val="1400"/>
              <a:buChar char="○"/>
            </a:pPr>
            <a:r>
              <a:rPr lang="en"/>
              <a:t>Optimal time to collect </a:t>
            </a:r>
            <a:endParaRPr/>
          </a:p>
          <a:p>
            <a:pPr indent="-317500" lvl="1" marL="914400" rtl="0" algn="l">
              <a:spcBef>
                <a:spcPts val="0"/>
              </a:spcBef>
              <a:spcAft>
                <a:spcPts val="0"/>
              </a:spcAft>
              <a:buSzPts val="1400"/>
              <a:buChar char="○"/>
            </a:pPr>
            <a:r>
              <a:rPr lang="en"/>
              <a:t>Grouping objects to increase yield</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In-game currency</a:t>
            </a:r>
            <a:endParaRPr/>
          </a:p>
          <a:p>
            <a:pPr indent="-342900" lvl="0" marL="457200" rtl="0" algn="l">
              <a:spcBef>
                <a:spcPts val="0"/>
              </a:spcBef>
              <a:spcAft>
                <a:spcPts val="0"/>
              </a:spcAft>
              <a:buSzPts val="1800"/>
              <a:buChar char="●"/>
            </a:pPr>
            <a:r>
              <a:rPr lang="en"/>
              <a:t>Players don’t know what the seeds will grow into</a:t>
            </a:r>
            <a:endParaRPr/>
          </a:p>
          <a:p>
            <a:pPr indent="-317500" lvl="1" marL="914400" rtl="0" algn="l">
              <a:spcBef>
                <a:spcPts val="0"/>
              </a:spcBef>
              <a:spcAft>
                <a:spcPts val="0"/>
              </a:spcAft>
              <a:buSzPts val="1400"/>
              <a:buChar char="○"/>
            </a:pPr>
            <a:r>
              <a:rPr lang="en"/>
              <a:t>Inventory items are greyed out, until fully grown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Design Features Kept</a:t>
            </a:r>
            <a:endParaRPr b="1"/>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Praesul (Quests/Tasks)</a:t>
            </a:r>
            <a:endParaRPr/>
          </a:p>
          <a:p>
            <a:pPr indent="-342900" lvl="0" marL="457200" rtl="0" algn="l">
              <a:spcBef>
                <a:spcPts val="0"/>
              </a:spcBef>
              <a:spcAft>
                <a:spcPts val="0"/>
              </a:spcAft>
              <a:buSzPts val="1800"/>
              <a:buChar char="●"/>
            </a:pPr>
            <a:r>
              <a:rPr lang="en"/>
              <a:t>Planting</a:t>
            </a:r>
            <a:endParaRPr/>
          </a:p>
          <a:p>
            <a:pPr indent="-342900" lvl="0" marL="457200" rtl="0" algn="l">
              <a:spcBef>
                <a:spcPts val="0"/>
              </a:spcBef>
              <a:spcAft>
                <a:spcPts val="0"/>
              </a:spcAft>
              <a:buSzPts val="1800"/>
              <a:buChar char="●"/>
            </a:pPr>
            <a:r>
              <a:rPr lang="en"/>
              <a:t>Tending</a:t>
            </a:r>
            <a:endParaRPr/>
          </a:p>
        </p:txBody>
      </p:sp>
      <p:pic>
        <p:nvPicPr>
          <p:cNvPr id="98" name="Google Shape;98;p19"/>
          <p:cNvPicPr preferRelativeResize="0"/>
          <p:nvPr/>
        </p:nvPicPr>
        <p:blipFill rotWithShape="1">
          <a:blip r:embed="rId3">
            <a:alphaModFix/>
          </a:blip>
          <a:srcRect b="0" l="15111" r="17814" t="0"/>
          <a:stretch/>
        </p:blipFill>
        <p:spPr>
          <a:xfrm>
            <a:off x="4806875" y="384600"/>
            <a:ext cx="4157702" cy="418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Code</a:t>
            </a:r>
            <a:r>
              <a:rPr b="1" lang="en"/>
              <a:t> Features Kept</a:t>
            </a:r>
            <a:endParaRPr b="1"/>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Saving &amp; Loading of Player Progress</a:t>
            </a:r>
            <a:endParaRPr/>
          </a:p>
          <a:p>
            <a:pPr indent="-342900" lvl="0" marL="457200" rtl="0" algn="l">
              <a:spcBef>
                <a:spcPts val="0"/>
              </a:spcBef>
              <a:spcAft>
                <a:spcPts val="0"/>
              </a:spcAft>
              <a:buSzPts val="1800"/>
              <a:buChar char="●"/>
            </a:pPr>
            <a:r>
              <a:rPr lang="en"/>
              <a:t>Inventory System</a:t>
            </a:r>
            <a:endParaRPr/>
          </a:p>
          <a:p>
            <a:pPr indent="-317500" lvl="1" marL="914400" rtl="0" algn="l">
              <a:spcBef>
                <a:spcPts val="0"/>
              </a:spcBef>
              <a:spcAft>
                <a:spcPts val="0"/>
              </a:spcAft>
              <a:buSzPts val="1400"/>
              <a:buChar char="○"/>
            </a:pPr>
            <a:r>
              <a:rPr lang="en"/>
              <a:t>Inventory is now a backpack</a:t>
            </a:r>
            <a:endParaRPr/>
          </a:p>
          <a:p>
            <a:pPr indent="-317500" lvl="1" marL="914400" rtl="0" algn="l">
              <a:spcBef>
                <a:spcPts val="0"/>
              </a:spcBef>
              <a:spcAft>
                <a:spcPts val="0"/>
              </a:spcAft>
              <a:buSzPts val="1400"/>
              <a:buChar char="○"/>
            </a:pPr>
            <a:r>
              <a:rPr lang="en"/>
              <a:t>It works in the same way</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Progress Journal</a:t>
            </a:r>
            <a:endParaRPr/>
          </a:p>
          <a:p>
            <a:pPr indent="-342900" lvl="0" marL="457200" rtl="0" algn="l">
              <a:spcBef>
                <a:spcPts val="0"/>
              </a:spcBef>
              <a:spcAft>
                <a:spcPts val="0"/>
              </a:spcAft>
              <a:buSzPts val="1800"/>
              <a:buChar char="●"/>
            </a:pPr>
            <a:r>
              <a:rPr lang="en"/>
              <a:t>Praesul</a:t>
            </a:r>
            <a:endParaRPr/>
          </a:p>
          <a:p>
            <a:pPr indent="-317500" lvl="1" marL="914400" rtl="0" algn="l">
              <a:spcBef>
                <a:spcPts val="0"/>
              </a:spcBef>
              <a:spcAft>
                <a:spcPts val="0"/>
              </a:spcAft>
              <a:buSzPts val="1400"/>
              <a:buChar char="○"/>
            </a:pPr>
            <a:r>
              <a:rPr lang="en"/>
              <a:t>Still gives quests to player</a:t>
            </a:r>
            <a:endParaRPr/>
          </a:p>
          <a:p>
            <a:pPr indent="-317500" lvl="1" marL="914400" rtl="0" algn="l">
              <a:spcBef>
                <a:spcPts val="0"/>
              </a:spcBef>
              <a:spcAft>
                <a:spcPts val="0"/>
              </a:spcAft>
              <a:buSzPts val="1400"/>
              <a:buChar char="○"/>
            </a:pPr>
            <a:r>
              <a:rPr lang="en"/>
              <a:t>Now has introduction dialogue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Features Scrapped and Why</a:t>
            </a:r>
            <a:endParaRPr b="1"/>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Sorting System</a:t>
            </a:r>
            <a:endParaRPr/>
          </a:p>
          <a:p>
            <a:pPr indent="-317500" lvl="1" marL="914400" rtl="0" algn="l">
              <a:spcBef>
                <a:spcPts val="0"/>
              </a:spcBef>
              <a:spcAft>
                <a:spcPts val="0"/>
              </a:spcAft>
              <a:buSzPts val="1400"/>
              <a:buChar char="○"/>
            </a:pPr>
            <a:r>
              <a:rPr lang="en"/>
              <a:t>Eventually becomes an obstacle for player</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Circular landscape</a:t>
            </a:r>
            <a:endParaRPr/>
          </a:p>
          <a:p>
            <a:pPr indent="-317500" lvl="1" marL="914400" rtl="0" algn="l">
              <a:spcBef>
                <a:spcPts val="0"/>
              </a:spcBef>
              <a:spcAft>
                <a:spcPts val="0"/>
              </a:spcAft>
              <a:buSzPts val="1400"/>
              <a:buChar char="○"/>
            </a:pPr>
            <a:r>
              <a:rPr lang="en"/>
              <a:t>Unintuitive and awkward for player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