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We’ve designed our game around Hard Fun. We intend to challenge our players by offering them new puzzles. We want them to feel smart for solving our puzzles, and feeling accomplished when finishing a level.</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core game loop for our game will be to redirect projectiles of a shield the player will have using the right joystick as well as traversing the level with movement and jumping</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 We will now show you a video of our game and how it looks at the moment. As you can see the player currently has basic movement. This is controlled using the left joystick of a controller. The shield is this white box here and is controlled currently with the right joystick and rotated with the triggers. The player has the ability to reflect the turrets projectiles with the shield, in the future this will be used to reflect the bullets at buttons or other objects rather than being used to destroy the turrets themselves. The player has to make his way up to the top of the level to the door to proceed to either the next room or the next floor within the prison.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 We made strong contrast between the orange player and the grey background, to keep the player’s character high on the visual </a:t>
            </a:r>
            <a:r>
              <a:rPr lang="en-GB"/>
              <a:t>hierarchy</a:t>
            </a:r>
            <a:r>
              <a:rPr lang="en-GB"/>
              <a:t>. We also designed levels around </a:t>
            </a:r>
            <a:r>
              <a:rPr lang="en-GB"/>
              <a:t>intuitive</a:t>
            </a:r>
            <a:r>
              <a:rPr lang="en-GB"/>
              <a:t> tutorials. We typically use the rule of three: we give the player a simple problem, a slightly more difficult version of that problem, and then that problem with a twist, in order to teach the player mechanics.</a:t>
            </a:r>
            <a:endParaRPr/>
          </a:p>
        </p:txBody>
      </p:sp>
      <p:sp>
        <p:nvSpPr>
          <p:cNvPr id="141" name="Google Shape;14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high level game loop is going to be the player will enter a room and be able to see the exit door in relation to himself, this may be using a camera pan or zooming out at the start of the room if the room is too large.</a:t>
            </a:r>
            <a:endParaRPr/>
          </a:p>
          <a:p>
            <a:pPr indent="0" lvl="0" marL="0" rtl="0" algn="l">
              <a:spcBef>
                <a:spcPts val="0"/>
              </a:spcBef>
              <a:spcAft>
                <a:spcPts val="0"/>
              </a:spcAft>
              <a:buNone/>
            </a:pPr>
            <a:r>
              <a:rPr lang="en-GB"/>
              <a:t>The player will then encounter and overcome the puzzles within the room that need to be solved to proceed through the room.</a:t>
            </a:r>
            <a:endParaRPr/>
          </a:p>
          <a:p>
            <a:pPr indent="0" lvl="0" marL="0" rtl="0" algn="l">
              <a:spcBef>
                <a:spcPts val="0"/>
              </a:spcBef>
              <a:spcAft>
                <a:spcPts val="0"/>
              </a:spcAft>
              <a:buNone/>
            </a:pPr>
            <a:r>
              <a:rPr lang="en-GB"/>
              <a:t>When the player has done this he will leave the room and proceed to the next room or go to the floor below.</a:t>
            </a:r>
            <a:endParaRPr/>
          </a:p>
          <a:p>
            <a:pPr indent="0" lvl="0" marL="0" rtl="0" algn="l">
              <a:spcBef>
                <a:spcPts val="0"/>
              </a:spcBef>
              <a:spcAft>
                <a:spcPts val="0"/>
              </a:spcAft>
              <a:buNone/>
            </a:pPr>
            <a:r>
              <a:rPr lang="en-GB"/>
              <a:t>At the end of each floor which will be 3 rooms we will destroy the previous floor that the player was on and descend to the next floor.</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20" Type="http://schemas.openxmlformats.org/officeDocument/2006/relationships/image" Target="../media/image11.png"/><Relationship Id="rId11" Type="http://schemas.openxmlformats.org/officeDocument/2006/relationships/image" Target="../media/image20.png"/><Relationship Id="rId22" Type="http://schemas.openxmlformats.org/officeDocument/2006/relationships/image" Target="../media/image14.png"/><Relationship Id="rId10" Type="http://schemas.openxmlformats.org/officeDocument/2006/relationships/image" Target="../media/image7.png"/><Relationship Id="rId21" Type="http://schemas.openxmlformats.org/officeDocument/2006/relationships/image" Target="../media/image10.png"/><Relationship Id="rId13" Type="http://schemas.openxmlformats.org/officeDocument/2006/relationships/image" Target="../media/image1.png"/><Relationship Id="rId12" Type="http://schemas.openxmlformats.org/officeDocument/2006/relationships/image" Target="../media/image24.png"/><Relationship Id="rId23"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18.png"/><Relationship Id="rId15" Type="http://schemas.openxmlformats.org/officeDocument/2006/relationships/image" Target="../media/image12.png"/><Relationship Id="rId14" Type="http://schemas.openxmlformats.org/officeDocument/2006/relationships/image" Target="../media/image27.png"/><Relationship Id="rId17" Type="http://schemas.openxmlformats.org/officeDocument/2006/relationships/image" Target="../media/image25.png"/><Relationship Id="rId16" Type="http://schemas.openxmlformats.org/officeDocument/2006/relationships/image" Target="../media/image26.png"/><Relationship Id="rId5" Type="http://schemas.openxmlformats.org/officeDocument/2006/relationships/image" Target="../media/image21.png"/><Relationship Id="rId19" Type="http://schemas.openxmlformats.org/officeDocument/2006/relationships/image" Target="../media/image23.png"/><Relationship Id="rId6" Type="http://schemas.openxmlformats.org/officeDocument/2006/relationships/image" Target="../media/image8.png"/><Relationship Id="rId18" Type="http://schemas.openxmlformats.org/officeDocument/2006/relationships/image" Target="../media/image22.png"/><Relationship Id="rId7" Type="http://schemas.openxmlformats.org/officeDocument/2006/relationships/image" Target="../media/image9.png"/><Relationship Id="rId8"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2.png"/><Relationship Id="rId13" Type="http://schemas.openxmlformats.org/officeDocument/2006/relationships/image" Target="../media/image14.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4.png"/><Relationship Id="rId9" Type="http://schemas.openxmlformats.org/officeDocument/2006/relationships/image" Target="../media/image7.png"/><Relationship Id="rId15" Type="http://schemas.openxmlformats.org/officeDocument/2006/relationships/hyperlink" Target="https://youtu.be/x7EqNRKcSDo" TargetMode="External"/><Relationship Id="rId1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93800"/>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GB">
                <a:solidFill>
                  <a:schemeClr val="lt1"/>
                </a:solidFill>
              </a:rPr>
              <a:t>The Brief</a:t>
            </a:r>
            <a:endParaRPr/>
          </a:p>
        </p:txBody>
      </p:sp>
      <p:sp>
        <p:nvSpPr>
          <p:cNvPr id="89" name="Google Shape;89;p13"/>
          <p:cNvSpPr txBox="1"/>
          <p:nvPr>
            <p:ph idx="1" type="subTitle"/>
          </p:nvPr>
        </p:nvSpPr>
        <p:spPr>
          <a:xfrm>
            <a:off x="1297172" y="2149734"/>
            <a:ext cx="9597656" cy="3761967"/>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Clr>
                <a:schemeClr val="lt1"/>
              </a:buClr>
              <a:buSzPts val="2800"/>
              <a:buFont typeface="Arial"/>
              <a:buChar char="•"/>
            </a:pPr>
            <a:r>
              <a:rPr lang="en-GB" sz="2800">
                <a:solidFill>
                  <a:schemeClr val="lt1"/>
                </a:solidFill>
              </a:rPr>
              <a:t>Single player game</a:t>
            </a:r>
            <a:endParaRPr/>
          </a:p>
          <a:p>
            <a:pPr indent="-342900" lvl="0" marL="342900" rtl="0" algn="ctr">
              <a:lnSpc>
                <a:spcPct val="90000"/>
              </a:lnSpc>
              <a:spcBef>
                <a:spcPts val="1000"/>
              </a:spcBef>
              <a:spcAft>
                <a:spcPts val="0"/>
              </a:spcAft>
              <a:buClr>
                <a:schemeClr val="lt1"/>
              </a:buClr>
              <a:buSzPts val="2800"/>
              <a:buFont typeface="Arial"/>
              <a:buChar char="•"/>
            </a:pPr>
            <a:r>
              <a:rPr lang="en-GB" sz="2800">
                <a:solidFill>
                  <a:schemeClr val="lt1"/>
                </a:solidFill>
              </a:rPr>
              <a:t>A genre of game that has a typical mechanic or set of mechanics</a:t>
            </a:r>
            <a:endParaRPr/>
          </a:p>
          <a:p>
            <a:pPr indent="-342900" lvl="0" marL="342900" rtl="0" algn="ctr">
              <a:lnSpc>
                <a:spcPct val="90000"/>
              </a:lnSpc>
              <a:spcBef>
                <a:spcPts val="1000"/>
              </a:spcBef>
              <a:spcAft>
                <a:spcPts val="0"/>
              </a:spcAft>
              <a:buClr>
                <a:schemeClr val="lt1"/>
              </a:buClr>
              <a:buSzPts val="2800"/>
              <a:buFont typeface="Arial"/>
              <a:buChar char="•"/>
            </a:pPr>
            <a:r>
              <a:rPr lang="en-GB" sz="2800">
                <a:solidFill>
                  <a:schemeClr val="lt1"/>
                </a:solidFill>
              </a:rPr>
              <a:t>Develop a game without the typical mechanic or mechanic set</a:t>
            </a:r>
            <a:endParaRPr/>
          </a:p>
          <a:p>
            <a:pPr indent="-342900" lvl="0" marL="342900" rtl="0" algn="ctr">
              <a:lnSpc>
                <a:spcPct val="90000"/>
              </a:lnSpc>
              <a:spcBef>
                <a:spcPts val="1000"/>
              </a:spcBef>
              <a:spcAft>
                <a:spcPts val="0"/>
              </a:spcAft>
              <a:buClr>
                <a:schemeClr val="lt1"/>
              </a:buClr>
              <a:buSzPts val="2800"/>
              <a:buFont typeface="Arial"/>
              <a:buChar char="•"/>
            </a:pPr>
            <a:r>
              <a:rPr lang="en-GB" sz="2800">
                <a:solidFill>
                  <a:schemeClr val="lt1"/>
                </a:solidFill>
              </a:rPr>
              <a:t>Develop a refined new solution to the problem that removing the mechanic creates.</a:t>
            </a:r>
            <a:endParaRPr/>
          </a:p>
          <a:p>
            <a:pPr indent="-342900" lvl="0" marL="342900" rtl="0" algn="ctr">
              <a:lnSpc>
                <a:spcPct val="90000"/>
              </a:lnSpc>
              <a:spcBef>
                <a:spcPts val="1000"/>
              </a:spcBef>
              <a:spcAft>
                <a:spcPts val="0"/>
              </a:spcAft>
              <a:buClr>
                <a:schemeClr val="lt1"/>
              </a:buClr>
              <a:buSzPts val="2800"/>
              <a:buFont typeface="Arial"/>
              <a:buChar char="•"/>
            </a:pPr>
            <a:r>
              <a:rPr lang="en-GB" sz="2800">
                <a:solidFill>
                  <a:schemeClr val="lt1"/>
                </a:solidFill>
              </a:rPr>
              <a:t>Emphasise a single mechanic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8" name="Shape 188"/>
        <p:cNvGrpSpPr/>
        <p:nvPr/>
      </p:nvGrpSpPr>
      <p:grpSpPr>
        <a:xfrm>
          <a:off x="0" y="0"/>
          <a:ext cx="0" cy="0"/>
          <a:chOff x="0" y="0"/>
          <a:chExt cx="0" cy="0"/>
        </a:xfrm>
      </p:grpSpPr>
      <p:sp>
        <p:nvSpPr>
          <p:cNvPr id="189" name="Google Shape;189;p22"/>
          <p:cNvSpPr txBox="1"/>
          <p:nvPr>
            <p:ph type="title"/>
          </p:nvPr>
        </p:nvSpPr>
        <p:spPr>
          <a:xfrm>
            <a:off x="4090713" y="295232"/>
            <a:ext cx="4010573"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GB">
                <a:solidFill>
                  <a:schemeClr val="lt1"/>
                </a:solidFill>
              </a:rPr>
              <a:t>Character Design</a:t>
            </a:r>
            <a:endParaRPr/>
          </a:p>
        </p:txBody>
      </p:sp>
      <p:sp>
        <p:nvSpPr>
          <p:cNvPr id="190" name="Google Shape;190;p22"/>
          <p:cNvSpPr txBox="1"/>
          <p:nvPr>
            <p:ph idx="1" type="body"/>
          </p:nvPr>
        </p:nvSpPr>
        <p:spPr>
          <a:xfrm>
            <a:off x="899814" y="2805752"/>
            <a:ext cx="3401357" cy="1240135"/>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lang="en-GB" sz="1800">
                <a:solidFill>
                  <a:schemeClr val="lt1"/>
                </a:solidFill>
                <a:latin typeface="Calibri"/>
                <a:ea typeface="Calibri"/>
                <a:cs typeface="Calibri"/>
                <a:sym typeface="Calibri"/>
              </a:rPr>
              <a:t>The main character will be a prisoner the age and gender of our target audience</a:t>
            </a:r>
            <a:r>
              <a:rPr lang="en-GB" sz="1800">
                <a:solidFill>
                  <a:schemeClr val="lt1"/>
                </a:solidFill>
              </a:rPr>
              <a:t>.</a:t>
            </a:r>
            <a:r>
              <a:rPr lang="en-GB" sz="1800">
                <a:solidFill>
                  <a:schemeClr val="lt1"/>
                </a:solidFill>
                <a:latin typeface="Calibri"/>
                <a:ea typeface="Calibri"/>
                <a:cs typeface="Calibri"/>
                <a:sym typeface="Calibri"/>
              </a:rPr>
              <a:t> </a:t>
            </a:r>
            <a:endParaRPr/>
          </a:p>
        </p:txBody>
      </p:sp>
      <p:pic>
        <p:nvPicPr>
          <p:cNvPr id="191" name="Google Shape;191;p22"/>
          <p:cNvPicPr preferRelativeResize="0"/>
          <p:nvPr/>
        </p:nvPicPr>
        <p:blipFill rotWithShape="1">
          <a:blip r:embed="rId3">
            <a:alphaModFix/>
          </a:blip>
          <a:srcRect b="0" l="0" r="0" t="0"/>
          <a:stretch/>
        </p:blipFill>
        <p:spPr>
          <a:xfrm>
            <a:off x="4738133" y="1872465"/>
            <a:ext cx="2715731" cy="2715731"/>
          </a:xfrm>
          <a:prstGeom prst="rect">
            <a:avLst/>
          </a:prstGeom>
          <a:noFill/>
          <a:ln>
            <a:noFill/>
          </a:ln>
        </p:spPr>
      </p:pic>
      <p:sp>
        <p:nvSpPr>
          <p:cNvPr id="192" name="Google Shape;192;p22"/>
          <p:cNvSpPr txBox="1"/>
          <p:nvPr/>
        </p:nvSpPr>
        <p:spPr>
          <a:xfrm>
            <a:off x="7453864" y="2716100"/>
            <a:ext cx="3602826" cy="1511951"/>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800"/>
              <a:buFont typeface="Arial"/>
              <a:buNone/>
            </a:pPr>
            <a:r>
              <a:rPr b="0" i="0" lang="en-GB" sz="1800" u="none" cap="none" strike="noStrike">
                <a:solidFill>
                  <a:schemeClr val="lt1"/>
                </a:solidFill>
                <a:latin typeface="Calibri"/>
                <a:ea typeface="Calibri"/>
                <a:cs typeface="Calibri"/>
                <a:sym typeface="Calibri"/>
              </a:rPr>
              <a:t>His outfit and colour palette were selected to immediately identify him as a prisoner and to have him stand out as lively and mobile contrasting the grey unfeeling prison.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6" name="Shape 196"/>
        <p:cNvGrpSpPr/>
        <p:nvPr/>
      </p:nvGrpSpPr>
      <p:grpSpPr>
        <a:xfrm>
          <a:off x="0" y="0"/>
          <a:ext cx="0" cy="0"/>
          <a:chOff x="0" y="0"/>
          <a:chExt cx="0" cy="0"/>
        </a:xfrm>
      </p:grpSpPr>
      <p:sp>
        <p:nvSpPr>
          <p:cNvPr id="197" name="Google Shape;197;p23"/>
          <p:cNvSpPr txBox="1"/>
          <p:nvPr>
            <p:ph type="title"/>
          </p:nvPr>
        </p:nvSpPr>
        <p:spPr>
          <a:xfrm>
            <a:off x="3960685" y="550829"/>
            <a:ext cx="356040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GB">
                <a:solidFill>
                  <a:schemeClr val="lt1"/>
                </a:solidFill>
              </a:rPr>
              <a:t>Enemy Designs</a:t>
            </a:r>
            <a:endParaRPr/>
          </a:p>
        </p:txBody>
      </p:sp>
      <p:sp>
        <p:nvSpPr>
          <p:cNvPr id="198" name="Google Shape;198;p23"/>
          <p:cNvSpPr txBox="1"/>
          <p:nvPr/>
        </p:nvSpPr>
        <p:spPr>
          <a:xfrm>
            <a:off x="1383031" y="4009609"/>
            <a:ext cx="3205294" cy="972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800"/>
              <a:buFont typeface="Arial"/>
              <a:buNone/>
            </a:pPr>
            <a:r>
              <a:rPr b="0" i="0" lang="en-GB" sz="1800" u="none" cap="none" strike="noStrike">
                <a:solidFill>
                  <a:schemeClr val="lt1"/>
                </a:solidFill>
                <a:latin typeface="Calibri"/>
                <a:ea typeface="Calibri"/>
                <a:cs typeface="Calibri"/>
                <a:sym typeface="Calibri"/>
              </a:rPr>
              <a:t>The drone and turret were designed as an autonomous enemy that could be outsmarted and even used to traverse puzzles. </a:t>
            </a:r>
            <a:endParaRPr/>
          </a:p>
        </p:txBody>
      </p:sp>
      <p:pic>
        <p:nvPicPr>
          <p:cNvPr id="199" name="Google Shape;199;p23"/>
          <p:cNvPicPr preferRelativeResize="0"/>
          <p:nvPr/>
        </p:nvPicPr>
        <p:blipFill rotWithShape="1">
          <a:blip r:embed="rId3">
            <a:alphaModFix/>
          </a:blip>
          <a:srcRect b="0" l="0" r="0" t="0"/>
          <a:stretch/>
        </p:blipFill>
        <p:spPr>
          <a:xfrm>
            <a:off x="1383031" y="1234024"/>
            <a:ext cx="3205294" cy="3205294"/>
          </a:xfrm>
          <a:prstGeom prst="rect">
            <a:avLst/>
          </a:prstGeom>
          <a:noFill/>
          <a:ln>
            <a:noFill/>
          </a:ln>
        </p:spPr>
      </p:pic>
      <p:pic>
        <p:nvPicPr>
          <p:cNvPr id="200" name="Google Shape;200;p23"/>
          <p:cNvPicPr preferRelativeResize="0"/>
          <p:nvPr/>
        </p:nvPicPr>
        <p:blipFill rotWithShape="1">
          <a:blip r:embed="rId4">
            <a:alphaModFix/>
          </a:blip>
          <a:srcRect b="0" l="0" r="0" t="0"/>
          <a:stretch/>
        </p:blipFill>
        <p:spPr>
          <a:xfrm>
            <a:off x="6422705" y="1002593"/>
            <a:ext cx="3491800" cy="3491800"/>
          </a:xfrm>
          <a:prstGeom prst="rect">
            <a:avLst/>
          </a:prstGeom>
          <a:noFill/>
          <a:ln>
            <a:noFill/>
          </a:ln>
        </p:spPr>
      </p:pic>
      <p:pic>
        <p:nvPicPr>
          <p:cNvPr id="201" name="Google Shape;201;p23"/>
          <p:cNvPicPr preferRelativeResize="0"/>
          <p:nvPr/>
        </p:nvPicPr>
        <p:blipFill rotWithShape="1">
          <a:blip r:embed="rId5">
            <a:alphaModFix/>
          </a:blip>
          <a:srcRect b="0" l="0" r="0" t="0"/>
          <a:stretch/>
        </p:blipFill>
        <p:spPr>
          <a:xfrm rot="2739282">
            <a:off x="7211052" y="1264735"/>
            <a:ext cx="3447884" cy="3447884"/>
          </a:xfrm>
          <a:prstGeom prst="rect">
            <a:avLst/>
          </a:prstGeom>
          <a:noFill/>
          <a:ln>
            <a:noFill/>
          </a:ln>
        </p:spPr>
      </p:pic>
      <p:sp>
        <p:nvSpPr>
          <p:cNvPr id="202" name="Google Shape;202;p23"/>
          <p:cNvSpPr txBox="1"/>
          <p:nvPr/>
        </p:nvSpPr>
        <p:spPr>
          <a:xfrm>
            <a:off x="6875747" y="3976555"/>
            <a:ext cx="3766244" cy="184579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800"/>
              <a:buFont typeface="Arial"/>
              <a:buNone/>
            </a:pPr>
            <a:r>
              <a:rPr b="0" i="0" lang="en-GB" sz="1800" u="none" cap="none" strike="noStrike">
                <a:solidFill>
                  <a:schemeClr val="lt1"/>
                </a:solidFill>
                <a:latin typeface="Calibri"/>
                <a:ea typeface="Calibri"/>
                <a:cs typeface="Calibri"/>
                <a:sym typeface="Calibri"/>
              </a:rPr>
              <a:t>The grey is used to show they are machines and part of the prison but the purples and reds to show that they are active and functional. Purple specifically is used to show that they are unnaturally alive and unnerving.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24"/>
          <p:cNvPicPr preferRelativeResize="0"/>
          <p:nvPr>
            <p:ph idx="1" type="body"/>
          </p:nvPr>
        </p:nvPicPr>
        <p:blipFill rotWithShape="1">
          <a:blip r:embed="rId3">
            <a:alphaModFix/>
          </a:blip>
          <a:srcRect b="0" l="0" r="0" t="0"/>
          <a:stretch/>
        </p:blipFill>
        <p:spPr>
          <a:xfrm>
            <a:off x="1770649" y="176462"/>
            <a:ext cx="1708484" cy="1708484"/>
          </a:xfrm>
          <a:prstGeom prst="rect">
            <a:avLst/>
          </a:prstGeom>
          <a:noFill/>
          <a:ln>
            <a:noFill/>
          </a:ln>
        </p:spPr>
      </p:pic>
      <p:pic>
        <p:nvPicPr>
          <p:cNvPr id="208" name="Google Shape;208;p24"/>
          <p:cNvPicPr preferRelativeResize="0"/>
          <p:nvPr/>
        </p:nvPicPr>
        <p:blipFill rotWithShape="1">
          <a:blip r:embed="rId4">
            <a:alphaModFix/>
          </a:blip>
          <a:srcRect b="0" l="0" r="0" t="0"/>
          <a:stretch/>
        </p:blipFill>
        <p:spPr>
          <a:xfrm>
            <a:off x="182481" y="140367"/>
            <a:ext cx="1744579" cy="1744579"/>
          </a:xfrm>
          <a:prstGeom prst="rect">
            <a:avLst/>
          </a:prstGeom>
          <a:noFill/>
          <a:ln>
            <a:noFill/>
          </a:ln>
        </p:spPr>
      </p:pic>
      <p:pic>
        <p:nvPicPr>
          <p:cNvPr id="209" name="Google Shape;209;p24"/>
          <p:cNvPicPr preferRelativeResize="0"/>
          <p:nvPr/>
        </p:nvPicPr>
        <p:blipFill rotWithShape="1">
          <a:blip r:embed="rId5">
            <a:alphaModFix/>
          </a:blip>
          <a:srcRect b="0" l="0" r="0" t="0"/>
          <a:stretch/>
        </p:blipFill>
        <p:spPr>
          <a:xfrm>
            <a:off x="378997" y="1621005"/>
            <a:ext cx="963526" cy="963526"/>
          </a:xfrm>
          <a:prstGeom prst="rect">
            <a:avLst/>
          </a:prstGeom>
          <a:noFill/>
          <a:ln>
            <a:noFill/>
          </a:ln>
        </p:spPr>
      </p:pic>
      <p:pic>
        <p:nvPicPr>
          <p:cNvPr id="210" name="Google Shape;210;p24"/>
          <p:cNvPicPr preferRelativeResize="0"/>
          <p:nvPr/>
        </p:nvPicPr>
        <p:blipFill rotWithShape="1">
          <a:blip r:embed="rId6">
            <a:alphaModFix/>
          </a:blip>
          <a:srcRect b="0" l="0" r="0" t="0"/>
          <a:stretch/>
        </p:blipFill>
        <p:spPr>
          <a:xfrm>
            <a:off x="184940" y="2717631"/>
            <a:ext cx="1871913" cy="1871913"/>
          </a:xfrm>
          <a:prstGeom prst="rect">
            <a:avLst/>
          </a:prstGeom>
          <a:noFill/>
          <a:ln>
            <a:noFill/>
          </a:ln>
        </p:spPr>
      </p:pic>
      <p:pic>
        <p:nvPicPr>
          <p:cNvPr id="211" name="Google Shape;211;p24"/>
          <p:cNvPicPr preferRelativeResize="0"/>
          <p:nvPr/>
        </p:nvPicPr>
        <p:blipFill rotWithShape="1">
          <a:blip r:embed="rId7">
            <a:alphaModFix/>
          </a:blip>
          <a:srcRect b="0" l="0" r="0" t="0"/>
          <a:stretch/>
        </p:blipFill>
        <p:spPr>
          <a:xfrm>
            <a:off x="2283447" y="2717631"/>
            <a:ext cx="1888456" cy="1888456"/>
          </a:xfrm>
          <a:prstGeom prst="rect">
            <a:avLst/>
          </a:prstGeom>
          <a:noFill/>
          <a:ln>
            <a:noFill/>
          </a:ln>
        </p:spPr>
      </p:pic>
      <p:pic>
        <p:nvPicPr>
          <p:cNvPr id="212" name="Google Shape;212;p24"/>
          <p:cNvPicPr preferRelativeResize="0"/>
          <p:nvPr/>
        </p:nvPicPr>
        <p:blipFill rotWithShape="1">
          <a:blip r:embed="rId8">
            <a:alphaModFix/>
          </a:blip>
          <a:srcRect b="0" l="0" r="0" t="0"/>
          <a:stretch/>
        </p:blipFill>
        <p:spPr>
          <a:xfrm>
            <a:off x="4283363" y="2729608"/>
            <a:ext cx="1871913" cy="1871913"/>
          </a:xfrm>
          <a:prstGeom prst="rect">
            <a:avLst/>
          </a:prstGeom>
          <a:noFill/>
          <a:ln>
            <a:noFill/>
          </a:ln>
        </p:spPr>
      </p:pic>
      <p:pic>
        <p:nvPicPr>
          <p:cNvPr id="213" name="Google Shape;213;p24"/>
          <p:cNvPicPr preferRelativeResize="0"/>
          <p:nvPr/>
        </p:nvPicPr>
        <p:blipFill rotWithShape="1">
          <a:blip r:embed="rId9">
            <a:alphaModFix/>
          </a:blip>
          <a:srcRect b="0" l="0" r="0" t="0"/>
          <a:stretch/>
        </p:blipFill>
        <p:spPr>
          <a:xfrm>
            <a:off x="1627335" y="1074946"/>
            <a:ext cx="1576135" cy="1576135"/>
          </a:xfrm>
          <a:prstGeom prst="rect">
            <a:avLst/>
          </a:prstGeom>
          <a:noFill/>
          <a:ln>
            <a:noFill/>
          </a:ln>
        </p:spPr>
      </p:pic>
      <p:pic>
        <p:nvPicPr>
          <p:cNvPr id="214" name="Google Shape;214;p24"/>
          <p:cNvPicPr preferRelativeResize="0"/>
          <p:nvPr/>
        </p:nvPicPr>
        <p:blipFill rotWithShape="1">
          <a:blip r:embed="rId10">
            <a:alphaModFix/>
          </a:blip>
          <a:srcRect b="0" l="0" r="0" t="0"/>
          <a:stretch/>
        </p:blipFill>
        <p:spPr>
          <a:xfrm>
            <a:off x="6381870" y="2729608"/>
            <a:ext cx="1888456" cy="1888456"/>
          </a:xfrm>
          <a:prstGeom prst="rect">
            <a:avLst/>
          </a:prstGeom>
          <a:noFill/>
          <a:ln>
            <a:noFill/>
          </a:ln>
        </p:spPr>
      </p:pic>
      <p:pic>
        <p:nvPicPr>
          <p:cNvPr descr="Blue_Light.png" id="215" name="Google Shape;215;p24"/>
          <p:cNvPicPr preferRelativeResize="0"/>
          <p:nvPr/>
        </p:nvPicPr>
        <p:blipFill rotWithShape="1">
          <a:blip r:embed="rId11">
            <a:alphaModFix/>
          </a:blip>
          <a:srcRect b="0" l="0" r="0" t="0"/>
          <a:stretch/>
        </p:blipFill>
        <p:spPr>
          <a:xfrm>
            <a:off x="3473609" y="429108"/>
            <a:ext cx="890339" cy="890342"/>
          </a:xfrm>
          <a:prstGeom prst="rect">
            <a:avLst/>
          </a:prstGeom>
          <a:noFill/>
          <a:ln>
            <a:noFill/>
          </a:ln>
        </p:spPr>
      </p:pic>
      <p:pic>
        <p:nvPicPr>
          <p:cNvPr descr="Brick_Wall_03.png" id="216" name="Google Shape;216;p24"/>
          <p:cNvPicPr preferRelativeResize="0"/>
          <p:nvPr/>
        </p:nvPicPr>
        <p:blipFill rotWithShape="1">
          <a:blip r:embed="rId12">
            <a:alphaModFix/>
          </a:blip>
          <a:srcRect b="0" l="0" r="0" t="0"/>
          <a:stretch/>
        </p:blipFill>
        <p:spPr>
          <a:xfrm>
            <a:off x="8495458" y="727155"/>
            <a:ext cx="1888456" cy="1888456"/>
          </a:xfrm>
          <a:prstGeom prst="rect">
            <a:avLst/>
          </a:prstGeom>
          <a:noFill/>
          <a:ln>
            <a:noFill/>
          </a:ln>
        </p:spPr>
      </p:pic>
      <p:pic>
        <p:nvPicPr>
          <p:cNvPr descr="Cell_Daylight.png" id="217" name="Google Shape;217;p24"/>
          <p:cNvPicPr preferRelativeResize="0"/>
          <p:nvPr/>
        </p:nvPicPr>
        <p:blipFill rotWithShape="1">
          <a:blip r:embed="rId13">
            <a:alphaModFix/>
          </a:blip>
          <a:srcRect b="0" l="0" r="0" t="0"/>
          <a:stretch/>
        </p:blipFill>
        <p:spPr>
          <a:xfrm>
            <a:off x="4306087" y="690061"/>
            <a:ext cx="1919536" cy="1919536"/>
          </a:xfrm>
          <a:prstGeom prst="rect">
            <a:avLst/>
          </a:prstGeom>
          <a:noFill/>
          <a:ln>
            <a:noFill/>
          </a:ln>
        </p:spPr>
      </p:pic>
      <p:pic>
        <p:nvPicPr>
          <p:cNvPr descr="Cell_Nighttime.png" id="218" name="Google Shape;218;p24"/>
          <p:cNvPicPr preferRelativeResize="0"/>
          <p:nvPr/>
        </p:nvPicPr>
        <p:blipFill rotWithShape="1">
          <a:blip r:embed="rId14">
            <a:alphaModFix/>
          </a:blip>
          <a:srcRect b="0" l="0" r="0" t="0"/>
          <a:stretch/>
        </p:blipFill>
        <p:spPr>
          <a:xfrm>
            <a:off x="6452217" y="727155"/>
            <a:ext cx="1857376" cy="1857376"/>
          </a:xfrm>
          <a:prstGeom prst="rect">
            <a:avLst/>
          </a:prstGeom>
          <a:noFill/>
          <a:ln>
            <a:noFill/>
          </a:ln>
        </p:spPr>
      </p:pic>
      <p:pic>
        <p:nvPicPr>
          <p:cNvPr descr="Lined_Wall_Corner.png" id="219" name="Google Shape;219;p24"/>
          <p:cNvPicPr preferRelativeResize="0"/>
          <p:nvPr/>
        </p:nvPicPr>
        <p:blipFill rotWithShape="1">
          <a:blip r:embed="rId15">
            <a:alphaModFix/>
          </a:blip>
          <a:srcRect b="0" l="0" r="0" t="0"/>
          <a:stretch/>
        </p:blipFill>
        <p:spPr>
          <a:xfrm>
            <a:off x="2283444" y="4775029"/>
            <a:ext cx="1888457" cy="1888457"/>
          </a:xfrm>
          <a:prstGeom prst="rect">
            <a:avLst/>
          </a:prstGeom>
          <a:noFill/>
          <a:ln>
            <a:noFill/>
          </a:ln>
        </p:spPr>
      </p:pic>
      <p:pic>
        <p:nvPicPr>
          <p:cNvPr descr="Lined_Wall_Up.png" id="220" name="Google Shape;220;p24"/>
          <p:cNvPicPr preferRelativeResize="0"/>
          <p:nvPr/>
        </p:nvPicPr>
        <p:blipFill rotWithShape="1">
          <a:blip r:embed="rId16">
            <a:alphaModFix/>
          </a:blip>
          <a:srcRect b="0" l="0" r="0" t="0"/>
          <a:stretch/>
        </p:blipFill>
        <p:spPr>
          <a:xfrm>
            <a:off x="184939" y="4766756"/>
            <a:ext cx="1896729" cy="1896729"/>
          </a:xfrm>
          <a:prstGeom prst="rect">
            <a:avLst/>
          </a:prstGeom>
          <a:noFill/>
          <a:ln>
            <a:noFill/>
          </a:ln>
        </p:spPr>
      </p:pic>
      <p:pic>
        <p:nvPicPr>
          <p:cNvPr descr="Metal_Panels.png" id="221" name="Google Shape;221;p24"/>
          <p:cNvPicPr preferRelativeResize="0"/>
          <p:nvPr/>
        </p:nvPicPr>
        <p:blipFill rotWithShape="1">
          <a:blip r:embed="rId17">
            <a:alphaModFix/>
          </a:blip>
          <a:srcRect b="0" l="0" r="0" t="0"/>
          <a:stretch/>
        </p:blipFill>
        <p:spPr>
          <a:xfrm>
            <a:off x="4283362" y="4774596"/>
            <a:ext cx="1871913" cy="1871913"/>
          </a:xfrm>
          <a:prstGeom prst="rect">
            <a:avLst/>
          </a:prstGeom>
          <a:noFill/>
          <a:ln>
            <a:noFill/>
          </a:ln>
        </p:spPr>
      </p:pic>
      <p:pic>
        <p:nvPicPr>
          <p:cNvPr descr="Prison_Door_Closed.png" id="222" name="Google Shape;222;p24"/>
          <p:cNvPicPr preferRelativeResize="0"/>
          <p:nvPr/>
        </p:nvPicPr>
        <p:blipFill rotWithShape="1">
          <a:blip r:embed="rId18">
            <a:alphaModFix/>
          </a:blip>
          <a:srcRect b="0" l="0" r="0" t="0"/>
          <a:stretch/>
        </p:blipFill>
        <p:spPr>
          <a:xfrm>
            <a:off x="3029677" y="1159831"/>
            <a:ext cx="1491245" cy="1491250"/>
          </a:xfrm>
          <a:prstGeom prst="rect">
            <a:avLst/>
          </a:prstGeom>
          <a:noFill/>
          <a:ln>
            <a:noFill/>
          </a:ln>
        </p:spPr>
      </p:pic>
      <p:pic>
        <p:nvPicPr>
          <p:cNvPr descr="Smooth_Tiles.png" id="223" name="Google Shape;223;p24"/>
          <p:cNvPicPr preferRelativeResize="0"/>
          <p:nvPr/>
        </p:nvPicPr>
        <p:blipFill rotWithShape="1">
          <a:blip r:embed="rId19">
            <a:alphaModFix/>
          </a:blip>
          <a:srcRect b="0" l="0" r="0" t="0"/>
          <a:stretch/>
        </p:blipFill>
        <p:spPr>
          <a:xfrm>
            <a:off x="6322964" y="4792017"/>
            <a:ext cx="1853620" cy="1853620"/>
          </a:xfrm>
          <a:prstGeom prst="rect">
            <a:avLst/>
          </a:prstGeom>
          <a:noFill/>
          <a:ln>
            <a:noFill/>
          </a:ln>
        </p:spPr>
      </p:pic>
      <p:pic>
        <p:nvPicPr>
          <p:cNvPr descr="platform1.png" id="224" name="Google Shape;224;p24"/>
          <p:cNvPicPr preferRelativeResize="0"/>
          <p:nvPr/>
        </p:nvPicPr>
        <p:blipFill rotWithShape="1">
          <a:blip r:embed="rId20">
            <a:alphaModFix/>
          </a:blip>
          <a:srcRect b="0" l="0" r="0" t="0"/>
          <a:stretch/>
        </p:blipFill>
        <p:spPr>
          <a:xfrm>
            <a:off x="8620957" y="3271208"/>
            <a:ext cx="1329821" cy="1329825"/>
          </a:xfrm>
          <a:prstGeom prst="rect">
            <a:avLst/>
          </a:prstGeom>
          <a:noFill/>
          <a:ln>
            <a:noFill/>
          </a:ln>
        </p:spPr>
      </p:pic>
      <p:pic>
        <p:nvPicPr>
          <p:cNvPr descr="platform2.png" id="225" name="Google Shape;225;p24"/>
          <p:cNvPicPr preferRelativeResize="0"/>
          <p:nvPr/>
        </p:nvPicPr>
        <p:blipFill rotWithShape="1">
          <a:blip r:embed="rId21">
            <a:alphaModFix/>
          </a:blip>
          <a:srcRect b="0" l="0" r="0" t="0"/>
          <a:stretch/>
        </p:blipFill>
        <p:spPr>
          <a:xfrm>
            <a:off x="8620956" y="4754851"/>
            <a:ext cx="1329821" cy="1329825"/>
          </a:xfrm>
          <a:prstGeom prst="rect">
            <a:avLst/>
          </a:prstGeom>
          <a:noFill/>
          <a:ln>
            <a:noFill/>
          </a:ln>
        </p:spPr>
      </p:pic>
      <p:pic>
        <p:nvPicPr>
          <p:cNvPr descr="platform3.png" id="226" name="Google Shape;226;p24"/>
          <p:cNvPicPr preferRelativeResize="0"/>
          <p:nvPr/>
        </p:nvPicPr>
        <p:blipFill rotWithShape="1">
          <a:blip r:embed="rId22">
            <a:alphaModFix/>
          </a:blip>
          <a:srcRect b="0" l="0" r="0" t="0"/>
          <a:stretch/>
        </p:blipFill>
        <p:spPr>
          <a:xfrm>
            <a:off x="10063702" y="3282695"/>
            <a:ext cx="1306845" cy="1306849"/>
          </a:xfrm>
          <a:prstGeom prst="rect">
            <a:avLst/>
          </a:prstGeom>
          <a:noFill/>
          <a:ln>
            <a:noFill/>
          </a:ln>
        </p:spPr>
      </p:pic>
      <p:pic>
        <p:nvPicPr>
          <p:cNvPr descr="platform4.png" id="227" name="Google Shape;227;p24"/>
          <p:cNvPicPr preferRelativeResize="0"/>
          <p:nvPr/>
        </p:nvPicPr>
        <p:blipFill rotWithShape="1">
          <a:blip r:embed="rId23">
            <a:alphaModFix/>
          </a:blip>
          <a:srcRect b="0" l="0" r="0" t="0"/>
          <a:stretch/>
        </p:blipFill>
        <p:spPr>
          <a:xfrm>
            <a:off x="10063701" y="4777827"/>
            <a:ext cx="1306845" cy="1306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alibri"/>
              <a:buNone/>
            </a:pPr>
            <a:r>
              <a:rPr lang="en-GB">
                <a:solidFill>
                  <a:schemeClr val="lt1"/>
                </a:solidFill>
              </a:rPr>
              <a:t>Our Solution</a:t>
            </a:r>
            <a:endParaRPr/>
          </a:p>
        </p:txBody>
      </p:sp>
      <p:sp>
        <p:nvSpPr>
          <p:cNvPr id="96" name="Google Shape;96;p14"/>
          <p:cNvSpPr txBox="1"/>
          <p:nvPr>
            <p:ph idx="1" type="body"/>
          </p:nvPr>
        </p:nvSpPr>
        <p:spPr>
          <a:xfrm>
            <a:off x="838200" y="3341300"/>
            <a:ext cx="10515600" cy="1202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None/>
            </a:pPr>
            <a:r>
              <a:rPr lang="en-GB">
                <a:solidFill>
                  <a:schemeClr val="lt1"/>
                </a:solidFill>
              </a:rPr>
              <a:t>Our game is now a reflex and logic puzzle game.</a:t>
            </a:r>
            <a:endParaRPr>
              <a:solidFill>
                <a:schemeClr val="lt1"/>
              </a:solidFill>
            </a:endParaRPr>
          </a:p>
          <a:p>
            <a:pPr indent="0" lvl="0" marL="0" rtl="0" algn="ctr">
              <a:lnSpc>
                <a:spcPct val="90000"/>
              </a:lnSpc>
              <a:spcBef>
                <a:spcPts val="0"/>
              </a:spcBef>
              <a:spcAft>
                <a:spcPts val="0"/>
              </a:spcAft>
              <a:buClr>
                <a:schemeClr val="lt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97" name="Google Shape;97;p14"/>
          <p:cNvSpPr/>
          <p:nvPr/>
        </p:nvSpPr>
        <p:spPr>
          <a:xfrm>
            <a:off x="1482571" y="1999509"/>
            <a:ext cx="9445841"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GB" sz="2800" u="none" cap="none" strike="noStrike">
                <a:solidFill>
                  <a:schemeClr val="lt1"/>
                </a:solidFill>
                <a:latin typeface="Calibri"/>
                <a:ea typeface="Calibri"/>
                <a:cs typeface="Calibri"/>
                <a:sym typeface="Calibri"/>
              </a:rPr>
              <a:t>Removing the shooting mechanic from a shooting game</a:t>
            </a:r>
            <a:endParaRPr/>
          </a:p>
          <a:p>
            <a:pPr indent="0" lvl="0" marL="0" marR="0" rtl="0" algn="ctr">
              <a:spcBef>
                <a:spcPts val="0"/>
              </a:spcBef>
              <a:spcAft>
                <a:spcPts val="0"/>
              </a:spcAft>
              <a:buNone/>
            </a:pPr>
            <a:r>
              <a:rPr b="0" i="0" lang="en-GB" sz="2800" u="none" cap="none" strike="noStrike">
                <a:solidFill>
                  <a:schemeClr val="lt1"/>
                </a:solidFill>
                <a:latin typeface="Calibri"/>
                <a:ea typeface="Calibri"/>
                <a:cs typeface="Calibri"/>
                <a:sym typeface="Calibri"/>
              </a:rPr>
              <a:t> and replacing it with a redirection mechanic.</a:t>
            </a:r>
            <a:endParaRPr/>
          </a:p>
        </p:txBody>
      </p:sp>
      <p:sp>
        <p:nvSpPr>
          <p:cNvPr id="98" name="Google Shape;98;p14"/>
          <p:cNvSpPr/>
          <p:nvPr/>
        </p:nvSpPr>
        <p:spPr>
          <a:xfrm>
            <a:off x="3048000" y="4543817"/>
            <a:ext cx="60960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GB" sz="2800" u="none" cap="none" strike="noStrike">
                <a:solidFill>
                  <a:schemeClr val="lt1"/>
                </a:solidFill>
                <a:latin typeface="Calibri"/>
                <a:ea typeface="Calibri"/>
                <a:cs typeface="Calibri"/>
                <a:sym typeface="Calibri"/>
              </a:rPr>
              <a:t>Target audience </a:t>
            </a:r>
            <a:r>
              <a:rPr lang="en-GB" sz="2800">
                <a:solidFill>
                  <a:schemeClr val="lt1"/>
                </a:solidFill>
                <a:latin typeface="Calibri"/>
                <a:ea typeface="Calibri"/>
                <a:cs typeface="Calibri"/>
                <a:sym typeface="Calibri"/>
              </a:rPr>
              <a:t>M</a:t>
            </a:r>
            <a:r>
              <a:rPr b="0" i="0" lang="en-GB" sz="2800" u="none" cap="none" strike="noStrike">
                <a:solidFill>
                  <a:schemeClr val="lt1"/>
                </a:solidFill>
                <a:latin typeface="Calibri"/>
                <a:ea typeface="Calibri"/>
                <a:cs typeface="Calibri"/>
                <a:sym typeface="Calibri"/>
              </a:rPr>
              <a:t>ale 20-30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5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5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2" name="Shape 102"/>
        <p:cNvGrpSpPr/>
        <p:nvPr/>
      </p:nvGrpSpPr>
      <p:grpSpPr>
        <a:xfrm>
          <a:off x="0" y="0"/>
          <a:ext cx="0" cy="0"/>
          <a:chOff x="0" y="0"/>
          <a:chExt cx="0" cy="0"/>
        </a:xfrm>
      </p:grpSpPr>
      <p:sp>
        <p:nvSpPr>
          <p:cNvPr id="103" name="Google Shape;103;p15"/>
          <p:cNvSpPr txBox="1"/>
          <p:nvPr>
            <p:ph type="ctrTitle"/>
          </p:nvPr>
        </p:nvSpPr>
        <p:spPr>
          <a:xfrm>
            <a:off x="1350900" y="-1053525"/>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GB">
                <a:solidFill>
                  <a:schemeClr val="lt1"/>
                </a:solidFill>
              </a:rPr>
              <a:t>Intended Emotions</a:t>
            </a:r>
            <a:endParaRPr/>
          </a:p>
        </p:txBody>
      </p:sp>
      <p:sp>
        <p:nvSpPr>
          <p:cNvPr id="104" name="Google Shape;104;p15"/>
          <p:cNvSpPr txBox="1"/>
          <p:nvPr>
            <p:ph idx="1" type="subTitle"/>
          </p:nvPr>
        </p:nvSpPr>
        <p:spPr>
          <a:xfrm>
            <a:off x="625875" y="1627025"/>
            <a:ext cx="11225700" cy="2997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2800"/>
              <a:buFont typeface="Arial"/>
              <a:buChar char="•"/>
            </a:pPr>
            <a:r>
              <a:rPr lang="en-GB" sz="2800">
                <a:solidFill>
                  <a:schemeClr val="lt1"/>
                </a:solidFill>
              </a:rPr>
              <a:t>Challenged upon encountering a new puzzle.</a:t>
            </a:r>
            <a:endParaRPr sz="2800">
              <a:solidFill>
                <a:schemeClr val="lt1"/>
              </a:solidFill>
            </a:endParaRPr>
          </a:p>
          <a:p>
            <a:pPr indent="-342900" lvl="0" marL="342900" rtl="0" algn="l">
              <a:lnSpc>
                <a:spcPct val="90000"/>
              </a:lnSpc>
              <a:spcBef>
                <a:spcPts val="0"/>
              </a:spcBef>
              <a:spcAft>
                <a:spcPts val="0"/>
              </a:spcAft>
              <a:buClr>
                <a:schemeClr val="lt1"/>
              </a:buClr>
              <a:buSzPts val="2800"/>
              <a:buChar char="•"/>
            </a:pPr>
            <a:r>
              <a:rPr lang="en-GB" sz="2800">
                <a:solidFill>
                  <a:schemeClr val="lt1"/>
                </a:solidFill>
              </a:rPr>
              <a:t>Intrigue</a:t>
            </a:r>
            <a:r>
              <a:rPr lang="en-GB" sz="2800">
                <a:solidFill>
                  <a:schemeClr val="lt1"/>
                </a:solidFill>
              </a:rPr>
              <a:t> as a new mechanic is introduced.</a:t>
            </a:r>
            <a:endParaRPr sz="2800">
              <a:solidFill>
                <a:schemeClr val="lt1"/>
              </a:solidFill>
            </a:endParaRPr>
          </a:p>
          <a:p>
            <a:pPr indent="-342900" lvl="0" marL="342900" rtl="0" algn="l">
              <a:lnSpc>
                <a:spcPct val="90000"/>
              </a:lnSpc>
              <a:spcBef>
                <a:spcPts val="1000"/>
              </a:spcBef>
              <a:spcAft>
                <a:spcPts val="0"/>
              </a:spcAft>
              <a:buClr>
                <a:schemeClr val="lt1"/>
              </a:buClr>
              <a:buSzPts val="2800"/>
              <a:buFont typeface="Arial"/>
              <a:buChar char="•"/>
            </a:pPr>
            <a:r>
              <a:rPr lang="en-GB" sz="2800">
                <a:solidFill>
                  <a:schemeClr val="lt1"/>
                </a:solidFill>
              </a:rPr>
              <a:t>Feeling smart upon figuring out the solution to a level.</a:t>
            </a:r>
            <a:endParaRPr sz="2800">
              <a:solidFill>
                <a:schemeClr val="lt1"/>
              </a:solidFill>
            </a:endParaRPr>
          </a:p>
          <a:p>
            <a:pPr indent="-342900" lvl="0" marL="342900" rtl="0" algn="l">
              <a:lnSpc>
                <a:spcPct val="90000"/>
              </a:lnSpc>
              <a:spcBef>
                <a:spcPts val="1000"/>
              </a:spcBef>
              <a:spcAft>
                <a:spcPts val="0"/>
              </a:spcAft>
              <a:buClr>
                <a:schemeClr val="lt1"/>
              </a:buClr>
              <a:buSzPts val="2800"/>
              <a:buFont typeface="Arial"/>
              <a:buChar char="•"/>
            </a:pPr>
            <a:r>
              <a:rPr lang="en-GB" sz="2800">
                <a:solidFill>
                  <a:schemeClr val="lt1"/>
                </a:solidFill>
              </a:rPr>
              <a:t>Fiero, Relief and Accomplishment upon completing the puzzle.</a:t>
            </a:r>
            <a:endParaRPr sz="2800">
              <a:solidFill>
                <a:schemeClr val="lt1"/>
              </a:solidFill>
            </a:endParaRPr>
          </a:p>
        </p:txBody>
      </p:sp>
      <p:pic>
        <p:nvPicPr>
          <p:cNvPr id="105" name="Google Shape;105;p15"/>
          <p:cNvPicPr preferRelativeResize="0"/>
          <p:nvPr/>
        </p:nvPicPr>
        <p:blipFill>
          <a:blip r:embed="rId3">
            <a:alphaModFix/>
          </a:blip>
          <a:stretch>
            <a:fillRect/>
          </a:stretch>
        </p:blipFill>
        <p:spPr>
          <a:xfrm>
            <a:off x="1992675" y="4166948"/>
            <a:ext cx="3384438" cy="2049400"/>
          </a:xfrm>
          <a:prstGeom prst="rect">
            <a:avLst/>
          </a:prstGeom>
          <a:noFill/>
          <a:ln>
            <a:noFill/>
          </a:ln>
        </p:spPr>
      </p:pic>
      <p:pic>
        <p:nvPicPr>
          <p:cNvPr id="106" name="Google Shape;106;p15"/>
          <p:cNvPicPr preferRelativeResize="0"/>
          <p:nvPr/>
        </p:nvPicPr>
        <p:blipFill>
          <a:blip r:embed="rId4">
            <a:alphaModFix/>
          </a:blip>
          <a:stretch>
            <a:fillRect/>
          </a:stretch>
        </p:blipFill>
        <p:spPr>
          <a:xfrm>
            <a:off x="6617685" y="4166950"/>
            <a:ext cx="4505390" cy="210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5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5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500"/>
                                        <p:tgtEl>
                                          <p:spTgt spid="1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0" name="Shape 110"/>
        <p:cNvGrpSpPr/>
        <p:nvPr/>
      </p:nvGrpSpPr>
      <p:grpSpPr>
        <a:xfrm>
          <a:off x="0" y="0"/>
          <a:ext cx="0" cy="0"/>
          <a:chOff x="0" y="0"/>
          <a:chExt cx="0" cy="0"/>
        </a:xfrm>
      </p:grpSpPr>
      <p:pic>
        <p:nvPicPr>
          <p:cNvPr descr="Cell_Daylight.png" id="111" name="Google Shape;111;p16"/>
          <p:cNvPicPr preferRelativeResize="0"/>
          <p:nvPr/>
        </p:nvPicPr>
        <p:blipFill rotWithShape="1">
          <a:blip r:embed="rId3">
            <a:alphaModFix/>
          </a:blip>
          <a:srcRect b="0" l="0" r="0" t="0"/>
          <a:stretch/>
        </p:blipFill>
        <p:spPr>
          <a:xfrm>
            <a:off x="9533312" y="2640686"/>
            <a:ext cx="1919536" cy="1919536"/>
          </a:xfrm>
          <a:prstGeom prst="rect">
            <a:avLst/>
          </a:prstGeom>
          <a:noFill/>
          <a:ln>
            <a:noFill/>
          </a:ln>
        </p:spPr>
      </p:pic>
      <p:pic>
        <p:nvPicPr>
          <p:cNvPr id="112" name="Google Shape;112;p16"/>
          <p:cNvPicPr preferRelativeResize="0"/>
          <p:nvPr/>
        </p:nvPicPr>
        <p:blipFill rotWithShape="1">
          <a:blip r:embed="rId4">
            <a:alphaModFix/>
          </a:blip>
          <a:srcRect b="0" l="0" r="0" t="0"/>
          <a:stretch/>
        </p:blipFill>
        <p:spPr>
          <a:xfrm>
            <a:off x="-1284145" y="1110043"/>
            <a:ext cx="3491800" cy="3491800"/>
          </a:xfrm>
          <a:prstGeom prst="rect">
            <a:avLst/>
          </a:prstGeom>
          <a:noFill/>
          <a:ln>
            <a:noFill/>
          </a:ln>
        </p:spPr>
      </p:pic>
      <p:sp>
        <p:nvSpPr>
          <p:cNvPr id="113" name="Google Shape;113;p16"/>
          <p:cNvSpPr txBox="1"/>
          <p:nvPr>
            <p:ph type="ctrTitle"/>
          </p:nvPr>
        </p:nvSpPr>
        <p:spPr>
          <a:xfrm>
            <a:off x="1524000" y="-1193800"/>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GB">
                <a:solidFill>
                  <a:schemeClr val="lt1"/>
                </a:solidFill>
              </a:rPr>
              <a:t>Core Game Loop</a:t>
            </a:r>
            <a:endParaRPr/>
          </a:p>
        </p:txBody>
      </p:sp>
      <p:sp>
        <p:nvSpPr>
          <p:cNvPr id="114" name="Google Shape;114;p16"/>
          <p:cNvSpPr txBox="1"/>
          <p:nvPr>
            <p:ph idx="1" type="subTitle"/>
          </p:nvPr>
        </p:nvSpPr>
        <p:spPr>
          <a:xfrm>
            <a:off x="1297172" y="2848180"/>
            <a:ext cx="9597600" cy="1712100"/>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Clr>
                <a:schemeClr val="lt1"/>
              </a:buClr>
              <a:buSzPts val="2800"/>
              <a:buFont typeface="Arial"/>
              <a:buChar char="•"/>
            </a:pPr>
            <a:r>
              <a:rPr lang="en-GB" sz="2800">
                <a:solidFill>
                  <a:schemeClr val="lt1"/>
                </a:solidFill>
              </a:rPr>
              <a:t>Redirect projectiles</a:t>
            </a:r>
            <a:endParaRPr sz="2800">
              <a:solidFill>
                <a:schemeClr val="lt1"/>
              </a:solidFill>
            </a:endParaRPr>
          </a:p>
          <a:p>
            <a:pPr indent="-342900" lvl="0" marL="342900" rtl="0" algn="ctr">
              <a:lnSpc>
                <a:spcPct val="90000"/>
              </a:lnSpc>
              <a:spcBef>
                <a:spcPts val="1000"/>
              </a:spcBef>
              <a:spcAft>
                <a:spcPts val="0"/>
              </a:spcAft>
              <a:buClr>
                <a:schemeClr val="lt1"/>
              </a:buClr>
              <a:buSzPts val="2800"/>
              <a:buFont typeface="Arial"/>
              <a:buChar char="•"/>
            </a:pPr>
            <a:r>
              <a:rPr lang="en-GB" sz="2800">
                <a:solidFill>
                  <a:schemeClr val="lt1"/>
                </a:solidFill>
              </a:rPr>
              <a:t>Jump / Move</a:t>
            </a:r>
            <a:endParaRPr sz="2800">
              <a:solidFill>
                <a:schemeClr val="lt1"/>
              </a:solidFill>
            </a:endParaRPr>
          </a:p>
          <a:p>
            <a:pPr indent="-342900" lvl="0" marL="342900" rtl="0" algn="ctr">
              <a:lnSpc>
                <a:spcPct val="90000"/>
              </a:lnSpc>
              <a:spcBef>
                <a:spcPts val="1000"/>
              </a:spcBef>
              <a:spcAft>
                <a:spcPts val="0"/>
              </a:spcAft>
              <a:buClr>
                <a:schemeClr val="lt1"/>
              </a:buClr>
              <a:buSzPts val="2800"/>
              <a:buChar char="•"/>
            </a:pPr>
            <a:r>
              <a:rPr lang="en-GB" sz="2800">
                <a:solidFill>
                  <a:schemeClr val="lt1"/>
                </a:solidFill>
              </a:rPr>
              <a:t>Try not to die</a:t>
            </a:r>
            <a:endParaRPr sz="2800">
              <a:solidFill>
                <a:schemeClr val="lt1"/>
              </a:solidFill>
            </a:endParaRPr>
          </a:p>
        </p:txBody>
      </p:sp>
      <p:pic>
        <p:nvPicPr>
          <p:cNvPr id="115" name="Google Shape;115;p16"/>
          <p:cNvPicPr preferRelativeResize="0"/>
          <p:nvPr/>
        </p:nvPicPr>
        <p:blipFill rotWithShape="1">
          <a:blip r:embed="rId5">
            <a:alphaModFix/>
          </a:blip>
          <a:srcRect b="0" l="0" r="0" t="0"/>
          <a:stretch/>
        </p:blipFill>
        <p:spPr>
          <a:xfrm rot="1050898">
            <a:off x="-474423" y="1268335"/>
            <a:ext cx="3447884" cy="3447884"/>
          </a:xfrm>
          <a:prstGeom prst="rect">
            <a:avLst/>
          </a:prstGeom>
          <a:noFill/>
          <a:ln>
            <a:noFill/>
          </a:ln>
        </p:spPr>
      </p:pic>
      <p:pic>
        <p:nvPicPr>
          <p:cNvPr descr="platform4.png" id="116" name="Google Shape;116;p16"/>
          <p:cNvPicPr preferRelativeResize="0"/>
          <p:nvPr/>
        </p:nvPicPr>
        <p:blipFill rotWithShape="1">
          <a:blip r:embed="rId6">
            <a:alphaModFix/>
          </a:blip>
          <a:srcRect b="0" l="0" r="0" t="0"/>
          <a:stretch/>
        </p:blipFill>
        <p:spPr>
          <a:xfrm>
            <a:off x="10231072" y="4560227"/>
            <a:ext cx="773990" cy="773990"/>
          </a:xfrm>
          <a:prstGeom prst="rect">
            <a:avLst/>
          </a:prstGeom>
          <a:noFill/>
          <a:ln>
            <a:noFill/>
          </a:ln>
        </p:spPr>
      </p:pic>
      <p:pic>
        <p:nvPicPr>
          <p:cNvPr descr="platform4.png" id="117" name="Google Shape;117;p16"/>
          <p:cNvPicPr preferRelativeResize="0"/>
          <p:nvPr/>
        </p:nvPicPr>
        <p:blipFill rotWithShape="1">
          <a:blip r:embed="rId6">
            <a:alphaModFix/>
          </a:blip>
          <a:srcRect b="0" l="0" r="0" t="0"/>
          <a:stretch/>
        </p:blipFill>
        <p:spPr>
          <a:xfrm>
            <a:off x="9533297" y="4560227"/>
            <a:ext cx="773990" cy="773990"/>
          </a:xfrm>
          <a:prstGeom prst="rect">
            <a:avLst/>
          </a:prstGeom>
          <a:noFill/>
          <a:ln>
            <a:noFill/>
          </a:ln>
        </p:spPr>
      </p:pic>
      <p:pic>
        <p:nvPicPr>
          <p:cNvPr descr="platform4.png" id="118" name="Google Shape;118;p16"/>
          <p:cNvPicPr preferRelativeResize="0"/>
          <p:nvPr/>
        </p:nvPicPr>
        <p:blipFill rotWithShape="1">
          <a:blip r:embed="rId6">
            <a:alphaModFix/>
          </a:blip>
          <a:srcRect b="0" l="0" r="0" t="0"/>
          <a:stretch/>
        </p:blipFill>
        <p:spPr>
          <a:xfrm>
            <a:off x="10928847" y="4560227"/>
            <a:ext cx="773990" cy="773990"/>
          </a:xfrm>
          <a:prstGeom prst="rect">
            <a:avLst/>
          </a:prstGeom>
          <a:noFill/>
          <a:ln>
            <a:noFill/>
          </a:ln>
        </p:spPr>
      </p:pic>
      <p:pic>
        <p:nvPicPr>
          <p:cNvPr id="119" name="Google Shape;119;p16"/>
          <p:cNvPicPr preferRelativeResize="0"/>
          <p:nvPr/>
        </p:nvPicPr>
        <p:blipFill rotWithShape="1">
          <a:blip r:embed="rId7">
            <a:alphaModFix/>
          </a:blip>
          <a:srcRect b="0" l="0" r="0" t="0"/>
          <a:stretch/>
        </p:blipFill>
        <p:spPr>
          <a:xfrm>
            <a:off x="9236083" y="2405678"/>
            <a:ext cx="2715731" cy="2715731"/>
          </a:xfrm>
          <a:prstGeom prst="rect">
            <a:avLst/>
          </a:prstGeom>
          <a:noFill/>
          <a:ln>
            <a:noFill/>
          </a:ln>
        </p:spPr>
      </p:pic>
      <p:pic>
        <p:nvPicPr>
          <p:cNvPr descr="platform4.png" id="120" name="Google Shape;120;p16"/>
          <p:cNvPicPr preferRelativeResize="0"/>
          <p:nvPr/>
        </p:nvPicPr>
        <p:blipFill rotWithShape="1">
          <a:blip r:embed="rId6">
            <a:alphaModFix/>
          </a:blip>
          <a:srcRect b="0" l="0" r="0" t="0"/>
          <a:stretch/>
        </p:blipFill>
        <p:spPr>
          <a:xfrm>
            <a:off x="8759322" y="5073227"/>
            <a:ext cx="773990" cy="773990"/>
          </a:xfrm>
          <a:prstGeom prst="rect">
            <a:avLst/>
          </a:prstGeom>
          <a:noFill/>
          <a:ln>
            <a:noFill/>
          </a:ln>
        </p:spPr>
      </p:pic>
      <p:pic>
        <p:nvPicPr>
          <p:cNvPr descr="platform4.png" id="121" name="Google Shape;121;p16"/>
          <p:cNvPicPr preferRelativeResize="0"/>
          <p:nvPr/>
        </p:nvPicPr>
        <p:blipFill rotWithShape="1">
          <a:blip r:embed="rId6">
            <a:alphaModFix/>
          </a:blip>
          <a:srcRect b="0" l="0" r="0" t="0"/>
          <a:stretch/>
        </p:blipFill>
        <p:spPr>
          <a:xfrm>
            <a:off x="7985347" y="5569927"/>
            <a:ext cx="773990" cy="773990"/>
          </a:xfrm>
          <a:prstGeom prst="rect">
            <a:avLst/>
          </a:prstGeom>
          <a:noFill/>
          <a:ln>
            <a:noFill/>
          </a:ln>
        </p:spPr>
      </p:pic>
      <p:pic>
        <p:nvPicPr>
          <p:cNvPr descr="platform4.png" id="122" name="Google Shape;122;p16"/>
          <p:cNvPicPr preferRelativeResize="0"/>
          <p:nvPr/>
        </p:nvPicPr>
        <p:blipFill rotWithShape="1">
          <a:blip r:embed="rId6">
            <a:alphaModFix/>
          </a:blip>
          <a:srcRect b="0" l="0" r="0" t="0"/>
          <a:stretch/>
        </p:blipFill>
        <p:spPr>
          <a:xfrm>
            <a:off x="7211372" y="6038702"/>
            <a:ext cx="773990" cy="773990"/>
          </a:xfrm>
          <a:prstGeom prst="rect">
            <a:avLst/>
          </a:prstGeom>
          <a:noFill/>
          <a:ln>
            <a:noFill/>
          </a:ln>
        </p:spPr>
      </p:pic>
      <p:pic>
        <p:nvPicPr>
          <p:cNvPr descr="platform4.png" id="123" name="Google Shape;123;p16"/>
          <p:cNvPicPr preferRelativeResize="0"/>
          <p:nvPr/>
        </p:nvPicPr>
        <p:blipFill rotWithShape="1">
          <a:blip r:embed="rId6">
            <a:alphaModFix/>
          </a:blip>
          <a:srcRect b="0" l="0" r="0" t="0"/>
          <a:stretch/>
        </p:blipFill>
        <p:spPr>
          <a:xfrm>
            <a:off x="6437397" y="6567252"/>
            <a:ext cx="773990" cy="773990"/>
          </a:xfrm>
          <a:prstGeom prst="rect">
            <a:avLst/>
          </a:prstGeom>
          <a:noFill/>
          <a:ln>
            <a:noFill/>
          </a:ln>
        </p:spPr>
      </p:pic>
      <p:pic>
        <p:nvPicPr>
          <p:cNvPr descr="platform4.png" id="124" name="Google Shape;124;p16"/>
          <p:cNvPicPr preferRelativeResize="0"/>
          <p:nvPr/>
        </p:nvPicPr>
        <p:blipFill rotWithShape="1">
          <a:blip r:embed="rId6">
            <a:alphaModFix/>
          </a:blip>
          <a:srcRect b="0" l="0" r="0" t="0"/>
          <a:stretch/>
        </p:blipFill>
        <p:spPr>
          <a:xfrm>
            <a:off x="11654397" y="4560227"/>
            <a:ext cx="773990" cy="773990"/>
          </a:xfrm>
          <a:prstGeom prst="rect">
            <a:avLst/>
          </a:prstGeom>
          <a:noFill/>
          <a:ln>
            <a:noFill/>
          </a:ln>
        </p:spPr>
      </p:pic>
      <p:pic>
        <p:nvPicPr>
          <p:cNvPr descr="Cell_Daylight.png" id="125" name="Google Shape;125;p16"/>
          <p:cNvPicPr preferRelativeResize="0"/>
          <p:nvPr/>
        </p:nvPicPr>
        <p:blipFill rotWithShape="1">
          <a:blip r:embed="rId3">
            <a:alphaModFix/>
          </a:blip>
          <a:srcRect b="0" l="0" r="0" t="0"/>
          <a:stretch/>
        </p:blipFill>
        <p:spPr>
          <a:xfrm>
            <a:off x="11452862" y="2640686"/>
            <a:ext cx="1919536" cy="1919536"/>
          </a:xfrm>
          <a:prstGeom prst="rect">
            <a:avLst/>
          </a:prstGeom>
          <a:noFill/>
          <a:ln>
            <a:noFill/>
          </a:ln>
        </p:spPr>
      </p:pic>
      <p:pic>
        <p:nvPicPr>
          <p:cNvPr id="126" name="Google Shape;126;p16"/>
          <p:cNvPicPr preferRelativeResize="0"/>
          <p:nvPr/>
        </p:nvPicPr>
        <p:blipFill rotWithShape="1">
          <a:blip r:embed="rId8">
            <a:alphaModFix/>
          </a:blip>
          <a:srcRect b="0" l="0" r="0" t="0"/>
          <a:stretch/>
        </p:blipFill>
        <p:spPr>
          <a:xfrm>
            <a:off x="9526487" y="5334217"/>
            <a:ext cx="787600" cy="787608"/>
          </a:xfrm>
          <a:prstGeom prst="rect">
            <a:avLst/>
          </a:prstGeom>
          <a:noFill/>
          <a:ln>
            <a:noFill/>
          </a:ln>
        </p:spPr>
      </p:pic>
      <p:pic>
        <p:nvPicPr>
          <p:cNvPr id="127" name="Google Shape;127;p16"/>
          <p:cNvPicPr preferRelativeResize="0"/>
          <p:nvPr/>
        </p:nvPicPr>
        <p:blipFill rotWithShape="1">
          <a:blip r:embed="rId8">
            <a:alphaModFix/>
          </a:blip>
          <a:srcRect b="0" l="0" r="0" t="0"/>
          <a:stretch/>
        </p:blipFill>
        <p:spPr>
          <a:xfrm>
            <a:off x="10231087" y="5334217"/>
            <a:ext cx="787600" cy="787608"/>
          </a:xfrm>
          <a:prstGeom prst="rect">
            <a:avLst/>
          </a:prstGeom>
          <a:noFill/>
          <a:ln>
            <a:noFill/>
          </a:ln>
        </p:spPr>
      </p:pic>
      <p:pic>
        <p:nvPicPr>
          <p:cNvPr id="128" name="Google Shape;128;p16"/>
          <p:cNvPicPr preferRelativeResize="0"/>
          <p:nvPr/>
        </p:nvPicPr>
        <p:blipFill rotWithShape="1">
          <a:blip r:embed="rId8">
            <a:alphaModFix/>
          </a:blip>
          <a:srcRect b="0" l="0" r="0" t="0"/>
          <a:stretch/>
        </p:blipFill>
        <p:spPr>
          <a:xfrm>
            <a:off x="10922050" y="5334217"/>
            <a:ext cx="787600" cy="787608"/>
          </a:xfrm>
          <a:prstGeom prst="rect">
            <a:avLst/>
          </a:prstGeom>
          <a:noFill/>
          <a:ln>
            <a:noFill/>
          </a:ln>
        </p:spPr>
      </p:pic>
      <p:pic>
        <p:nvPicPr>
          <p:cNvPr id="129" name="Google Shape;129;p16"/>
          <p:cNvPicPr preferRelativeResize="0"/>
          <p:nvPr/>
        </p:nvPicPr>
        <p:blipFill rotWithShape="1">
          <a:blip r:embed="rId8">
            <a:alphaModFix/>
          </a:blip>
          <a:srcRect b="0" l="0" r="0" t="0"/>
          <a:stretch/>
        </p:blipFill>
        <p:spPr>
          <a:xfrm>
            <a:off x="11647600" y="5334217"/>
            <a:ext cx="787600" cy="787608"/>
          </a:xfrm>
          <a:prstGeom prst="rect">
            <a:avLst/>
          </a:prstGeom>
          <a:noFill/>
          <a:ln>
            <a:noFill/>
          </a:ln>
        </p:spPr>
      </p:pic>
      <p:pic>
        <p:nvPicPr>
          <p:cNvPr id="130" name="Google Shape;130;p16"/>
          <p:cNvPicPr preferRelativeResize="0"/>
          <p:nvPr/>
        </p:nvPicPr>
        <p:blipFill rotWithShape="1">
          <a:blip r:embed="rId8">
            <a:alphaModFix/>
          </a:blip>
          <a:srcRect b="0" l="0" r="0" t="0"/>
          <a:stretch/>
        </p:blipFill>
        <p:spPr>
          <a:xfrm>
            <a:off x="10922062" y="6121817"/>
            <a:ext cx="787600" cy="787608"/>
          </a:xfrm>
          <a:prstGeom prst="rect">
            <a:avLst/>
          </a:prstGeom>
          <a:noFill/>
          <a:ln>
            <a:noFill/>
          </a:ln>
        </p:spPr>
      </p:pic>
      <p:pic>
        <p:nvPicPr>
          <p:cNvPr id="131" name="Google Shape;131;p16"/>
          <p:cNvPicPr preferRelativeResize="0"/>
          <p:nvPr/>
        </p:nvPicPr>
        <p:blipFill rotWithShape="1">
          <a:blip r:embed="rId8">
            <a:alphaModFix/>
          </a:blip>
          <a:srcRect b="0" l="0" r="0" t="0"/>
          <a:stretch/>
        </p:blipFill>
        <p:spPr>
          <a:xfrm>
            <a:off x="10231087" y="6121817"/>
            <a:ext cx="787600" cy="787608"/>
          </a:xfrm>
          <a:prstGeom prst="rect">
            <a:avLst/>
          </a:prstGeom>
          <a:noFill/>
          <a:ln>
            <a:noFill/>
          </a:ln>
        </p:spPr>
      </p:pic>
      <p:pic>
        <p:nvPicPr>
          <p:cNvPr id="132" name="Google Shape;132;p16"/>
          <p:cNvPicPr preferRelativeResize="0"/>
          <p:nvPr/>
        </p:nvPicPr>
        <p:blipFill rotWithShape="1">
          <a:blip r:embed="rId8">
            <a:alphaModFix/>
          </a:blip>
          <a:srcRect b="0" l="0" r="0" t="0"/>
          <a:stretch/>
        </p:blipFill>
        <p:spPr>
          <a:xfrm>
            <a:off x="9540112" y="6121817"/>
            <a:ext cx="787600" cy="787608"/>
          </a:xfrm>
          <a:prstGeom prst="rect">
            <a:avLst/>
          </a:prstGeom>
          <a:noFill/>
          <a:ln>
            <a:noFill/>
          </a:ln>
        </p:spPr>
      </p:pic>
      <p:pic>
        <p:nvPicPr>
          <p:cNvPr id="133" name="Google Shape;133;p16"/>
          <p:cNvPicPr preferRelativeResize="0"/>
          <p:nvPr/>
        </p:nvPicPr>
        <p:blipFill rotWithShape="1">
          <a:blip r:embed="rId8">
            <a:alphaModFix/>
          </a:blip>
          <a:srcRect b="0" l="0" r="0" t="0"/>
          <a:stretch/>
        </p:blipFill>
        <p:spPr>
          <a:xfrm>
            <a:off x="7978537" y="6343917"/>
            <a:ext cx="787600" cy="787608"/>
          </a:xfrm>
          <a:prstGeom prst="rect">
            <a:avLst/>
          </a:prstGeom>
          <a:noFill/>
          <a:ln>
            <a:noFill/>
          </a:ln>
        </p:spPr>
      </p:pic>
      <p:pic>
        <p:nvPicPr>
          <p:cNvPr id="134" name="Google Shape;134;p16"/>
          <p:cNvPicPr preferRelativeResize="0"/>
          <p:nvPr/>
        </p:nvPicPr>
        <p:blipFill rotWithShape="1">
          <a:blip r:embed="rId8">
            <a:alphaModFix/>
          </a:blip>
          <a:srcRect b="0" l="0" r="0" t="0"/>
          <a:stretch/>
        </p:blipFill>
        <p:spPr>
          <a:xfrm>
            <a:off x="7204562" y="6812692"/>
            <a:ext cx="787600" cy="787608"/>
          </a:xfrm>
          <a:prstGeom prst="rect">
            <a:avLst/>
          </a:prstGeom>
          <a:noFill/>
          <a:ln>
            <a:noFill/>
          </a:ln>
        </p:spPr>
      </p:pic>
      <p:pic>
        <p:nvPicPr>
          <p:cNvPr id="135" name="Google Shape;135;p16"/>
          <p:cNvPicPr preferRelativeResize="0"/>
          <p:nvPr/>
        </p:nvPicPr>
        <p:blipFill rotWithShape="1">
          <a:blip r:embed="rId8">
            <a:alphaModFix/>
          </a:blip>
          <a:srcRect b="0" l="0" r="0" t="0"/>
          <a:stretch/>
        </p:blipFill>
        <p:spPr>
          <a:xfrm>
            <a:off x="8755925" y="5847217"/>
            <a:ext cx="787600" cy="787608"/>
          </a:xfrm>
          <a:prstGeom prst="rect">
            <a:avLst/>
          </a:prstGeom>
          <a:noFill/>
          <a:ln>
            <a:noFill/>
          </a:ln>
        </p:spPr>
      </p:pic>
      <p:pic>
        <p:nvPicPr>
          <p:cNvPr id="136" name="Google Shape;136;p16"/>
          <p:cNvPicPr preferRelativeResize="0"/>
          <p:nvPr/>
        </p:nvPicPr>
        <p:blipFill rotWithShape="1">
          <a:blip r:embed="rId8">
            <a:alphaModFix/>
          </a:blip>
          <a:srcRect b="0" l="0" r="0" t="0"/>
          <a:stretch/>
        </p:blipFill>
        <p:spPr>
          <a:xfrm>
            <a:off x="8755937" y="6634817"/>
            <a:ext cx="787600" cy="787608"/>
          </a:xfrm>
          <a:prstGeom prst="rect">
            <a:avLst/>
          </a:prstGeom>
          <a:noFill/>
          <a:ln>
            <a:noFill/>
          </a:ln>
        </p:spPr>
      </p:pic>
      <p:pic>
        <p:nvPicPr>
          <p:cNvPr id="137" name="Google Shape;137;p16"/>
          <p:cNvPicPr preferRelativeResize="0"/>
          <p:nvPr/>
        </p:nvPicPr>
        <p:blipFill rotWithShape="1">
          <a:blip r:embed="rId8">
            <a:alphaModFix/>
          </a:blip>
          <a:srcRect b="0" l="0" r="0" t="0"/>
          <a:stretch/>
        </p:blipFill>
        <p:spPr>
          <a:xfrm>
            <a:off x="11647612" y="6121817"/>
            <a:ext cx="787600" cy="7876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5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5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500"/>
                                        <p:tgtEl>
                                          <p:spTgt spid="1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2" name="Shape 142"/>
        <p:cNvGrpSpPr/>
        <p:nvPr/>
      </p:nvGrpSpPr>
      <p:grpSpPr>
        <a:xfrm>
          <a:off x="0" y="0"/>
          <a:ext cx="0" cy="0"/>
          <a:chOff x="0" y="0"/>
          <a:chExt cx="0" cy="0"/>
        </a:xfrm>
      </p:grpSpPr>
      <p:pic>
        <p:nvPicPr>
          <p:cNvPr id="143" name="Google Shape;143;p17"/>
          <p:cNvPicPr preferRelativeResize="0"/>
          <p:nvPr/>
        </p:nvPicPr>
        <p:blipFill rotWithShape="1">
          <a:blip r:embed="rId3">
            <a:alphaModFix/>
          </a:blip>
          <a:srcRect b="0" l="0" r="0" t="0"/>
          <a:stretch/>
        </p:blipFill>
        <p:spPr>
          <a:xfrm>
            <a:off x="296200" y="907461"/>
            <a:ext cx="8965450" cy="5043076"/>
          </a:xfrm>
          <a:prstGeom prst="rect">
            <a:avLst/>
          </a:prstGeom>
          <a:noFill/>
          <a:ln>
            <a:noFill/>
          </a:ln>
        </p:spPr>
      </p:pic>
      <p:pic>
        <p:nvPicPr>
          <p:cNvPr id="144" name="Google Shape;144;p17"/>
          <p:cNvPicPr preferRelativeResize="0"/>
          <p:nvPr/>
        </p:nvPicPr>
        <p:blipFill rotWithShape="1">
          <a:blip r:embed="rId4">
            <a:alphaModFix/>
          </a:blip>
          <a:srcRect b="0" l="0" r="0" t="0"/>
          <a:stretch/>
        </p:blipFill>
        <p:spPr>
          <a:xfrm>
            <a:off x="9950828" y="309473"/>
            <a:ext cx="1732725" cy="1732714"/>
          </a:xfrm>
          <a:prstGeom prst="rect">
            <a:avLst/>
          </a:prstGeom>
          <a:noFill/>
          <a:ln>
            <a:noFill/>
          </a:ln>
        </p:spPr>
      </p:pic>
      <p:pic>
        <p:nvPicPr>
          <p:cNvPr id="145" name="Google Shape;145;p17"/>
          <p:cNvPicPr preferRelativeResize="0"/>
          <p:nvPr/>
        </p:nvPicPr>
        <p:blipFill rotWithShape="1">
          <a:blip r:embed="rId5">
            <a:alphaModFix/>
          </a:blip>
          <a:srcRect b="0" l="0" r="0" t="0"/>
          <a:stretch/>
        </p:blipFill>
        <p:spPr>
          <a:xfrm rot="8100011">
            <a:off x="9717260" y="1575394"/>
            <a:ext cx="2199855" cy="2199855"/>
          </a:xfrm>
          <a:prstGeom prst="rect">
            <a:avLst/>
          </a:prstGeom>
          <a:noFill/>
          <a:ln>
            <a:noFill/>
          </a:ln>
        </p:spPr>
      </p:pic>
      <p:sp>
        <p:nvSpPr>
          <p:cNvPr id="146" name="Google Shape;146;p17"/>
          <p:cNvSpPr txBox="1"/>
          <p:nvPr/>
        </p:nvSpPr>
        <p:spPr>
          <a:xfrm>
            <a:off x="9875400" y="114775"/>
            <a:ext cx="22572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Calibri"/>
                <a:ea typeface="Calibri"/>
                <a:cs typeface="Calibri"/>
                <a:sym typeface="Calibri"/>
              </a:rPr>
              <a:t>Character Art</a:t>
            </a:r>
            <a:endParaRPr sz="2400">
              <a:solidFill>
                <a:schemeClr val="lt1"/>
              </a:solidFill>
              <a:latin typeface="Calibri"/>
              <a:ea typeface="Calibri"/>
              <a:cs typeface="Calibri"/>
              <a:sym typeface="Calibri"/>
            </a:endParaRPr>
          </a:p>
        </p:txBody>
      </p:sp>
      <p:sp>
        <p:nvSpPr>
          <p:cNvPr id="147" name="Google Shape;147;p17"/>
          <p:cNvSpPr txBox="1"/>
          <p:nvPr/>
        </p:nvSpPr>
        <p:spPr>
          <a:xfrm>
            <a:off x="10156550" y="1804350"/>
            <a:ext cx="15270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Calibri"/>
                <a:ea typeface="Calibri"/>
                <a:cs typeface="Calibri"/>
                <a:sym typeface="Calibri"/>
              </a:rPr>
              <a:t>Turret </a:t>
            </a:r>
            <a:r>
              <a:rPr lang="en-GB" sz="2400">
                <a:solidFill>
                  <a:schemeClr val="lt1"/>
                </a:solidFill>
                <a:latin typeface="Calibri"/>
                <a:ea typeface="Calibri"/>
                <a:cs typeface="Calibri"/>
                <a:sym typeface="Calibri"/>
              </a:rPr>
              <a:t>Art</a:t>
            </a:r>
            <a:endParaRPr sz="2400">
              <a:solidFill>
                <a:schemeClr val="lt1"/>
              </a:solidFill>
              <a:latin typeface="Calibri"/>
              <a:ea typeface="Calibri"/>
              <a:cs typeface="Calibri"/>
              <a:sym typeface="Calibri"/>
            </a:endParaRPr>
          </a:p>
        </p:txBody>
      </p:sp>
      <p:pic>
        <p:nvPicPr>
          <p:cNvPr id="148" name="Google Shape;148;p17"/>
          <p:cNvPicPr preferRelativeResize="0"/>
          <p:nvPr/>
        </p:nvPicPr>
        <p:blipFill rotWithShape="1">
          <a:blip r:embed="rId6">
            <a:alphaModFix/>
          </a:blip>
          <a:srcRect b="0" l="0" r="0" t="0"/>
          <a:stretch/>
        </p:blipFill>
        <p:spPr>
          <a:xfrm>
            <a:off x="9568248" y="5534974"/>
            <a:ext cx="757641" cy="757635"/>
          </a:xfrm>
          <a:prstGeom prst="rect">
            <a:avLst/>
          </a:prstGeom>
          <a:noFill/>
          <a:ln>
            <a:noFill/>
          </a:ln>
        </p:spPr>
      </p:pic>
      <p:pic>
        <p:nvPicPr>
          <p:cNvPr id="149" name="Google Shape;149;p17"/>
          <p:cNvPicPr preferRelativeResize="0"/>
          <p:nvPr/>
        </p:nvPicPr>
        <p:blipFill rotWithShape="1">
          <a:blip r:embed="rId7">
            <a:alphaModFix/>
          </a:blip>
          <a:srcRect b="0" l="0" r="0" t="0"/>
          <a:stretch/>
        </p:blipFill>
        <p:spPr>
          <a:xfrm>
            <a:off x="10352016" y="5533525"/>
            <a:ext cx="764337" cy="764331"/>
          </a:xfrm>
          <a:prstGeom prst="rect">
            <a:avLst/>
          </a:prstGeom>
          <a:noFill/>
          <a:ln>
            <a:noFill/>
          </a:ln>
        </p:spPr>
      </p:pic>
      <p:pic>
        <p:nvPicPr>
          <p:cNvPr id="150" name="Google Shape;150;p17"/>
          <p:cNvPicPr preferRelativeResize="0"/>
          <p:nvPr/>
        </p:nvPicPr>
        <p:blipFill rotWithShape="1">
          <a:blip r:embed="rId8">
            <a:alphaModFix/>
          </a:blip>
          <a:srcRect b="0" l="0" r="0" t="0"/>
          <a:stretch/>
        </p:blipFill>
        <p:spPr>
          <a:xfrm>
            <a:off x="9553347" y="3947922"/>
            <a:ext cx="787600" cy="787597"/>
          </a:xfrm>
          <a:prstGeom prst="rect">
            <a:avLst/>
          </a:prstGeom>
          <a:noFill/>
          <a:ln>
            <a:noFill/>
          </a:ln>
        </p:spPr>
      </p:pic>
      <p:pic>
        <p:nvPicPr>
          <p:cNvPr id="151" name="Google Shape;151;p17"/>
          <p:cNvPicPr preferRelativeResize="0"/>
          <p:nvPr/>
        </p:nvPicPr>
        <p:blipFill rotWithShape="1">
          <a:blip r:embed="rId9">
            <a:alphaModFix/>
          </a:blip>
          <a:srcRect b="0" l="0" r="0" t="0"/>
          <a:stretch/>
        </p:blipFill>
        <p:spPr>
          <a:xfrm>
            <a:off x="9553287" y="4740717"/>
            <a:ext cx="787600" cy="787608"/>
          </a:xfrm>
          <a:prstGeom prst="rect">
            <a:avLst/>
          </a:prstGeom>
          <a:noFill/>
          <a:ln>
            <a:noFill/>
          </a:ln>
        </p:spPr>
      </p:pic>
      <p:pic>
        <p:nvPicPr>
          <p:cNvPr descr="Lined_Wall_Corner.png" id="152" name="Google Shape;152;p17"/>
          <p:cNvPicPr preferRelativeResize="0"/>
          <p:nvPr/>
        </p:nvPicPr>
        <p:blipFill rotWithShape="1">
          <a:blip r:embed="rId10">
            <a:alphaModFix/>
          </a:blip>
          <a:srcRect b="0" l="0" r="0" t="0"/>
          <a:stretch/>
        </p:blipFill>
        <p:spPr>
          <a:xfrm>
            <a:off x="11133365" y="5531627"/>
            <a:ext cx="764337" cy="764331"/>
          </a:xfrm>
          <a:prstGeom prst="rect">
            <a:avLst/>
          </a:prstGeom>
          <a:noFill/>
          <a:ln>
            <a:noFill/>
          </a:ln>
        </p:spPr>
      </p:pic>
      <p:pic>
        <p:nvPicPr>
          <p:cNvPr descr="platform1.png" id="153" name="Google Shape;153;p17"/>
          <p:cNvPicPr preferRelativeResize="0"/>
          <p:nvPr/>
        </p:nvPicPr>
        <p:blipFill rotWithShape="1">
          <a:blip r:embed="rId11">
            <a:alphaModFix/>
          </a:blip>
          <a:srcRect b="0" l="0" r="0" t="0"/>
          <a:stretch/>
        </p:blipFill>
        <p:spPr>
          <a:xfrm>
            <a:off x="10340921" y="3949835"/>
            <a:ext cx="787597" cy="787597"/>
          </a:xfrm>
          <a:prstGeom prst="rect">
            <a:avLst/>
          </a:prstGeom>
          <a:noFill/>
          <a:ln>
            <a:noFill/>
          </a:ln>
        </p:spPr>
      </p:pic>
      <p:pic>
        <p:nvPicPr>
          <p:cNvPr descr="platform2.png" id="154" name="Google Shape;154;p17"/>
          <p:cNvPicPr preferRelativeResize="0"/>
          <p:nvPr/>
        </p:nvPicPr>
        <p:blipFill rotWithShape="1">
          <a:blip r:embed="rId12">
            <a:alphaModFix/>
          </a:blip>
          <a:srcRect b="0" l="0" r="0" t="0"/>
          <a:stretch/>
        </p:blipFill>
        <p:spPr>
          <a:xfrm>
            <a:off x="10340950" y="4740723"/>
            <a:ext cx="787597" cy="787597"/>
          </a:xfrm>
          <a:prstGeom prst="rect">
            <a:avLst/>
          </a:prstGeom>
          <a:noFill/>
          <a:ln>
            <a:noFill/>
          </a:ln>
        </p:spPr>
      </p:pic>
      <p:pic>
        <p:nvPicPr>
          <p:cNvPr descr="platform3.png" id="155" name="Google Shape;155;p17"/>
          <p:cNvPicPr preferRelativeResize="0"/>
          <p:nvPr/>
        </p:nvPicPr>
        <p:blipFill rotWithShape="1">
          <a:blip r:embed="rId13">
            <a:alphaModFix/>
          </a:blip>
          <a:srcRect b="0" l="0" r="0" t="0"/>
          <a:stretch/>
        </p:blipFill>
        <p:spPr>
          <a:xfrm>
            <a:off x="11128548" y="3956631"/>
            <a:ext cx="773990" cy="773990"/>
          </a:xfrm>
          <a:prstGeom prst="rect">
            <a:avLst/>
          </a:prstGeom>
          <a:noFill/>
          <a:ln>
            <a:noFill/>
          </a:ln>
        </p:spPr>
      </p:pic>
      <p:pic>
        <p:nvPicPr>
          <p:cNvPr descr="platform4.png" id="156" name="Google Shape;156;p17"/>
          <p:cNvPicPr preferRelativeResize="0"/>
          <p:nvPr/>
        </p:nvPicPr>
        <p:blipFill rotWithShape="1">
          <a:blip r:embed="rId14">
            <a:alphaModFix/>
          </a:blip>
          <a:srcRect b="0" l="0" r="0" t="0"/>
          <a:stretch/>
        </p:blipFill>
        <p:spPr>
          <a:xfrm>
            <a:off x="11128547" y="4747527"/>
            <a:ext cx="773990" cy="773990"/>
          </a:xfrm>
          <a:prstGeom prst="rect">
            <a:avLst/>
          </a:prstGeom>
          <a:noFill/>
          <a:ln>
            <a:noFill/>
          </a:ln>
        </p:spPr>
      </p:pic>
      <p:sp>
        <p:nvSpPr>
          <p:cNvPr id="157" name="Google Shape;157;p17"/>
          <p:cNvSpPr txBox="1"/>
          <p:nvPr/>
        </p:nvSpPr>
        <p:spPr>
          <a:xfrm>
            <a:off x="9450075" y="3493925"/>
            <a:ext cx="25506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Calibri"/>
                <a:ea typeface="Calibri"/>
                <a:cs typeface="Calibri"/>
                <a:sym typeface="Calibri"/>
              </a:rPr>
              <a:t>Environmental</a:t>
            </a:r>
            <a:r>
              <a:rPr lang="en-GB" sz="2400">
                <a:solidFill>
                  <a:schemeClr val="lt1"/>
                </a:solidFill>
                <a:latin typeface="Calibri"/>
                <a:ea typeface="Calibri"/>
                <a:cs typeface="Calibri"/>
                <a:sym typeface="Calibri"/>
              </a:rPr>
              <a:t> Art</a:t>
            </a:r>
            <a:endParaRPr sz="2400">
              <a:solidFill>
                <a:schemeClr val="lt1"/>
              </a:solidFill>
              <a:latin typeface="Calibri"/>
              <a:ea typeface="Calibri"/>
              <a:cs typeface="Calibri"/>
              <a:sym typeface="Calibri"/>
            </a:endParaRPr>
          </a:p>
        </p:txBody>
      </p:sp>
      <p:sp>
        <p:nvSpPr>
          <p:cNvPr id="158" name="Google Shape;158;p17"/>
          <p:cNvSpPr txBox="1"/>
          <p:nvPr/>
        </p:nvSpPr>
        <p:spPr>
          <a:xfrm>
            <a:off x="296200" y="426200"/>
            <a:ext cx="87777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latin typeface="Calibri"/>
                <a:ea typeface="Calibri"/>
                <a:cs typeface="Calibri"/>
                <a:sym typeface="Calibri"/>
                <a:hlinkClick r:id="rId15"/>
              </a:rPr>
              <a:t>https://youtu.be/x7EqNRKcSDo</a:t>
            </a:r>
            <a:r>
              <a:rPr lang="en-GB">
                <a:solidFill>
                  <a:srgbClr val="FFFFFF"/>
                </a:solidFill>
                <a:latin typeface="Calibri"/>
                <a:ea typeface="Calibri"/>
                <a:cs typeface="Calibri"/>
                <a:sym typeface="Calibri"/>
              </a:rPr>
              <a:t> </a:t>
            </a:r>
            <a:endParaRPr>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2" name="Shape 162"/>
        <p:cNvGrpSpPr/>
        <p:nvPr/>
      </p:nvGrpSpPr>
      <p:grpSpPr>
        <a:xfrm>
          <a:off x="0" y="0"/>
          <a:ext cx="0" cy="0"/>
          <a:chOff x="0" y="0"/>
          <a:chExt cx="0" cy="0"/>
        </a:xfrm>
      </p:grpSpPr>
      <p:sp>
        <p:nvSpPr>
          <p:cNvPr id="163" name="Google Shape;163;p18"/>
          <p:cNvSpPr txBox="1"/>
          <p:nvPr>
            <p:ph type="ctrTitle"/>
          </p:nvPr>
        </p:nvSpPr>
        <p:spPr>
          <a:xfrm>
            <a:off x="1524000" y="-1193800"/>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GB">
                <a:solidFill>
                  <a:schemeClr val="lt1"/>
                </a:solidFill>
              </a:rPr>
              <a:t>High Level Game Loop</a:t>
            </a:r>
            <a:endParaRPr/>
          </a:p>
        </p:txBody>
      </p:sp>
      <p:sp>
        <p:nvSpPr>
          <p:cNvPr id="164" name="Google Shape;164;p18"/>
          <p:cNvSpPr txBox="1"/>
          <p:nvPr>
            <p:ph idx="1" type="subTitle"/>
          </p:nvPr>
        </p:nvSpPr>
        <p:spPr>
          <a:xfrm>
            <a:off x="1297172" y="3043810"/>
            <a:ext cx="9597656" cy="602344"/>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Clr>
                <a:schemeClr val="lt1"/>
              </a:buClr>
              <a:buSzPts val="2800"/>
              <a:buFont typeface="Arial"/>
              <a:buChar char="•"/>
            </a:pPr>
            <a:r>
              <a:rPr lang="en-GB" sz="2800">
                <a:solidFill>
                  <a:schemeClr val="lt1"/>
                </a:solidFill>
              </a:rPr>
              <a:t>Encounter and overcome the puzzles within the room</a:t>
            </a:r>
            <a:endParaRPr/>
          </a:p>
          <a:p>
            <a:pPr indent="-165100" lvl="0" marL="342900" rtl="0" algn="ctr">
              <a:lnSpc>
                <a:spcPct val="90000"/>
              </a:lnSpc>
              <a:spcBef>
                <a:spcPts val="1000"/>
              </a:spcBef>
              <a:spcAft>
                <a:spcPts val="0"/>
              </a:spcAft>
              <a:buClr>
                <a:schemeClr val="dk1"/>
              </a:buClr>
              <a:buSzPts val="2800"/>
              <a:buFont typeface="Arial"/>
              <a:buNone/>
            </a:pPr>
            <a:r>
              <a:t/>
            </a:r>
            <a:endParaRPr sz="2800">
              <a:solidFill>
                <a:schemeClr val="lt1"/>
              </a:solidFill>
            </a:endParaRPr>
          </a:p>
        </p:txBody>
      </p:sp>
      <p:sp>
        <p:nvSpPr>
          <p:cNvPr id="165" name="Google Shape;165;p18"/>
          <p:cNvSpPr/>
          <p:nvPr/>
        </p:nvSpPr>
        <p:spPr>
          <a:xfrm>
            <a:off x="1996801" y="2007781"/>
            <a:ext cx="8198398" cy="52322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800"/>
              <a:buFont typeface="Arial"/>
              <a:buChar char="•"/>
            </a:pPr>
            <a:r>
              <a:rPr b="0" i="0" lang="en-GB" sz="2800" u="none" cap="none" strike="noStrike">
                <a:solidFill>
                  <a:schemeClr val="lt1"/>
                </a:solidFill>
                <a:latin typeface="Calibri"/>
                <a:ea typeface="Calibri"/>
                <a:cs typeface="Calibri"/>
                <a:sym typeface="Calibri"/>
              </a:rPr>
              <a:t>Enter a new room see the exit door in relation to MC</a:t>
            </a:r>
            <a:endParaRPr/>
          </a:p>
        </p:txBody>
      </p:sp>
      <p:sp>
        <p:nvSpPr>
          <p:cNvPr id="166" name="Google Shape;166;p18"/>
          <p:cNvSpPr/>
          <p:nvPr/>
        </p:nvSpPr>
        <p:spPr>
          <a:xfrm>
            <a:off x="4697636" y="4158963"/>
            <a:ext cx="2796728" cy="52322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800"/>
              <a:buFont typeface="Arial"/>
              <a:buChar char="•"/>
            </a:pPr>
            <a:r>
              <a:rPr b="0" i="0" lang="en-GB" sz="2800" u="none" cap="none" strike="noStrike">
                <a:solidFill>
                  <a:schemeClr val="lt1"/>
                </a:solidFill>
                <a:latin typeface="Calibri"/>
                <a:ea typeface="Calibri"/>
                <a:cs typeface="Calibri"/>
                <a:sym typeface="Calibri"/>
              </a:rPr>
              <a:t>Leave the room</a:t>
            </a:r>
            <a:endParaRPr/>
          </a:p>
        </p:txBody>
      </p:sp>
      <p:sp>
        <p:nvSpPr>
          <p:cNvPr id="167" name="Google Shape;167;p18"/>
          <p:cNvSpPr/>
          <p:nvPr/>
        </p:nvSpPr>
        <p:spPr>
          <a:xfrm>
            <a:off x="1218735" y="5194992"/>
            <a:ext cx="9754530" cy="52322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800"/>
              <a:buFont typeface="Arial"/>
              <a:buChar char="•"/>
            </a:pPr>
            <a:r>
              <a:rPr b="0" i="0" lang="en-GB" sz="2800" u="none" cap="none" strike="noStrike">
                <a:solidFill>
                  <a:schemeClr val="lt1"/>
                </a:solidFill>
                <a:latin typeface="Calibri"/>
                <a:ea typeface="Calibri"/>
                <a:cs typeface="Calibri"/>
                <a:sym typeface="Calibri"/>
              </a:rPr>
              <a:t>At the end of each floor destroy the previous floor and descend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1" name="Shape 171"/>
        <p:cNvGrpSpPr/>
        <p:nvPr/>
      </p:nvGrpSpPr>
      <p:grpSpPr>
        <a:xfrm>
          <a:off x="0" y="0"/>
          <a:ext cx="0" cy="0"/>
          <a:chOff x="0" y="0"/>
          <a:chExt cx="0" cy="0"/>
        </a:xfrm>
      </p:grpSpPr>
      <p:sp>
        <p:nvSpPr>
          <p:cNvPr id="172" name="Google Shape;17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alibri"/>
              <a:buNone/>
            </a:pPr>
            <a:r>
              <a:rPr lang="en-GB">
                <a:solidFill>
                  <a:schemeClr val="lt1"/>
                </a:solidFill>
              </a:rPr>
              <a:t>Deliverable</a:t>
            </a:r>
            <a:endParaRPr/>
          </a:p>
        </p:txBody>
      </p:sp>
      <p:sp>
        <p:nvSpPr>
          <p:cNvPr id="173" name="Google Shape;173;p19"/>
          <p:cNvSpPr txBox="1"/>
          <p:nvPr>
            <p:ph idx="1" type="body"/>
          </p:nvPr>
        </p:nvSpPr>
        <p:spPr>
          <a:xfrm>
            <a:off x="838200" y="1985198"/>
            <a:ext cx="10515600" cy="4707300"/>
          </a:xfrm>
          <a:prstGeom prst="rect">
            <a:avLst/>
          </a:prstGeom>
          <a:noFill/>
          <a:ln>
            <a:noFill/>
          </a:ln>
        </p:spPr>
        <p:txBody>
          <a:bodyPr anchorCtr="0" anchor="t" bIns="45700" lIns="91425" spcFirstLastPara="1" rIns="91425" wrap="square" tIns="45700">
            <a:noAutofit/>
          </a:bodyPr>
          <a:lstStyle/>
          <a:p>
            <a:pPr indent="-228600" lvl="0" marL="228600" rtl="0" algn="ctr">
              <a:lnSpc>
                <a:spcPct val="90000"/>
              </a:lnSpc>
              <a:spcBef>
                <a:spcPts val="0"/>
              </a:spcBef>
              <a:spcAft>
                <a:spcPts val="0"/>
              </a:spcAft>
              <a:buClr>
                <a:schemeClr val="lt1"/>
              </a:buClr>
              <a:buSzPts val="2800"/>
              <a:buChar char="•"/>
            </a:pPr>
            <a:r>
              <a:rPr lang="en-GB">
                <a:solidFill>
                  <a:schemeClr val="lt1"/>
                </a:solidFill>
              </a:rPr>
              <a:t>3 floors with 3 rooms in each</a:t>
            </a:r>
            <a:endParaRPr/>
          </a:p>
          <a:p>
            <a:pPr indent="0" lvl="0" marL="0" rtl="0" algn="ctr">
              <a:lnSpc>
                <a:spcPct val="90000"/>
              </a:lnSpc>
              <a:spcBef>
                <a:spcPts val="1000"/>
              </a:spcBef>
              <a:spcAft>
                <a:spcPts val="0"/>
              </a:spcAft>
              <a:buClr>
                <a:schemeClr val="dk1"/>
              </a:buClr>
              <a:buSzPts val="2800"/>
              <a:buNone/>
            </a:pPr>
            <a:r>
              <a:t/>
            </a:r>
            <a:endParaRPr>
              <a:solidFill>
                <a:schemeClr val="lt1"/>
              </a:solidFill>
            </a:endParaRPr>
          </a:p>
          <a:p>
            <a:pPr indent="-228600" lvl="0" marL="228600" rtl="0" algn="ctr">
              <a:lnSpc>
                <a:spcPct val="90000"/>
              </a:lnSpc>
              <a:spcBef>
                <a:spcPts val="1000"/>
              </a:spcBef>
              <a:spcAft>
                <a:spcPts val="0"/>
              </a:spcAft>
              <a:buClr>
                <a:schemeClr val="lt1"/>
              </a:buClr>
              <a:buSzPts val="2800"/>
              <a:buChar char="•"/>
            </a:pPr>
            <a:r>
              <a:rPr lang="en-GB">
                <a:solidFill>
                  <a:schemeClr val="lt1"/>
                </a:solidFill>
              </a:rPr>
              <a:t>Each floor will introduce a new enemy and projectile</a:t>
            </a:r>
            <a:endParaRPr/>
          </a:p>
          <a:p>
            <a:pPr indent="-50800" lvl="0" marL="228600" rtl="0" algn="ctr">
              <a:lnSpc>
                <a:spcPct val="90000"/>
              </a:lnSpc>
              <a:spcBef>
                <a:spcPts val="1000"/>
              </a:spcBef>
              <a:spcAft>
                <a:spcPts val="0"/>
              </a:spcAft>
              <a:buClr>
                <a:schemeClr val="dk1"/>
              </a:buClr>
              <a:buSzPts val="2800"/>
              <a:buNone/>
            </a:pPr>
            <a:r>
              <a:t/>
            </a:r>
            <a:endParaRPr>
              <a:solidFill>
                <a:schemeClr val="lt1"/>
              </a:solidFill>
            </a:endParaRPr>
          </a:p>
          <a:p>
            <a:pPr indent="-228600" lvl="0" marL="228600" rtl="0" algn="ctr">
              <a:lnSpc>
                <a:spcPct val="90000"/>
              </a:lnSpc>
              <a:spcBef>
                <a:spcPts val="1000"/>
              </a:spcBef>
              <a:spcAft>
                <a:spcPts val="0"/>
              </a:spcAft>
              <a:buClr>
                <a:schemeClr val="lt1"/>
              </a:buClr>
              <a:buSzPts val="2800"/>
              <a:buChar char="•"/>
            </a:pPr>
            <a:r>
              <a:rPr lang="en-GB">
                <a:solidFill>
                  <a:schemeClr val="lt1"/>
                </a:solidFill>
              </a:rPr>
              <a:t>Fluid shield movement (In order to better increase immersion)</a:t>
            </a:r>
            <a:endParaRPr/>
          </a:p>
          <a:p>
            <a:pPr indent="-50800" lvl="0" marL="228600" rtl="0" algn="ctr">
              <a:lnSpc>
                <a:spcPct val="90000"/>
              </a:lnSpc>
              <a:spcBef>
                <a:spcPts val="1000"/>
              </a:spcBef>
              <a:spcAft>
                <a:spcPts val="0"/>
              </a:spcAft>
              <a:buClr>
                <a:schemeClr val="dk1"/>
              </a:buClr>
              <a:buSzPts val="2800"/>
              <a:buNone/>
            </a:pPr>
            <a:r>
              <a:t/>
            </a:r>
            <a:endParaRPr>
              <a:solidFill>
                <a:schemeClr val="lt1"/>
              </a:solidFill>
            </a:endParaRPr>
          </a:p>
          <a:p>
            <a:pPr indent="-228600" lvl="0" marL="228600" rtl="0" algn="ctr">
              <a:lnSpc>
                <a:spcPct val="90000"/>
              </a:lnSpc>
              <a:spcBef>
                <a:spcPts val="1000"/>
              </a:spcBef>
              <a:spcAft>
                <a:spcPts val="0"/>
              </a:spcAft>
              <a:buClr>
                <a:schemeClr val="lt1"/>
              </a:buClr>
              <a:buSzPts val="2800"/>
              <a:buChar char="•"/>
            </a:pPr>
            <a:r>
              <a:rPr lang="en-GB">
                <a:solidFill>
                  <a:schemeClr val="lt1"/>
                </a:solidFill>
              </a:rPr>
              <a:t>Instant respawn (To reduce frustration)</a:t>
            </a:r>
            <a:endParaRPr/>
          </a:p>
          <a:p>
            <a:pPr indent="-50800" lvl="0" marL="228600" rtl="0" algn="ctr">
              <a:lnSpc>
                <a:spcPct val="90000"/>
              </a:lnSpc>
              <a:spcBef>
                <a:spcPts val="1000"/>
              </a:spcBef>
              <a:spcAft>
                <a:spcPts val="0"/>
              </a:spcAft>
              <a:buClr>
                <a:schemeClr val="dk1"/>
              </a:buClr>
              <a:buSzPts val="2800"/>
              <a:buNone/>
            </a:pPr>
            <a:r>
              <a:t/>
            </a:r>
            <a:endParaRPr>
              <a:solidFill>
                <a:schemeClr val="lt1"/>
              </a:solidFill>
            </a:endParaRPr>
          </a:p>
          <a:p>
            <a:pPr indent="-50800" lvl="0" marL="228600" rtl="0" algn="ctr">
              <a:lnSpc>
                <a:spcPct val="90000"/>
              </a:lnSpc>
              <a:spcBef>
                <a:spcPts val="1000"/>
              </a:spcBef>
              <a:spcAft>
                <a:spcPts val="0"/>
              </a:spcAft>
              <a:buClr>
                <a:schemeClr val="dk1"/>
              </a:buClr>
              <a:buSzPts val="2800"/>
              <a:buNone/>
            </a:pPr>
            <a:r>
              <a:t/>
            </a:r>
            <a:endParaRPr>
              <a:solidFill>
                <a:schemeClr val="lt1"/>
              </a:solidFill>
            </a:endParaRPr>
          </a:p>
          <a:p>
            <a:pPr indent="0" lvl="0" marL="0" rtl="0" algn="ctr">
              <a:lnSpc>
                <a:spcPct val="90000"/>
              </a:lnSpc>
              <a:spcBef>
                <a:spcPts val="1000"/>
              </a:spcBef>
              <a:spcAft>
                <a:spcPts val="0"/>
              </a:spcAft>
              <a:buClr>
                <a:schemeClr val="dk1"/>
              </a:buClr>
              <a:buSzPts val="2800"/>
              <a:buNone/>
            </a:pPr>
            <a:r>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5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5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5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5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5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5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500"/>
                                        <p:tgtEl>
                                          <p:spTgt spid="1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animEffect filter="fade" transition="in">
                                      <p:cBhvr>
                                        <p:cTn dur="500"/>
                                        <p:tgtEl>
                                          <p:spTgt spid="1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animEffect filter="fade" transition="in">
                                      <p:cBhvr>
                                        <p:cTn dur="500"/>
                                        <p:tgtEl>
                                          <p:spTgt spid="17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animEffect filter="fade" transition="in">
                                      <p:cBhvr>
                                        <p:cTn dur="500"/>
                                        <p:tgtEl>
                                          <p:spTgt spid="17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7" name="Shape 177"/>
        <p:cNvGrpSpPr/>
        <p:nvPr/>
      </p:nvGrpSpPr>
      <p:grpSpPr>
        <a:xfrm>
          <a:off x="0" y="0"/>
          <a:ext cx="0" cy="0"/>
          <a:chOff x="0" y="0"/>
          <a:chExt cx="0" cy="0"/>
        </a:xfrm>
      </p:grpSpPr>
      <p:sp>
        <p:nvSpPr>
          <p:cNvPr id="178" name="Google Shape;17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alibri"/>
              <a:buNone/>
            </a:pPr>
            <a:r>
              <a:rPr lang="en-GB">
                <a:solidFill>
                  <a:schemeClr val="lt1"/>
                </a:solidFill>
              </a:rPr>
              <a:t>Player Response</a:t>
            </a:r>
            <a:endParaRPr/>
          </a:p>
        </p:txBody>
      </p:sp>
      <p:sp>
        <p:nvSpPr>
          <p:cNvPr id="179" name="Google Shape;179;p20"/>
          <p:cNvSpPr txBox="1"/>
          <p:nvPr>
            <p:ph idx="1" type="body"/>
          </p:nvPr>
        </p:nvSpPr>
        <p:spPr>
          <a:xfrm>
            <a:off x="2134377" y="2589650"/>
            <a:ext cx="7923245" cy="234233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None/>
            </a:pPr>
            <a:r>
              <a:rPr lang="en-GB">
                <a:solidFill>
                  <a:schemeClr val="lt1"/>
                </a:solidFill>
              </a:rPr>
              <a:t>“The learning curve was just right, to me. As soon as I got used to a new puzzle type, a new one would be thrown in - and then the inevitable combination levels. I can't even imagine the amount of planning to just create each level. Well done!”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500"/>
                                        <p:tgtEl>
                                          <p:spTgt spid="17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3" name="Shape 183"/>
        <p:cNvGrpSpPr/>
        <p:nvPr/>
      </p:nvGrpSpPr>
      <p:grpSpPr>
        <a:xfrm>
          <a:off x="0" y="0"/>
          <a:ext cx="0" cy="0"/>
          <a:chOff x="0" y="0"/>
          <a:chExt cx="0" cy="0"/>
        </a:xfrm>
      </p:grpSpPr>
      <p:sp>
        <p:nvSpPr>
          <p:cNvPr id="184" name="Google Shape;184;p21"/>
          <p:cNvSpPr txBox="1"/>
          <p:nvPr>
            <p:ph type="title"/>
          </p:nvPr>
        </p:nvSpPr>
        <p:spPr>
          <a:xfrm>
            <a:off x="898359" y="2627062"/>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alibri"/>
              <a:buNone/>
            </a:pPr>
            <a:r>
              <a:rPr lang="en-GB">
                <a:solidFill>
                  <a:schemeClr val="lt1"/>
                </a:solidFill>
              </a:rPr>
              <a:t>Questions?</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