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64" r:id="rId5"/>
    <p:sldId id="265"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9" d="100"/>
          <a:sy n="109" d="100"/>
        </p:scale>
        <p:origin x="6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8A67A-E5EF-4D05-908E-FEF9884A007B}" type="datetimeFigureOut">
              <a:rPr lang="en-GB" smtClean="0"/>
              <a:t>06/03/2019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E2511-1684-4ADB-9312-E499121E8FCB}" type="slidenum">
              <a:rPr lang="en-GB" smtClean="0"/>
              <a:t>‹#›</a:t>
            </a:fld>
            <a:endParaRPr lang="en-GB"/>
          </a:p>
        </p:txBody>
      </p:sp>
    </p:spTree>
    <p:extLst>
      <p:ext uri="{BB962C8B-B14F-4D97-AF65-F5344CB8AC3E}">
        <p14:creationId xmlns:p14="http://schemas.microsoft.com/office/powerpoint/2010/main" val="144301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a:t>
            </a:r>
            <a:r>
              <a:rPr lang="en-GB" baseline="0" dirty="0" smtClean="0"/>
              <a:t> brief asks us to make a single-player game, pick a genre, select a mechanic and change it. So we made a Single-player 2D platformer game but instead of the player pressing Space to jump, the player will use the mouse to drag and drop tracks. The player will need to have quick reactions and fast decision-making when playing the game.</a:t>
            </a:r>
            <a:endParaRPr lang="en-GB" dirty="0"/>
          </a:p>
        </p:txBody>
      </p:sp>
      <p:sp>
        <p:nvSpPr>
          <p:cNvPr id="4" name="Slide Number Placeholder 3"/>
          <p:cNvSpPr>
            <a:spLocks noGrp="1"/>
          </p:cNvSpPr>
          <p:nvPr>
            <p:ph type="sldNum" sz="quarter" idx="10"/>
          </p:nvPr>
        </p:nvSpPr>
        <p:spPr/>
        <p:txBody>
          <a:bodyPr/>
          <a:lstStyle/>
          <a:p>
            <a:fld id="{222E2511-1684-4ADB-9312-E499121E8FCB}" type="slidenum">
              <a:rPr lang="en-GB" smtClean="0"/>
              <a:t>2</a:t>
            </a:fld>
            <a:endParaRPr lang="en-GB"/>
          </a:p>
        </p:txBody>
      </p:sp>
    </p:spTree>
    <p:extLst>
      <p:ext uri="{BB962C8B-B14F-4D97-AF65-F5344CB8AC3E}">
        <p14:creationId xmlns:p14="http://schemas.microsoft.com/office/powerpoint/2010/main" val="16231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want the player to experience</a:t>
            </a:r>
            <a:r>
              <a:rPr lang="en-GB" baseline="0" dirty="0" smtClean="0"/>
              <a:t> </a:t>
            </a:r>
            <a:r>
              <a:rPr lang="en-GB" baseline="0" dirty="0" err="1" smtClean="0"/>
              <a:t>Fiero</a:t>
            </a:r>
            <a:r>
              <a:rPr lang="en-GB" baseline="0" dirty="0" smtClean="0"/>
              <a:t>, a sense of triumph when a player either reaches a certain distance or score while collecting gold. Also create stress for the player, build tension through the constant need of fast reactions </a:t>
            </a:r>
            <a:r>
              <a:rPr lang="en-GB" baseline="0" dirty="0" smtClean="0"/>
              <a:t>and relief through the inevitable player death.</a:t>
            </a:r>
            <a:endParaRPr lang="en-GB" dirty="0"/>
          </a:p>
        </p:txBody>
      </p:sp>
      <p:sp>
        <p:nvSpPr>
          <p:cNvPr id="4" name="Slide Number Placeholder 3"/>
          <p:cNvSpPr>
            <a:spLocks noGrp="1"/>
          </p:cNvSpPr>
          <p:nvPr>
            <p:ph type="sldNum" sz="quarter" idx="10"/>
          </p:nvPr>
        </p:nvSpPr>
        <p:spPr/>
        <p:txBody>
          <a:bodyPr/>
          <a:lstStyle/>
          <a:p>
            <a:fld id="{222E2511-1684-4ADB-9312-E499121E8FCB}" type="slidenum">
              <a:rPr lang="en-GB" smtClean="0"/>
              <a:t>5</a:t>
            </a:fld>
            <a:endParaRPr lang="en-GB"/>
          </a:p>
        </p:txBody>
      </p:sp>
    </p:spTree>
    <p:extLst>
      <p:ext uri="{BB962C8B-B14F-4D97-AF65-F5344CB8AC3E}">
        <p14:creationId xmlns:p14="http://schemas.microsoft.com/office/powerpoint/2010/main" val="302423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90509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35B1F1-B55C-4230-B19E-D1BE60CCE15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66118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7636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2111500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044527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663486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844801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043780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85336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03316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4246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5B1F1-B55C-4230-B19E-D1BE60CCE15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25748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5B1F1-B55C-4230-B19E-D1BE60CCE15D}"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52687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5B1F1-B55C-4230-B19E-D1BE60CCE15D}"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08851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5B1F1-B55C-4230-B19E-D1BE60CCE15D}"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427257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35B1F1-B55C-4230-B19E-D1BE60CCE15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43115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35B1F1-B55C-4230-B19E-D1BE60CCE15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54990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5B1F1-B55C-4230-B19E-D1BE60CCE15D}" type="datetimeFigureOut">
              <a:rPr lang="en-US" smtClean="0"/>
              <a:t>3/6/2019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F4ECF3-5D96-4B5D-A169-F87F5B973DD7}" type="slidenum">
              <a:rPr lang="en-US" smtClean="0"/>
              <a:t>‹#›</a:t>
            </a:fld>
            <a:endParaRPr lang="en-US"/>
          </a:p>
        </p:txBody>
      </p:sp>
    </p:spTree>
    <p:extLst>
      <p:ext uri="{BB962C8B-B14F-4D97-AF65-F5344CB8AC3E}">
        <p14:creationId xmlns:p14="http://schemas.microsoft.com/office/powerpoint/2010/main" val="35895327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otWon8BLhx8" TargetMode="External"/><Relationship Id="rId5" Type="http://schemas.openxmlformats.org/officeDocument/2006/relationships/image" Target="../media/image15.jpeg"/><Relationship Id="rId4" Type="http://schemas.openxmlformats.org/officeDocument/2006/relationships/hyperlink" Target="https://youtu.be/otWon8BLhx8"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57" name="Rectangle 44">
            <a:extLst>
              <a:ext uri="{FF2B5EF4-FFF2-40B4-BE49-F238E27FC236}">
                <a16:creationId xmlns:a16="http://schemas.microsoft.com/office/drawing/2014/main" id="{CE3D4922-3D1C-4679-9A86-15BFC1A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46">
            <a:extLst>
              <a:ext uri="{FF2B5EF4-FFF2-40B4-BE49-F238E27FC236}">
                <a16:creationId xmlns:a16="http://schemas.microsoft.com/office/drawing/2014/main" id="{164E9BCF-1B67-4514-808C-A5DCBDEB4A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9" name="Group 48">
            <a:extLst>
              <a:ext uri="{FF2B5EF4-FFF2-40B4-BE49-F238E27FC236}">
                <a16:creationId xmlns:a16="http://schemas.microsoft.com/office/drawing/2014/main" id="{32238778-9D1D-45F4-BB78-76F208A224B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0" name="Freeform 6">
              <a:extLst>
                <a:ext uri="{FF2B5EF4-FFF2-40B4-BE49-F238E27FC236}">
                  <a16:creationId xmlns:a16="http://schemas.microsoft.com/office/drawing/2014/main" id="{93667F4D-F2CD-4E50-BACC-24766910F7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1" name="Freeform 7">
              <a:extLst>
                <a:ext uri="{FF2B5EF4-FFF2-40B4-BE49-F238E27FC236}">
                  <a16:creationId xmlns:a16="http://schemas.microsoft.com/office/drawing/2014/main" id="{20CAAE25-D2F2-493F-9569-EC552C1ADD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2" name="Freeform 8">
              <a:extLst>
                <a:ext uri="{FF2B5EF4-FFF2-40B4-BE49-F238E27FC236}">
                  <a16:creationId xmlns:a16="http://schemas.microsoft.com/office/drawing/2014/main" id="{42D5E996-541D-42BA-8B22-F7E96752CE3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3" name="Freeform 9">
              <a:extLst>
                <a:ext uri="{FF2B5EF4-FFF2-40B4-BE49-F238E27FC236}">
                  <a16:creationId xmlns:a16="http://schemas.microsoft.com/office/drawing/2014/main" id="{6BDB86F1-7C07-4D49-B9C9-7837A1FB255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4" name="Freeform 10">
              <a:extLst>
                <a:ext uri="{FF2B5EF4-FFF2-40B4-BE49-F238E27FC236}">
                  <a16:creationId xmlns:a16="http://schemas.microsoft.com/office/drawing/2014/main" id="{92FDEA97-0861-44C0-9B26-4BB5F777AE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5" name="Freeform 11">
              <a:extLst>
                <a:ext uri="{FF2B5EF4-FFF2-40B4-BE49-F238E27FC236}">
                  <a16:creationId xmlns:a16="http://schemas.microsoft.com/office/drawing/2014/main" id="{A9F3AA02-C861-444A-9178-0BD3D3CE16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AF5B8C1-E9F6-4CC0-B26D-4C68D1042A03}"/>
              </a:ext>
            </a:extLst>
          </p:cNvPr>
          <p:cNvSpPr>
            <a:spLocks noGrp="1"/>
          </p:cNvSpPr>
          <p:nvPr>
            <p:ph type="ctrTitle"/>
          </p:nvPr>
        </p:nvSpPr>
        <p:spPr>
          <a:xfrm>
            <a:off x="4850405" y="1396180"/>
            <a:ext cx="6698127" cy="3842570"/>
          </a:xfrm>
        </p:spPr>
        <p:txBody>
          <a:bodyPr anchor="ctr">
            <a:normAutofit/>
          </a:bodyPr>
          <a:lstStyle/>
          <a:p>
            <a:pPr algn="l"/>
            <a:r>
              <a:rPr lang="en-US"/>
              <a:t>Minecart</a:t>
            </a:r>
          </a:p>
        </p:txBody>
      </p:sp>
      <p:sp>
        <p:nvSpPr>
          <p:cNvPr id="3" name="Subtitle 2">
            <a:extLst>
              <a:ext uri="{FF2B5EF4-FFF2-40B4-BE49-F238E27FC236}">
                <a16:creationId xmlns:a16="http://schemas.microsoft.com/office/drawing/2014/main" id="{6B096256-9748-48D1-B347-0EB3FCABBFA7}"/>
              </a:ext>
            </a:extLst>
          </p:cNvPr>
          <p:cNvSpPr>
            <a:spLocks noGrp="1"/>
          </p:cNvSpPr>
          <p:nvPr>
            <p:ph type="subTitle" idx="1"/>
          </p:nvPr>
        </p:nvSpPr>
        <p:spPr>
          <a:xfrm>
            <a:off x="643467" y="1396180"/>
            <a:ext cx="2531516" cy="3842569"/>
          </a:xfrm>
        </p:spPr>
        <p:txBody>
          <a:bodyPr anchor="ctr">
            <a:normAutofit/>
          </a:bodyPr>
          <a:lstStyle/>
          <a:p>
            <a:r>
              <a:rPr lang="en-US">
                <a:solidFill>
                  <a:srgbClr val="FFFFFF"/>
                </a:solidFill>
              </a:rPr>
              <a:t>Andrei Dumbravescu</a:t>
            </a:r>
          </a:p>
          <a:p>
            <a:r>
              <a:rPr lang="en-US">
                <a:solidFill>
                  <a:srgbClr val="FFFFFF"/>
                </a:solidFill>
              </a:rPr>
              <a:t>Alpeche Pancha</a:t>
            </a:r>
          </a:p>
          <a:p>
            <a:r>
              <a:rPr lang="en-US">
                <a:solidFill>
                  <a:srgbClr val="FFFFFF"/>
                </a:solidFill>
              </a:rPr>
              <a:t>Matthew Fisher</a:t>
            </a:r>
          </a:p>
        </p:txBody>
      </p:sp>
      <p:pic>
        <p:nvPicPr>
          <p:cNvPr id="42" name="Picture 41">
            <a:extLst>
              <a:ext uri="{FF2B5EF4-FFF2-40B4-BE49-F238E27FC236}">
                <a16:creationId xmlns:a16="http://schemas.microsoft.com/office/drawing/2014/main" id="{EA07F010-0473-42B8-A42A-FE6CB8CA1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12740">
            <a:off x="7769829" y="3767122"/>
            <a:ext cx="2017534" cy="2017534"/>
          </a:xfrm>
          <a:prstGeom prst="rect">
            <a:avLst/>
          </a:prstGeom>
        </p:spPr>
      </p:pic>
      <p:pic>
        <p:nvPicPr>
          <p:cNvPr id="43" name="Picture 42">
            <a:extLst>
              <a:ext uri="{FF2B5EF4-FFF2-40B4-BE49-F238E27FC236}">
                <a16:creationId xmlns:a16="http://schemas.microsoft.com/office/drawing/2014/main" id="{A213F599-23F1-4FD4-B503-42CC331946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1777" y="3650179"/>
            <a:ext cx="2447314" cy="2447314"/>
          </a:xfrm>
          <a:prstGeom prst="rect">
            <a:avLst/>
          </a:prstGeom>
        </p:spPr>
      </p:pic>
      <p:pic>
        <p:nvPicPr>
          <p:cNvPr id="5" name="Picture 4">
            <a:extLst>
              <a:ext uri="{FF2B5EF4-FFF2-40B4-BE49-F238E27FC236}">
                <a16:creationId xmlns:a16="http://schemas.microsoft.com/office/drawing/2014/main" id="{C75734EE-2587-40CE-B3AE-A7E282BDFB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0176" y="5146486"/>
            <a:ext cx="2130424" cy="1851402"/>
          </a:xfrm>
          <a:prstGeom prst="rect">
            <a:avLst/>
          </a:prstGeom>
        </p:spPr>
      </p:pic>
      <p:pic>
        <p:nvPicPr>
          <p:cNvPr id="7" name="Picture 6">
            <a:extLst>
              <a:ext uri="{FF2B5EF4-FFF2-40B4-BE49-F238E27FC236}">
                <a16:creationId xmlns:a16="http://schemas.microsoft.com/office/drawing/2014/main" id="{B704B52D-A645-4EFA-8429-083432A202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4943" y="5625771"/>
            <a:ext cx="1645091" cy="1232229"/>
          </a:xfrm>
          <a:prstGeom prst="rect">
            <a:avLst/>
          </a:prstGeom>
        </p:spPr>
      </p:pic>
    </p:spTree>
    <p:extLst>
      <p:ext uri="{BB962C8B-B14F-4D97-AF65-F5344CB8AC3E}">
        <p14:creationId xmlns:p14="http://schemas.microsoft.com/office/powerpoint/2010/main" val="2016914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7C215E0-14DA-4B3E-9324-5CE45DA37D14}"/>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Project </a:t>
            </a:r>
            <a:r>
              <a:rPr lang="en-US" sz="3200" dirty="0" smtClean="0">
                <a:solidFill>
                  <a:srgbClr val="FFFFFF"/>
                </a:solidFill>
              </a:rPr>
              <a:t>Brief/Solution</a:t>
            </a:r>
            <a:endParaRPr lang="en-US"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C3E5B786-4969-4197-8956-26333DFDF713}"/>
              </a:ext>
            </a:extLst>
          </p:cNvPr>
          <p:cNvSpPr>
            <a:spLocks noGrp="1"/>
          </p:cNvSpPr>
          <p:nvPr>
            <p:ph idx="1"/>
          </p:nvPr>
        </p:nvSpPr>
        <p:spPr>
          <a:xfrm>
            <a:off x="4480889" y="685801"/>
            <a:ext cx="7634911" cy="5105400"/>
          </a:xfrm>
        </p:spPr>
        <p:txBody>
          <a:bodyPr>
            <a:normAutofit/>
          </a:bodyPr>
          <a:lstStyle/>
          <a:p>
            <a:r>
              <a:rPr lang="en-US" sz="2000" dirty="0" smtClean="0"/>
              <a:t>Single player.</a:t>
            </a:r>
          </a:p>
          <a:p>
            <a:endParaRPr lang="en-US" sz="2000" dirty="0" smtClean="0"/>
          </a:p>
          <a:p>
            <a:r>
              <a:rPr lang="en-US" sz="2000" dirty="0" smtClean="0"/>
              <a:t>2D </a:t>
            </a:r>
            <a:r>
              <a:rPr lang="en-US" sz="2000" dirty="0"/>
              <a:t>Platformer game</a:t>
            </a:r>
          </a:p>
          <a:p>
            <a:endParaRPr lang="en-US" sz="2000" dirty="0"/>
          </a:p>
          <a:p>
            <a:r>
              <a:rPr lang="en-US" sz="2000" dirty="0"/>
              <a:t>Replacing the Jump Mechanic with a Drag and Drop Mechanic</a:t>
            </a:r>
          </a:p>
          <a:p>
            <a:endParaRPr lang="en-US" sz="2000" dirty="0"/>
          </a:p>
          <a:p>
            <a:r>
              <a:rPr lang="en-US" sz="2000" dirty="0"/>
              <a:t>Player needs to have quick </a:t>
            </a:r>
            <a:r>
              <a:rPr lang="en-US" sz="2000" dirty="0" smtClean="0"/>
              <a:t>reactions </a:t>
            </a:r>
            <a:r>
              <a:rPr lang="en-US" sz="2000" dirty="0"/>
              <a:t>and fast decision making</a:t>
            </a:r>
          </a:p>
          <a:p>
            <a:endParaRPr lang="en-US" sz="2000" dirty="0"/>
          </a:p>
          <a:p>
            <a:endParaRPr lang="en-US" sz="2000" dirty="0"/>
          </a:p>
        </p:txBody>
      </p:sp>
      <p:pic>
        <p:nvPicPr>
          <p:cNvPr id="5" name="Picture 4">
            <a:extLst>
              <a:ext uri="{FF2B5EF4-FFF2-40B4-BE49-F238E27FC236}">
                <a16:creationId xmlns:a16="http://schemas.microsoft.com/office/drawing/2014/main" id="{15469051-D593-4C74-98EA-58F3468F0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3931" y="4531764"/>
            <a:ext cx="3016653" cy="2012520"/>
          </a:xfrm>
          <a:prstGeom prst="rect">
            <a:avLst/>
          </a:prstGeom>
        </p:spPr>
      </p:pic>
      <p:pic>
        <p:nvPicPr>
          <p:cNvPr id="11" name="Picture 10">
            <a:extLst>
              <a:ext uri="{FF2B5EF4-FFF2-40B4-BE49-F238E27FC236}">
                <a16:creationId xmlns:a16="http://schemas.microsoft.com/office/drawing/2014/main" id="{1413D7B5-74DD-4691-9581-2FADA3E6F4A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125656" y="685800"/>
            <a:ext cx="2913561" cy="1588721"/>
          </a:xfrm>
          <a:prstGeom prst="rect">
            <a:avLst/>
          </a:prstGeom>
        </p:spPr>
      </p:pic>
    </p:spTree>
    <p:extLst>
      <p:ext uri="{BB962C8B-B14F-4D97-AF65-F5344CB8AC3E}">
        <p14:creationId xmlns:p14="http://schemas.microsoft.com/office/powerpoint/2010/main" val="2197489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B298F6-D085-4CA1-BA88-AE27589EB0AB}"/>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Game Loop</a:t>
            </a:r>
          </a:p>
        </p:txBody>
      </p:sp>
      <p:grpSp>
        <p:nvGrpSpPr>
          <p:cNvPr id="31" name="Group 30">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E1EAB6FC-6376-4DA6-9005-692A7D04AD7F}"/>
              </a:ext>
            </a:extLst>
          </p:cNvPr>
          <p:cNvSpPr>
            <a:spLocks noGrp="1"/>
          </p:cNvSpPr>
          <p:nvPr>
            <p:ph idx="1"/>
          </p:nvPr>
        </p:nvSpPr>
        <p:spPr>
          <a:xfrm>
            <a:off x="5010742" y="413550"/>
            <a:ext cx="6385918" cy="3394230"/>
          </a:xfrm>
        </p:spPr>
        <p:txBody>
          <a:bodyPr>
            <a:normAutofit/>
          </a:bodyPr>
          <a:lstStyle/>
          <a:p>
            <a:r>
              <a:rPr lang="en-US" sz="2000" dirty="0"/>
              <a:t>Minecart moves at a constant speed in a random generated level</a:t>
            </a:r>
          </a:p>
          <a:p>
            <a:endParaRPr lang="en-US" sz="2000" dirty="0"/>
          </a:p>
          <a:p>
            <a:r>
              <a:rPr lang="en-US" sz="2000" dirty="0"/>
              <a:t>Player places tracks on the level to avoid obstacles</a:t>
            </a:r>
          </a:p>
          <a:p>
            <a:endParaRPr lang="en-US" sz="2000" dirty="0"/>
          </a:p>
          <a:p>
            <a:r>
              <a:rPr lang="en-US" sz="2000" dirty="0"/>
              <a:t>The game is endless until the minecart hits an obstacle</a:t>
            </a:r>
          </a:p>
          <a:p>
            <a:endParaRPr lang="en-US" sz="2000" dirty="0"/>
          </a:p>
        </p:txBody>
      </p:sp>
      <p:pic>
        <p:nvPicPr>
          <p:cNvPr id="5" name="Picture 4">
            <a:extLst>
              <a:ext uri="{FF2B5EF4-FFF2-40B4-BE49-F238E27FC236}">
                <a16:creationId xmlns:a16="http://schemas.microsoft.com/office/drawing/2014/main" id="{0818DBCC-0E30-47B9-89C6-E94E5E44B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406" y="5386508"/>
            <a:ext cx="984653" cy="737539"/>
          </a:xfrm>
          <a:prstGeom prst="rect">
            <a:avLst/>
          </a:prstGeom>
        </p:spPr>
      </p:pic>
      <p:pic>
        <p:nvPicPr>
          <p:cNvPr id="7" name="Picture 6">
            <a:extLst>
              <a:ext uri="{FF2B5EF4-FFF2-40B4-BE49-F238E27FC236}">
                <a16:creationId xmlns:a16="http://schemas.microsoft.com/office/drawing/2014/main" id="{5A03F990-AFF2-4DB8-B7F8-4C14A9F13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7415" y="5401585"/>
            <a:ext cx="984653" cy="737539"/>
          </a:xfrm>
          <a:prstGeom prst="rect">
            <a:avLst/>
          </a:prstGeom>
        </p:spPr>
      </p:pic>
      <p:pic>
        <p:nvPicPr>
          <p:cNvPr id="19" name="Picture 18">
            <a:extLst>
              <a:ext uri="{FF2B5EF4-FFF2-40B4-BE49-F238E27FC236}">
                <a16:creationId xmlns:a16="http://schemas.microsoft.com/office/drawing/2014/main" id="{F7BE4D9C-D540-4082-BBE0-DB16B011E9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7396" y="4667182"/>
            <a:ext cx="984653" cy="737539"/>
          </a:xfrm>
          <a:prstGeom prst="rect">
            <a:avLst/>
          </a:prstGeom>
        </p:spPr>
      </p:pic>
      <p:pic>
        <p:nvPicPr>
          <p:cNvPr id="24" name="Picture 23">
            <a:extLst>
              <a:ext uri="{FF2B5EF4-FFF2-40B4-BE49-F238E27FC236}">
                <a16:creationId xmlns:a16="http://schemas.microsoft.com/office/drawing/2014/main" id="{31628F25-492C-4BF7-8DC6-29DF4A5862C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566477" y="2921026"/>
            <a:ext cx="1202142" cy="1202142"/>
          </a:xfrm>
          <a:prstGeom prst="rect">
            <a:avLst/>
          </a:prstGeom>
        </p:spPr>
      </p:pic>
      <p:pic>
        <p:nvPicPr>
          <p:cNvPr id="26" name="Picture 25">
            <a:extLst>
              <a:ext uri="{FF2B5EF4-FFF2-40B4-BE49-F238E27FC236}">
                <a16:creationId xmlns:a16="http://schemas.microsoft.com/office/drawing/2014/main" id="{97FF8044-C1A9-46B7-98FD-3D19B55E79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311" y="5386508"/>
            <a:ext cx="988114" cy="740131"/>
          </a:xfrm>
          <a:prstGeom prst="rect">
            <a:avLst/>
          </a:prstGeom>
        </p:spPr>
      </p:pic>
      <p:pic>
        <p:nvPicPr>
          <p:cNvPr id="30" name="Picture 29">
            <a:extLst>
              <a:ext uri="{FF2B5EF4-FFF2-40B4-BE49-F238E27FC236}">
                <a16:creationId xmlns:a16="http://schemas.microsoft.com/office/drawing/2014/main" id="{8CC2118D-A748-4966-B9B7-E4154B05E56E}"/>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682887" y="4052180"/>
            <a:ext cx="860532" cy="860532"/>
          </a:xfrm>
          <a:prstGeom prst="rect">
            <a:avLst/>
          </a:prstGeom>
        </p:spPr>
      </p:pic>
      <p:sp>
        <p:nvSpPr>
          <p:cNvPr id="38" name="Arrow: Down 37">
            <a:extLst>
              <a:ext uri="{FF2B5EF4-FFF2-40B4-BE49-F238E27FC236}">
                <a16:creationId xmlns:a16="http://schemas.microsoft.com/office/drawing/2014/main" id="{4B725598-BC1B-4A4E-8378-A0485A7997C3}"/>
              </a:ext>
            </a:extLst>
          </p:cNvPr>
          <p:cNvSpPr/>
          <p:nvPr/>
        </p:nvSpPr>
        <p:spPr>
          <a:xfrm>
            <a:off x="7983750" y="4158679"/>
            <a:ext cx="550636" cy="7375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927DB8D8-C713-40E6-A153-3A9F8A15D5C2}"/>
              </a:ext>
            </a:extLst>
          </p:cNvPr>
          <p:cNvSpPr/>
          <p:nvPr/>
        </p:nvSpPr>
        <p:spPr>
          <a:xfrm>
            <a:off x="6535595" y="4502445"/>
            <a:ext cx="646426" cy="172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0227077D-0B0E-48F9-B945-B68A07C9F2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56059" y="5401549"/>
            <a:ext cx="988334" cy="740297"/>
          </a:xfrm>
          <a:prstGeom prst="rect">
            <a:avLst/>
          </a:prstGeom>
        </p:spPr>
      </p:pic>
      <p:pic>
        <p:nvPicPr>
          <p:cNvPr id="6" name="Picture 5">
            <a:extLst>
              <a:ext uri="{FF2B5EF4-FFF2-40B4-BE49-F238E27FC236}">
                <a16:creationId xmlns:a16="http://schemas.microsoft.com/office/drawing/2014/main" id="{646C8859-E558-4F72-B257-1B8FDC742193}"/>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813137" y="4534713"/>
            <a:ext cx="958559" cy="958559"/>
          </a:xfrm>
          <a:prstGeom prst="rect">
            <a:avLst/>
          </a:prstGeom>
        </p:spPr>
      </p:pic>
      <p:pic>
        <p:nvPicPr>
          <p:cNvPr id="25" name="Picture 24">
            <a:extLst>
              <a:ext uri="{FF2B5EF4-FFF2-40B4-BE49-F238E27FC236}">
                <a16:creationId xmlns:a16="http://schemas.microsoft.com/office/drawing/2014/main" id="{EAE8A820-9494-4262-8AAE-D8C5EC8AFA5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6769246" y="4534713"/>
            <a:ext cx="958559" cy="958559"/>
          </a:xfrm>
          <a:prstGeom prst="rect">
            <a:avLst/>
          </a:prstGeom>
        </p:spPr>
      </p:pic>
      <p:pic>
        <p:nvPicPr>
          <p:cNvPr id="28" name="Picture 27">
            <a:extLst>
              <a:ext uri="{FF2B5EF4-FFF2-40B4-BE49-F238E27FC236}">
                <a16:creationId xmlns:a16="http://schemas.microsoft.com/office/drawing/2014/main" id="{4B235A85-86B1-48D9-B481-AFA6F6C09805}"/>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8745398" y="3807780"/>
            <a:ext cx="958559" cy="958559"/>
          </a:xfrm>
          <a:prstGeom prst="rect">
            <a:avLst/>
          </a:prstGeom>
        </p:spPr>
      </p:pic>
    </p:spTree>
    <p:extLst>
      <p:ext uri="{BB962C8B-B14F-4D97-AF65-F5344CB8AC3E}">
        <p14:creationId xmlns:p14="http://schemas.microsoft.com/office/powerpoint/2010/main" val="2363300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A05BC4-FE98-4132-B81B-8258CC984EFD}"/>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Demo</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9" name="TextBox 8">
            <a:extLst>
              <a:ext uri="{FF2B5EF4-FFF2-40B4-BE49-F238E27FC236}">
                <a16:creationId xmlns:a16="http://schemas.microsoft.com/office/drawing/2014/main" id="{BB6F4139-0A75-4254-B09F-40549C6C408D}"/>
              </a:ext>
            </a:extLst>
          </p:cNvPr>
          <p:cNvSpPr txBox="1"/>
          <p:nvPr/>
        </p:nvSpPr>
        <p:spPr>
          <a:xfrm>
            <a:off x="6736359" y="316469"/>
            <a:ext cx="3263317" cy="369332"/>
          </a:xfrm>
          <a:prstGeom prst="rect">
            <a:avLst/>
          </a:prstGeom>
          <a:noFill/>
        </p:spPr>
        <p:txBody>
          <a:bodyPr wrap="square" rtlCol="0">
            <a:spAutoFit/>
          </a:bodyPr>
          <a:lstStyle/>
          <a:p>
            <a:r>
              <a:rPr lang="en-GB" dirty="0">
                <a:hlinkClick r:id="rId4"/>
              </a:rPr>
              <a:t>https://youtu.be/otWon8BLhx8</a:t>
            </a:r>
            <a:endParaRPr lang="en-GB" dirty="0"/>
          </a:p>
        </p:txBody>
      </p:sp>
      <p:pic>
        <p:nvPicPr>
          <p:cNvPr id="5" name="Online Media 4" title="MineCart Demo">
            <a:hlinkClick r:id="" action="ppaction://media"/>
            <a:extLst>
              <a:ext uri="{FF2B5EF4-FFF2-40B4-BE49-F238E27FC236}">
                <a16:creationId xmlns:a16="http://schemas.microsoft.com/office/drawing/2014/main" id="{ACE43BE0-0377-4427-9525-AD9D4EF52B94}"/>
              </a:ext>
            </a:extLst>
          </p:cNvPr>
          <p:cNvPicPr>
            <a:picLocks noGrp="1" noRot="1" noChangeAspect="1"/>
          </p:cNvPicPr>
          <p:nvPr>
            <p:ph idx="1"/>
            <a:videoFile r:link="rId1"/>
          </p:nvPr>
        </p:nvPicPr>
        <p:blipFill>
          <a:blip r:embed="rId5"/>
          <a:stretch>
            <a:fillRect/>
          </a:stretch>
        </p:blipFill>
        <p:spPr>
          <a:xfrm>
            <a:off x="4809920" y="1212078"/>
            <a:ext cx="7116194" cy="4002859"/>
          </a:xfrm>
          <a:prstGeom prst="rect">
            <a:avLst/>
          </a:prstGeom>
        </p:spPr>
      </p:pic>
    </p:spTree>
    <p:extLst>
      <p:ext uri="{BB962C8B-B14F-4D97-AF65-F5344CB8AC3E}">
        <p14:creationId xmlns:p14="http://schemas.microsoft.com/office/powerpoint/2010/main" val="2967499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B298F6-D085-4CA1-BA88-AE27589EB0AB}"/>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Emotions</a:t>
            </a:r>
          </a:p>
        </p:txBody>
      </p:sp>
      <p:grpSp>
        <p:nvGrpSpPr>
          <p:cNvPr id="31" name="Group 30">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5" name="Picture 24">
            <a:extLst>
              <a:ext uri="{FF2B5EF4-FFF2-40B4-BE49-F238E27FC236}">
                <a16:creationId xmlns:a16="http://schemas.microsoft.com/office/drawing/2014/main" id="{EAE8A820-9494-4262-8AAE-D8C5EC8AFA5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304408" y="4599813"/>
            <a:ext cx="958559" cy="958559"/>
          </a:xfrm>
          <a:prstGeom prst="rect">
            <a:avLst/>
          </a:prstGeom>
        </p:spPr>
      </p:pic>
      <p:pic>
        <p:nvPicPr>
          <p:cNvPr id="42" name="Picture 41">
            <a:extLst>
              <a:ext uri="{FF2B5EF4-FFF2-40B4-BE49-F238E27FC236}">
                <a16:creationId xmlns:a16="http://schemas.microsoft.com/office/drawing/2014/main" id="{2B579F95-075B-4D66-B26F-3F6333C44E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0466" y="722743"/>
            <a:ext cx="1587388" cy="1454181"/>
          </a:xfrm>
          <a:prstGeom prst="rect">
            <a:avLst/>
          </a:prstGeom>
        </p:spPr>
      </p:pic>
      <p:pic>
        <p:nvPicPr>
          <p:cNvPr id="43" name="Picture 42">
            <a:extLst>
              <a:ext uri="{FF2B5EF4-FFF2-40B4-BE49-F238E27FC236}">
                <a16:creationId xmlns:a16="http://schemas.microsoft.com/office/drawing/2014/main" id="{3B7108E3-E13D-4F68-B8E7-8E53781A60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5208" y="5398076"/>
            <a:ext cx="984653" cy="737539"/>
          </a:xfrm>
          <a:prstGeom prst="rect">
            <a:avLst/>
          </a:prstGeom>
        </p:spPr>
      </p:pic>
      <p:pic>
        <p:nvPicPr>
          <p:cNvPr id="44" name="Picture 43">
            <a:extLst>
              <a:ext uri="{FF2B5EF4-FFF2-40B4-BE49-F238E27FC236}">
                <a16:creationId xmlns:a16="http://schemas.microsoft.com/office/drawing/2014/main" id="{3AF0123F-D0AD-4B97-9200-B3EA7D3A98D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2373648">
            <a:off x="7070295" y="4273953"/>
            <a:ext cx="860532" cy="860532"/>
          </a:xfrm>
          <a:prstGeom prst="rect">
            <a:avLst/>
          </a:prstGeom>
        </p:spPr>
      </p:pic>
      <p:pic>
        <p:nvPicPr>
          <p:cNvPr id="45" name="Picture 44">
            <a:extLst>
              <a:ext uri="{FF2B5EF4-FFF2-40B4-BE49-F238E27FC236}">
                <a16:creationId xmlns:a16="http://schemas.microsoft.com/office/drawing/2014/main" id="{DFA89A91-C40D-40DA-AD1E-B545C30055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80122" y="5367094"/>
            <a:ext cx="988334" cy="740297"/>
          </a:xfrm>
          <a:prstGeom prst="rect">
            <a:avLst/>
          </a:prstGeom>
        </p:spPr>
      </p:pic>
      <p:pic>
        <p:nvPicPr>
          <p:cNvPr id="47" name="Picture 46">
            <a:extLst>
              <a:ext uri="{FF2B5EF4-FFF2-40B4-BE49-F238E27FC236}">
                <a16:creationId xmlns:a16="http://schemas.microsoft.com/office/drawing/2014/main" id="{50BFAE44-8E6F-4458-9B7D-8600DC41F6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8068" y="5369852"/>
            <a:ext cx="984653" cy="737539"/>
          </a:xfrm>
          <a:prstGeom prst="rect">
            <a:avLst/>
          </a:prstGeom>
        </p:spPr>
      </p:pic>
      <p:sp>
        <p:nvSpPr>
          <p:cNvPr id="40" name="Content Placeholder 2">
            <a:extLst>
              <a:ext uri="{FF2B5EF4-FFF2-40B4-BE49-F238E27FC236}">
                <a16:creationId xmlns:a16="http://schemas.microsoft.com/office/drawing/2014/main" id="{A5573A13-4546-4E89-B7E2-FFDCF1EA0CED}"/>
              </a:ext>
            </a:extLst>
          </p:cNvPr>
          <p:cNvSpPr txBox="1">
            <a:spLocks/>
          </p:cNvSpPr>
          <p:nvPr/>
        </p:nvSpPr>
        <p:spPr>
          <a:xfrm>
            <a:off x="5010742" y="223838"/>
            <a:ext cx="6480071" cy="4675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dirty="0"/>
              <a:t>Fiero!</a:t>
            </a:r>
          </a:p>
          <a:p>
            <a:endParaRPr lang="en-US" sz="2000" dirty="0"/>
          </a:p>
          <a:p>
            <a:pPr marL="0" indent="0">
              <a:buFont typeface="Arial"/>
              <a:buNone/>
            </a:pPr>
            <a:endParaRPr lang="en-US" sz="2000" dirty="0"/>
          </a:p>
          <a:p>
            <a:pPr marL="0" indent="0">
              <a:buFont typeface="Arial"/>
              <a:buNone/>
            </a:pPr>
            <a:endParaRPr lang="en-US" sz="2000" dirty="0"/>
          </a:p>
          <a:p>
            <a:r>
              <a:rPr lang="en-US" sz="2000" dirty="0"/>
              <a:t>Building tension through constant need of fast reactions and </a:t>
            </a:r>
            <a:r>
              <a:rPr lang="en-US" sz="2000" dirty="0" smtClean="0"/>
              <a:t>upcoming </a:t>
            </a:r>
            <a:r>
              <a:rPr lang="en-US" sz="2000" dirty="0"/>
              <a:t>obstacles</a:t>
            </a:r>
          </a:p>
          <a:p>
            <a:endParaRPr lang="en-US" sz="2000" dirty="0"/>
          </a:p>
          <a:p>
            <a:r>
              <a:rPr lang="en-US" sz="2000" dirty="0" smtClean="0"/>
              <a:t>Relief </a:t>
            </a:r>
            <a:r>
              <a:rPr lang="en-US" sz="2000" dirty="0"/>
              <a:t>through the inevitable player death</a:t>
            </a:r>
          </a:p>
        </p:txBody>
      </p:sp>
    </p:spTree>
    <p:extLst>
      <p:ext uri="{BB962C8B-B14F-4D97-AF65-F5344CB8AC3E}">
        <p14:creationId xmlns:p14="http://schemas.microsoft.com/office/powerpoint/2010/main" val="1600563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A05BC4-FE98-4132-B81B-8258CC984EFD}"/>
              </a:ext>
            </a:extLst>
          </p:cNvPr>
          <p:cNvSpPr>
            <a:spLocks noGrp="1"/>
          </p:cNvSpPr>
          <p:nvPr>
            <p:ph type="title"/>
          </p:nvPr>
        </p:nvSpPr>
        <p:spPr>
          <a:xfrm>
            <a:off x="496112" y="685801"/>
            <a:ext cx="2743200" cy="5105400"/>
          </a:xfrm>
        </p:spPr>
        <p:txBody>
          <a:bodyPr>
            <a:normAutofit/>
          </a:bodyPr>
          <a:lstStyle/>
          <a:p>
            <a:pPr algn="l"/>
            <a:r>
              <a:rPr lang="en-US" sz="3200" dirty="0" err="1" smtClean="0">
                <a:solidFill>
                  <a:srgbClr val="FFFFFF"/>
                </a:solidFill>
              </a:rPr>
              <a:t>Delieverables</a:t>
            </a:r>
            <a:endParaRPr lang="en-US"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82CACCE1-1732-4A85-9103-C5C3F2863A25}"/>
              </a:ext>
            </a:extLst>
          </p:cNvPr>
          <p:cNvSpPr>
            <a:spLocks noGrp="1"/>
          </p:cNvSpPr>
          <p:nvPr>
            <p:ph idx="1"/>
          </p:nvPr>
        </p:nvSpPr>
        <p:spPr>
          <a:xfrm>
            <a:off x="5117106" y="685801"/>
            <a:ext cx="6385918" cy="5105400"/>
          </a:xfrm>
        </p:spPr>
        <p:txBody>
          <a:bodyPr>
            <a:normAutofit/>
          </a:bodyPr>
          <a:lstStyle/>
          <a:p>
            <a:r>
              <a:rPr lang="en-US" sz="2000" dirty="0"/>
              <a:t>Random generated assets in the level</a:t>
            </a:r>
          </a:p>
          <a:p>
            <a:r>
              <a:rPr lang="en-US" sz="2000" dirty="0"/>
              <a:t>Distance tracker</a:t>
            </a:r>
          </a:p>
          <a:p>
            <a:r>
              <a:rPr lang="en-US" sz="2000" dirty="0"/>
              <a:t>Currency and distance marker assets</a:t>
            </a:r>
          </a:p>
          <a:p>
            <a:r>
              <a:rPr lang="en-US" sz="2000" dirty="0"/>
              <a:t>UI assets that improve the user experience</a:t>
            </a:r>
          </a:p>
          <a:p>
            <a:r>
              <a:rPr lang="en-US" sz="2000" dirty="0"/>
              <a:t>Menu screen, pause screen and end screen</a:t>
            </a:r>
          </a:p>
          <a:p>
            <a:r>
              <a:rPr lang="en-US" sz="2000" dirty="0"/>
              <a:t>Audio</a:t>
            </a:r>
          </a:p>
          <a:p>
            <a:r>
              <a:rPr lang="en-US" sz="2000" dirty="0"/>
              <a:t>Animations</a:t>
            </a:r>
          </a:p>
          <a:p>
            <a:r>
              <a:rPr lang="en-US" sz="2000" dirty="0"/>
              <a:t>Visual effects</a:t>
            </a:r>
          </a:p>
        </p:txBody>
      </p:sp>
      <p:pic>
        <p:nvPicPr>
          <p:cNvPr id="5" name="Picture 4">
            <a:extLst>
              <a:ext uri="{FF2B5EF4-FFF2-40B4-BE49-F238E27FC236}">
                <a16:creationId xmlns:a16="http://schemas.microsoft.com/office/drawing/2014/main" id="{76DFE8A8-228B-4DB6-8505-198DBE287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697" y="3467101"/>
            <a:ext cx="2609850" cy="2857500"/>
          </a:xfrm>
          <a:prstGeom prst="rect">
            <a:avLst/>
          </a:prstGeom>
        </p:spPr>
      </p:pic>
    </p:spTree>
    <p:extLst>
      <p:ext uri="{BB962C8B-B14F-4D97-AF65-F5344CB8AC3E}">
        <p14:creationId xmlns:p14="http://schemas.microsoft.com/office/powerpoint/2010/main" val="963229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6691ADA-DB17-4D92-AA65-1D5089EB00E9}"/>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Questions?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5" name="Content Placeholder 4">
            <a:extLst>
              <a:ext uri="{FF2B5EF4-FFF2-40B4-BE49-F238E27FC236}">
                <a16:creationId xmlns:a16="http://schemas.microsoft.com/office/drawing/2014/main" id="{2E26E2DA-D26B-41A0-9C11-2AB08EA6A8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7069" y="685800"/>
            <a:ext cx="5105400" cy="5105400"/>
          </a:xfrm>
        </p:spPr>
      </p:pic>
    </p:spTree>
    <p:extLst>
      <p:ext uri="{BB962C8B-B14F-4D97-AF65-F5344CB8AC3E}">
        <p14:creationId xmlns:p14="http://schemas.microsoft.com/office/powerpoint/2010/main" val="40373613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246</Words>
  <Application>Microsoft Office PowerPoint</Application>
  <PresentationFormat>Widescreen</PresentationFormat>
  <Paragraphs>42</Paragraphs>
  <Slides>7</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Minecart</vt:lpstr>
      <vt:lpstr>Project Brief/Solution</vt:lpstr>
      <vt:lpstr>Game Loop</vt:lpstr>
      <vt:lpstr>Demo</vt:lpstr>
      <vt:lpstr>Emotions</vt:lpstr>
      <vt:lpstr>Delieverables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Minecart</dc:title>
  <dc:creator>Andrei Dumbravescu</dc:creator>
  <cp:lastModifiedBy>Games</cp:lastModifiedBy>
  <cp:revision>21</cp:revision>
  <dcterms:created xsi:type="dcterms:W3CDTF">2019-03-04T15:50:20Z</dcterms:created>
  <dcterms:modified xsi:type="dcterms:W3CDTF">2019-03-06T09:42:59Z</dcterms:modified>
</cp:coreProperties>
</file>