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620F-B9FB-4524-81E4-B96EC1583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9AA4AD-16BD-4779-95B8-2C5F7EFA2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49DD602-6369-422D-B12E-F2C526ADE01A}"/>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5" name="Footer Placeholder 4">
            <a:extLst>
              <a:ext uri="{FF2B5EF4-FFF2-40B4-BE49-F238E27FC236}">
                <a16:creationId xmlns:a16="http://schemas.microsoft.com/office/drawing/2014/main" id="{C699D4B1-92F2-4915-979E-B75C75A945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DC2D8-6983-44B9-BE72-E1717C0B6EC4}"/>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82756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88E6-C1CA-405D-8283-0B82733E1FA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C49B7D-5503-4612-BB6F-80BCB305FD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2D4B18-5BFC-4ECA-BD02-A6EA1749227E}"/>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5" name="Footer Placeholder 4">
            <a:extLst>
              <a:ext uri="{FF2B5EF4-FFF2-40B4-BE49-F238E27FC236}">
                <a16:creationId xmlns:a16="http://schemas.microsoft.com/office/drawing/2014/main" id="{3B100067-7D17-4FFD-9692-884605420D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782810-CDFA-444B-8E36-FFB2DF98AAFF}"/>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150277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AF3475-A8AB-4AF4-9295-72D7C7164C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204E0F-ABFE-4E1C-AE55-8765F41B9A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0F3144-B5FE-4D6C-8862-967B0E88EFC6}"/>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5" name="Footer Placeholder 4">
            <a:extLst>
              <a:ext uri="{FF2B5EF4-FFF2-40B4-BE49-F238E27FC236}">
                <a16:creationId xmlns:a16="http://schemas.microsoft.com/office/drawing/2014/main" id="{694AADD8-9520-475F-BCF3-34B5E1F5B8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CF8551-BDF7-497E-96A1-45F86D90C592}"/>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413659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F3DD-E909-45C7-8D93-64F637DF22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DBF5D2-1903-46C8-821E-CB79EDC014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EC63C6-C07B-4864-8D90-4DB10F437146}"/>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5" name="Footer Placeholder 4">
            <a:extLst>
              <a:ext uri="{FF2B5EF4-FFF2-40B4-BE49-F238E27FC236}">
                <a16:creationId xmlns:a16="http://schemas.microsoft.com/office/drawing/2014/main" id="{5396898C-8948-4319-9984-2C852FDB03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DE59DE-CAF0-4A34-A65B-5155841C6C3D}"/>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62084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79CB-4A55-406D-87DF-51E633D759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076E228-AEA4-4E99-A54D-F8F475E53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574DB3-0DF7-4859-ADB9-7C81B3434AD4}"/>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5" name="Footer Placeholder 4">
            <a:extLst>
              <a:ext uri="{FF2B5EF4-FFF2-40B4-BE49-F238E27FC236}">
                <a16:creationId xmlns:a16="http://schemas.microsoft.com/office/drawing/2014/main" id="{43C60AFE-565B-4FCB-99DD-303366452E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65268-66EE-46C8-9546-B43D6C1F1181}"/>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3057492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607C-CF1E-40DC-91B5-2A07B0F4EB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728BE5-DD82-4EEA-B8BF-C831650C42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AF66A1-90A5-47B0-B88D-9A480081DF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479C63C-7D02-4D1F-AECB-66679A0064AF}"/>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6" name="Footer Placeholder 5">
            <a:extLst>
              <a:ext uri="{FF2B5EF4-FFF2-40B4-BE49-F238E27FC236}">
                <a16:creationId xmlns:a16="http://schemas.microsoft.com/office/drawing/2014/main" id="{C540847F-5C6E-4A71-8E5E-687322B6CE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07A53F-A161-4E1F-AFAC-B701F1BC8159}"/>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12187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E947-1201-4D72-B240-9794B9E788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EF298D-EBB9-4AC3-BFA0-14FF72C7F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FC34F5-C8F5-4BBC-BFE3-DE36432D90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3F5C19-9C0C-483D-8705-2539BFACE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E8898B-8114-44BC-833B-1118CBAD77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083B0E-49BF-42BF-9D13-E587F95FC699}"/>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8" name="Footer Placeholder 7">
            <a:extLst>
              <a:ext uri="{FF2B5EF4-FFF2-40B4-BE49-F238E27FC236}">
                <a16:creationId xmlns:a16="http://schemas.microsoft.com/office/drawing/2014/main" id="{CAD3F5AE-122A-418E-AFD5-0A2B3020C71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399545-5AC3-4C27-B366-9E2398F96B51}"/>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117061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9B3D-D18D-4189-A019-392C1998C5E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AAB14C1-7A1B-44CC-BE6A-F43C4841DA49}"/>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4" name="Footer Placeholder 3">
            <a:extLst>
              <a:ext uri="{FF2B5EF4-FFF2-40B4-BE49-F238E27FC236}">
                <a16:creationId xmlns:a16="http://schemas.microsoft.com/office/drawing/2014/main" id="{E5FA21B3-2516-43C7-9963-C494E5AC53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4EC60E-4F3D-47D0-9259-D04F83297675}"/>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367366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49A466-EFF8-484F-8444-EAB2EC9B02B4}"/>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3" name="Footer Placeholder 2">
            <a:extLst>
              <a:ext uri="{FF2B5EF4-FFF2-40B4-BE49-F238E27FC236}">
                <a16:creationId xmlns:a16="http://schemas.microsoft.com/office/drawing/2014/main" id="{E3E9BEA0-F0B8-42FC-95ED-A80B3DA3F2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AF5C38-69DE-4494-BB72-4918BDAECABF}"/>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184957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6739-9693-4AA4-A6C1-93D5D1ECC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47E6DD-73B7-4083-95DA-0B66240B06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7B1E5DC-C55C-4AE4-B9E0-0C038616B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5BAE33-C864-4E0D-8E3C-09459F69001F}"/>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6" name="Footer Placeholder 5">
            <a:extLst>
              <a:ext uri="{FF2B5EF4-FFF2-40B4-BE49-F238E27FC236}">
                <a16:creationId xmlns:a16="http://schemas.microsoft.com/office/drawing/2014/main" id="{06A62453-A68F-4B8F-9CCC-DA0F0C28C0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4FFADE-AA27-494D-98E7-F19449BC5537}"/>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14663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9591-FDD7-48B8-ABF9-51F7D11F6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402595-EC3D-4917-991F-3957F141D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A54065-4C8B-4216-AA8C-2B469EEEE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1D74BE-5D10-4239-B2B6-FF27A9B35A46}"/>
              </a:ext>
            </a:extLst>
          </p:cNvPr>
          <p:cNvSpPr>
            <a:spLocks noGrp="1"/>
          </p:cNvSpPr>
          <p:nvPr>
            <p:ph type="dt" sz="half" idx="10"/>
          </p:nvPr>
        </p:nvSpPr>
        <p:spPr/>
        <p:txBody>
          <a:bodyPr/>
          <a:lstStyle/>
          <a:p>
            <a:fld id="{EAF1587E-5BE0-4DBD-A3A1-C630B0C58BC7}" type="datetimeFigureOut">
              <a:rPr lang="en-GB" smtClean="0"/>
              <a:t>09/02/2019</a:t>
            </a:fld>
            <a:endParaRPr lang="en-GB"/>
          </a:p>
        </p:txBody>
      </p:sp>
      <p:sp>
        <p:nvSpPr>
          <p:cNvPr id="6" name="Footer Placeholder 5">
            <a:extLst>
              <a:ext uri="{FF2B5EF4-FFF2-40B4-BE49-F238E27FC236}">
                <a16:creationId xmlns:a16="http://schemas.microsoft.com/office/drawing/2014/main" id="{DCD38C60-1198-4DD3-B341-2DF21F5E36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BBE56-068D-4A75-A399-887E2E4AC22B}"/>
              </a:ext>
            </a:extLst>
          </p:cNvPr>
          <p:cNvSpPr>
            <a:spLocks noGrp="1"/>
          </p:cNvSpPr>
          <p:nvPr>
            <p:ph type="sldNum" sz="quarter" idx="12"/>
          </p:nvPr>
        </p:nvSpPr>
        <p:spPr/>
        <p:txBody>
          <a:bodyPr/>
          <a:lstStyle/>
          <a:p>
            <a:fld id="{D0FCB95E-0EAF-49AB-9C29-9267EA441C69}" type="slidenum">
              <a:rPr lang="en-GB" smtClean="0"/>
              <a:t>‹#›</a:t>
            </a:fld>
            <a:endParaRPr lang="en-GB"/>
          </a:p>
        </p:txBody>
      </p:sp>
    </p:spTree>
    <p:extLst>
      <p:ext uri="{BB962C8B-B14F-4D97-AF65-F5344CB8AC3E}">
        <p14:creationId xmlns:p14="http://schemas.microsoft.com/office/powerpoint/2010/main" val="415865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F53F31-39B0-41FA-BDA0-FBF98DF56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F95A2F-5FA4-4098-B982-3A80AE34E2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482F16-2351-44B6-AB1F-632B81EB33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1587E-5BE0-4DBD-A3A1-C630B0C58BC7}" type="datetimeFigureOut">
              <a:rPr lang="en-GB" smtClean="0"/>
              <a:t>09/02/2019</a:t>
            </a:fld>
            <a:endParaRPr lang="en-GB"/>
          </a:p>
        </p:txBody>
      </p:sp>
      <p:sp>
        <p:nvSpPr>
          <p:cNvPr id="5" name="Footer Placeholder 4">
            <a:extLst>
              <a:ext uri="{FF2B5EF4-FFF2-40B4-BE49-F238E27FC236}">
                <a16:creationId xmlns:a16="http://schemas.microsoft.com/office/drawing/2014/main" id="{05F041DD-02C0-4A39-962A-A843BC2B3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6EBEA8B-3ED9-4A77-A4CD-7CBD0ECEC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CB95E-0EAF-49AB-9C29-9267EA441C69}" type="slidenum">
              <a:rPr lang="en-GB" smtClean="0"/>
              <a:t>‹#›</a:t>
            </a:fld>
            <a:endParaRPr lang="en-GB"/>
          </a:p>
        </p:txBody>
      </p:sp>
    </p:spTree>
    <p:extLst>
      <p:ext uri="{BB962C8B-B14F-4D97-AF65-F5344CB8AC3E}">
        <p14:creationId xmlns:p14="http://schemas.microsoft.com/office/powerpoint/2010/main" val="192285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E227-6364-4FC4-86AB-3881E2BD0697}"/>
              </a:ext>
            </a:extLst>
          </p:cNvPr>
          <p:cNvSpPr>
            <a:spLocks noGrp="1"/>
          </p:cNvSpPr>
          <p:nvPr>
            <p:ph type="title"/>
          </p:nvPr>
        </p:nvSpPr>
        <p:spPr/>
        <p:txBody>
          <a:bodyPr/>
          <a:lstStyle/>
          <a:p>
            <a:r>
              <a:rPr lang="en-GB" dirty="0"/>
              <a:t>Progression System</a:t>
            </a:r>
          </a:p>
        </p:txBody>
      </p:sp>
      <p:sp>
        <p:nvSpPr>
          <p:cNvPr id="3" name="Content Placeholder 2">
            <a:extLst>
              <a:ext uri="{FF2B5EF4-FFF2-40B4-BE49-F238E27FC236}">
                <a16:creationId xmlns:a16="http://schemas.microsoft.com/office/drawing/2014/main" id="{94BB4C07-3CAC-4B11-845E-F0EFF516E799}"/>
              </a:ext>
            </a:extLst>
          </p:cNvPr>
          <p:cNvSpPr>
            <a:spLocks noGrp="1"/>
          </p:cNvSpPr>
          <p:nvPr>
            <p:ph idx="1"/>
          </p:nvPr>
        </p:nvSpPr>
        <p:spPr>
          <a:xfrm>
            <a:off x="838200" y="1825625"/>
            <a:ext cx="10515600" cy="607182"/>
          </a:xfrm>
        </p:spPr>
        <p:txBody>
          <a:bodyPr>
            <a:normAutofit/>
          </a:bodyPr>
          <a:lstStyle/>
          <a:p>
            <a:r>
              <a:rPr lang="en-GB" sz="2000" dirty="0"/>
              <a:t>There are 3 main ways we can implement progress into our game</a:t>
            </a:r>
          </a:p>
        </p:txBody>
      </p:sp>
      <p:graphicFrame>
        <p:nvGraphicFramePr>
          <p:cNvPr id="4" name="Table 3">
            <a:extLst>
              <a:ext uri="{FF2B5EF4-FFF2-40B4-BE49-F238E27FC236}">
                <a16:creationId xmlns:a16="http://schemas.microsoft.com/office/drawing/2014/main" id="{A8A57A84-C467-439E-8E8E-60F7B7A94DD5}"/>
              </a:ext>
            </a:extLst>
          </p:cNvPr>
          <p:cNvGraphicFramePr>
            <a:graphicFrameLocks noGrp="1"/>
          </p:cNvGraphicFramePr>
          <p:nvPr>
            <p:extLst>
              <p:ext uri="{D42A27DB-BD31-4B8C-83A1-F6EECF244321}">
                <p14:modId xmlns:p14="http://schemas.microsoft.com/office/powerpoint/2010/main" val="2932209831"/>
              </p:ext>
            </p:extLst>
          </p:nvPr>
        </p:nvGraphicFramePr>
        <p:xfrm>
          <a:off x="966598" y="2567744"/>
          <a:ext cx="10387200" cy="3228811"/>
        </p:xfrm>
        <a:graphic>
          <a:graphicData uri="http://schemas.openxmlformats.org/drawingml/2006/table">
            <a:tbl>
              <a:tblPr firstRow="1" bandRow="1">
                <a:tableStyleId>{5940675A-B579-460E-94D1-54222C63F5DA}</a:tableStyleId>
              </a:tblPr>
              <a:tblGrid>
                <a:gridCol w="2596800">
                  <a:extLst>
                    <a:ext uri="{9D8B030D-6E8A-4147-A177-3AD203B41FA5}">
                      <a16:colId xmlns:a16="http://schemas.microsoft.com/office/drawing/2014/main" val="1287505486"/>
                    </a:ext>
                  </a:extLst>
                </a:gridCol>
                <a:gridCol w="2596800">
                  <a:extLst>
                    <a:ext uri="{9D8B030D-6E8A-4147-A177-3AD203B41FA5}">
                      <a16:colId xmlns:a16="http://schemas.microsoft.com/office/drawing/2014/main" val="3357616657"/>
                    </a:ext>
                  </a:extLst>
                </a:gridCol>
                <a:gridCol w="2596800">
                  <a:extLst>
                    <a:ext uri="{9D8B030D-6E8A-4147-A177-3AD203B41FA5}">
                      <a16:colId xmlns:a16="http://schemas.microsoft.com/office/drawing/2014/main" val="979720031"/>
                    </a:ext>
                  </a:extLst>
                </a:gridCol>
                <a:gridCol w="2596800">
                  <a:extLst>
                    <a:ext uri="{9D8B030D-6E8A-4147-A177-3AD203B41FA5}">
                      <a16:colId xmlns:a16="http://schemas.microsoft.com/office/drawing/2014/main" val="478933409"/>
                    </a:ext>
                  </a:extLst>
                </a:gridCol>
              </a:tblGrid>
              <a:tr h="393570">
                <a:tc>
                  <a:txBody>
                    <a:bodyPr/>
                    <a:lstStyle/>
                    <a:p>
                      <a:endParaRPr lang="en-GB" sz="1200" dirty="0"/>
                    </a:p>
                  </a:txBody>
                  <a:tcPr/>
                </a:tc>
                <a:tc>
                  <a:txBody>
                    <a:bodyPr/>
                    <a:lstStyle/>
                    <a:p>
                      <a:r>
                        <a:rPr lang="en-GB" sz="1200" dirty="0"/>
                        <a:t>Stage Based</a:t>
                      </a:r>
                    </a:p>
                  </a:txBody>
                  <a:tcPr/>
                </a:tc>
                <a:tc>
                  <a:txBody>
                    <a:bodyPr/>
                    <a:lstStyle/>
                    <a:p>
                      <a:r>
                        <a:rPr lang="en-GB" sz="1200" dirty="0"/>
                        <a:t>Stage + Waves</a:t>
                      </a:r>
                    </a:p>
                  </a:txBody>
                  <a:tcPr/>
                </a:tc>
                <a:tc>
                  <a:txBody>
                    <a:bodyPr/>
                    <a:lstStyle/>
                    <a:p>
                      <a:r>
                        <a:rPr lang="en-GB" sz="1200" dirty="0"/>
                        <a:t>Endless (Waves)</a:t>
                      </a:r>
                    </a:p>
                  </a:txBody>
                  <a:tcPr/>
                </a:tc>
                <a:extLst>
                  <a:ext uri="{0D108BD9-81ED-4DB2-BD59-A6C34878D82A}">
                    <a16:rowId xmlns:a16="http://schemas.microsoft.com/office/drawing/2014/main" val="292002931"/>
                  </a:ext>
                </a:extLst>
              </a:tr>
              <a:tr h="393570">
                <a:tc>
                  <a:txBody>
                    <a:bodyPr/>
                    <a:lstStyle/>
                    <a:p>
                      <a:r>
                        <a:rPr lang="en-GB" sz="1200" dirty="0"/>
                        <a:t>Overview</a:t>
                      </a:r>
                    </a:p>
                  </a:txBody>
                  <a:tcPr/>
                </a:tc>
                <a:tc>
                  <a:txBody>
                    <a:bodyPr/>
                    <a:lstStyle/>
                    <a:p>
                      <a:r>
                        <a:rPr lang="en-GB" sz="1200" dirty="0"/>
                        <a:t>Pre set enemy locations, levels are beaten by defeating all enemies</a:t>
                      </a:r>
                    </a:p>
                  </a:txBody>
                  <a:tcPr/>
                </a:tc>
                <a:tc>
                  <a:txBody>
                    <a:bodyPr/>
                    <a:lstStyle/>
                    <a:p>
                      <a:r>
                        <a:rPr lang="en-GB" sz="1200" dirty="0"/>
                        <a:t>Stages are used but multiple waves of enemies need to be defeated</a:t>
                      </a:r>
                    </a:p>
                  </a:txBody>
                  <a:tcPr/>
                </a:tc>
                <a:tc>
                  <a:txBody>
                    <a:bodyPr/>
                    <a:lstStyle/>
                    <a:p>
                      <a:r>
                        <a:rPr lang="en-GB" sz="1200" dirty="0"/>
                        <a:t>Enemies are spawned somewhat randomly on a single stage, there is no defined win condition</a:t>
                      </a:r>
                    </a:p>
                  </a:txBody>
                  <a:tcPr/>
                </a:tc>
                <a:extLst>
                  <a:ext uri="{0D108BD9-81ED-4DB2-BD59-A6C34878D82A}">
                    <a16:rowId xmlns:a16="http://schemas.microsoft.com/office/drawing/2014/main" val="1787885261"/>
                  </a:ext>
                </a:extLst>
              </a:tr>
              <a:tr h="1006441">
                <a:tc>
                  <a:txBody>
                    <a:bodyPr/>
                    <a:lstStyle/>
                    <a:p>
                      <a:r>
                        <a:rPr lang="en-GB" sz="1200" dirty="0"/>
                        <a:t>Pros</a:t>
                      </a:r>
                    </a:p>
                  </a:txBody>
                  <a:tcPr/>
                </a:tc>
                <a:tc>
                  <a:txBody>
                    <a:bodyPr/>
                    <a:lstStyle/>
                    <a:p>
                      <a:pPr marL="171450" indent="-171450">
                        <a:buFont typeface="Arial" panose="020B0604020202020204" pitchFamily="34" charset="0"/>
                        <a:buChar char="•"/>
                      </a:pPr>
                      <a:r>
                        <a:rPr lang="en-GB" sz="1200" dirty="0"/>
                        <a:t>Easiest to program</a:t>
                      </a:r>
                    </a:p>
                    <a:p>
                      <a:pPr marL="171450" indent="-171450">
                        <a:buFont typeface="Arial" panose="020B0604020202020204" pitchFamily="34" charset="0"/>
                        <a:buChar char="•"/>
                      </a:pPr>
                      <a:r>
                        <a:rPr lang="en-GB" sz="1200" dirty="0"/>
                        <a:t>Allows a large variety of different stage designs</a:t>
                      </a:r>
                    </a:p>
                    <a:p>
                      <a:pPr marL="171450" indent="-171450">
                        <a:buFont typeface="Arial" panose="020B0604020202020204" pitchFamily="34" charset="0"/>
                        <a:buChar char="•"/>
                      </a:pPr>
                      <a:r>
                        <a:rPr lang="en-GB" sz="1200" dirty="0"/>
                        <a:t>Stages are fast to create</a:t>
                      </a:r>
                    </a:p>
                    <a:p>
                      <a:pPr marL="171450" indent="-171450">
                        <a:buFont typeface="Arial" panose="020B0604020202020204" pitchFamily="34" charset="0"/>
                        <a:buChar char="•"/>
                      </a:pPr>
                      <a:r>
                        <a:rPr lang="en-GB" sz="1200" dirty="0"/>
                        <a:t>Players will have a constant sense of progress</a:t>
                      </a:r>
                    </a:p>
                  </a:txBody>
                  <a:tcPr/>
                </a:tc>
                <a:tc>
                  <a:txBody>
                    <a:bodyPr/>
                    <a:lstStyle/>
                    <a:p>
                      <a:pPr marL="171450" indent="-171450">
                        <a:buFont typeface="Arial" panose="020B0604020202020204" pitchFamily="34" charset="0"/>
                        <a:buChar char="•"/>
                      </a:pPr>
                      <a:r>
                        <a:rPr lang="en-GB" sz="1200" dirty="0"/>
                        <a:t>Most balanced progress system</a:t>
                      </a:r>
                    </a:p>
                    <a:p>
                      <a:pPr marL="171450" indent="-171450">
                        <a:buFont typeface="Arial" panose="020B0604020202020204" pitchFamily="34" charset="0"/>
                        <a:buChar char="•"/>
                      </a:pPr>
                      <a:r>
                        <a:rPr lang="en-GB" sz="1200" dirty="0"/>
                        <a:t>Less stages need to be created as each stage is longer</a:t>
                      </a:r>
                    </a:p>
                    <a:p>
                      <a:pPr marL="171450" indent="-171450">
                        <a:buFont typeface="Arial" panose="020B0604020202020204" pitchFamily="34" charset="0"/>
                        <a:buChar char="•"/>
                      </a:pPr>
                      <a:r>
                        <a:rPr lang="en-GB" sz="1200" dirty="0"/>
                        <a:t>Less navigating menus than standard stage based (more focus on gameplay)</a:t>
                      </a:r>
                    </a:p>
                  </a:txBody>
                  <a:tcPr/>
                </a:tc>
                <a:tc>
                  <a:txBody>
                    <a:bodyPr/>
                    <a:lstStyle/>
                    <a:p>
                      <a:pPr marL="171450" indent="-171450">
                        <a:buFont typeface="Arial" panose="020B0604020202020204" pitchFamily="34" charset="0"/>
                        <a:buChar char="•"/>
                      </a:pPr>
                      <a:r>
                        <a:rPr lang="en-GB" sz="1200" dirty="0"/>
                        <a:t>Largest gameplay variety (replay value)</a:t>
                      </a:r>
                    </a:p>
                    <a:p>
                      <a:pPr marL="171450" indent="-171450">
                        <a:buFont typeface="Arial" panose="020B0604020202020204" pitchFamily="34" charset="0"/>
                        <a:buChar char="•"/>
                      </a:pPr>
                      <a:r>
                        <a:rPr lang="en-GB" sz="1200" dirty="0"/>
                        <a:t>Easiest to create asset wise</a:t>
                      </a:r>
                    </a:p>
                    <a:p>
                      <a:pPr marL="171450" indent="-171450">
                        <a:buFont typeface="Arial" panose="020B0604020202020204" pitchFamily="34" charset="0"/>
                        <a:buChar char="•"/>
                      </a:pPr>
                      <a:endParaRPr lang="en-GB" sz="1200" dirty="0"/>
                    </a:p>
                  </a:txBody>
                  <a:tcPr/>
                </a:tc>
                <a:extLst>
                  <a:ext uri="{0D108BD9-81ED-4DB2-BD59-A6C34878D82A}">
                    <a16:rowId xmlns:a16="http://schemas.microsoft.com/office/drawing/2014/main" val="441426124"/>
                  </a:ext>
                </a:extLst>
              </a:tr>
              <a:tr h="1006441">
                <a:tc>
                  <a:txBody>
                    <a:bodyPr/>
                    <a:lstStyle/>
                    <a:p>
                      <a:r>
                        <a:rPr lang="en-GB" sz="1200" dirty="0"/>
                        <a:t>Cons</a:t>
                      </a:r>
                    </a:p>
                  </a:txBody>
                  <a:tcPr/>
                </a:tc>
                <a:tc>
                  <a:txBody>
                    <a:bodyPr/>
                    <a:lstStyle/>
                    <a:p>
                      <a:pPr marL="171450" indent="-171450">
                        <a:buFont typeface="Arial" panose="020B0604020202020204" pitchFamily="34" charset="0"/>
                        <a:buChar char="•"/>
                      </a:pPr>
                      <a:r>
                        <a:rPr lang="en-GB" sz="1200" dirty="0"/>
                        <a:t>Stages may be too short</a:t>
                      </a:r>
                    </a:p>
                    <a:p>
                      <a:pPr marL="171450" indent="-171450">
                        <a:buFont typeface="Arial" panose="020B0604020202020204" pitchFamily="34" charset="0"/>
                        <a:buChar char="•"/>
                      </a:pPr>
                      <a:r>
                        <a:rPr lang="en-GB" sz="1200" dirty="0"/>
                        <a:t>Large number of stage assets needed (thus large file size)</a:t>
                      </a:r>
                    </a:p>
                    <a:p>
                      <a:pPr marL="171450" indent="-171450">
                        <a:buFont typeface="Arial" panose="020B0604020202020204" pitchFamily="34" charset="0"/>
                        <a:buChar char="•"/>
                      </a:pPr>
                      <a:endParaRPr lang="en-GB" sz="1200" dirty="0"/>
                    </a:p>
                  </a:txBody>
                  <a:tcPr/>
                </a:tc>
                <a:tc>
                  <a:txBody>
                    <a:bodyPr/>
                    <a:lstStyle/>
                    <a:p>
                      <a:pPr marL="171450" indent="-171450">
                        <a:buFont typeface="Arial" panose="020B0604020202020204" pitchFamily="34" charset="0"/>
                        <a:buChar char="•"/>
                      </a:pPr>
                      <a:r>
                        <a:rPr lang="en-GB" sz="1200" b="0" dirty="0"/>
                        <a:t>Harder to program</a:t>
                      </a:r>
                    </a:p>
                    <a:p>
                      <a:pPr marL="171450" indent="-171450">
                        <a:buFont typeface="Arial" panose="020B0604020202020204" pitchFamily="34" charset="0"/>
                        <a:buChar char="•"/>
                      </a:pPr>
                      <a:r>
                        <a:rPr lang="en-GB" sz="1200" b="0" dirty="0"/>
                        <a:t>Players may feel cheated if they lose a stage in a later wave</a:t>
                      </a:r>
                    </a:p>
                  </a:txBody>
                  <a:tcPr/>
                </a:tc>
                <a:tc>
                  <a:txBody>
                    <a:bodyPr/>
                    <a:lstStyle/>
                    <a:p>
                      <a:pPr marL="171450" indent="-171450">
                        <a:buFont typeface="Arial" panose="020B0604020202020204" pitchFamily="34" charset="0"/>
                        <a:buChar char="•"/>
                      </a:pPr>
                      <a:r>
                        <a:rPr lang="en-GB" sz="1200" dirty="0"/>
                        <a:t>Players wont feel like their progressing without adding new mechanics like a shop</a:t>
                      </a:r>
                    </a:p>
                    <a:p>
                      <a:pPr marL="171450" indent="-171450">
                        <a:buFont typeface="Arial" panose="020B0604020202020204" pitchFamily="34" charset="0"/>
                        <a:buChar char="•"/>
                      </a:pPr>
                      <a:r>
                        <a:rPr lang="en-GB" sz="1200" dirty="0"/>
                        <a:t>Heavy reliance on randomness (Game could be too easy or hard)</a:t>
                      </a:r>
                    </a:p>
                  </a:txBody>
                  <a:tcPr/>
                </a:tc>
                <a:extLst>
                  <a:ext uri="{0D108BD9-81ED-4DB2-BD59-A6C34878D82A}">
                    <a16:rowId xmlns:a16="http://schemas.microsoft.com/office/drawing/2014/main" val="1332016351"/>
                  </a:ext>
                </a:extLst>
              </a:tr>
            </a:tbl>
          </a:graphicData>
        </a:graphic>
      </p:graphicFrame>
    </p:spTree>
    <p:extLst>
      <p:ext uri="{BB962C8B-B14F-4D97-AF65-F5344CB8AC3E}">
        <p14:creationId xmlns:p14="http://schemas.microsoft.com/office/powerpoint/2010/main" val="337746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FD83-A4C8-4A5C-89C1-900A3142D54E}"/>
              </a:ext>
            </a:extLst>
          </p:cNvPr>
          <p:cNvSpPr>
            <a:spLocks noGrp="1"/>
          </p:cNvSpPr>
          <p:nvPr>
            <p:ph type="title"/>
          </p:nvPr>
        </p:nvSpPr>
        <p:spPr/>
        <p:txBody>
          <a:bodyPr/>
          <a:lstStyle/>
          <a:p>
            <a:r>
              <a:rPr lang="en-GB" dirty="0"/>
              <a:t>Difficulty Increment mechanics</a:t>
            </a:r>
          </a:p>
        </p:txBody>
      </p:sp>
      <p:sp>
        <p:nvSpPr>
          <p:cNvPr id="3" name="Content Placeholder 2">
            <a:extLst>
              <a:ext uri="{FF2B5EF4-FFF2-40B4-BE49-F238E27FC236}">
                <a16:creationId xmlns:a16="http://schemas.microsoft.com/office/drawing/2014/main" id="{15C755FC-8031-44F9-864B-1590A331E209}"/>
              </a:ext>
            </a:extLst>
          </p:cNvPr>
          <p:cNvSpPr>
            <a:spLocks noGrp="1"/>
          </p:cNvSpPr>
          <p:nvPr>
            <p:ph idx="1"/>
          </p:nvPr>
        </p:nvSpPr>
        <p:spPr/>
        <p:txBody>
          <a:bodyPr>
            <a:normAutofit/>
          </a:bodyPr>
          <a:lstStyle/>
          <a:p>
            <a:pPr marL="0" indent="0">
              <a:buNone/>
            </a:pPr>
            <a:r>
              <a:rPr lang="en-GB" sz="2000" dirty="0"/>
              <a:t>Our game inherently has a problematic negative feedback loop being that the less enemies there are the easier the game gets (so the better you play the easier it gets)</a:t>
            </a:r>
          </a:p>
          <a:p>
            <a:pPr marL="0" indent="0">
              <a:buNone/>
            </a:pPr>
            <a:r>
              <a:rPr lang="en-GB" sz="2000" dirty="0"/>
              <a:t>Increasing the games difficulty can be done in a few ways:</a:t>
            </a:r>
          </a:p>
          <a:p>
            <a:r>
              <a:rPr lang="en-GB" sz="2000" dirty="0"/>
              <a:t>Raising enemy count (And spacing out enemies more)</a:t>
            </a:r>
          </a:p>
          <a:p>
            <a:r>
              <a:rPr lang="en-GB" sz="2000" dirty="0"/>
              <a:t>New enemy types with new strategies</a:t>
            </a:r>
          </a:p>
          <a:p>
            <a:r>
              <a:rPr lang="en-GB" sz="2000" dirty="0"/>
              <a:t>Adding stage hazards</a:t>
            </a:r>
          </a:p>
          <a:p>
            <a:r>
              <a:rPr lang="en-GB" sz="2000" dirty="0"/>
              <a:t>Increasing enemy stats (Health points for enemies?)</a:t>
            </a:r>
          </a:p>
          <a:p>
            <a:r>
              <a:rPr lang="en-GB" sz="2000" dirty="0"/>
              <a:t>Giving the enemies more complex AI (e.g. they attempt to evade bullets if they can) ~ probably unfair to play against</a:t>
            </a:r>
          </a:p>
          <a:p>
            <a:r>
              <a:rPr lang="en-GB" sz="2000" dirty="0"/>
              <a:t>Making the stage more disadvantageous to the player</a:t>
            </a:r>
          </a:p>
          <a:p>
            <a:r>
              <a:rPr lang="en-GB" sz="2000" dirty="0"/>
              <a:t>Disadvantaging the player (Taking away abilities or enlarging their hitbox?)</a:t>
            </a:r>
          </a:p>
        </p:txBody>
      </p:sp>
    </p:spTree>
    <p:extLst>
      <p:ext uri="{BB962C8B-B14F-4D97-AF65-F5344CB8AC3E}">
        <p14:creationId xmlns:p14="http://schemas.microsoft.com/office/powerpoint/2010/main" val="375728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E227-6364-4FC4-86AB-3881E2BD0697}"/>
              </a:ext>
            </a:extLst>
          </p:cNvPr>
          <p:cNvSpPr>
            <a:spLocks noGrp="1"/>
          </p:cNvSpPr>
          <p:nvPr>
            <p:ph type="title"/>
          </p:nvPr>
        </p:nvSpPr>
        <p:spPr>
          <a:xfrm>
            <a:off x="687664" y="-180451"/>
            <a:ext cx="10515600" cy="1325563"/>
          </a:xfrm>
        </p:spPr>
        <p:txBody>
          <a:bodyPr>
            <a:normAutofit/>
          </a:bodyPr>
          <a:lstStyle/>
          <a:p>
            <a:r>
              <a:rPr lang="en-GB" sz="3200" dirty="0"/>
              <a:t>Stage Designs</a:t>
            </a:r>
          </a:p>
        </p:txBody>
      </p:sp>
      <p:pic>
        <p:nvPicPr>
          <p:cNvPr id="1026" name="Picture 2" descr="https://i.gyazo.com/60abcb9d4e2f60d96e52fcfacd39ede8.png">
            <a:extLst>
              <a:ext uri="{FF2B5EF4-FFF2-40B4-BE49-F238E27FC236}">
                <a16:creationId xmlns:a16="http://schemas.microsoft.com/office/drawing/2014/main" id="{4DDCAD9D-3183-4BE3-B439-5E50CD296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345" y="772061"/>
            <a:ext cx="1778947" cy="16675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gyazo.com/b079791dfbd2029a4d7581a018be6d3a.png">
            <a:extLst>
              <a:ext uri="{FF2B5EF4-FFF2-40B4-BE49-F238E27FC236}">
                <a16:creationId xmlns:a16="http://schemas.microsoft.com/office/drawing/2014/main" id="{7D39BA37-B6E0-412D-8325-446F0B0DF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041" y="548221"/>
            <a:ext cx="1778947" cy="16665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gyazo.com/8819dbd4e32d54455122f75b343a9c24.png">
            <a:extLst>
              <a:ext uri="{FF2B5EF4-FFF2-40B4-BE49-F238E27FC236}">
                <a16:creationId xmlns:a16="http://schemas.microsoft.com/office/drawing/2014/main" id="{0CBBF2B3-51A6-4FF7-BD70-CD09146267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3052" y="203502"/>
            <a:ext cx="2053997" cy="19070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gyazo.com/e59a5d23d6b814cd570cb4e90de5e55c.png">
            <a:extLst>
              <a:ext uri="{FF2B5EF4-FFF2-40B4-BE49-F238E27FC236}">
                <a16:creationId xmlns:a16="http://schemas.microsoft.com/office/drawing/2014/main" id="{9F809A10-FBE0-4602-B3C4-1FB539D14D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026" y="3539443"/>
            <a:ext cx="1706659" cy="162333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gyazo.com/ddc8c5d1db32e9eed90df2275e1c0347.png">
            <a:extLst>
              <a:ext uri="{FF2B5EF4-FFF2-40B4-BE49-F238E27FC236}">
                <a16:creationId xmlns:a16="http://schemas.microsoft.com/office/drawing/2014/main" id="{F5E98BC4-7D91-4325-9E3D-CC6BC31FEA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664" y="743811"/>
            <a:ext cx="1901691" cy="176270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i.gyazo.com/91d2a754776fccf41b1c012d48207c48.png">
            <a:extLst>
              <a:ext uri="{FF2B5EF4-FFF2-40B4-BE49-F238E27FC236}">
                <a16:creationId xmlns:a16="http://schemas.microsoft.com/office/drawing/2014/main" id="{ED61D880-1744-49EF-8A03-CCFDDDC5C6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7103" y="3548655"/>
            <a:ext cx="1890189" cy="176802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i.gyazo.com/e51c2cd7a18a6a05c001edc63012c8f3.png">
            <a:extLst>
              <a:ext uri="{FF2B5EF4-FFF2-40B4-BE49-F238E27FC236}">
                <a16:creationId xmlns:a16="http://schemas.microsoft.com/office/drawing/2014/main" id="{CC6E8BE0-3190-4A2F-AD4D-A1C87DB41A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8251" y="3733326"/>
            <a:ext cx="1638426" cy="15696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i.gyazo.com/c10678846cdff4f6b0170b01182b064e.png">
            <a:extLst>
              <a:ext uri="{FF2B5EF4-FFF2-40B4-BE49-F238E27FC236}">
                <a16:creationId xmlns:a16="http://schemas.microsoft.com/office/drawing/2014/main" id="{AC0250A4-FD19-4501-A92C-534B22D77F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1264" y="3826510"/>
            <a:ext cx="1372733" cy="1383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D0210E-D1B0-4395-A611-5BDAFB7B049E}"/>
              </a:ext>
            </a:extLst>
          </p:cNvPr>
          <p:cNvSpPr txBox="1"/>
          <p:nvPr/>
        </p:nvSpPr>
        <p:spPr>
          <a:xfrm>
            <a:off x="720605" y="2523780"/>
            <a:ext cx="2023016" cy="1015663"/>
          </a:xfrm>
          <a:prstGeom prst="rect">
            <a:avLst/>
          </a:prstGeom>
          <a:noFill/>
        </p:spPr>
        <p:txBody>
          <a:bodyPr wrap="square" rtlCol="0">
            <a:spAutoFit/>
          </a:bodyPr>
          <a:lstStyle/>
          <a:p>
            <a:r>
              <a:rPr lang="en-GB" sz="1200" dirty="0"/>
              <a:t>The most basic stage that we could create would be a empty circle, this however would allow for the most undisrupted gameplay</a:t>
            </a:r>
          </a:p>
        </p:txBody>
      </p:sp>
      <p:sp>
        <p:nvSpPr>
          <p:cNvPr id="16" name="TextBox 15">
            <a:extLst>
              <a:ext uri="{FF2B5EF4-FFF2-40B4-BE49-F238E27FC236}">
                <a16:creationId xmlns:a16="http://schemas.microsoft.com/office/drawing/2014/main" id="{AB58CA15-2749-4466-9DF3-63548C79FA85}"/>
              </a:ext>
            </a:extLst>
          </p:cNvPr>
          <p:cNvSpPr txBox="1"/>
          <p:nvPr/>
        </p:nvSpPr>
        <p:spPr>
          <a:xfrm>
            <a:off x="3329805" y="2475705"/>
            <a:ext cx="2023016" cy="1200329"/>
          </a:xfrm>
          <a:prstGeom prst="rect">
            <a:avLst/>
          </a:prstGeom>
          <a:noFill/>
        </p:spPr>
        <p:txBody>
          <a:bodyPr wrap="square" rtlCol="0">
            <a:spAutoFit/>
          </a:bodyPr>
          <a:lstStyle/>
          <a:p>
            <a:r>
              <a:rPr lang="en-GB" sz="1200" dirty="0"/>
              <a:t>A stage with small amounts of cover would be the easiest idea to create however in our game it might be frustrating to make enemies line up shots correctly</a:t>
            </a:r>
          </a:p>
        </p:txBody>
      </p:sp>
      <p:sp>
        <p:nvSpPr>
          <p:cNvPr id="17" name="TextBox 16">
            <a:extLst>
              <a:ext uri="{FF2B5EF4-FFF2-40B4-BE49-F238E27FC236}">
                <a16:creationId xmlns:a16="http://schemas.microsoft.com/office/drawing/2014/main" id="{20EEE578-DCFC-4B05-8B0E-3D7403542589}"/>
              </a:ext>
            </a:extLst>
          </p:cNvPr>
          <p:cNvSpPr txBox="1"/>
          <p:nvPr/>
        </p:nvSpPr>
        <p:spPr>
          <a:xfrm>
            <a:off x="6228298" y="2231625"/>
            <a:ext cx="2023016" cy="1384995"/>
          </a:xfrm>
          <a:prstGeom prst="rect">
            <a:avLst/>
          </a:prstGeom>
          <a:noFill/>
        </p:spPr>
        <p:txBody>
          <a:bodyPr wrap="square" rtlCol="0">
            <a:spAutoFit/>
          </a:bodyPr>
          <a:lstStyle/>
          <a:p>
            <a:r>
              <a:rPr lang="en-GB" sz="1200" dirty="0"/>
              <a:t>Placing a single block in the centre of a stage gives the player sufficient cover from long distance attacks while forcing them to get closer to enemies, it can also break up the fighting a bit</a:t>
            </a:r>
          </a:p>
        </p:txBody>
      </p:sp>
      <p:sp>
        <p:nvSpPr>
          <p:cNvPr id="18" name="TextBox 17">
            <a:extLst>
              <a:ext uri="{FF2B5EF4-FFF2-40B4-BE49-F238E27FC236}">
                <a16:creationId xmlns:a16="http://schemas.microsoft.com/office/drawing/2014/main" id="{4AAA47C1-D023-40A5-B966-A1A398D69B5C}"/>
              </a:ext>
            </a:extLst>
          </p:cNvPr>
          <p:cNvSpPr txBox="1"/>
          <p:nvPr/>
        </p:nvSpPr>
        <p:spPr>
          <a:xfrm>
            <a:off x="9396063" y="2110529"/>
            <a:ext cx="2023016" cy="1569660"/>
          </a:xfrm>
          <a:prstGeom prst="rect">
            <a:avLst/>
          </a:prstGeom>
          <a:noFill/>
        </p:spPr>
        <p:txBody>
          <a:bodyPr wrap="square" rtlCol="0">
            <a:spAutoFit/>
          </a:bodyPr>
          <a:lstStyle/>
          <a:p>
            <a:r>
              <a:rPr lang="en-GB" sz="1200" dirty="0"/>
              <a:t>Similar to the last concept but adding a barrier to the stage makes it far more linier, this is unlikely to work in wave based games but would allow the player to take on enemies in a linier order in stage based games</a:t>
            </a:r>
          </a:p>
        </p:txBody>
      </p:sp>
      <p:sp>
        <p:nvSpPr>
          <p:cNvPr id="19" name="TextBox 18">
            <a:extLst>
              <a:ext uri="{FF2B5EF4-FFF2-40B4-BE49-F238E27FC236}">
                <a16:creationId xmlns:a16="http://schemas.microsoft.com/office/drawing/2014/main" id="{BA2EA7D1-7CF8-4DA8-ADE8-F919B0B3AE34}"/>
              </a:ext>
            </a:extLst>
          </p:cNvPr>
          <p:cNvSpPr txBox="1"/>
          <p:nvPr/>
        </p:nvSpPr>
        <p:spPr>
          <a:xfrm>
            <a:off x="627001" y="5226433"/>
            <a:ext cx="2023016" cy="1200329"/>
          </a:xfrm>
          <a:prstGeom prst="rect">
            <a:avLst/>
          </a:prstGeom>
          <a:noFill/>
        </p:spPr>
        <p:txBody>
          <a:bodyPr wrap="square" rtlCol="0">
            <a:spAutoFit/>
          </a:bodyPr>
          <a:lstStyle/>
          <a:p>
            <a:r>
              <a:rPr lang="en-GB" sz="1200" dirty="0"/>
              <a:t>Diving the stage into multiple sections restricts the play area, this would work well if we wanted to player to fight multiple small groups of enemies at once</a:t>
            </a:r>
          </a:p>
        </p:txBody>
      </p:sp>
      <p:sp>
        <p:nvSpPr>
          <p:cNvPr id="20" name="TextBox 19">
            <a:extLst>
              <a:ext uri="{FF2B5EF4-FFF2-40B4-BE49-F238E27FC236}">
                <a16:creationId xmlns:a16="http://schemas.microsoft.com/office/drawing/2014/main" id="{0D1BF8EE-FF5C-43CA-B5AA-9B3482F23B10}"/>
              </a:ext>
            </a:extLst>
          </p:cNvPr>
          <p:cNvSpPr txBox="1"/>
          <p:nvPr/>
        </p:nvSpPr>
        <p:spPr>
          <a:xfrm>
            <a:off x="3427103" y="5316678"/>
            <a:ext cx="2023016" cy="1384995"/>
          </a:xfrm>
          <a:prstGeom prst="rect">
            <a:avLst/>
          </a:prstGeom>
          <a:noFill/>
        </p:spPr>
        <p:txBody>
          <a:bodyPr wrap="square" rtlCol="0">
            <a:spAutoFit/>
          </a:bodyPr>
          <a:lstStyle/>
          <a:p>
            <a:r>
              <a:rPr lang="en-GB" sz="1200" dirty="0"/>
              <a:t>This is an alternate version of the barrier stage however redesigned so that you can travel either way, although its function is the same (face enemies in a “near” linier order)</a:t>
            </a:r>
          </a:p>
        </p:txBody>
      </p:sp>
      <p:sp>
        <p:nvSpPr>
          <p:cNvPr id="21" name="TextBox 20">
            <a:extLst>
              <a:ext uri="{FF2B5EF4-FFF2-40B4-BE49-F238E27FC236}">
                <a16:creationId xmlns:a16="http://schemas.microsoft.com/office/drawing/2014/main" id="{0AFD352A-45DE-4503-B7EB-4F4EE2B28088}"/>
              </a:ext>
            </a:extLst>
          </p:cNvPr>
          <p:cNvSpPr txBox="1"/>
          <p:nvPr/>
        </p:nvSpPr>
        <p:spPr>
          <a:xfrm>
            <a:off x="6095999" y="5419693"/>
            <a:ext cx="2443993" cy="1384995"/>
          </a:xfrm>
          <a:prstGeom prst="rect">
            <a:avLst/>
          </a:prstGeom>
          <a:noFill/>
        </p:spPr>
        <p:txBody>
          <a:bodyPr wrap="square" rtlCol="0">
            <a:spAutoFit/>
          </a:bodyPr>
          <a:lstStyle/>
          <a:p>
            <a:r>
              <a:rPr lang="en-GB" sz="1200" dirty="0"/>
              <a:t>Both of these designs are designed to reduce the play area, the left design if easier to work with but forces you to be at constant close range of enemy characters whereas the right is the opposite (long range, harder to strategize around)</a:t>
            </a:r>
          </a:p>
        </p:txBody>
      </p:sp>
      <p:sp>
        <p:nvSpPr>
          <p:cNvPr id="22" name="TextBox 21">
            <a:extLst>
              <a:ext uri="{FF2B5EF4-FFF2-40B4-BE49-F238E27FC236}">
                <a16:creationId xmlns:a16="http://schemas.microsoft.com/office/drawing/2014/main" id="{EB99D3A6-3C4D-4F73-9574-5CFD978E747F}"/>
              </a:ext>
            </a:extLst>
          </p:cNvPr>
          <p:cNvSpPr txBox="1"/>
          <p:nvPr/>
        </p:nvSpPr>
        <p:spPr>
          <a:xfrm>
            <a:off x="9313052" y="4283997"/>
            <a:ext cx="2443993" cy="1200329"/>
          </a:xfrm>
          <a:prstGeom prst="rect">
            <a:avLst/>
          </a:prstGeom>
          <a:noFill/>
        </p:spPr>
        <p:txBody>
          <a:bodyPr wrap="square" rtlCol="0">
            <a:spAutoFit/>
          </a:bodyPr>
          <a:lstStyle/>
          <a:p>
            <a:r>
              <a:rPr lang="en-GB" sz="1200" dirty="0"/>
              <a:t>We could also create stages with hazards such as indestructible turrets, pitfalls or moving barriers although these may be unnecessarily complex and may make the game too difficult.</a:t>
            </a:r>
          </a:p>
        </p:txBody>
      </p:sp>
    </p:spTree>
    <p:extLst>
      <p:ext uri="{BB962C8B-B14F-4D97-AF65-F5344CB8AC3E}">
        <p14:creationId xmlns:p14="http://schemas.microsoft.com/office/powerpoint/2010/main" val="13435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1AD6-FCE6-4C78-8268-AB7A203A66D9}"/>
              </a:ext>
            </a:extLst>
          </p:cNvPr>
          <p:cNvSpPr>
            <a:spLocks noGrp="1"/>
          </p:cNvSpPr>
          <p:nvPr>
            <p:ph type="title"/>
          </p:nvPr>
        </p:nvSpPr>
        <p:spPr/>
        <p:txBody>
          <a:bodyPr/>
          <a:lstStyle/>
          <a:p>
            <a:r>
              <a:rPr lang="en-GB" dirty="0"/>
              <a:t>Enemy Mechanics</a:t>
            </a:r>
          </a:p>
        </p:txBody>
      </p:sp>
      <p:sp>
        <p:nvSpPr>
          <p:cNvPr id="3" name="Content Placeholder 2">
            <a:extLst>
              <a:ext uri="{FF2B5EF4-FFF2-40B4-BE49-F238E27FC236}">
                <a16:creationId xmlns:a16="http://schemas.microsoft.com/office/drawing/2014/main" id="{E246AEBD-36D0-4447-A736-DE866A0754C6}"/>
              </a:ext>
            </a:extLst>
          </p:cNvPr>
          <p:cNvSpPr>
            <a:spLocks noGrp="1"/>
          </p:cNvSpPr>
          <p:nvPr>
            <p:ph idx="1"/>
          </p:nvPr>
        </p:nvSpPr>
        <p:spPr>
          <a:xfrm>
            <a:off x="838200" y="1414564"/>
            <a:ext cx="10515600" cy="2469538"/>
          </a:xfrm>
        </p:spPr>
        <p:txBody>
          <a:bodyPr>
            <a:normAutofit/>
          </a:bodyPr>
          <a:lstStyle/>
          <a:p>
            <a:pPr marL="0" indent="0">
              <a:buNone/>
            </a:pPr>
            <a:r>
              <a:rPr lang="en-GB" sz="1600" dirty="0"/>
              <a:t>The base flow chart of an enemy should be:</a:t>
            </a:r>
          </a:p>
          <a:p>
            <a:pPr marL="342900" indent="-342900">
              <a:buFont typeface="+mj-lt"/>
              <a:buAutoNum type="arabicPeriod"/>
            </a:pPr>
            <a:r>
              <a:rPr lang="en-GB" sz="1600" dirty="0"/>
              <a:t>If Enemy is too close move away from player, If enemy is too far move towards player</a:t>
            </a:r>
          </a:p>
          <a:p>
            <a:pPr marL="342900" indent="-342900">
              <a:buFont typeface="+mj-lt"/>
              <a:buAutoNum type="arabicPeriod"/>
            </a:pPr>
            <a:r>
              <a:rPr lang="en-GB" sz="1600" dirty="0"/>
              <a:t>Move somewhat randomly within the “safe” distance from the player</a:t>
            </a:r>
          </a:p>
          <a:p>
            <a:pPr marL="342900" indent="-342900">
              <a:buFont typeface="+mj-lt"/>
              <a:buAutoNum type="arabicPeriod"/>
            </a:pPr>
            <a:r>
              <a:rPr lang="en-GB" sz="1600" dirty="0"/>
              <a:t>Stop moving and have an effect which represents that they are about to fire</a:t>
            </a:r>
          </a:p>
          <a:p>
            <a:pPr marL="342900" indent="-342900">
              <a:buFont typeface="+mj-lt"/>
              <a:buAutoNum type="arabicPeriod"/>
            </a:pPr>
            <a:r>
              <a:rPr lang="en-GB" sz="1600" dirty="0"/>
              <a:t>Shoot towards the player</a:t>
            </a:r>
          </a:p>
          <a:p>
            <a:pPr marL="342900" indent="-342900">
              <a:buFont typeface="+mj-lt"/>
              <a:buAutoNum type="arabicPeriod"/>
            </a:pPr>
            <a:r>
              <a:rPr lang="en-GB" sz="1600" dirty="0"/>
              <a:t>Stand still for a predetermined amount of time</a:t>
            </a:r>
          </a:p>
          <a:p>
            <a:pPr marL="342900" indent="-342900">
              <a:buFont typeface="+mj-lt"/>
              <a:buAutoNum type="arabicPeriod"/>
            </a:pPr>
            <a:r>
              <a:rPr lang="en-GB" sz="1600" dirty="0"/>
              <a:t>Repeat until defeated or last enemy standing</a:t>
            </a:r>
          </a:p>
        </p:txBody>
      </p:sp>
      <p:sp>
        <p:nvSpPr>
          <p:cNvPr id="4" name="Content Placeholder 2">
            <a:extLst>
              <a:ext uri="{FF2B5EF4-FFF2-40B4-BE49-F238E27FC236}">
                <a16:creationId xmlns:a16="http://schemas.microsoft.com/office/drawing/2014/main" id="{B204447F-AF43-4F5B-96A8-E7C37607A06A}"/>
              </a:ext>
            </a:extLst>
          </p:cNvPr>
          <p:cNvSpPr txBox="1">
            <a:spLocks/>
          </p:cNvSpPr>
          <p:nvPr/>
        </p:nvSpPr>
        <p:spPr>
          <a:xfrm>
            <a:off x="772486" y="4023337"/>
            <a:ext cx="10515600" cy="2469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600" dirty="0"/>
          </a:p>
        </p:txBody>
      </p:sp>
      <p:sp>
        <p:nvSpPr>
          <p:cNvPr id="5" name="Content Placeholder 2">
            <a:extLst>
              <a:ext uri="{FF2B5EF4-FFF2-40B4-BE49-F238E27FC236}">
                <a16:creationId xmlns:a16="http://schemas.microsoft.com/office/drawing/2014/main" id="{2F124434-E5AA-43BF-9A33-903783174ED9}"/>
              </a:ext>
            </a:extLst>
          </p:cNvPr>
          <p:cNvSpPr txBox="1">
            <a:spLocks/>
          </p:cNvSpPr>
          <p:nvPr/>
        </p:nvSpPr>
        <p:spPr>
          <a:xfrm>
            <a:off x="903914" y="4044922"/>
            <a:ext cx="10515600" cy="2469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Things to note when following this:</a:t>
            </a:r>
          </a:p>
          <a:p>
            <a:r>
              <a:rPr lang="en-GB" sz="1600" dirty="0"/>
              <a:t>Different enemy types (if we decide to uses them) will have different stats (e.g. firing delay, safe distance, health)</a:t>
            </a:r>
          </a:p>
          <a:p>
            <a:r>
              <a:rPr lang="en-GB" sz="1600" dirty="0"/>
              <a:t>Enemies </a:t>
            </a:r>
            <a:r>
              <a:rPr lang="en-GB" sz="1600" u="sng" dirty="0"/>
              <a:t>must</a:t>
            </a:r>
            <a:r>
              <a:rPr lang="en-GB" sz="1600" dirty="0"/>
              <a:t> be somewhat synchronised, (either force enemies to all fire on a set interval or have progressively shortening intervals so firing will be constant at some point) This is essential as two un-synchronised enemies may never shoot one another if one moves out of the way while the other shoots</a:t>
            </a:r>
          </a:p>
          <a:p>
            <a:r>
              <a:rPr lang="en-GB" sz="1600" dirty="0"/>
              <a:t>One way we could alleviate this and the negative feedback loop would be to reduce the fire intervals as more enemies are eliminated resulting in a higher chance of two enemies hitting one another but also noticeably increasing the number of projectiles that need to be avoided</a:t>
            </a:r>
          </a:p>
        </p:txBody>
      </p:sp>
    </p:spTree>
    <p:extLst>
      <p:ext uri="{BB962C8B-B14F-4D97-AF65-F5344CB8AC3E}">
        <p14:creationId xmlns:p14="http://schemas.microsoft.com/office/powerpoint/2010/main" val="117842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7020-BB7A-4BDA-BEDB-8F737BDA0B0A}"/>
              </a:ext>
            </a:extLst>
          </p:cNvPr>
          <p:cNvSpPr>
            <a:spLocks noGrp="1"/>
          </p:cNvSpPr>
          <p:nvPr>
            <p:ph type="title"/>
          </p:nvPr>
        </p:nvSpPr>
        <p:spPr/>
        <p:txBody>
          <a:bodyPr/>
          <a:lstStyle/>
          <a:p>
            <a:r>
              <a:rPr lang="en-GB" dirty="0"/>
              <a:t>Enemy type concepts</a:t>
            </a:r>
          </a:p>
        </p:txBody>
      </p:sp>
      <p:sp>
        <p:nvSpPr>
          <p:cNvPr id="4" name="TextBox 3">
            <a:extLst>
              <a:ext uri="{FF2B5EF4-FFF2-40B4-BE49-F238E27FC236}">
                <a16:creationId xmlns:a16="http://schemas.microsoft.com/office/drawing/2014/main" id="{0CA990CE-700E-4131-A560-371C73861978}"/>
              </a:ext>
            </a:extLst>
          </p:cNvPr>
          <p:cNvSpPr txBox="1"/>
          <p:nvPr/>
        </p:nvSpPr>
        <p:spPr>
          <a:xfrm>
            <a:off x="6283354" y="830510"/>
            <a:ext cx="4823670" cy="1200329"/>
          </a:xfrm>
          <a:prstGeom prst="rect">
            <a:avLst/>
          </a:prstGeom>
          <a:noFill/>
        </p:spPr>
        <p:txBody>
          <a:bodyPr wrap="square" rtlCol="0">
            <a:spAutoFit/>
          </a:bodyPr>
          <a:lstStyle/>
          <a:p>
            <a:r>
              <a:rPr lang="en-GB" dirty="0"/>
              <a:t>In planning we discussed alternate enemy types which need to be combatted in slightly different ways. If we decide to use them I have come up with a number of possible concepts for them</a:t>
            </a:r>
          </a:p>
        </p:txBody>
      </p:sp>
      <p:graphicFrame>
        <p:nvGraphicFramePr>
          <p:cNvPr id="5" name="Table 4">
            <a:extLst>
              <a:ext uri="{FF2B5EF4-FFF2-40B4-BE49-F238E27FC236}">
                <a16:creationId xmlns:a16="http://schemas.microsoft.com/office/drawing/2014/main" id="{F9D7FF9E-89A9-45BD-A9E7-403D575DA732}"/>
              </a:ext>
            </a:extLst>
          </p:cNvPr>
          <p:cNvGraphicFramePr>
            <a:graphicFrameLocks noGrp="1"/>
          </p:cNvGraphicFramePr>
          <p:nvPr>
            <p:extLst>
              <p:ext uri="{D42A27DB-BD31-4B8C-83A1-F6EECF244321}">
                <p14:modId xmlns:p14="http://schemas.microsoft.com/office/powerpoint/2010/main" val="2913807426"/>
              </p:ext>
            </p:extLst>
          </p:nvPr>
        </p:nvGraphicFramePr>
        <p:xfrm>
          <a:off x="1031380" y="2030839"/>
          <a:ext cx="9754533" cy="4710552"/>
        </p:xfrm>
        <a:graphic>
          <a:graphicData uri="http://schemas.openxmlformats.org/drawingml/2006/table">
            <a:tbl>
              <a:tblPr firstRow="1" bandRow="1">
                <a:tableStyleId>{5940675A-B579-460E-94D1-54222C63F5DA}</a:tableStyleId>
              </a:tblPr>
              <a:tblGrid>
                <a:gridCol w="1588468">
                  <a:extLst>
                    <a:ext uri="{9D8B030D-6E8A-4147-A177-3AD203B41FA5}">
                      <a16:colId xmlns:a16="http://schemas.microsoft.com/office/drawing/2014/main" val="1723439070"/>
                    </a:ext>
                  </a:extLst>
                </a:gridCol>
                <a:gridCol w="8166065">
                  <a:extLst>
                    <a:ext uri="{9D8B030D-6E8A-4147-A177-3AD203B41FA5}">
                      <a16:colId xmlns:a16="http://schemas.microsoft.com/office/drawing/2014/main" val="169597542"/>
                    </a:ext>
                  </a:extLst>
                </a:gridCol>
              </a:tblGrid>
              <a:tr h="480756">
                <a:tc>
                  <a:txBody>
                    <a:bodyPr/>
                    <a:lstStyle/>
                    <a:p>
                      <a:r>
                        <a:rPr lang="en-GB" sz="1400" dirty="0"/>
                        <a:t>Enemy Type</a:t>
                      </a:r>
                    </a:p>
                  </a:txBody>
                  <a:tcPr/>
                </a:tc>
                <a:tc>
                  <a:txBody>
                    <a:bodyPr/>
                    <a:lstStyle/>
                    <a:p>
                      <a:r>
                        <a:rPr lang="en-GB" sz="1400" dirty="0"/>
                        <a:t>Overview</a:t>
                      </a:r>
                    </a:p>
                  </a:txBody>
                  <a:tcPr/>
                </a:tc>
                <a:extLst>
                  <a:ext uri="{0D108BD9-81ED-4DB2-BD59-A6C34878D82A}">
                    <a16:rowId xmlns:a16="http://schemas.microsoft.com/office/drawing/2014/main" val="1310055246"/>
                  </a:ext>
                </a:extLst>
              </a:tr>
              <a:tr h="480756">
                <a:tc>
                  <a:txBody>
                    <a:bodyPr/>
                    <a:lstStyle/>
                    <a:p>
                      <a:r>
                        <a:rPr lang="en-GB" sz="1400" dirty="0"/>
                        <a:t>Standard</a:t>
                      </a:r>
                    </a:p>
                  </a:txBody>
                  <a:tcPr/>
                </a:tc>
                <a:tc>
                  <a:txBody>
                    <a:bodyPr/>
                    <a:lstStyle/>
                    <a:p>
                      <a:r>
                        <a:rPr lang="en-GB" sz="1400" dirty="0"/>
                        <a:t>Follows the mechanic discussed prior</a:t>
                      </a:r>
                    </a:p>
                  </a:txBody>
                  <a:tcPr/>
                </a:tc>
                <a:extLst>
                  <a:ext uri="{0D108BD9-81ED-4DB2-BD59-A6C34878D82A}">
                    <a16:rowId xmlns:a16="http://schemas.microsoft.com/office/drawing/2014/main" val="806953994"/>
                  </a:ext>
                </a:extLst>
              </a:tr>
              <a:tr h="480756">
                <a:tc>
                  <a:txBody>
                    <a:bodyPr/>
                    <a:lstStyle/>
                    <a:p>
                      <a:r>
                        <a:rPr lang="en-GB" sz="1400" dirty="0"/>
                        <a:t>Close Range</a:t>
                      </a:r>
                    </a:p>
                  </a:txBody>
                  <a:tcPr/>
                </a:tc>
                <a:tc>
                  <a:txBody>
                    <a:bodyPr/>
                    <a:lstStyle/>
                    <a:p>
                      <a:r>
                        <a:rPr lang="en-GB" sz="1400" dirty="0"/>
                        <a:t>Safe firing radius is closer to the player, more agile with longer post firing delays but shorter pre firing delays</a:t>
                      </a:r>
                    </a:p>
                    <a:p>
                      <a:r>
                        <a:rPr lang="en-GB" sz="1400" dirty="0"/>
                        <a:t>In short a more hostile enemy</a:t>
                      </a:r>
                    </a:p>
                  </a:txBody>
                  <a:tcPr/>
                </a:tc>
                <a:extLst>
                  <a:ext uri="{0D108BD9-81ED-4DB2-BD59-A6C34878D82A}">
                    <a16:rowId xmlns:a16="http://schemas.microsoft.com/office/drawing/2014/main" val="4227345635"/>
                  </a:ext>
                </a:extLst>
              </a:tr>
              <a:tr h="480756">
                <a:tc>
                  <a:txBody>
                    <a:bodyPr/>
                    <a:lstStyle/>
                    <a:p>
                      <a:r>
                        <a:rPr lang="en-GB" sz="1400" dirty="0"/>
                        <a:t>Sniper/Long range</a:t>
                      </a:r>
                    </a:p>
                  </a:txBody>
                  <a:tcPr/>
                </a:tc>
                <a:tc>
                  <a:txBody>
                    <a:bodyPr/>
                    <a:lstStyle/>
                    <a:p>
                      <a:r>
                        <a:rPr lang="en-GB" sz="1400" dirty="0"/>
                        <a:t>Safe firing radius is further from the player, slower with faster traveling projectiles and a longer pre firing delay to give the player a degree of warning</a:t>
                      </a:r>
                    </a:p>
                  </a:txBody>
                  <a:tcPr/>
                </a:tc>
                <a:extLst>
                  <a:ext uri="{0D108BD9-81ED-4DB2-BD59-A6C34878D82A}">
                    <a16:rowId xmlns:a16="http://schemas.microsoft.com/office/drawing/2014/main" val="1609281280"/>
                  </a:ext>
                </a:extLst>
              </a:tr>
              <a:tr h="480756">
                <a:tc>
                  <a:txBody>
                    <a:bodyPr/>
                    <a:lstStyle/>
                    <a:p>
                      <a:r>
                        <a:rPr lang="en-GB" sz="1400" dirty="0"/>
                        <a:t>Shielded</a:t>
                      </a:r>
                    </a:p>
                  </a:txBody>
                  <a:tcPr/>
                </a:tc>
                <a:tc>
                  <a:txBody>
                    <a:bodyPr/>
                    <a:lstStyle/>
                    <a:p>
                      <a:r>
                        <a:rPr lang="en-GB" sz="1400" dirty="0"/>
                        <a:t>In short a enemy with a shield blocking where they fire, could function like extra health for the enemy or could force the player to get them shot from behind (this would require a significantly slower turn rate and speed though)</a:t>
                      </a:r>
                    </a:p>
                  </a:txBody>
                  <a:tcPr/>
                </a:tc>
                <a:extLst>
                  <a:ext uri="{0D108BD9-81ED-4DB2-BD59-A6C34878D82A}">
                    <a16:rowId xmlns:a16="http://schemas.microsoft.com/office/drawing/2014/main" val="4200432309"/>
                  </a:ext>
                </a:extLst>
              </a:tr>
              <a:tr h="480756">
                <a:tc>
                  <a:txBody>
                    <a:bodyPr/>
                    <a:lstStyle/>
                    <a:p>
                      <a:r>
                        <a:rPr lang="en-GB" sz="1400" dirty="0"/>
                        <a:t>Magic</a:t>
                      </a:r>
                    </a:p>
                  </a:txBody>
                  <a:tcPr/>
                </a:tc>
                <a:tc>
                  <a:txBody>
                    <a:bodyPr/>
                    <a:lstStyle/>
                    <a:p>
                      <a:r>
                        <a:rPr lang="en-GB" sz="1400" dirty="0"/>
                        <a:t>Shoots ricocheting projectiles. Unlikely to function well in the game, higher chance on hitting other enemies and only a slightly higher chance of hitting the player but might provide an interesting dynamic if it were used.</a:t>
                      </a:r>
                    </a:p>
                    <a:p>
                      <a:r>
                        <a:rPr lang="en-GB" sz="1400" dirty="0"/>
                        <a:t>Could instead use somewhat homing projectiles that only home in on the player for a few seconds then travel in a straight line but this may be too hard to program</a:t>
                      </a:r>
                    </a:p>
                  </a:txBody>
                  <a:tcPr/>
                </a:tc>
                <a:extLst>
                  <a:ext uri="{0D108BD9-81ED-4DB2-BD59-A6C34878D82A}">
                    <a16:rowId xmlns:a16="http://schemas.microsoft.com/office/drawing/2014/main" val="887513328"/>
                  </a:ext>
                </a:extLst>
              </a:tr>
              <a:tr h="480756">
                <a:tc>
                  <a:txBody>
                    <a:bodyPr/>
                    <a:lstStyle/>
                    <a:p>
                      <a:r>
                        <a:rPr lang="en-GB" sz="1400" dirty="0"/>
                        <a:t>Anti-FF Enemies</a:t>
                      </a:r>
                    </a:p>
                  </a:txBody>
                  <a:tcPr/>
                </a:tc>
                <a:tc>
                  <a:txBody>
                    <a:bodyPr/>
                    <a:lstStyle/>
                    <a:p>
                      <a:r>
                        <a:rPr lang="en-GB" sz="1400"/>
                        <a:t>Fire </a:t>
                      </a:r>
                      <a:r>
                        <a:rPr lang="en-GB" sz="1400" dirty="0"/>
                        <a:t>multiple bullets before moving that decay faster than usual, this would make them more vulnerable but also less likely to hit other enemies due to the decay effect.</a:t>
                      </a:r>
                    </a:p>
                  </a:txBody>
                  <a:tcPr/>
                </a:tc>
                <a:extLst>
                  <a:ext uri="{0D108BD9-81ED-4DB2-BD59-A6C34878D82A}">
                    <a16:rowId xmlns:a16="http://schemas.microsoft.com/office/drawing/2014/main" val="2114109519"/>
                  </a:ext>
                </a:extLst>
              </a:tr>
              <a:tr h="480756">
                <a:tc>
                  <a:txBody>
                    <a:bodyPr/>
                    <a:lstStyle/>
                    <a:p>
                      <a:r>
                        <a:rPr lang="en-GB" sz="1400" dirty="0"/>
                        <a:t>Tracers (High difficulty)</a:t>
                      </a:r>
                    </a:p>
                  </a:txBody>
                  <a:tcPr/>
                </a:tc>
                <a:tc>
                  <a:txBody>
                    <a:bodyPr/>
                    <a:lstStyle/>
                    <a:p>
                      <a:r>
                        <a:rPr lang="en-GB" sz="1400" dirty="0"/>
                        <a:t>Fire bullets that leave paths deadly to the player behind in their path, bullets will also travel significantly slower because of this.</a:t>
                      </a:r>
                    </a:p>
                  </a:txBody>
                  <a:tcPr/>
                </a:tc>
                <a:extLst>
                  <a:ext uri="{0D108BD9-81ED-4DB2-BD59-A6C34878D82A}">
                    <a16:rowId xmlns:a16="http://schemas.microsoft.com/office/drawing/2014/main" val="1221938765"/>
                  </a:ext>
                </a:extLst>
              </a:tr>
            </a:tbl>
          </a:graphicData>
        </a:graphic>
      </p:graphicFrame>
    </p:spTree>
    <p:extLst>
      <p:ext uri="{BB962C8B-B14F-4D97-AF65-F5344CB8AC3E}">
        <p14:creationId xmlns:p14="http://schemas.microsoft.com/office/powerpoint/2010/main" val="181518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1084</Words>
  <Application>Microsoft Office PowerPoint</Application>
  <PresentationFormat>Widescreen</PresentationFormat>
  <Paragraphs>77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Progression System</vt:lpstr>
      <vt:lpstr>Difficulty Increment mechanics</vt:lpstr>
      <vt:lpstr>Stage Designs</vt:lpstr>
      <vt:lpstr>Enemy Mechanics</vt:lpstr>
      <vt:lpstr>Enemy type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Willoughby Axtell</dc:creator>
  <cp:lastModifiedBy>Willoughby Axtell</cp:lastModifiedBy>
  <cp:revision>15</cp:revision>
  <dcterms:created xsi:type="dcterms:W3CDTF">2019-02-09T12:48:48Z</dcterms:created>
  <dcterms:modified xsi:type="dcterms:W3CDTF">2019-02-09T15:58:14Z</dcterms:modified>
</cp:coreProperties>
</file>