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9" r:id="rId4"/>
    <p:sldId id="265" r:id="rId5"/>
    <p:sldId id="257" r:id="rId6"/>
    <p:sldId id="260" r:id="rId7"/>
    <p:sldId id="261" r:id="rId8"/>
    <p:sldId id="262" r:id="rId9"/>
    <p:sldId id="263"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45" d="100"/>
          <a:sy n="45" d="100"/>
        </p:scale>
        <p:origin x="53" y="9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E0C2A0-7879-4622-8060-4DA9BE9D9C22}"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8D495-5025-4884-A4C3-16C58AE9BE5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6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E0C2A0-7879-4622-8060-4DA9BE9D9C22}"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8D495-5025-4884-A4C3-16C58AE9BE55}" type="slidenum">
              <a:rPr lang="en-US" smtClean="0"/>
              <a:t>‹#›</a:t>
            </a:fld>
            <a:endParaRPr lang="en-US"/>
          </a:p>
        </p:txBody>
      </p:sp>
    </p:spTree>
    <p:extLst>
      <p:ext uri="{BB962C8B-B14F-4D97-AF65-F5344CB8AC3E}">
        <p14:creationId xmlns:p14="http://schemas.microsoft.com/office/powerpoint/2010/main" val="117434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E0C2A0-7879-4622-8060-4DA9BE9D9C22}"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8D495-5025-4884-A4C3-16C58AE9BE55}" type="slidenum">
              <a:rPr lang="en-US" smtClean="0"/>
              <a:t>‹#›</a:t>
            </a:fld>
            <a:endParaRPr lang="en-US"/>
          </a:p>
        </p:txBody>
      </p:sp>
    </p:spTree>
    <p:extLst>
      <p:ext uri="{BB962C8B-B14F-4D97-AF65-F5344CB8AC3E}">
        <p14:creationId xmlns:p14="http://schemas.microsoft.com/office/powerpoint/2010/main" val="26734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E0C2A0-7879-4622-8060-4DA9BE9D9C22}"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8D495-5025-4884-A4C3-16C58AE9BE55}" type="slidenum">
              <a:rPr lang="en-US" smtClean="0"/>
              <a:t>‹#›</a:t>
            </a:fld>
            <a:endParaRPr lang="en-US"/>
          </a:p>
        </p:txBody>
      </p:sp>
    </p:spTree>
    <p:extLst>
      <p:ext uri="{BB962C8B-B14F-4D97-AF65-F5344CB8AC3E}">
        <p14:creationId xmlns:p14="http://schemas.microsoft.com/office/powerpoint/2010/main" val="4067666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E0C2A0-7879-4622-8060-4DA9BE9D9C22}"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8D495-5025-4884-A4C3-16C58AE9BE5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50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E0C2A0-7879-4622-8060-4DA9BE9D9C22}"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8D495-5025-4884-A4C3-16C58AE9BE55}" type="slidenum">
              <a:rPr lang="en-US" smtClean="0"/>
              <a:t>‹#›</a:t>
            </a:fld>
            <a:endParaRPr lang="en-US"/>
          </a:p>
        </p:txBody>
      </p:sp>
    </p:spTree>
    <p:extLst>
      <p:ext uri="{BB962C8B-B14F-4D97-AF65-F5344CB8AC3E}">
        <p14:creationId xmlns:p14="http://schemas.microsoft.com/office/powerpoint/2010/main" val="39200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E0C2A0-7879-4622-8060-4DA9BE9D9C22}" type="datetimeFigureOut">
              <a:rPr lang="en-US" smtClean="0"/>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8D495-5025-4884-A4C3-16C58AE9BE55}" type="slidenum">
              <a:rPr lang="en-US" smtClean="0"/>
              <a:t>‹#›</a:t>
            </a:fld>
            <a:endParaRPr lang="en-US"/>
          </a:p>
        </p:txBody>
      </p:sp>
    </p:spTree>
    <p:extLst>
      <p:ext uri="{BB962C8B-B14F-4D97-AF65-F5344CB8AC3E}">
        <p14:creationId xmlns:p14="http://schemas.microsoft.com/office/powerpoint/2010/main" val="97977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E0C2A0-7879-4622-8060-4DA9BE9D9C22}" type="datetimeFigureOut">
              <a:rPr lang="en-US" smtClean="0"/>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8D495-5025-4884-A4C3-16C58AE9BE55}" type="slidenum">
              <a:rPr lang="en-US" smtClean="0"/>
              <a:t>‹#›</a:t>
            </a:fld>
            <a:endParaRPr lang="en-US"/>
          </a:p>
        </p:txBody>
      </p:sp>
    </p:spTree>
    <p:extLst>
      <p:ext uri="{BB962C8B-B14F-4D97-AF65-F5344CB8AC3E}">
        <p14:creationId xmlns:p14="http://schemas.microsoft.com/office/powerpoint/2010/main" val="56637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E0C2A0-7879-4622-8060-4DA9BE9D9C22}" type="datetimeFigureOut">
              <a:rPr lang="en-US" smtClean="0"/>
              <a:t>8/11/2023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298D495-5025-4884-A4C3-16C58AE9BE55}" type="slidenum">
              <a:rPr lang="en-US" smtClean="0"/>
              <a:t>‹#›</a:t>
            </a:fld>
            <a:endParaRPr lang="en-US"/>
          </a:p>
        </p:txBody>
      </p:sp>
    </p:spTree>
    <p:extLst>
      <p:ext uri="{BB962C8B-B14F-4D97-AF65-F5344CB8AC3E}">
        <p14:creationId xmlns:p14="http://schemas.microsoft.com/office/powerpoint/2010/main" val="389820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E0C2A0-7879-4622-8060-4DA9BE9D9C22}" type="datetimeFigureOut">
              <a:rPr lang="en-US" smtClean="0"/>
              <a:t>8/11/2023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98D495-5025-4884-A4C3-16C58AE9BE55}" type="slidenum">
              <a:rPr lang="en-US" smtClean="0"/>
              <a:t>‹#›</a:t>
            </a:fld>
            <a:endParaRPr lang="en-US"/>
          </a:p>
        </p:txBody>
      </p:sp>
    </p:spTree>
    <p:extLst>
      <p:ext uri="{BB962C8B-B14F-4D97-AF65-F5344CB8AC3E}">
        <p14:creationId xmlns:p14="http://schemas.microsoft.com/office/powerpoint/2010/main" val="210737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FE0C2A0-7879-4622-8060-4DA9BE9D9C22}"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8D495-5025-4884-A4C3-16C58AE9BE55}" type="slidenum">
              <a:rPr lang="en-US" smtClean="0"/>
              <a:t>‹#›</a:t>
            </a:fld>
            <a:endParaRPr lang="en-US"/>
          </a:p>
        </p:txBody>
      </p:sp>
    </p:spTree>
    <p:extLst>
      <p:ext uri="{BB962C8B-B14F-4D97-AF65-F5344CB8AC3E}">
        <p14:creationId xmlns:p14="http://schemas.microsoft.com/office/powerpoint/2010/main" val="288811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E0C2A0-7879-4622-8060-4DA9BE9D9C22}" type="datetimeFigureOut">
              <a:rPr lang="en-US" smtClean="0"/>
              <a:t>8/11/2023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98D495-5025-4884-A4C3-16C58AE9BE5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5291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Regex</a:t>
            </a:r>
            <a:endParaRPr lang="en-US" dirty="0"/>
          </a:p>
        </p:txBody>
      </p:sp>
    </p:spTree>
    <p:extLst>
      <p:ext uri="{BB962C8B-B14F-4D97-AF65-F5344CB8AC3E}">
        <p14:creationId xmlns:p14="http://schemas.microsoft.com/office/powerpoint/2010/main" val="259441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2400" dirty="0"/>
          </a:p>
        </p:txBody>
      </p:sp>
    </p:spTree>
    <p:extLst>
      <p:ext uri="{BB962C8B-B14F-4D97-AF65-F5344CB8AC3E}">
        <p14:creationId xmlns:p14="http://schemas.microsoft.com/office/powerpoint/2010/main" val="1496613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sz="2800" dirty="0" smtClean="0"/>
              <a:t>- Regular </a:t>
            </a:r>
            <a:r>
              <a:rPr lang="en-US" sz="2800" dirty="0"/>
              <a:t>Expression </a:t>
            </a:r>
            <a:r>
              <a:rPr lang="en-US" sz="2800" dirty="0" err="1"/>
              <a:t>Metacharacters</a:t>
            </a:r>
            <a:endParaRPr lang="en-US" sz="2800" dirty="0"/>
          </a:p>
          <a:p>
            <a:r>
              <a:rPr lang="en-US" sz="2800" dirty="0" smtClean="0"/>
              <a:t>- </a:t>
            </a:r>
            <a:r>
              <a:rPr lang="en-US" sz="2800" dirty="0" err="1" smtClean="0"/>
              <a:t>grep</a:t>
            </a:r>
            <a:r>
              <a:rPr lang="en-US" sz="2800" dirty="0" smtClean="0"/>
              <a:t> </a:t>
            </a:r>
            <a:r>
              <a:rPr lang="en-US" sz="2800" dirty="0"/>
              <a:t>command</a:t>
            </a:r>
          </a:p>
          <a:p>
            <a:r>
              <a:rPr lang="en-US" sz="2800" dirty="0" smtClean="0"/>
              <a:t>- </a:t>
            </a:r>
            <a:r>
              <a:rPr lang="en-US" sz="2800" dirty="0" err="1" smtClean="0"/>
              <a:t>sed</a:t>
            </a:r>
            <a:r>
              <a:rPr lang="en-US" sz="2800" dirty="0" smtClean="0"/>
              <a:t> </a:t>
            </a:r>
            <a:r>
              <a:rPr lang="en-US" sz="2800" dirty="0"/>
              <a:t>command</a:t>
            </a:r>
          </a:p>
          <a:p>
            <a:r>
              <a:rPr lang="en-US" sz="2800" dirty="0" smtClean="0"/>
              <a:t>- </a:t>
            </a:r>
            <a:r>
              <a:rPr lang="en-US" sz="2800" dirty="0" err="1" smtClean="0"/>
              <a:t>awk</a:t>
            </a:r>
            <a:r>
              <a:rPr lang="en-US" sz="2800" dirty="0" smtClean="0"/>
              <a:t> </a:t>
            </a:r>
            <a:r>
              <a:rPr lang="en-US" sz="2800" dirty="0"/>
              <a:t>command</a:t>
            </a:r>
          </a:p>
        </p:txBody>
      </p:sp>
    </p:spTree>
    <p:extLst>
      <p:ext uri="{BB962C8B-B14F-4D97-AF65-F5344CB8AC3E}">
        <p14:creationId xmlns:p14="http://schemas.microsoft.com/office/powerpoint/2010/main" val="4025259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 </a:t>
            </a:r>
            <a:r>
              <a:rPr lang="en-US" dirty="0" err="1"/>
              <a:t>Metacharacters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latin typeface="Calibri (Body)"/>
                <a:cs typeface="Calibri" panose="020F0502020204030204" pitchFamily="34" charset="0"/>
              </a:rPr>
              <a:t>M</a:t>
            </a:r>
            <a:r>
              <a:rPr lang="vi-VN" sz="2400" b="1" dirty="0" smtClean="0">
                <a:latin typeface="Calibri (Body)"/>
                <a:cs typeface="Calibri" panose="020F0502020204030204" pitchFamily="34" charset="0"/>
              </a:rPr>
              <a:t>etacharacters </a:t>
            </a:r>
            <a:r>
              <a:rPr lang="vi-VN" sz="2400" dirty="0">
                <a:latin typeface="Calibri (Body)"/>
                <a:cs typeface="Calibri" panose="020F0502020204030204" pitchFamily="34" charset="0"/>
              </a:rPr>
              <a:t>trong Linux là các ký tự đặc biệt được sử dụng để thực hiện các tìm kiếm và so khớp mẫu trong văn bản. </a:t>
            </a:r>
            <a:endParaRPr lang="en-US" sz="2400" dirty="0" smtClean="0">
              <a:latin typeface="Calibri (Body)"/>
              <a:cs typeface="Calibri" panose="020F0502020204030204" pitchFamily="34" charset="0"/>
            </a:endParaRPr>
          </a:p>
          <a:p>
            <a:pPr marL="0" indent="0">
              <a:buNone/>
            </a:pPr>
            <a:r>
              <a:rPr lang="vi-VN" sz="2400" dirty="0" smtClean="0">
                <a:latin typeface="Calibri (Body)"/>
                <a:cs typeface="Calibri" panose="020F0502020204030204" pitchFamily="34" charset="0"/>
              </a:rPr>
              <a:t>Các </a:t>
            </a:r>
            <a:r>
              <a:rPr lang="vi-VN" sz="2400" dirty="0">
                <a:latin typeface="Calibri (Body)"/>
                <a:cs typeface="Calibri" panose="020F0502020204030204" pitchFamily="34" charset="0"/>
              </a:rPr>
              <a:t>metacharacters này thường được sử dụng trong các công cụ như grep, sed, awk, và nhiều ứng dụng khác để thực hiện các tác vụ xử lý văn bản phức tạp</a:t>
            </a:r>
            <a:endParaRPr lang="en-US" sz="2800" dirty="0" smtClean="0">
              <a:latin typeface="Calibri (Body)"/>
              <a:cs typeface="Calibri" panose="020F0502020204030204" pitchFamily="34" charset="0"/>
            </a:endParaRPr>
          </a:p>
        </p:txBody>
      </p:sp>
    </p:spTree>
    <p:extLst>
      <p:ext uri="{BB962C8B-B14F-4D97-AF65-F5344CB8AC3E}">
        <p14:creationId xmlns:p14="http://schemas.microsoft.com/office/powerpoint/2010/main" val="4290650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 </a:t>
            </a:r>
            <a:r>
              <a:rPr lang="en-US" dirty="0" err="1"/>
              <a:t>Metacharacters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4374717"/>
              </p:ext>
            </p:extLst>
          </p:nvPr>
        </p:nvGraphicFramePr>
        <p:xfrm>
          <a:off x="914400" y="1941714"/>
          <a:ext cx="10591800" cy="3931920"/>
        </p:xfrm>
        <a:graphic>
          <a:graphicData uri="http://schemas.openxmlformats.org/drawingml/2006/table">
            <a:tbl>
              <a:tblPr firstRow="1" bandRow="1">
                <a:tableStyleId>{5C22544A-7EE6-4342-B048-85BDC9FD1C3A}</a:tableStyleId>
              </a:tblPr>
              <a:tblGrid>
                <a:gridCol w="964096">
                  <a:extLst>
                    <a:ext uri="{9D8B030D-6E8A-4147-A177-3AD203B41FA5}">
                      <a16:colId xmlns:a16="http://schemas.microsoft.com/office/drawing/2014/main" val="2007128324"/>
                    </a:ext>
                  </a:extLst>
                </a:gridCol>
                <a:gridCol w="6537371">
                  <a:extLst>
                    <a:ext uri="{9D8B030D-6E8A-4147-A177-3AD203B41FA5}">
                      <a16:colId xmlns:a16="http://schemas.microsoft.com/office/drawing/2014/main" val="1114318895"/>
                    </a:ext>
                  </a:extLst>
                </a:gridCol>
                <a:gridCol w="3090333">
                  <a:extLst>
                    <a:ext uri="{9D8B030D-6E8A-4147-A177-3AD203B41FA5}">
                      <a16:colId xmlns:a16="http://schemas.microsoft.com/office/drawing/2014/main" val="2216616871"/>
                    </a:ext>
                  </a:extLst>
                </a:gridCol>
              </a:tblGrid>
              <a:tr h="370840">
                <a:tc>
                  <a:txBody>
                    <a:bodyPr/>
                    <a:lstStyle/>
                    <a:p>
                      <a:pPr algn="ctr"/>
                      <a:r>
                        <a:rPr lang="en-US" sz="2400" dirty="0" smtClean="0">
                          <a:latin typeface="Calibri (Body)"/>
                          <a:cs typeface="Calibri" panose="020F0502020204030204" pitchFamily="34" charset="0"/>
                        </a:rPr>
                        <a:t>Ký</a:t>
                      </a:r>
                      <a:r>
                        <a:rPr lang="en-US" sz="2400" baseline="0" dirty="0" smtClean="0">
                          <a:latin typeface="Calibri (Body)"/>
                          <a:cs typeface="Calibri" panose="020F0502020204030204" pitchFamily="34" charset="0"/>
                        </a:rPr>
                        <a:t> </a:t>
                      </a:r>
                      <a:r>
                        <a:rPr lang="en-US" sz="2400" baseline="0" dirty="0" err="1" smtClean="0">
                          <a:latin typeface="Calibri (Body)"/>
                          <a:cs typeface="Calibri" panose="020F0502020204030204" pitchFamily="34" charset="0"/>
                        </a:rPr>
                        <a:t>tự</a:t>
                      </a:r>
                      <a:endParaRPr lang="en-US" sz="2400" dirty="0">
                        <a:latin typeface="Calibri (Body)"/>
                        <a:cs typeface="Calibri" panose="020F0502020204030204" pitchFamily="34" charset="0"/>
                      </a:endParaRPr>
                    </a:p>
                  </a:txBody>
                  <a:tcPr/>
                </a:tc>
                <a:tc>
                  <a:txBody>
                    <a:bodyPr/>
                    <a:lstStyle/>
                    <a:p>
                      <a:pPr algn="ctr"/>
                      <a:r>
                        <a:rPr lang="en-US" sz="2400" dirty="0" err="1" smtClean="0">
                          <a:latin typeface="Calibri (Body)"/>
                          <a:cs typeface="Calibri" panose="020F0502020204030204" pitchFamily="34" charset="0"/>
                        </a:rPr>
                        <a:t>Mô</a:t>
                      </a:r>
                      <a:r>
                        <a:rPr lang="en-US" sz="2400" baseline="0" dirty="0" smtClean="0">
                          <a:latin typeface="Calibri (Body)"/>
                          <a:cs typeface="Calibri" panose="020F0502020204030204" pitchFamily="34" charset="0"/>
                        </a:rPr>
                        <a:t> tả</a:t>
                      </a:r>
                      <a:endParaRPr lang="en-US" sz="2400" dirty="0">
                        <a:latin typeface="Calibri (Body)"/>
                        <a:cs typeface="Calibri" panose="020F0502020204030204" pitchFamily="34" charset="0"/>
                      </a:endParaRPr>
                    </a:p>
                  </a:txBody>
                  <a:tcPr/>
                </a:tc>
                <a:tc>
                  <a:txBody>
                    <a:bodyPr/>
                    <a:lstStyle/>
                    <a:p>
                      <a:pPr algn="ctr"/>
                      <a:r>
                        <a:rPr lang="en-US" sz="2400" dirty="0" smtClean="0">
                          <a:latin typeface="Calibri (Body)"/>
                          <a:cs typeface="Calibri" panose="020F0502020204030204" pitchFamily="34" charset="0"/>
                        </a:rPr>
                        <a:t>VD</a:t>
                      </a:r>
                      <a:endParaRPr lang="en-US" sz="2400" dirty="0">
                        <a:latin typeface="Calibri (Body)"/>
                        <a:cs typeface="Calibri" panose="020F0502020204030204" pitchFamily="34" charset="0"/>
                      </a:endParaRPr>
                    </a:p>
                  </a:txBody>
                  <a:tcPr/>
                </a:tc>
                <a:extLst>
                  <a:ext uri="{0D108BD9-81ED-4DB2-BD59-A6C34878D82A}">
                    <a16:rowId xmlns:a16="http://schemas.microsoft.com/office/drawing/2014/main" val="2859373474"/>
                  </a:ext>
                </a:extLst>
              </a:tr>
              <a:tr h="370840">
                <a:tc>
                  <a:txBody>
                    <a:bodyPr/>
                    <a:lstStyle/>
                    <a:p>
                      <a:r>
                        <a:rPr lang="en-US" sz="2400" dirty="0" smtClean="0">
                          <a:latin typeface="Calibri (Body)"/>
                          <a:cs typeface="Calibri" panose="020F0502020204030204" pitchFamily="34" charset="0"/>
                        </a:rPr>
                        <a:t>.</a:t>
                      </a:r>
                      <a:endParaRPr lang="en-US" sz="2400" dirty="0">
                        <a:latin typeface="Calibri (Body)"/>
                        <a:cs typeface="Calibri" panose="020F0502020204030204" pitchFamily="34" charset="0"/>
                      </a:endParaRPr>
                    </a:p>
                  </a:txBody>
                  <a:tcPr/>
                </a:tc>
                <a:tc>
                  <a:txBody>
                    <a:bodyPr/>
                    <a:lstStyle/>
                    <a:p>
                      <a:r>
                        <a:rPr lang="en-US" sz="2400" dirty="0" err="1" smtClean="0">
                          <a:latin typeface="Calibri (Body)"/>
                          <a:cs typeface="Calibri" panose="020F0502020204030204" pitchFamily="34" charset="0"/>
                        </a:rPr>
                        <a:t>Thay</a:t>
                      </a:r>
                      <a:r>
                        <a:rPr lang="en-US" sz="2400" dirty="0" smtClean="0">
                          <a:latin typeface="Calibri (Body)"/>
                          <a:cs typeface="Calibri" panose="020F0502020204030204" pitchFamily="34" charset="0"/>
                        </a:rPr>
                        <a:t> thế</a:t>
                      </a:r>
                      <a:r>
                        <a:rPr lang="en-US" sz="2400" baseline="0" dirty="0" smtClean="0">
                          <a:latin typeface="Calibri (Body)"/>
                          <a:cs typeface="Calibri" panose="020F0502020204030204" pitchFamily="34" charset="0"/>
                        </a:rPr>
                        <a:t> </a:t>
                      </a:r>
                      <a:r>
                        <a:rPr lang="en-US" sz="2400" baseline="0" dirty="0" err="1" smtClean="0">
                          <a:latin typeface="Calibri (Body)"/>
                          <a:cs typeface="Calibri" panose="020F0502020204030204" pitchFamily="34" charset="0"/>
                        </a:rPr>
                        <a:t>bất</a:t>
                      </a:r>
                      <a:r>
                        <a:rPr lang="en-US" sz="2400" baseline="0" dirty="0" smtClean="0">
                          <a:latin typeface="Calibri (Body)"/>
                          <a:cs typeface="Calibri" panose="020F0502020204030204" pitchFamily="34" charset="0"/>
                        </a:rPr>
                        <a:t> </a:t>
                      </a:r>
                      <a:r>
                        <a:rPr lang="en-US" sz="2400" baseline="0" dirty="0" err="1" smtClean="0">
                          <a:latin typeface="Calibri (Body)"/>
                          <a:cs typeface="Calibri" panose="020F0502020204030204" pitchFamily="34" charset="0"/>
                        </a:rPr>
                        <a:t>kỳ</a:t>
                      </a:r>
                      <a:r>
                        <a:rPr lang="en-US" sz="2400" baseline="0" dirty="0" smtClean="0">
                          <a:latin typeface="Calibri (Body)"/>
                          <a:cs typeface="Calibri" panose="020F0502020204030204" pitchFamily="34" charset="0"/>
                        </a:rPr>
                        <a:t> ký </a:t>
                      </a:r>
                      <a:r>
                        <a:rPr lang="en-US" sz="2400" baseline="0" dirty="0" err="1" smtClean="0">
                          <a:latin typeface="Calibri (Body)"/>
                          <a:cs typeface="Calibri" panose="020F0502020204030204" pitchFamily="34" charset="0"/>
                        </a:rPr>
                        <a:t>tự</a:t>
                      </a:r>
                      <a:r>
                        <a:rPr lang="en-US" sz="2400" baseline="0" dirty="0" smtClean="0">
                          <a:latin typeface="Calibri (Body)"/>
                          <a:cs typeface="Calibri" panose="020F0502020204030204" pitchFamily="34" charset="0"/>
                        </a:rPr>
                        <a:t> </a:t>
                      </a:r>
                      <a:r>
                        <a:rPr lang="en-US" sz="2400" baseline="0" dirty="0" err="1" smtClean="0">
                          <a:latin typeface="Calibri (Body)"/>
                          <a:cs typeface="Calibri" panose="020F0502020204030204" pitchFamily="34" charset="0"/>
                        </a:rPr>
                        <a:t>nào</a:t>
                      </a:r>
                      <a:endParaRPr lang="en-US" sz="2400" dirty="0">
                        <a:latin typeface="Calibri (Body)"/>
                        <a:cs typeface="Calibri" panose="020F0502020204030204" pitchFamily="34" charset="0"/>
                      </a:endParaRPr>
                    </a:p>
                  </a:txBody>
                  <a:tcPr/>
                </a:tc>
                <a:tc>
                  <a:txBody>
                    <a:bodyPr/>
                    <a:lstStyle/>
                    <a:p>
                      <a:r>
                        <a:rPr lang="en-US" sz="2400" dirty="0" err="1" smtClean="0">
                          <a:latin typeface="Calibri (Body)"/>
                          <a:cs typeface="Calibri" panose="020F0502020204030204" pitchFamily="34" charset="0"/>
                        </a:rPr>
                        <a:t>grep</a:t>
                      </a:r>
                      <a:r>
                        <a:rPr lang="en-US" sz="2400" baseline="0" dirty="0" smtClean="0">
                          <a:latin typeface="Calibri (Body)"/>
                          <a:cs typeface="Calibri" panose="020F0502020204030204" pitchFamily="34" charset="0"/>
                        </a:rPr>
                        <a:t> “</a:t>
                      </a:r>
                      <a:r>
                        <a:rPr lang="en-US" sz="2400" baseline="0" dirty="0" err="1" smtClean="0">
                          <a:latin typeface="Calibri (Body)"/>
                          <a:cs typeface="Calibri" panose="020F0502020204030204" pitchFamily="34" charset="0"/>
                        </a:rPr>
                        <a:t>Lin.x</a:t>
                      </a:r>
                      <a:r>
                        <a:rPr lang="en-US" sz="2400" baseline="0" dirty="0" smtClean="0">
                          <a:latin typeface="Calibri (Body)"/>
                          <a:cs typeface="Calibri" panose="020F0502020204030204" pitchFamily="34" charset="0"/>
                        </a:rPr>
                        <a:t>” Linux.txt</a:t>
                      </a:r>
                      <a:endParaRPr lang="en-US" sz="2400" dirty="0">
                        <a:latin typeface="Calibri (Body)"/>
                        <a:cs typeface="Calibri" panose="020F0502020204030204" pitchFamily="34" charset="0"/>
                      </a:endParaRPr>
                    </a:p>
                  </a:txBody>
                  <a:tcPr/>
                </a:tc>
                <a:extLst>
                  <a:ext uri="{0D108BD9-81ED-4DB2-BD59-A6C34878D82A}">
                    <a16:rowId xmlns:a16="http://schemas.microsoft.com/office/drawing/2014/main" val="4070015362"/>
                  </a:ext>
                </a:extLst>
              </a:tr>
              <a:tr h="370840">
                <a:tc>
                  <a:txBody>
                    <a:bodyPr/>
                    <a:lstStyle/>
                    <a:p>
                      <a:r>
                        <a:rPr lang="en-US" sz="2400" dirty="0" smtClean="0">
                          <a:latin typeface="Calibri (Body)"/>
                          <a:cs typeface="Calibri" panose="020F0502020204030204" pitchFamily="34" charset="0"/>
                        </a:rPr>
                        <a:t>^</a:t>
                      </a:r>
                      <a:endParaRPr lang="en-US" sz="2400" dirty="0">
                        <a:latin typeface="Calibri (Body)"/>
                        <a:cs typeface="Calibri" panose="020F0502020204030204" pitchFamily="34" charset="0"/>
                      </a:endParaRPr>
                    </a:p>
                  </a:txBody>
                  <a:tcPr/>
                </a:tc>
                <a:tc>
                  <a:txBody>
                    <a:bodyPr/>
                    <a:lstStyle/>
                    <a:p>
                      <a:r>
                        <a:rPr lang="en-US" sz="2400" dirty="0" smtClean="0">
                          <a:latin typeface="Calibri (Body)"/>
                          <a:cs typeface="Calibri" panose="020F0502020204030204" pitchFamily="34" charset="0"/>
                        </a:rPr>
                        <a:t>So </a:t>
                      </a:r>
                      <a:r>
                        <a:rPr lang="en-US" sz="2400" dirty="0" err="1" smtClean="0">
                          <a:latin typeface="Calibri (Body)"/>
                          <a:cs typeface="Calibri" panose="020F0502020204030204" pitchFamily="34" charset="0"/>
                        </a:rPr>
                        <a:t>khớp</a:t>
                      </a:r>
                      <a:r>
                        <a:rPr lang="en-US" sz="2400" baseline="0" dirty="0" smtClean="0">
                          <a:latin typeface="Calibri (Body)"/>
                          <a:cs typeface="Calibri" panose="020F0502020204030204" pitchFamily="34" charset="0"/>
                        </a:rPr>
                        <a:t> </a:t>
                      </a:r>
                      <a:r>
                        <a:rPr lang="en-US" sz="2400" baseline="0" dirty="0" err="1" smtClean="0">
                          <a:latin typeface="Calibri (Body)"/>
                          <a:cs typeface="Calibri" panose="020F0502020204030204" pitchFamily="34" charset="0"/>
                        </a:rPr>
                        <a:t>phần</a:t>
                      </a:r>
                      <a:r>
                        <a:rPr lang="en-US" sz="2400" baseline="0" dirty="0" smtClean="0">
                          <a:latin typeface="Calibri (Body)"/>
                          <a:cs typeface="Calibri" panose="020F0502020204030204" pitchFamily="34" charset="0"/>
                        </a:rPr>
                        <a:t> đầu </a:t>
                      </a:r>
                      <a:r>
                        <a:rPr lang="en-US" sz="2400" baseline="0" dirty="0" err="1" smtClean="0">
                          <a:latin typeface="Calibri (Body)"/>
                          <a:cs typeface="Calibri" panose="020F0502020204030204" pitchFamily="34" charset="0"/>
                        </a:rPr>
                        <a:t>của</a:t>
                      </a:r>
                      <a:r>
                        <a:rPr lang="en-US" sz="2400" baseline="0" dirty="0" smtClean="0">
                          <a:latin typeface="Calibri (Body)"/>
                          <a:cs typeface="Calibri" panose="020F0502020204030204" pitchFamily="34" charset="0"/>
                        </a:rPr>
                        <a:t> chuỗi</a:t>
                      </a:r>
                      <a:endParaRPr lang="en-US" sz="2400" dirty="0">
                        <a:latin typeface="Calibri (Body)"/>
                        <a:cs typeface="Calibri" panose="020F0502020204030204" pitchFamily="34" charset="0"/>
                      </a:endParaRPr>
                    </a:p>
                  </a:txBody>
                  <a:tcPr/>
                </a:tc>
                <a:tc>
                  <a:txBody>
                    <a:bodyPr/>
                    <a:lstStyle/>
                    <a:p>
                      <a:r>
                        <a:rPr lang="en-US" sz="2400" dirty="0" err="1" smtClean="0">
                          <a:latin typeface="Calibri (Body)"/>
                          <a:cs typeface="Calibri" panose="020F0502020204030204" pitchFamily="34" charset="0"/>
                        </a:rPr>
                        <a:t>grep</a:t>
                      </a:r>
                      <a:r>
                        <a:rPr lang="en-US" sz="2400" dirty="0" smtClean="0">
                          <a:latin typeface="Calibri (Body)"/>
                          <a:cs typeface="Calibri" panose="020F0502020204030204" pitchFamily="34" charset="0"/>
                        </a:rPr>
                        <a:t> "^Li" Linux.txt</a:t>
                      </a:r>
                      <a:endParaRPr lang="en-US" sz="2400" dirty="0">
                        <a:latin typeface="Calibri (Body)"/>
                        <a:cs typeface="Calibri" panose="020F0502020204030204" pitchFamily="34" charset="0"/>
                      </a:endParaRPr>
                    </a:p>
                  </a:txBody>
                  <a:tcPr/>
                </a:tc>
                <a:extLst>
                  <a:ext uri="{0D108BD9-81ED-4DB2-BD59-A6C34878D82A}">
                    <a16:rowId xmlns:a16="http://schemas.microsoft.com/office/drawing/2014/main" val="3755285138"/>
                  </a:ext>
                </a:extLst>
              </a:tr>
              <a:tr h="370840">
                <a:tc>
                  <a:txBody>
                    <a:bodyPr/>
                    <a:lstStyle/>
                    <a:p>
                      <a:r>
                        <a:rPr lang="en-US" sz="2400" dirty="0" smtClean="0">
                          <a:latin typeface="Calibri (Body)"/>
                          <a:cs typeface="Calibri" panose="020F0502020204030204" pitchFamily="34" charset="0"/>
                        </a:rPr>
                        <a:t>$ </a:t>
                      </a:r>
                      <a:endParaRPr lang="en-US" sz="2400" dirty="0">
                        <a:latin typeface="Calibri (Body)"/>
                        <a:cs typeface="Calibri" panose="020F0502020204030204" pitchFamily="34" charset="0"/>
                      </a:endParaRPr>
                    </a:p>
                  </a:txBody>
                  <a:tcPr/>
                </a:tc>
                <a:tc>
                  <a:txBody>
                    <a:bodyPr/>
                    <a:lstStyle/>
                    <a:p>
                      <a:r>
                        <a:rPr lang="en-US" sz="2400" dirty="0" smtClean="0">
                          <a:latin typeface="Calibri (Body)"/>
                          <a:cs typeface="Calibri" panose="020F0502020204030204" pitchFamily="34" charset="0"/>
                        </a:rPr>
                        <a:t>So </a:t>
                      </a:r>
                      <a:r>
                        <a:rPr lang="en-US" sz="2400" dirty="0" err="1" smtClean="0">
                          <a:latin typeface="Calibri (Body)"/>
                          <a:cs typeface="Calibri" panose="020F0502020204030204" pitchFamily="34" charset="0"/>
                        </a:rPr>
                        <a:t>khớp</a:t>
                      </a:r>
                      <a:r>
                        <a:rPr lang="en-US" sz="2400" baseline="0" dirty="0" smtClean="0">
                          <a:latin typeface="Calibri (Body)"/>
                          <a:cs typeface="Calibri" panose="020F0502020204030204" pitchFamily="34" charset="0"/>
                        </a:rPr>
                        <a:t> cuối chuỗi</a:t>
                      </a:r>
                      <a:endParaRPr lang="en-US" sz="2400" dirty="0">
                        <a:latin typeface="Calibri (Body)"/>
                        <a:cs typeface="Calibri" panose="020F0502020204030204" pitchFamily="34" charset="0"/>
                      </a:endParaRPr>
                    </a:p>
                  </a:txBody>
                  <a:tcPr/>
                </a:tc>
                <a:tc>
                  <a:txBody>
                    <a:bodyPr/>
                    <a:lstStyle/>
                    <a:p>
                      <a:r>
                        <a:rPr lang="en-US" sz="2400" dirty="0" err="1" smtClean="0">
                          <a:latin typeface="Calibri (Body)"/>
                          <a:cs typeface="Calibri" panose="020F0502020204030204" pitchFamily="34" charset="0"/>
                        </a:rPr>
                        <a:t>grep</a:t>
                      </a:r>
                      <a:r>
                        <a:rPr lang="en-US" sz="2400" dirty="0" smtClean="0">
                          <a:latin typeface="Calibri (Body)"/>
                          <a:cs typeface="Calibri" panose="020F0502020204030204" pitchFamily="34" charset="0"/>
                        </a:rPr>
                        <a:t> "</a:t>
                      </a:r>
                      <a:r>
                        <a:rPr lang="en-US" sz="2400" dirty="0" err="1" smtClean="0">
                          <a:latin typeface="Calibri (Body)"/>
                          <a:cs typeface="Calibri" panose="020F0502020204030204" pitchFamily="34" charset="0"/>
                        </a:rPr>
                        <a:t>ux</a:t>
                      </a:r>
                      <a:r>
                        <a:rPr lang="en-US" sz="2400" dirty="0" smtClean="0">
                          <a:latin typeface="Calibri (Body)"/>
                          <a:cs typeface="Calibri" panose="020F0502020204030204" pitchFamily="34" charset="0"/>
                        </a:rPr>
                        <a:t>$" Linux.txt</a:t>
                      </a:r>
                      <a:endParaRPr lang="en-US" sz="2400" dirty="0">
                        <a:latin typeface="Calibri (Body)"/>
                        <a:cs typeface="Calibri" panose="020F0502020204030204" pitchFamily="34" charset="0"/>
                      </a:endParaRPr>
                    </a:p>
                  </a:txBody>
                  <a:tcPr/>
                </a:tc>
                <a:extLst>
                  <a:ext uri="{0D108BD9-81ED-4DB2-BD59-A6C34878D82A}">
                    <a16:rowId xmlns:a16="http://schemas.microsoft.com/office/drawing/2014/main" val="551114258"/>
                  </a:ext>
                </a:extLst>
              </a:tr>
              <a:tr h="370840">
                <a:tc>
                  <a:txBody>
                    <a:bodyPr/>
                    <a:lstStyle/>
                    <a:p>
                      <a:r>
                        <a:rPr lang="en-US" sz="2400" dirty="0" smtClean="0">
                          <a:latin typeface="Calibri (Body)"/>
                          <a:cs typeface="Calibri" panose="020F0502020204030204" pitchFamily="34" charset="0"/>
                        </a:rPr>
                        <a:t>\</a:t>
                      </a:r>
                      <a:endParaRPr lang="en-US" sz="2400" dirty="0">
                        <a:latin typeface="Calibri (Body)"/>
                        <a:cs typeface="Calibri" panose="020F0502020204030204" pitchFamily="34" charset="0"/>
                      </a:endParaRPr>
                    </a:p>
                  </a:txBody>
                  <a:tcPr/>
                </a:tc>
                <a:tc>
                  <a:txBody>
                    <a:bodyPr/>
                    <a:lstStyle/>
                    <a:p>
                      <a:r>
                        <a:rPr lang="en-US" sz="2400" dirty="0" smtClean="0">
                          <a:latin typeface="Calibri (Body)"/>
                          <a:cs typeface="Calibri" panose="020F0502020204030204" pitchFamily="34" charset="0"/>
                        </a:rPr>
                        <a:t>Dùng</a:t>
                      </a:r>
                      <a:r>
                        <a:rPr lang="en-US" sz="2400" baseline="0" dirty="0" smtClean="0">
                          <a:latin typeface="Calibri (Body)"/>
                          <a:cs typeface="Calibri" panose="020F0502020204030204" pitchFamily="34" charset="0"/>
                        </a:rPr>
                        <a:t> </a:t>
                      </a:r>
                      <a:r>
                        <a:rPr lang="en-US" sz="2400" baseline="0" dirty="0" err="1" smtClean="0">
                          <a:latin typeface="Calibri (Body)"/>
                          <a:cs typeface="Calibri" panose="020F0502020204030204" pitchFamily="34" charset="0"/>
                        </a:rPr>
                        <a:t>để</a:t>
                      </a:r>
                      <a:r>
                        <a:rPr lang="en-US" sz="2400" baseline="0" dirty="0" smtClean="0">
                          <a:latin typeface="Calibri (Body)"/>
                          <a:cs typeface="Calibri" panose="020F0502020204030204" pitchFamily="34" charset="0"/>
                        </a:rPr>
                        <a:t> loại bỏ các ký </a:t>
                      </a:r>
                      <a:r>
                        <a:rPr lang="en-US" sz="2400" baseline="0" dirty="0" err="1" smtClean="0">
                          <a:latin typeface="Calibri (Body)"/>
                          <a:cs typeface="Calibri" panose="020F0502020204030204" pitchFamily="34" charset="0"/>
                        </a:rPr>
                        <a:t>tự</a:t>
                      </a:r>
                      <a:r>
                        <a:rPr lang="en-US" sz="2400" baseline="0" dirty="0" smtClean="0">
                          <a:latin typeface="Calibri (Body)"/>
                          <a:cs typeface="Calibri" panose="020F0502020204030204" pitchFamily="34" charset="0"/>
                        </a:rPr>
                        <a:t> đặc biệt</a:t>
                      </a:r>
                      <a:endParaRPr lang="en-US" sz="2400" dirty="0">
                        <a:latin typeface="Calibri (Body)"/>
                        <a:cs typeface="Calibri" panose="020F0502020204030204" pitchFamily="34" charset="0"/>
                      </a:endParaRPr>
                    </a:p>
                  </a:txBody>
                  <a:tcPr/>
                </a:tc>
                <a:tc>
                  <a:txBody>
                    <a:bodyPr/>
                    <a:lstStyle/>
                    <a:p>
                      <a:r>
                        <a:rPr lang="en-US" sz="2400" dirty="0" err="1" smtClean="0">
                          <a:latin typeface="Calibri (Body)"/>
                          <a:cs typeface="Calibri" panose="020F0502020204030204" pitchFamily="34" charset="0"/>
                        </a:rPr>
                        <a:t>grep</a:t>
                      </a:r>
                      <a:r>
                        <a:rPr lang="en-US" sz="2400" baseline="0" dirty="0" smtClean="0">
                          <a:latin typeface="Calibri (Body)"/>
                          <a:cs typeface="Calibri" panose="020F0502020204030204" pitchFamily="34" charset="0"/>
                        </a:rPr>
                        <a:t> “\.” email.txt</a:t>
                      </a:r>
                      <a:endParaRPr lang="en-US" sz="2400" dirty="0">
                        <a:latin typeface="Calibri (Body)"/>
                        <a:cs typeface="Calibri" panose="020F0502020204030204" pitchFamily="34" charset="0"/>
                      </a:endParaRPr>
                    </a:p>
                  </a:txBody>
                  <a:tcPr/>
                </a:tc>
                <a:extLst>
                  <a:ext uri="{0D108BD9-81ED-4DB2-BD59-A6C34878D82A}">
                    <a16:rowId xmlns:a16="http://schemas.microsoft.com/office/drawing/2014/main" val="2069453596"/>
                  </a:ext>
                </a:extLst>
              </a:tr>
              <a:tr h="370840">
                <a:tc>
                  <a:txBody>
                    <a:bodyPr/>
                    <a:lstStyle/>
                    <a:p>
                      <a:r>
                        <a:rPr lang="en-US" sz="2400" dirty="0" smtClean="0">
                          <a:latin typeface="Calibri (Body)"/>
                          <a:cs typeface="Calibri" panose="020F0502020204030204" pitchFamily="34" charset="0"/>
                        </a:rPr>
                        <a:t>[]</a:t>
                      </a:r>
                      <a:endParaRPr lang="en-US" sz="2400" dirty="0">
                        <a:latin typeface="Calibri (Body)"/>
                        <a:cs typeface="Calibri" panose="020F0502020204030204" pitchFamily="34" charset="0"/>
                      </a:endParaRPr>
                    </a:p>
                  </a:txBody>
                  <a:tcPr/>
                </a:tc>
                <a:tc>
                  <a:txBody>
                    <a:bodyPr/>
                    <a:lstStyle/>
                    <a:p>
                      <a:r>
                        <a:rPr lang="vi-VN" sz="2400" b="0" i="0" kern="1200" dirty="0" smtClean="0">
                          <a:solidFill>
                            <a:schemeClr val="dk1"/>
                          </a:solidFill>
                          <a:effectLst/>
                          <a:latin typeface="Calibri (Body)"/>
                          <a:ea typeface="+mn-ea"/>
                          <a:cs typeface="Calibri" panose="020F0502020204030204" pitchFamily="34" charset="0"/>
                        </a:rPr>
                        <a:t>Được sử dụng để chỉ định một tập hợp các ký tự có thể khớp với</a:t>
                      </a:r>
                      <a:endParaRPr lang="en-US" sz="2400" dirty="0">
                        <a:latin typeface="Calibri (Body)"/>
                        <a:cs typeface="Calibri" panose="020F0502020204030204" pitchFamily="34" charset="0"/>
                      </a:endParaRPr>
                    </a:p>
                  </a:txBody>
                  <a:tcPr/>
                </a:tc>
                <a:tc>
                  <a:txBody>
                    <a:bodyPr/>
                    <a:lstStyle/>
                    <a:p>
                      <a:r>
                        <a:rPr lang="en-US" sz="2400" dirty="0" err="1" smtClean="0">
                          <a:latin typeface="Calibri (Body)"/>
                          <a:cs typeface="Calibri" panose="020F0502020204030204" pitchFamily="34" charset="0"/>
                        </a:rPr>
                        <a:t>grep</a:t>
                      </a:r>
                      <a:r>
                        <a:rPr lang="en-US" sz="2400" baseline="0" dirty="0" smtClean="0">
                          <a:latin typeface="Calibri (Body)"/>
                          <a:cs typeface="Calibri" panose="020F0502020204030204" pitchFamily="34" charset="0"/>
                        </a:rPr>
                        <a:t> “(Linux)” Linux.txt</a:t>
                      </a:r>
                      <a:endParaRPr lang="en-US" sz="2400" dirty="0">
                        <a:latin typeface="Calibri (Body)"/>
                        <a:cs typeface="Calibri" panose="020F0502020204030204" pitchFamily="34" charset="0"/>
                      </a:endParaRPr>
                    </a:p>
                  </a:txBody>
                  <a:tcPr/>
                </a:tc>
                <a:extLst>
                  <a:ext uri="{0D108BD9-81ED-4DB2-BD59-A6C34878D82A}">
                    <a16:rowId xmlns:a16="http://schemas.microsoft.com/office/drawing/2014/main" val="3003619310"/>
                  </a:ext>
                </a:extLst>
              </a:tr>
              <a:tr h="370840">
                <a:tc>
                  <a:txBody>
                    <a:bodyPr/>
                    <a:lstStyle/>
                    <a:p>
                      <a:r>
                        <a:rPr lang="en-US" sz="2400" dirty="0" smtClean="0">
                          <a:latin typeface="Calibri (Body)"/>
                          <a:cs typeface="Calibri" panose="020F0502020204030204" pitchFamily="34" charset="0"/>
                        </a:rPr>
                        <a:t>{}</a:t>
                      </a:r>
                      <a:endParaRPr lang="en-US" sz="2400" dirty="0">
                        <a:latin typeface="Calibri (Body)"/>
                        <a:cs typeface="Calibri" panose="020F0502020204030204" pitchFamily="34" charset="0"/>
                      </a:endParaRPr>
                    </a:p>
                  </a:txBody>
                  <a:tcPr/>
                </a:tc>
                <a:tc>
                  <a:txBody>
                    <a:bodyPr/>
                    <a:lstStyle/>
                    <a:p>
                      <a:r>
                        <a:rPr lang="en-US" sz="2400" dirty="0" err="1" smtClean="0">
                          <a:latin typeface="Calibri (Body)"/>
                          <a:cs typeface="Calibri" panose="020F0502020204030204" pitchFamily="34" charset="0"/>
                        </a:rPr>
                        <a:t>Biểu</a:t>
                      </a:r>
                      <a:r>
                        <a:rPr lang="en-US" sz="2400" baseline="0" dirty="0" smtClean="0">
                          <a:latin typeface="Calibri (Body)"/>
                          <a:cs typeface="Calibri" panose="020F0502020204030204" pitchFamily="34" charset="0"/>
                        </a:rPr>
                        <a:t> thị số </a:t>
                      </a:r>
                      <a:r>
                        <a:rPr lang="en-US" sz="2400" baseline="0" dirty="0" err="1" smtClean="0">
                          <a:latin typeface="Calibri (Body)"/>
                          <a:cs typeface="Calibri" panose="020F0502020204030204" pitchFamily="34" charset="0"/>
                        </a:rPr>
                        <a:t>lượng</a:t>
                      </a:r>
                      <a:r>
                        <a:rPr lang="en-US" sz="2400" baseline="0" dirty="0" smtClean="0">
                          <a:latin typeface="Calibri (Body)"/>
                          <a:cs typeface="Calibri" panose="020F0502020204030204" pitchFamily="34" charset="0"/>
                        </a:rPr>
                        <a:t> tối </a:t>
                      </a:r>
                      <a:r>
                        <a:rPr lang="en-US" sz="2400" baseline="0" dirty="0" err="1" smtClean="0">
                          <a:latin typeface="Calibri (Body)"/>
                          <a:cs typeface="Calibri" panose="020F0502020204030204" pitchFamily="34" charset="0"/>
                        </a:rPr>
                        <a:t>thiểu</a:t>
                      </a:r>
                      <a:r>
                        <a:rPr lang="en-US" sz="2400" baseline="0" dirty="0" smtClean="0">
                          <a:latin typeface="Calibri (Body)"/>
                          <a:cs typeface="Calibri" panose="020F0502020204030204" pitchFamily="34" charset="0"/>
                        </a:rPr>
                        <a:t> và tối đa </a:t>
                      </a:r>
                      <a:endParaRPr lang="en-US" sz="2400" dirty="0">
                        <a:latin typeface="Calibri (Body)"/>
                        <a:cs typeface="Calibri" panose="020F0502020204030204" pitchFamily="34" charset="0"/>
                      </a:endParaRPr>
                    </a:p>
                  </a:txBody>
                  <a:tcPr/>
                </a:tc>
                <a:tc>
                  <a:txBody>
                    <a:bodyPr/>
                    <a:lstStyle/>
                    <a:p>
                      <a:endParaRPr lang="en-US" sz="2400" dirty="0">
                        <a:latin typeface="Calibri (Body)"/>
                        <a:cs typeface="Calibri" panose="020F0502020204030204" pitchFamily="34" charset="0"/>
                      </a:endParaRPr>
                    </a:p>
                  </a:txBody>
                  <a:tcPr/>
                </a:tc>
                <a:extLst>
                  <a:ext uri="{0D108BD9-81ED-4DB2-BD59-A6C34878D82A}">
                    <a16:rowId xmlns:a16="http://schemas.microsoft.com/office/drawing/2014/main" val="64303192"/>
                  </a:ext>
                </a:extLst>
              </a:tr>
            </a:tbl>
          </a:graphicData>
        </a:graphic>
      </p:graphicFrame>
    </p:spTree>
    <p:extLst>
      <p:ext uri="{BB962C8B-B14F-4D97-AF65-F5344CB8AC3E}">
        <p14:creationId xmlns:p14="http://schemas.microsoft.com/office/powerpoint/2010/main" val="2935303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a:t>
            </a:r>
            <a:r>
              <a:rPr lang="en-US" dirty="0" err="1" smtClean="0"/>
              <a:t>Grep</a:t>
            </a:r>
            <a:endParaRPr lang="en-US" dirty="0"/>
          </a:p>
        </p:txBody>
      </p:sp>
      <p:sp>
        <p:nvSpPr>
          <p:cNvPr id="3" name="Content Placeholder 2"/>
          <p:cNvSpPr>
            <a:spLocks noGrp="1"/>
          </p:cNvSpPr>
          <p:nvPr>
            <p:ph idx="1"/>
          </p:nvPr>
        </p:nvSpPr>
        <p:spPr/>
        <p:txBody>
          <a:bodyPr>
            <a:normAutofit/>
          </a:bodyPr>
          <a:lstStyle/>
          <a:p>
            <a:r>
              <a:rPr lang="en-US" sz="2400" dirty="0" smtClean="0">
                <a:latin typeface="Calibri (Body)"/>
              </a:rPr>
              <a:t>- </a:t>
            </a:r>
            <a:r>
              <a:rPr lang="en-US" sz="2400" dirty="0" err="1" smtClean="0">
                <a:latin typeface="Calibri (Body)"/>
              </a:rPr>
              <a:t>Được</a:t>
            </a:r>
            <a:r>
              <a:rPr lang="en-US" sz="2400" dirty="0" smtClean="0">
                <a:latin typeface="Calibri (Body)"/>
              </a:rPr>
              <a:t> sử </a:t>
            </a:r>
            <a:r>
              <a:rPr lang="en-US" sz="2400" dirty="0" err="1" smtClean="0">
                <a:latin typeface="Calibri (Body)"/>
              </a:rPr>
              <a:t>dụng</a:t>
            </a:r>
            <a:r>
              <a:rPr lang="en-US" sz="2400" dirty="0" smtClean="0">
                <a:latin typeface="Calibri (Body)"/>
              </a:rPr>
              <a:t> </a:t>
            </a:r>
            <a:r>
              <a:rPr lang="en-US" sz="2400" dirty="0" err="1" smtClean="0">
                <a:latin typeface="Calibri (Body)"/>
              </a:rPr>
              <a:t>để</a:t>
            </a:r>
            <a:r>
              <a:rPr lang="en-US" sz="2400" dirty="0" smtClean="0">
                <a:latin typeface="Calibri (Body)"/>
              </a:rPr>
              <a:t> tìm kiếm </a:t>
            </a:r>
            <a:r>
              <a:rPr lang="en-US" sz="2400" dirty="0" err="1" smtClean="0">
                <a:latin typeface="Calibri (Body)"/>
              </a:rPr>
              <a:t>một</a:t>
            </a:r>
            <a:r>
              <a:rPr lang="en-US" sz="2400" dirty="0" smtClean="0">
                <a:latin typeface="Calibri (Body)"/>
              </a:rPr>
              <a:t> </a:t>
            </a:r>
            <a:r>
              <a:rPr lang="en-US" sz="2400" dirty="0" err="1" smtClean="0">
                <a:latin typeface="Calibri (Body)"/>
              </a:rPr>
              <a:t>biểu</a:t>
            </a:r>
            <a:r>
              <a:rPr lang="en-US" sz="2400" dirty="0" smtClean="0">
                <a:latin typeface="Calibri (Body)"/>
              </a:rPr>
              <a:t> thức chính quy hay </a:t>
            </a:r>
            <a:r>
              <a:rPr lang="en-US" sz="2400" dirty="0" err="1" smtClean="0">
                <a:latin typeface="Calibri (Body)"/>
              </a:rPr>
              <a:t>một</a:t>
            </a:r>
            <a:r>
              <a:rPr lang="en-US" sz="2400" dirty="0" smtClean="0">
                <a:latin typeface="Calibri (Body)"/>
              </a:rPr>
              <a:t> chuỗi trong tệp văn </a:t>
            </a:r>
            <a:r>
              <a:rPr lang="en-US" sz="2400" dirty="0" err="1" smtClean="0">
                <a:latin typeface="Calibri (Body)"/>
              </a:rPr>
              <a:t>bản</a:t>
            </a:r>
            <a:endParaRPr lang="en-US" sz="2400" dirty="0">
              <a:latin typeface="Calibri (Body)"/>
            </a:endParaRPr>
          </a:p>
          <a:p>
            <a:pPr marL="0" indent="0">
              <a:buNone/>
            </a:pPr>
            <a:r>
              <a:rPr lang="en-US" sz="2400" dirty="0">
                <a:latin typeface="Calibri (Body)"/>
              </a:rPr>
              <a:t>	</a:t>
            </a:r>
            <a:r>
              <a:rPr lang="en-US" sz="2400" b="1" dirty="0" err="1" smtClean="0">
                <a:latin typeface="Calibri (Body)"/>
              </a:rPr>
              <a:t>grep</a:t>
            </a:r>
            <a:r>
              <a:rPr lang="en-US" sz="2400" b="1" dirty="0">
                <a:latin typeface="Calibri (Body)"/>
              </a:rPr>
              <a:t> </a:t>
            </a:r>
            <a:r>
              <a:rPr lang="en-US" sz="2400" b="1" dirty="0" smtClean="0">
                <a:latin typeface="Calibri (Body)"/>
              </a:rPr>
              <a:t>  </a:t>
            </a:r>
            <a:r>
              <a:rPr lang="en-US" sz="2400" b="1" dirty="0" smtClean="0">
                <a:latin typeface="Calibri (Body)"/>
              </a:rPr>
              <a:t>[option]   regex   [file…]</a:t>
            </a:r>
          </a:p>
          <a:p>
            <a:pPr marL="0" indent="0">
              <a:buNone/>
            </a:pPr>
            <a:r>
              <a:rPr lang="en-US" sz="2400" b="1" dirty="0">
                <a:latin typeface="Calibri (Body)"/>
              </a:rPr>
              <a:t>	</a:t>
            </a:r>
            <a:r>
              <a:rPr lang="en-US" sz="2400" dirty="0" smtClean="0">
                <a:latin typeface="Calibri (Body)"/>
              </a:rPr>
              <a:t>Option:</a:t>
            </a:r>
          </a:p>
          <a:p>
            <a:pPr marL="0" indent="0">
              <a:buNone/>
            </a:pPr>
            <a:r>
              <a:rPr lang="en-US" sz="2400" dirty="0">
                <a:latin typeface="Calibri (Body)"/>
              </a:rPr>
              <a:t>	</a:t>
            </a:r>
            <a:r>
              <a:rPr lang="en-US" sz="2400" dirty="0" smtClean="0">
                <a:latin typeface="Calibri (Body)"/>
              </a:rPr>
              <a:t>-</a:t>
            </a:r>
            <a:r>
              <a:rPr lang="en-US" sz="2400" dirty="0" err="1" smtClean="0">
                <a:latin typeface="Calibri (Body)"/>
              </a:rPr>
              <a:t>i</a:t>
            </a:r>
            <a:r>
              <a:rPr lang="en-US" sz="2400" dirty="0" smtClean="0">
                <a:latin typeface="Calibri (Body)"/>
              </a:rPr>
              <a:t> : Không phân biệt chữ </a:t>
            </a:r>
            <a:r>
              <a:rPr lang="en-US" sz="2400" dirty="0" err="1" smtClean="0">
                <a:latin typeface="Calibri (Body)"/>
              </a:rPr>
              <a:t>thường</a:t>
            </a:r>
            <a:r>
              <a:rPr lang="en-US" sz="2400" dirty="0" smtClean="0">
                <a:latin typeface="Calibri (Body)"/>
              </a:rPr>
              <a:t> chữ hoa</a:t>
            </a:r>
          </a:p>
          <a:p>
            <a:pPr marL="0" indent="0">
              <a:buNone/>
            </a:pPr>
            <a:r>
              <a:rPr lang="en-US" sz="2400" dirty="0">
                <a:latin typeface="Calibri (Body)"/>
              </a:rPr>
              <a:t>	</a:t>
            </a:r>
            <a:r>
              <a:rPr lang="en-US" sz="2400" dirty="0" smtClean="0">
                <a:latin typeface="Calibri (Body)"/>
              </a:rPr>
              <a:t>-c : Đếm số lần xuất </a:t>
            </a:r>
            <a:r>
              <a:rPr lang="en-US" sz="2400" dirty="0" err="1" smtClean="0">
                <a:latin typeface="Calibri (Body)"/>
              </a:rPr>
              <a:t>hiện</a:t>
            </a:r>
            <a:r>
              <a:rPr lang="en-US" sz="2400" dirty="0" smtClean="0">
                <a:latin typeface="Calibri (Body)"/>
              </a:rPr>
              <a:t> </a:t>
            </a:r>
            <a:r>
              <a:rPr lang="en-US" sz="2400" dirty="0" err="1" smtClean="0">
                <a:latin typeface="Calibri (Body)"/>
              </a:rPr>
              <a:t>của</a:t>
            </a:r>
            <a:r>
              <a:rPr lang="en-US" sz="2400" dirty="0" smtClean="0">
                <a:latin typeface="Calibri (Body)"/>
              </a:rPr>
              <a:t> chuỗi trong file</a:t>
            </a:r>
          </a:p>
          <a:p>
            <a:pPr marL="0" indent="0">
              <a:buNone/>
            </a:pPr>
            <a:r>
              <a:rPr lang="en-US" sz="2400" dirty="0">
                <a:latin typeface="Calibri (Body)"/>
              </a:rPr>
              <a:t>	</a:t>
            </a:r>
            <a:r>
              <a:rPr lang="en-US" sz="2400" dirty="0" smtClean="0">
                <a:latin typeface="Calibri (Body)"/>
              </a:rPr>
              <a:t>-l : In tên tệp </a:t>
            </a:r>
            <a:r>
              <a:rPr lang="en-US" sz="2400" dirty="0" err="1" smtClean="0">
                <a:latin typeface="Calibri (Body)"/>
              </a:rPr>
              <a:t>của</a:t>
            </a:r>
            <a:r>
              <a:rPr lang="en-US" sz="2400" dirty="0" smtClean="0">
                <a:latin typeface="Calibri (Body)"/>
              </a:rPr>
              <a:t> từng </a:t>
            </a:r>
            <a:r>
              <a:rPr lang="en-US" sz="2400" dirty="0" err="1" smtClean="0">
                <a:latin typeface="Calibri (Body)"/>
              </a:rPr>
              <a:t>kết</a:t>
            </a:r>
            <a:r>
              <a:rPr lang="en-US" sz="2400" dirty="0" smtClean="0">
                <a:latin typeface="Calibri (Body)"/>
              </a:rPr>
              <a:t> </a:t>
            </a:r>
            <a:r>
              <a:rPr lang="en-US" sz="2400" dirty="0" err="1" smtClean="0">
                <a:latin typeface="Calibri (Body)"/>
              </a:rPr>
              <a:t>quả</a:t>
            </a:r>
            <a:r>
              <a:rPr lang="en-US" sz="2400" dirty="0" smtClean="0">
                <a:latin typeface="Calibri (Body)"/>
              </a:rPr>
              <a:t> trùng </a:t>
            </a:r>
            <a:r>
              <a:rPr lang="en-US" sz="2400" dirty="0" err="1" smtClean="0">
                <a:latin typeface="Calibri (Body)"/>
              </a:rPr>
              <a:t>khớp</a:t>
            </a:r>
            <a:endParaRPr lang="en-US" sz="2400" dirty="0">
              <a:latin typeface="Calibri (Body)"/>
            </a:endParaRPr>
          </a:p>
          <a:p>
            <a:pPr marL="0" indent="0">
              <a:buNone/>
            </a:pPr>
            <a:r>
              <a:rPr lang="en-US" sz="2400" dirty="0" smtClean="0">
                <a:latin typeface="Calibri (Body)"/>
              </a:rPr>
              <a:t>	-n : Hiển thị số dòng </a:t>
            </a:r>
            <a:r>
              <a:rPr lang="en-US" sz="2400" dirty="0" err="1" smtClean="0">
                <a:latin typeface="Calibri (Body)"/>
              </a:rPr>
              <a:t>của</a:t>
            </a:r>
            <a:r>
              <a:rPr lang="en-US" sz="2400" dirty="0" smtClean="0">
                <a:latin typeface="Calibri (Body)"/>
              </a:rPr>
              <a:t> dòng có </a:t>
            </a:r>
            <a:r>
              <a:rPr lang="en-US" sz="2400" dirty="0" err="1" smtClean="0">
                <a:latin typeface="Calibri (Body)"/>
              </a:rPr>
              <a:t>kết</a:t>
            </a:r>
            <a:r>
              <a:rPr lang="en-US" sz="2400" dirty="0" smtClean="0">
                <a:latin typeface="Calibri (Body)"/>
              </a:rPr>
              <a:t> </a:t>
            </a:r>
            <a:r>
              <a:rPr lang="en-US" sz="2400" dirty="0" err="1" smtClean="0">
                <a:latin typeface="Calibri (Body)"/>
              </a:rPr>
              <a:t>quả</a:t>
            </a:r>
            <a:r>
              <a:rPr lang="en-US" sz="2400" dirty="0" smtClean="0">
                <a:latin typeface="Calibri (Body)"/>
              </a:rPr>
              <a:t> trùng </a:t>
            </a:r>
            <a:r>
              <a:rPr lang="en-US" sz="2400" dirty="0" err="1" smtClean="0">
                <a:latin typeface="Calibri (Body)"/>
              </a:rPr>
              <a:t>khớp</a:t>
            </a:r>
            <a:endParaRPr lang="en-US" sz="2400" dirty="0" smtClean="0">
              <a:latin typeface="Calibri (Body)"/>
            </a:endParaRPr>
          </a:p>
          <a:p>
            <a:endParaRPr lang="en-US" sz="2400" dirty="0" err="1" smtClean="0">
              <a:latin typeface="Calibri (Body)"/>
            </a:endParaRPr>
          </a:p>
        </p:txBody>
      </p:sp>
    </p:spTree>
    <p:extLst>
      <p:ext uri="{BB962C8B-B14F-4D97-AF65-F5344CB8AC3E}">
        <p14:creationId xmlns:p14="http://schemas.microsoft.com/office/powerpoint/2010/main" val="3772447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163387" cy="1450757"/>
          </a:xfrm>
        </p:spPr>
        <p:txBody>
          <a:bodyPr/>
          <a:lstStyle/>
          <a:p>
            <a:r>
              <a:rPr lang="en-US" dirty="0" smtClean="0"/>
              <a:t>Command: </a:t>
            </a:r>
            <a:r>
              <a:rPr lang="en-US" dirty="0" err="1"/>
              <a:t>sed</a:t>
            </a:r>
            <a:r>
              <a:rPr lang="en-US" dirty="0"/>
              <a:t> </a:t>
            </a:r>
            <a:endParaRPr lang="en-US" dirty="0"/>
          </a:p>
        </p:txBody>
      </p:sp>
      <p:sp>
        <p:nvSpPr>
          <p:cNvPr id="3" name="Content Placeholder 2"/>
          <p:cNvSpPr>
            <a:spLocks noGrp="1"/>
          </p:cNvSpPr>
          <p:nvPr>
            <p:ph idx="1"/>
          </p:nvPr>
        </p:nvSpPr>
        <p:spPr>
          <a:xfrm>
            <a:off x="1097279" y="1845734"/>
            <a:ext cx="10163387" cy="4023360"/>
          </a:xfrm>
        </p:spPr>
        <p:txBody>
          <a:bodyPr>
            <a:normAutofit/>
          </a:bodyPr>
          <a:lstStyle/>
          <a:p>
            <a:pPr marL="0" indent="0">
              <a:buNone/>
            </a:pPr>
            <a:r>
              <a:rPr lang="vi-VN" sz="2400" dirty="0" smtClean="0">
                <a:latin typeface="Calibri (Body)"/>
              </a:rPr>
              <a:t>Lệnh </a:t>
            </a:r>
            <a:r>
              <a:rPr lang="en-US" sz="2400" dirty="0" err="1" smtClean="0">
                <a:latin typeface="Calibri (Body)"/>
              </a:rPr>
              <a:t>sed</a:t>
            </a:r>
            <a:r>
              <a:rPr lang="en-US" sz="2400" dirty="0" smtClean="0">
                <a:latin typeface="Calibri (Body)"/>
              </a:rPr>
              <a:t> </a:t>
            </a:r>
            <a:r>
              <a:rPr lang="vi-VN" sz="2400" dirty="0" smtClean="0">
                <a:latin typeface="Calibri (Body)"/>
              </a:rPr>
              <a:t>là </a:t>
            </a:r>
            <a:r>
              <a:rPr lang="vi-VN" sz="2400" dirty="0">
                <a:latin typeface="Calibri (Body)"/>
              </a:rPr>
              <a:t>viết tắt của stream editor và nó có thể thực hiện nhiều chức năng trên tệp như tìm kiếm, tìm và thay thế, chèn hoặc xóa</a:t>
            </a:r>
            <a:r>
              <a:rPr lang="vi-VN" sz="2400" dirty="0" smtClean="0">
                <a:latin typeface="Calibri (Body)"/>
              </a:rPr>
              <a:t>.</a:t>
            </a:r>
            <a:endParaRPr lang="en-US" sz="2400" dirty="0" smtClean="0">
              <a:latin typeface="Calibri (Body)"/>
            </a:endParaRPr>
          </a:p>
          <a:p>
            <a:pPr marL="0" indent="0">
              <a:buNone/>
            </a:pPr>
            <a:r>
              <a:rPr lang="en-US" sz="2400" dirty="0">
                <a:latin typeface="Calibri (Body)"/>
              </a:rPr>
              <a:t>	</a:t>
            </a:r>
            <a:r>
              <a:rPr lang="en-US" sz="2400" b="1" dirty="0" err="1" smtClean="0">
                <a:latin typeface="Calibri (Body)"/>
              </a:rPr>
              <a:t>sed</a:t>
            </a:r>
            <a:r>
              <a:rPr lang="en-US" sz="2400" b="1" dirty="0" smtClean="0">
                <a:latin typeface="Calibri (Body)"/>
              </a:rPr>
              <a:t>  [options]   [script]  [file…]</a:t>
            </a:r>
            <a:endParaRPr lang="en-US" sz="2800" b="1" dirty="0">
              <a:latin typeface="Calibri (Body)"/>
            </a:endParaRPr>
          </a:p>
        </p:txBody>
      </p:sp>
    </p:spTree>
    <p:extLst>
      <p:ext uri="{BB962C8B-B14F-4D97-AF65-F5344CB8AC3E}">
        <p14:creationId xmlns:p14="http://schemas.microsoft.com/office/powerpoint/2010/main" val="3994401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a:p>
          <a:p>
            <a:endParaRPr lang="en-US" sz="2400" dirty="0"/>
          </a:p>
        </p:txBody>
      </p:sp>
    </p:spTree>
    <p:extLst>
      <p:ext uri="{BB962C8B-B14F-4D97-AF65-F5344CB8AC3E}">
        <p14:creationId xmlns:p14="http://schemas.microsoft.com/office/powerpoint/2010/main" val="1904840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a:p>
          <a:p>
            <a:endParaRPr lang="en-US" sz="2400" dirty="0"/>
          </a:p>
        </p:txBody>
      </p:sp>
    </p:spTree>
    <p:extLst>
      <p:ext uri="{BB962C8B-B14F-4D97-AF65-F5344CB8AC3E}">
        <p14:creationId xmlns:p14="http://schemas.microsoft.com/office/powerpoint/2010/main" val="537152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a:p>
          <a:p>
            <a:endParaRPr lang="en-US" sz="2400" dirty="0"/>
          </a:p>
        </p:txBody>
      </p:sp>
    </p:spTree>
    <p:extLst>
      <p:ext uri="{BB962C8B-B14F-4D97-AF65-F5344CB8AC3E}">
        <p14:creationId xmlns:p14="http://schemas.microsoft.com/office/powerpoint/2010/main" val="3048479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179</TotalTime>
  <Words>225</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(Body)</vt:lpstr>
      <vt:lpstr>Calibri Light</vt:lpstr>
      <vt:lpstr>Retrospect</vt:lpstr>
      <vt:lpstr>Regex</vt:lpstr>
      <vt:lpstr>Content</vt:lpstr>
      <vt:lpstr>Regular Expression Metacharacters</vt:lpstr>
      <vt:lpstr>Regular Expression Metacharacters</vt:lpstr>
      <vt:lpstr>Command: Grep</vt:lpstr>
      <vt:lpstr>Command: sed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Regex</dc:title>
  <dc:creator>NGUYEN THI UOC D20CN10</dc:creator>
  <cp:lastModifiedBy>NGUYEN THI UOC D20CN10</cp:lastModifiedBy>
  <cp:revision>32</cp:revision>
  <dcterms:created xsi:type="dcterms:W3CDTF">2023-08-11T07:32:08Z</dcterms:created>
  <dcterms:modified xsi:type="dcterms:W3CDTF">2023-08-11T13:23:45Z</dcterms:modified>
</cp:coreProperties>
</file>