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74" r:id="rId4"/>
    <p:sldId id="272" r:id="rId5"/>
    <p:sldId id="286" r:id="rId6"/>
    <p:sldId id="287" r:id="rId7"/>
    <p:sldId id="289" r:id="rId8"/>
    <p:sldId id="290" r:id="rId9"/>
    <p:sldId id="288" r:id="rId10"/>
    <p:sldId id="291" r:id="rId11"/>
    <p:sldId id="298" r:id="rId12"/>
    <p:sldId id="308" r:id="rId13"/>
    <p:sldId id="301" r:id="rId14"/>
    <p:sldId id="304" r:id="rId15"/>
    <p:sldId id="292" r:id="rId16"/>
    <p:sldId id="3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82143" autoAdjust="0"/>
  </p:normalViewPr>
  <p:slideViewPr>
    <p:cSldViewPr snapToGrid="0">
      <p:cViewPr varScale="1">
        <p:scale>
          <a:sx n="48" d="100"/>
          <a:sy n="48" d="100"/>
        </p:scale>
        <p:origin x="82"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03ED3-9E28-4FCF-A6AA-131A9024213A}" type="datetimeFigureOut">
              <a:rPr lang="en-US" smtClean="0"/>
              <a:t>8/20/2023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D697E-8257-4ADC-B0AA-4BFF1A13FBD2}" type="slidenum">
              <a:rPr lang="en-US" smtClean="0"/>
              <a:t>‹#›</a:t>
            </a:fld>
            <a:endParaRPr lang="en-US"/>
          </a:p>
        </p:txBody>
      </p:sp>
    </p:spTree>
    <p:extLst>
      <p:ext uri="{BB962C8B-B14F-4D97-AF65-F5344CB8AC3E}">
        <p14:creationId xmlns:p14="http://schemas.microsoft.com/office/powerpoint/2010/main" val="321280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Bằng cách sử dụng iptables, có thể thiết lập các quy tắc cho phép hoặc chặn gói dữ liệu dựa trên các điều kiện như địa chỉ IP, port, giao thức, v.v.</a:t>
            </a:r>
            <a:endParaRPr lang="en-US" dirty="0"/>
          </a:p>
        </p:txBody>
      </p:sp>
      <p:sp>
        <p:nvSpPr>
          <p:cNvPr id="4" name="Slide Number Placeholder 3"/>
          <p:cNvSpPr>
            <a:spLocks noGrp="1"/>
          </p:cNvSpPr>
          <p:nvPr>
            <p:ph type="sldNum" sz="quarter" idx="10"/>
          </p:nvPr>
        </p:nvSpPr>
        <p:spPr/>
        <p:txBody>
          <a:bodyPr/>
          <a:lstStyle/>
          <a:p>
            <a:fld id="{073D697E-8257-4ADC-B0AA-4BFF1A13FBD2}" type="slidenum">
              <a:rPr lang="en-US" smtClean="0"/>
              <a:t>3</a:t>
            </a:fld>
            <a:endParaRPr lang="en-US"/>
          </a:p>
        </p:txBody>
      </p:sp>
    </p:spTree>
    <p:extLst>
      <p:ext uri="{BB962C8B-B14F-4D97-AF65-F5344CB8AC3E}">
        <p14:creationId xmlns:p14="http://schemas.microsoft.com/office/powerpoint/2010/main" val="4150696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Netfilter là một phần của kernel Linux, còn iptables là công cụ dòng lệnh sử dụng netfilter để quản lý tường lửa và kiểm soát gói dữ liệu trên mạng.</a:t>
            </a:r>
            <a:endParaRPr lang="en-US" dirty="0"/>
          </a:p>
        </p:txBody>
      </p:sp>
      <p:sp>
        <p:nvSpPr>
          <p:cNvPr id="4" name="Slide Number Placeholder 3"/>
          <p:cNvSpPr>
            <a:spLocks noGrp="1"/>
          </p:cNvSpPr>
          <p:nvPr>
            <p:ph type="sldNum" sz="quarter" idx="10"/>
          </p:nvPr>
        </p:nvSpPr>
        <p:spPr/>
        <p:txBody>
          <a:bodyPr/>
          <a:lstStyle/>
          <a:p>
            <a:fld id="{073D697E-8257-4ADC-B0AA-4BFF1A13FBD2}" type="slidenum">
              <a:rPr lang="en-US" smtClean="0"/>
              <a:t>4</a:t>
            </a:fld>
            <a:endParaRPr lang="en-US"/>
          </a:p>
        </p:txBody>
      </p:sp>
    </p:spTree>
    <p:extLst>
      <p:ext uri="{BB962C8B-B14F-4D97-AF65-F5344CB8AC3E}">
        <p14:creationId xmlns:p14="http://schemas.microsoft.com/office/powerpoint/2010/main" val="227564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Netfilter</a:t>
            </a:r>
            <a:r>
              <a:rPr lang="en-US" dirty="0" smtClean="0"/>
              <a:t> Hooks </a:t>
            </a:r>
            <a:r>
              <a:rPr lang="en-US" dirty="0" err="1" smtClean="0"/>
              <a:t>là</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quan</a:t>
            </a:r>
            <a:r>
              <a:rPr lang="en-US" dirty="0" smtClean="0"/>
              <a:t> trọng </a:t>
            </a:r>
            <a:r>
              <a:rPr lang="en-US" dirty="0" err="1" smtClean="0"/>
              <a:t>của</a:t>
            </a:r>
            <a:r>
              <a:rPr lang="en-US" dirty="0" smtClean="0"/>
              <a:t> </a:t>
            </a:r>
            <a:r>
              <a:rPr lang="en-US" dirty="0" err="1" smtClean="0"/>
              <a:t>Netfilter</a:t>
            </a:r>
            <a:r>
              <a:rPr lang="en-US" dirty="0" smtClean="0"/>
              <a:t>, </a:t>
            </a:r>
            <a:r>
              <a:rPr lang="en-US" dirty="0" err="1" smtClean="0"/>
              <a:t>cho</a:t>
            </a:r>
            <a:r>
              <a:rPr lang="en-US" dirty="0" smtClean="0"/>
              <a:t> phép </a:t>
            </a:r>
            <a:r>
              <a:rPr lang="en-US" dirty="0" err="1" smtClean="0"/>
              <a:t>chèn</a:t>
            </a:r>
            <a:r>
              <a:rPr lang="en-US" dirty="0" smtClean="0"/>
              <a:t> mã </a:t>
            </a:r>
            <a:r>
              <a:rPr lang="en-US" dirty="0" err="1" smtClean="0"/>
              <a:t>xử</a:t>
            </a:r>
            <a:r>
              <a:rPr lang="en-US" dirty="0" smtClean="0"/>
              <a:t> lý </a:t>
            </a:r>
            <a:r>
              <a:rPr lang="en-US" dirty="0" err="1" smtClean="0"/>
              <a:t>vào</a:t>
            </a:r>
            <a:r>
              <a:rPr lang="en-US" dirty="0" smtClean="0"/>
              <a:t> các </a:t>
            </a:r>
            <a:r>
              <a:rPr lang="en-US" dirty="0" err="1" smtClean="0"/>
              <a:t>thời</a:t>
            </a:r>
            <a:r>
              <a:rPr lang="en-US" dirty="0" smtClean="0"/>
              <a:t> điểm </a:t>
            </a:r>
            <a:r>
              <a:rPr lang="en-US" dirty="0" err="1" smtClean="0"/>
              <a:t>cụ</a:t>
            </a:r>
            <a:r>
              <a:rPr lang="en-US" dirty="0" smtClean="0"/>
              <a:t> </a:t>
            </a:r>
            <a:r>
              <a:rPr lang="en-US" dirty="0" err="1" smtClean="0"/>
              <a:t>thể</a:t>
            </a:r>
            <a:r>
              <a:rPr lang="en-US" dirty="0" smtClean="0"/>
              <a:t> trong </a:t>
            </a:r>
            <a:r>
              <a:rPr lang="en-US" dirty="0" err="1" smtClean="0"/>
              <a:t>quá</a:t>
            </a:r>
            <a:r>
              <a:rPr lang="en-US" dirty="0" smtClean="0"/>
              <a:t> trình </a:t>
            </a:r>
            <a:r>
              <a:rPr lang="en-US" dirty="0" err="1" smtClean="0"/>
              <a:t>xử</a:t>
            </a:r>
            <a:r>
              <a:rPr lang="en-US" dirty="0" smtClean="0"/>
              <a:t> lý </a:t>
            </a:r>
            <a:r>
              <a:rPr lang="en-US" dirty="0" err="1" smtClean="0"/>
              <a:t>gói</a:t>
            </a:r>
            <a:r>
              <a:rPr lang="en-US" dirty="0" smtClean="0"/>
              <a:t> dữ </a:t>
            </a:r>
            <a:r>
              <a:rPr lang="en-US" dirty="0" err="1" smtClean="0"/>
              <a:t>liệu</a:t>
            </a:r>
            <a:r>
              <a:rPr lang="en-US" dirty="0" smtClean="0"/>
              <a:t> </a:t>
            </a:r>
            <a:r>
              <a:rPr lang="en-US" dirty="0" err="1" smtClean="0"/>
              <a:t>khi</a:t>
            </a:r>
            <a:r>
              <a:rPr lang="en-US" dirty="0" smtClean="0"/>
              <a:t> chúng đi qua hệ thống</a:t>
            </a:r>
          </a:p>
          <a:p>
            <a:endParaRPr lang="en-US" dirty="0" smtClean="0"/>
          </a:p>
          <a:p>
            <a:r>
              <a:rPr lang="en-US" dirty="0" err="1" smtClean="0"/>
              <a:t>Lấy</a:t>
            </a:r>
            <a:r>
              <a:rPr lang="en-US" baseline="0" dirty="0" smtClean="0"/>
              <a:t> ví dụ: Tại </a:t>
            </a:r>
            <a:r>
              <a:rPr lang="en-US" baseline="0" dirty="0" err="1" smtClean="0"/>
              <a:t>một</a:t>
            </a:r>
            <a:r>
              <a:rPr lang="en-US" baseline="0" dirty="0" smtClean="0"/>
              <a:t> sự kiện, thì </a:t>
            </a:r>
            <a:r>
              <a:rPr lang="en-US" baseline="0" dirty="0" err="1" smtClean="0"/>
              <a:t>người</a:t>
            </a:r>
            <a:r>
              <a:rPr lang="en-US" baseline="0" dirty="0" smtClean="0"/>
              <a:t> </a:t>
            </a:r>
            <a:r>
              <a:rPr lang="en-US" baseline="0" dirty="0" err="1" smtClean="0"/>
              <a:t>bảo</a:t>
            </a:r>
            <a:r>
              <a:rPr lang="en-US" baseline="0" dirty="0" smtClean="0"/>
              <a:t> vệ </a:t>
            </a:r>
            <a:r>
              <a:rPr lang="en-US" baseline="0" dirty="0" err="1" smtClean="0"/>
              <a:t>muốn</a:t>
            </a:r>
            <a:r>
              <a:rPr lang="en-US" baseline="0" dirty="0" smtClean="0"/>
              <a:t> quản lý </a:t>
            </a:r>
            <a:r>
              <a:rPr lang="en-US" baseline="0" dirty="0" err="1" smtClean="0"/>
              <a:t>người</a:t>
            </a:r>
            <a:r>
              <a:rPr lang="en-US" baseline="0" dirty="0" smtClean="0"/>
              <a:t> </a:t>
            </a:r>
            <a:r>
              <a:rPr lang="en-US" baseline="0" dirty="0" err="1" smtClean="0"/>
              <a:t>vào</a:t>
            </a:r>
            <a:r>
              <a:rPr lang="en-US" baseline="0" dirty="0" smtClean="0"/>
              <a:t> hoặc </a:t>
            </a:r>
            <a:r>
              <a:rPr lang="en-US" baseline="0" dirty="0" err="1" smtClean="0"/>
              <a:t>ra</a:t>
            </a:r>
            <a:r>
              <a:rPr lang="en-US" baseline="0" dirty="0" smtClean="0"/>
              <a:t> </a:t>
            </a:r>
            <a:r>
              <a:rPr lang="en-US" baseline="0" dirty="0" err="1" smtClean="0"/>
              <a:t>khỏi</a:t>
            </a:r>
            <a:r>
              <a:rPr lang="en-US" baseline="0" dirty="0" smtClean="0"/>
              <a:t> sự kiện đó. Để tránh trường </a:t>
            </a:r>
            <a:r>
              <a:rPr lang="en-US" baseline="0" dirty="0" err="1" smtClean="0"/>
              <a:t>hợp</a:t>
            </a:r>
            <a:r>
              <a:rPr lang="en-US" baseline="0" dirty="0" smtClean="0"/>
              <a:t> có </a:t>
            </a:r>
            <a:r>
              <a:rPr lang="en-US" baseline="0" dirty="0" err="1" smtClean="0"/>
              <a:t>quá</a:t>
            </a:r>
            <a:r>
              <a:rPr lang="en-US" baseline="0" dirty="0" smtClean="0"/>
              <a:t> </a:t>
            </a:r>
            <a:r>
              <a:rPr lang="en-US" baseline="0" dirty="0" err="1" smtClean="0"/>
              <a:t>nhiều</a:t>
            </a:r>
            <a:r>
              <a:rPr lang="en-US" baseline="0" dirty="0" smtClean="0"/>
              <a:t> </a:t>
            </a:r>
            <a:r>
              <a:rPr lang="en-US" baseline="0" dirty="0" err="1" smtClean="0"/>
              <a:t>người</a:t>
            </a:r>
            <a:r>
              <a:rPr lang="en-US" baseline="0" dirty="0" smtClean="0"/>
              <a:t> và </a:t>
            </a:r>
            <a:r>
              <a:rPr lang="en-US" baseline="0" dirty="0" err="1" smtClean="0"/>
              <a:t>gian</a:t>
            </a:r>
            <a:r>
              <a:rPr lang="en-US" baseline="0" dirty="0" smtClean="0"/>
              <a:t> </a:t>
            </a:r>
            <a:r>
              <a:rPr lang="en-US" baseline="0" dirty="0" err="1" smtClean="0"/>
              <a:t>lận</a:t>
            </a:r>
            <a:r>
              <a:rPr lang="en-US" baseline="0" dirty="0" smtClean="0"/>
              <a:t> có </a:t>
            </a:r>
            <a:r>
              <a:rPr lang="en-US" baseline="0" dirty="0" err="1" smtClean="0"/>
              <a:t>thể</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vậy</a:t>
            </a:r>
            <a:r>
              <a:rPr lang="en-US" baseline="0" dirty="0" smtClean="0"/>
              <a:t> nên cần kiểm </a:t>
            </a:r>
            <a:r>
              <a:rPr lang="en-US" baseline="0" dirty="0" err="1" smtClean="0"/>
              <a:t>tra</a:t>
            </a:r>
            <a:r>
              <a:rPr lang="en-US" baseline="0" dirty="0" smtClean="0"/>
              <a:t> và kiểm </a:t>
            </a:r>
            <a:r>
              <a:rPr lang="en-US" baseline="0" dirty="0" err="1" smtClean="0"/>
              <a:t>soát</a:t>
            </a:r>
            <a:r>
              <a:rPr lang="en-US" baseline="0" dirty="0" smtClean="0"/>
              <a:t> </a:t>
            </a:r>
            <a:r>
              <a:rPr lang="en-US" baseline="0" dirty="0" err="1" smtClean="0"/>
              <a:t>người</a:t>
            </a:r>
            <a:r>
              <a:rPr lang="en-US" baseline="0" dirty="0" smtClean="0"/>
              <a:t> </a:t>
            </a:r>
            <a:r>
              <a:rPr lang="en-US" baseline="0" dirty="0" err="1" smtClean="0"/>
              <a:t>ra</a:t>
            </a:r>
            <a:r>
              <a:rPr lang="en-US" baseline="0" dirty="0" smtClean="0"/>
              <a:t> </a:t>
            </a:r>
            <a:r>
              <a:rPr lang="en-US" baseline="0" dirty="0" err="1" smtClean="0"/>
              <a:t>vào</a:t>
            </a:r>
            <a:r>
              <a:rPr lang="en-US" baseline="0" dirty="0" smtClean="0"/>
              <a:t> </a:t>
            </a:r>
          </a:p>
          <a:p>
            <a:endParaRPr lang="en-US" baseline="0" dirty="0" smtClean="0"/>
          </a:p>
          <a:p>
            <a:r>
              <a:rPr lang="en-US" baseline="0" dirty="0" smtClean="0"/>
              <a:t>Thì trong trường </a:t>
            </a:r>
            <a:r>
              <a:rPr lang="en-US" baseline="0" dirty="0" err="1" smtClean="0"/>
              <a:t>hợp</a:t>
            </a:r>
            <a:r>
              <a:rPr lang="en-US" baseline="0" dirty="0" smtClean="0"/>
              <a:t> </a:t>
            </a:r>
            <a:r>
              <a:rPr lang="en-US" baseline="0" dirty="0" err="1" smtClean="0"/>
              <a:t>này</a:t>
            </a:r>
            <a:r>
              <a:rPr lang="en-US" baseline="0" dirty="0" smtClean="0"/>
              <a:t> thì </a:t>
            </a:r>
            <a:r>
              <a:rPr lang="en-US" baseline="0" dirty="0" err="1" smtClean="0"/>
              <a:t>người</a:t>
            </a:r>
            <a:r>
              <a:rPr lang="en-US" baseline="0" dirty="0" smtClean="0"/>
              <a:t> </a:t>
            </a:r>
            <a:r>
              <a:rPr lang="en-US" baseline="0" dirty="0" err="1" smtClean="0"/>
              <a:t>bảo</a:t>
            </a:r>
            <a:r>
              <a:rPr lang="en-US" baseline="0" dirty="0" smtClean="0"/>
              <a:t> vệ </a:t>
            </a:r>
            <a:r>
              <a:rPr lang="en-US" baseline="0" dirty="0" err="1" smtClean="0"/>
              <a:t>là</a:t>
            </a:r>
            <a:r>
              <a:rPr lang="en-US" baseline="0" dirty="0" smtClean="0"/>
              <a:t> “</a:t>
            </a:r>
            <a:r>
              <a:rPr lang="en-US" baseline="0" dirty="0" err="1" smtClean="0"/>
              <a:t>Netfilter</a:t>
            </a:r>
            <a:r>
              <a:rPr lang="en-US" baseline="0" dirty="0" smtClean="0"/>
              <a:t> Hook”, sự kiện </a:t>
            </a:r>
            <a:r>
              <a:rPr lang="en-US" baseline="0" dirty="0" err="1" smtClean="0"/>
              <a:t>được</a:t>
            </a:r>
            <a:r>
              <a:rPr lang="en-US" baseline="0" dirty="0" smtClean="0"/>
              <a:t> </a:t>
            </a:r>
            <a:r>
              <a:rPr lang="en-US" baseline="0" dirty="0" err="1" smtClean="0"/>
              <a:t>coi</a:t>
            </a:r>
            <a:r>
              <a:rPr lang="en-US" baseline="0" dirty="0" smtClean="0"/>
              <a:t> </a:t>
            </a:r>
            <a:r>
              <a:rPr lang="en-US" baseline="0" dirty="0" err="1" smtClean="0"/>
              <a:t>như</a:t>
            </a:r>
            <a:r>
              <a:rPr lang="en-US" baseline="0" dirty="0" smtClean="0"/>
              <a:t> hệ thống </a:t>
            </a:r>
            <a:r>
              <a:rPr lang="en-US" baseline="0" dirty="0" err="1" smtClean="0"/>
              <a:t>của</a:t>
            </a:r>
            <a:r>
              <a:rPr lang="en-US" baseline="0" dirty="0" smtClean="0"/>
              <a:t> </a:t>
            </a:r>
            <a:r>
              <a:rPr lang="en-US" baseline="0" dirty="0" err="1" smtClean="0"/>
              <a:t>người</a:t>
            </a:r>
            <a:r>
              <a:rPr lang="en-US" baseline="0" dirty="0" smtClean="0"/>
              <a:t> dùng. Người dùng </a:t>
            </a:r>
            <a:r>
              <a:rPr lang="en-US" baseline="0" dirty="0" err="1" smtClean="0"/>
              <a:t>được</a:t>
            </a:r>
            <a:r>
              <a:rPr lang="en-US" baseline="0" dirty="0" smtClean="0"/>
              <a:t> </a:t>
            </a:r>
            <a:r>
              <a:rPr lang="en-US" baseline="0" dirty="0" err="1" smtClean="0"/>
              <a:t>coi</a:t>
            </a:r>
            <a:r>
              <a:rPr lang="en-US" baseline="0" dirty="0" smtClean="0"/>
              <a:t> </a:t>
            </a:r>
            <a:r>
              <a:rPr lang="en-US" baseline="0" dirty="0" err="1" smtClean="0"/>
              <a:t>là</a:t>
            </a:r>
            <a:r>
              <a:rPr lang="en-US" baseline="0" dirty="0" smtClean="0"/>
              <a:t> </a:t>
            </a:r>
            <a:r>
              <a:rPr lang="en-US" baseline="0" dirty="0" err="1" smtClean="0"/>
              <a:t>gói</a:t>
            </a:r>
            <a:r>
              <a:rPr lang="en-US" baseline="0" dirty="0" smtClean="0"/>
              <a:t> tin. Người </a:t>
            </a:r>
            <a:r>
              <a:rPr lang="en-US" baseline="0" dirty="0" err="1" smtClean="0"/>
              <a:t>bảo</a:t>
            </a:r>
            <a:r>
              <a:rPr lang="en-US" baseline="0" dirty="0" smtClean="0"/>
              <a:t> vệ sẽ đặt </a:t>
            </a:r>
            <a:r>
              <a:rPr lang="en-US" baseline="0" dirty="0" err="1" smtClean="0"/>
              <a:t>ra</a:t>
            </a:r>
            <a:r>
              <a:rPr lang="en-US" baseline="0" dirty="0" smtClean="0"/>
              <a:t> các điểm hook tại các vị </a:t>
            </a:r>
            <a:r>
              <a:rPr lang="en-US" baseline="0" dirty="0" err="1" smtClean="0"/>
              <a:t>trí</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trong sự kiện </a:t>
            </a:r>
            <a:r>
              <a:rPr lang="en-US" baseline="0" dirty="0" err="1" smtClean="0"/>
              <a:t>để</a:t>
            </a:r>
            <a:r>
              <a:rPr lang="en-US" baseline="0" dirty="0" smtClean="0"/>
              <a:t> kiểm </a:t>
            </a:r>
            <a:r>
              <a:rPr lang="en-US" baseline="0" dirty="0" err="1" smtClean="0"/>
              <a:t>tra</a:t>
            </a:r>
            <a:r>
              <a:rPr lang="en-US" baseline="0" dirty="0" smtClean="0"/>
              <a:t> và quyết định xem </a:t>
            </a:r>
            <a:r>
              <a:rPr lang="en-US" baseline="0" dirty="0" err="1" smtClean="0"/>
              <a:t>một</a:t>
            </a:r>
            <a:r>
              <a:rPr lang="en-US" baseline="0" dirty="0" smtClean="0"/>
              <a:t> </a:t>
            </a:r>
            <a:r>
              <a:rPr lang="en-US" baseline="0" dirty="0" err="1" smtClean="0"/>
              <a:t>người</a:t>
            </a:r>
            <a:r>
              <a:rPr lang="en-US" baseline="0" dirty="0" smtClean="0"/>
              <a:t> dùng có </a:t>
            </a:r>
            <a:r>
              <a:rPr lang="en-US" baseline="0" dirty="0" err="1" smtClean="0"/>
              <a:t>thể</a:t>
            </a:r>
            <a:r>
              <a:rPr lang="en-US" baseline="0" dirty="0" smtClean="0"/>
              <a:t> </a:t>
            </a:r>
            <a:r>
              <a:rPr lang="en-US" baseline="0" dirty="0" err="1" smtClean="0"/>
              <a:t>vào</a:t>
            </a:r>
            <a:r>
              <a:rPr lang="en-US" baseline="0" dirty="0" smtClean="0"/>
              <a:t> hoặc </a:t>
            </a:r>
            <a:r>
              <a:rPr lang="en-US" baseline="0" dirty="0" err="1" smtClean="0"/>
              <a:t>ra</a:t>
            </a:r>
            <a:r>
              <a:rPr lang="en-US" baseline="0" dirty="0" smtClean="0"/>
              <a:t> hay không. Giả sử </a:t>
            </a:r>
          </a:p>
          <a:p>
            <a:r>
              <a:rPr lang="en-US" baseline="0" dirty="0" err="1" smtClean="0"/>
              <a:t>Khi</a:t>
            </a:r>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đến hoặc đi thì </a:t>
            </a:r>
            <a:r>
              <a:rPr lang="en-US" baseline="0" dirty="0" err="1" smtClean="0"/>
              <a:t>họ</a:t>
            </a:r>
            <a:r>
              <a:rPr lang="en-US" baseline="0" dirty="0" smtClean="0"/>
              <a:t> sẽ đi qua các điểm hook </a:t>
            </a:r>
            <a:r>
              <a:rPr lang="en-US" baseline="0" dirty="0" err="1" smtClean="0"/>
              <a:t>này</a:t>
            </a:r>
            <a:endParaRPr lang="en-US" dirty="0"/>
          </a:p>
        </p:txBody>
      </p:sp>
      <p:sp>
        <p:nvSpPr>
          <p:cNvPr id="4" name="Slide Number Placeholder 3"/>
          <p:cNvSpPr>
            <a:spLocks noGrp="1"/>
          </p:cNvSpPr>
          <p:nvPr>
            <p:ph type="sldNum" sz="quarter" idx="10"/>
          </p:nvPr>
        </p:nvSpPr>
        <p:spPr/>
        <p:txBody>
          <a:bodyPr/>
          <a:lstStyle/>
          <a:p>
            <a:fld id="{073D697E-8257-4ADC-B0AA-4BFF1A13FBD2}" type="slidenum">
              <a:rPr lang="en-US" smtClean="0"/>
              <a:t>5</a:t>
            </a:fld>
            <a:endParaRPr lang="en-US"/>
          </a:p>
        </p:txBody>
      </p:sp>
    </p:spTree>
    <p:extLst>
      <p:ext uri="{BB962C8B-B14F-4D97-AF65-F5344CB8AC3E}">
        <p14:creationId xmlns:p14="http://schemas.microsoft.com/office/powerpoint/2010/main" val="408658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NF_IP_PRE_ROUTING: Hook này sẽ được kích hoạt bởi bất kỳ lưu lượng truy cập đến nào ngay sau khi vào ngăn xếp mạng. Hook này được xử lý trước khi bất kỳ quyết định định tuyến nào được đưa ra liên quan đến nơi gửi gói.</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NF_IP_LOCAL_IN: Hook này được kích hoạt sau khi gói đến được định tuyến nếu gói được định sẵn cho hệ thống cục bộ.</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NF_IP_FORWARD: Hook này được kích hoạt sau khi gói đến được định tuyến nếu gói được chuyển tiếp đến máy chủ khác.</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NF_IP_LOCAL_OUT: Hook này được kích hoạt bởi bất kỳ lưu lượng truy cập ngoài được tạo cục bộ nào ngay khi nó chạm vào ngăn xếp mạng.</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NF_IP_POST_ROUTING: Hook này được kích hoạt bởi bất kỳ lưu lượng đi hoặc chuyển tiếp nào sau khi định tuyến đã diễn ra và ngay trước khi được đưa ra trên dây.</a:t>
            </a:r>
          </a:p>
          <a:p>
            <a:endParaRPr lang="en-US" dirty="0"/>
          </a:p>
        </p:txBody>
      </p:sp>
      <p:sp>
        <p:nvSpPr>
          <p:cNvPr id="4" name="Slide Number Placeholder 3"/>
          <p:cNvSpPr>
            <a:spLocks noGrp="1"/>
          </p:cNvSpPr>
          <p:nvPr>
            <p:ph type="sldNum" sz="quarter" idx="10"/>
          </p:nvPr>
        </p:nvSpPr>
        <p:spPr/>
        <p:txBody>
          <a:bodyPr/>
          <a:lstStyle/>
          <a:p>
            <a:fld id="{073D697E-8257-4ADC-B0AA-4BFF1A13FBD2}" type="slidenum">
              <a:rPr lang="en-US" smtClean="0"/>
              <a:t>6</a:t>
            </a:fld>
            <a:endParaRPr lang="en-US"/>
          </a:p>
        </p:txBody>
      </p:sp>
    </p:spTree>
    <p:extLst>
      <p:ext uri="{BB962C8B-B14F-4D97-AF65-F5344CB8AC3E}">
        <p14:creationId xmlns:p14="http://schemas.microsoft.com/office/powerpoint/2010/main" val="336503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PREROUTING: </a:t>
            </a:r>
            <a:r>
              <a:rPr lang="en-US" sz="1200" b="0" i="0" kern="120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kích</a:t>
            </a:r>
            <a:r>
              <a:rPr lang="en-US" sz="1200" b="0" i="0" kern="1200" baseline="0" dirty="0" smtClean="0">
                <a:solidFill>
                  <a:schemeClr val="tx1"/>
                </a:solidFill>
                <a:effectLst/>
                <a:latin typeface="+mn-lt"/>
                <a:ea typeface="+mn-ea"/>
                <a:cs typeface="+mn-cs"/>
              </a:rPr>
              <a:t> hoạt </a:t>
            </a:r>
            <a:r>
              <a:rPr lang="en-US" sz="1200" b="0" i="0" kern="1200" baseline="0" dirty="0" err="1" smtClean="0">
                <a:solidFill>
                  <a:schemeClr val="tx1"/>
                </a:solidFill>
                <a:effectLst/>
                <a:latin typeface="+mn-lt"/>
                <a:ea typeface="+mn-ea"/>
                <a:cs typeface="+mn-cs"/>
              </a:rPr>
              <a:t>bởi</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NF_IP_PRE_ROUTING hook.</a:t>
            </a:r>
          </a:p>
          <a:p>
            <a:r>
              <a:rPr lang="en-US" sz="1200" b="0" i="0" kern="1200" dirty="0" smtClean="0">
                <a:solidFill>
                  <a:schemeClr val="tx1"/>
                </a:solidFill>
                <a:effectLst/>
                <a:latin typeface="+mn-lt"/>
                <a:ea typeface="+mn-ea"/>
                <a:cs typeface="+mn-cs"/>
              </a:rPr>
              <a:t>INPUT: </a:t>
            </a:r>
            <a:r>
              <a:rPr lang="en-US" sz="1200" b="0" i="0" kern="120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kích</a:t>
            </a:r>
            <a:r>
              <a:rPr lang="en-US" sz="1200" b="0" i="0" kern="1200" baseline="0" dirty="0" smtClean="0">
                <a:solidFill>
                  <a:schemeClr val="tx1"/>
                </a:solidFill>
                <a:effectLst/>
                <a:latin typeface="+mn-lt"/>
                <a:ea typeface="+mn-ea"/>
                <a:cs typeface="+mn-cs"/>
              </a:rPr>
              <a:t> hoạt </a:t>
            </a:r>
            <a:r>
              <a:rPr lang="en-US" sz="1200" b="0" i="0" kern="1200" baseline="0" dirty="0" err="1" smtClean="0">
                <a:solidFill>
                  <a:schemeClr val="tx1"/>
                </a:solidFill>
                <a:effectLst/>
                <a:latin typeface="+mn-lt"/>
                <a:ea typeface="+mn-ea"/>
                <a:cs typeface="+mn-cs"/>
              </a:rPr>
              <a:t>bởi</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NF_IP_LOCAL_IN hook.</a:t>
            </a:r>
          </a:p>
          <a:p>
            <a:r>
              <a:rPr lang="en-US" sz="1200" b="0" i="0" kern="1200" dirty="0" smtClean="0">
                <a:solidFill>
                  <a:schemeClr val="tx1"/>
                </a:solidFill>
                <a:effectLst/>
                <a:latin typeface="+mn-lt"/>
                <a:ea typeface="+mn-ea"/>
                <a:cs typeface="+mn-cs"/>
              </a:rPr>
              <a:t>FORWARD: </a:t>
            </a:r>
            <a:r>
              <a:rPr lang="en-US" sz="1200" b="0" i="0" kern="120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kích</a:t>
            </a:r>
            <a:r>
              <a:rPr lang="en-US" sz="1200" b="0" i="0" kern="1200" baseline="0" dirty="0" smtClean="0">
                <a:solidFill>
                  <a:schemeClr val="tx1"/>
                </a:solidFill>
                <a:effectLst/>
                <a:latin typeface="+mn-lt"/>
                <a:ea typeface="+mn-ea"/>
                <a:cs typeface="+mn-cs"/>
              </a:rPr>
              <a:t> hoạt </a:t>
            </a:r>
            <a:r>
              <a:rPr lang="en-US" sz="1200" b="0" i="0" kern="1200" baseline="0" dirty="0" err="1" smtClean="0">
                <a:solidFill>
                  <a:schemeClr val="tx1"/>
                </a:solidFill>
                <a:effectLst/>
                <a:latin typeface="+mn-lt"/>
                <a:ea typeface="+mn-ea"/>
                <a:cs typeface="+mn-cs"/>
              </a:rPr>
              <a:t>bởi</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NF_IP_FORWARD hook.</a:t>
            </a:r>
          </a:p>
          <a:p>
            <a:r>
              <a:rPr lang="en-US" sz="1200" b="0" i="0" kern="1200" dirty="0" smtClean="0">
                <a:solidFill>
                  <a:schemeClr val="tx1"/>
                </a:solidFill>
                <a:effectLst/>
                <a:latin typeface="+mn-lt"/>
                <a:ea typeface="+mn-ea"/>
                <a:cs typeface="+mn-cs"/>
              </a:rPr>
              <a:t>OUTPUT: </a:t>
            </a:r>
            <a:r>
              <a:rPr lang="en-US" sz="1200" b="0" i="0" kern="120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kích</a:t>
            </a:r>
            <a:r>
              <a:rPr lang="en-US" sz="1200" b="0" i="0" kern="1200" baseline="0" dirty="0" smtClean="0">
                <a:solidFill>
                  <a:schemeClr val="tx1"/>
                </a:solidFill>
                <a:effectLst/>
                <a:latin typeface="+mn-lt"/>
                <a:ea typeface="+mn-ea"/>
                <a:cs typeface="+mn-cs"/>
              </a:rPr>
              <a:t> hoạt </a:t>
            </a:r>
            <a:r>
              <a:rPr lang="en-US" sz="1200" b="0" i="0" kern="1200" baseline="0" dirty="0" err="1" smtClean="0">
                <a:solidFill>
                  <a:schemeClr val="tx1"/>
                </a:solidFill>
                <a:effectLst/>
                <a:latin typeface="+mn-lt"/>
                <a:ea typeface="+mn-ea"/>
                <a:cs typeface="+mn-cs"/>
              </a:rPr>
              <a:t>bởi</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NF_IP_LOCAL_OUT hook.</a:t>
            </a:r>
          </a:p>
          <a:p>
            <a:r>
              <a:rPr lang="en-US" sz="1200" b="0" i="0" kern="1200" dirty="0" smtClean="0">
                <a:solidFill>
                  <a:schemeClr val="tx1"/>
                </a:solidFill>
                <a:effectLst/>
                <a:latin typeface="+mn-lt"/>
                <a:ea typeface="+mn-ea"/>
                <a:cs typeface="+mn-cs"/>
              </a:rPr>
              <a:t>POSTROUTING:</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kích</a:t>
            </a:r>
            <a:r>
              <a:rPr lang="en-US" sz="1200" b="0" i="0" kern="1200" baseline="0" dirty="0" smtClean="0">
                <a:solidFill>
                  <a:schemeClr val="tx1"/>
                </a:solidFill>
                <a:effectLst/>
                <a:latin typeface="+mn-lt"/>
                <a:ea typeface="+mn-ea"/>
                <a:cs typeface="+mn-cs"/>
              </a:rPr>
              <a:t> hoạt </a:t>
            </a:r>
            <a:r>
              <a:rPr lang="en-US" sz="1200" b="0" i="0" kern="1200" baseline="0" dirty="0" err="1" smtClean="0">
                <a:solidFill>
                  <a:schemeClr val="tx1"/>
                </a:solidFill>
                <a:effectLst/>
                <a:latin typeface="+mn-lt"/>
                <a:ea typeface="+mn-ea"/>
                <a:cs typeface="+mn-cs"/>
              </a:rPr>
              <a:t>bởi</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NF_IP_POST_ROUTING hook.</a:t>
            </a:r>
          </a:p>
          <a:p>
            <a:endParaRPr lang="en-US" dirty="0"/>
          </a:p>
        </p:txBody>
      </p:sp>
      <p:sp>
        <p:nvSpPr>
          <p:cNvPr id="4" name="Slide Number Placeholder 3"/>
          <p:cNvSpPr>
            <a:spLocks noGrp="1"/>
          </p:cNvSpPr>
          <p:nvPr>
            <p:ph type="sldNum" sz="quarter" idx="10"/>
          </p:nvPr>
        </p:nvSpPr>
        <p:spPr/>
        <p:txBody>
          <a:bodyPr/>
          <a:lstStyle/>
          <a:p>
            <a:fld id="{073D697E-8257-4ADC-B0AA-4BFF1A13FBD2}" type="slidenum">
              <a:rPr lang="en-US" smtClean="0"/>
              <a:t>9</a:t>
            </a:fld>
            <a:endParaRPr lang="en-US"/>
          </a:p>
        </p:txBody>
      </p:sp>
    </p:spTree>
    <p:extLst>
      <p:ext uri="{BB962C8B-B14F-4D97-AF65-F5344CB8AC3E}">
        <p14:creationId xmlns:p14="http://schemas.microsoft.com/office/powerpoint/2010/main" val="286490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Iptables tổ chức phân loại theo cách xử lý gói tin. Các gói tin được xử lý qua các Bảng.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Trong mỗi bảng có phân biệt các gói tin đi vào </a:t>
            </a:r>
            <a:r>
              <a:rPr lang="vi-VN" sz="1200" b="1" i="0" kern="1200" dirty="0" smtClean="0">
                <a:solidFill>
                  <a:schemeClr val="tx1"/>
                </a:solidFill>
                <a:effectLst/>
                <a:latin typeface="+mn-lt"/>
                <a:ea typeface="+mn-ea"/>
                <a:cs typeface="+mn-cs"/>
              </a:rPr>
              <a:t>(INPUT)</a:t>
            </a:r>
            <a:r>
              <a:rPr lang="vi-VN" sz="1200" b="0" i="0" kern="1200" dirty="0" smtClean="0">
                <a:solidFill>
                  <a:schemeClr val="tx1"/>
                </a:solidFill>
                <a:effectLst/>
                <a:latin typeface="+mn-lt"/>
                <a:ea typeface="+mn-ea"/>
                <a:cs typeface="+mn-cs"/>
              </a:rPr>
              <a:t>, đi ra </a:t>
            </a:r>
            <a:r>
              <a:rPr lang="vi-VN" sz="1200" b="1" i="0" kern="1200" dirty="0" smtClean="0">
                <a:solidFill>
                  <a:schemeClr val="tx1"/>
                </a:solidFill>
                <a:effectLst/>
                <a:latin typeface="+mn-lt"/>
                <a:ea typeface="+mn-ea"/>
                <a:cs typeface="+mn-cs"/>
              </a:rPr>
              <a:t>(OUTPUT)</a:t>
            </a:r>
            <a:r>
              <a:rPr lang="vi-VN" sz="1200" b="0" i="0" kern="1200" dirty="0" smtClean="0">
                <a:solidFill>
                  <a:schemeClr val="tx1"/>
                </a:solidFill>
                <a:effectLst/>
                <a:latin typeface="+mn-lt"/>
                <a:ea typeface="+mn-ea"/>
                <a:cs typeface="+mn-cs"/>
              </a:rPr>
              <a:t>, chuyển tiếp </a:t>
            </a:r>
            <a:r>
              <a:rPr lang="vi-VN" sz="1200" b="1" i="0" kern="1200" dirty="0" smtClean="0">
                <a:solidFill>
                  <a:schemeClr val="tx1"/>
                </a:solidFill>
                <a:effectLst/>
                <a:latin typeface="+mn-lt"/>
                <a:ea typeface="+mn-ea"/>
                <a:cs typeface="+mn-cs"/>
              </a:rPr>
              <a:t>(FORWARD)</a:t>
            </a:r>
            <a:r>
              <a:rPr lang="vi-VN" sz="1200" b="0" i="0" kern="1200" dirty="0" smtClean="0">
                <a:solidFill>
                  <a:schemeClr val="tx1"/>
                </a:solidFill>
                <a:effectLst/>
                <a:latin typeface="+mn-lt"/>
                <a:ea typeface="+mn-ea"/>
                <a:cs typeface="+mn-cs"/>
              </a:rPr>
              <a:t>, hay cách thức biển đổi địa chỉ đích </a:t>
            </a:r>
            <a:r>
              <a:rPr lang="vi-VN" sz="1200" b="1" i="0" kern="1200" dirty="0" smtClean="0">
                <a:solidFill>
                  <a:schemeClr val="tx1"/>
                </a:solidFill>
                <a:effectLst/>
                <a:latin typeface="+mn-lt"/>
                <a:ea typeface="+mn-ea"/>
                <a:cs typeface="+mn-cs"/>
              </a:rPr>
              <a:t>(PreRouting)</a:t>
            </a:r>
            <a:r>
              <a:rPr lang="vi-VN" sz="1200" b="0" i="0" kern="1200" dirty="0" smtClean="0">
                <a:solidFill>
                  <a:schemeClr val="tx1"/>
                </a:solidFill>
                <a:effectLst/>
                <a:latin typeface="+mn-lt"/>
                <a:ea typeface="+mn-ea"/>
                <a:cs typeface="+mn-cs"/>
              </a:rPr>
              <a:t>, biến đổi địa chỉ nguồn </a:t>
            </a:r>
            <a:r>
              <a:rPr lang="vi-VN" sz="1200" b="1" i="0" kern="1200" dirty="0" smtClean="0">
                <a:solidFill>
                  <a:schemeClr val="tx1"/>
                </a:solidFill>
                <a:effectLst/>
                <a:latin typeface="+mn-lt"/>
                <a:ea typeface="+mn-ea"/>
                <a:cs typeface="+mn-cs"/>
              </a:rPr>
              <a:t>(PostRouting)</a:t>
            </a:r>
            <a:r>
              <a:rPr lang="vi-VN" sz="1200" b="0" i="0" kern="1200" dirty="0" smtClean="0">
                <a:solidFill>
                  <a:schemeClr val="tx1"/>
                </a:solidFill>
                <a:effectLst/>
                <a:latin typeface="+mn-lt"/>
                <a:ea typeface="+mn-ea"/>
                <a:cs typeface="+mn-cs"/>
              </a:rPr>
              <a:t>, đó chính là các </a:t>
            </a:r>
            <a:r>
              <a:rPr lang="vi-VN" sz="1200" b="1" i="0" kern="1200" dirty="0" smtClean="0">
                <a:solidFill>
                  <a:schemeClr val="tx1"/>
                </a:solidFill>
                <a:effectLst/>
                <a:latin typeface="+mn-lt"/>
                <a:ea typeface="+mn-ea"/>
                <a:cs typeface="+mn-cs"/>
              </a:rPr>
              <a:t>Chain</a:t>
            </a:r>
            <a:r>
              <a:rPr lang="vi-VN"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Trong các chain, lại chia thành các </a:t>
            </a:r>
            <a:r>
              <a:rPr lang="vi-VN" sz="1200" b="1" i="0" kern="1200" dirty="0" smtClean="0">
                <a:solidFill>
                  <a:schemeClr val="tx1"/>
                </a:solidFill>
                <a:effectLst/>
                <a:latin typeface="+mn-lt"/>
                <a:ea typeface="+mn-ea"/>
                <a:cs typeface="+mn-cs"/>
              </a:rPr>
              <a:t>rule</a:t>
            </a:r>
            <a:r>
              <a:rPr lang="vi-VN" sz="1200" b="0" i="0" kern="1200" dirty="0" smtClean="0">
                <a:solidFill>
                  <a:schemeClr val="tx1"/>
                </a:solidFill>
                <a:effectLst/>
                <a:latin typeface="+mn-lt"/>
                <a:ea typeface="+mn-ea"/>
                <a:cs typeface="+mn-cs"/>
              </a:rPr>
              <a:t>, là danh sách các luật, quy</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định. </a:t>
            </a:r>
            <a:r>
              <a:rPr lang="vi-VN" sz="1200" b="1" i="0" kern="1200" dirty="0" smtClean="0">
                <a:solidFill>
                  <a:schemeClr val="tx1"/>
                </a:solidFill>
                <a:effectLst/>
                <a:latin typeface="+mn-lt"/>
                <a:ea typeface="+mn-ea"/>
                <a:cs typeface="+mn-cs"/>
              </a:rPr>
              <a:t>Target/jumps</a:t>
            </a:r>
            <a:r>
              <a:rPr lang="vi-VN" sz="1200" b="0" i="0" kern="1200" dirty="0" smtClean="0">
                <a:solidFill>
                  <a:schemeClr val="tx1"/>
                </a:solidFill>
                <a:effectLst/>
                <a:latin typeface="+mn-lt"/>
                <a:ea typeface="+mn-ea"/>
                <a:cs typeface="+mn-cs"/>
              </a:rPr>
              <a:t> nói cho rule biết phải làm gì với gói dữ liệu đó (ACCEPT, DROP,...).</a:t>
            </a:r>
            <a:endParaRPr lang="en-US" dirty="0"/>
          </a:p>
        </p:txBody>
      </p:sp>
      <p:sp>
        <p:nvSpPr>
          <p:cNvPr id="4" name="Slide Number Placeholder 3"/>
          <p:cNvSpPr>
            <a:spLocks noGrp="1"/>
          </p:cNvSpPr>
          <p:nvPr>
            <p:ph type="sldNum" sz="quarter" idx="10"/>
          </p:nvPr>
        </p:nvSpPr>
        <p:spPr/>
        <p:txBody>
          <a:bodyPr/>
          <a:lstStyle/>
          <a:p>
            <a:fld id="{073D697E-8257-4ADC-B0AA-4BFF1A13FBD2}" type="slidenum">
              <a:rPr lang="en-US" smtClean="0"/>
              <a:t>15</a:t>
            </a:fld>
            <a:endParaRPr lang="en-US"/>
          </a:p>
        </p:txBody>
      </p:sp>
    </p:spTree>
    <p:extLst>
      <p:ext uri="{BB962C8B-B14F-4D97-AF65-F5344CB8AC3E}">
        <p14:creationId xmlns:p14="http://schemas.microsoft.com/office/powerpoint/2010/main" val="989088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16FED7-4118-4C57-9918-98B2F366A697}"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B2E9-9C13-4480-9E36-0DF34B621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576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16FED7-4118-4C57-9918-98B2F366A697}"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B2E9-9C13-4480-9E36-0DF34B621479}" type="slidenum">
              <a:rPr lang="en-US" smtClean="0"/>
              <a:t>‹#›</a:t>
            </a:fld>
            <a:endParaRPr lang="en-US"/>
          </a:p>
        </p:txBody>
      </p:sp>
    </p:spTree>
    <p:extLst>
      <p:ext uri="{BB962C8B-B14F-4D97-AF65-F5344CB8AC3E}">
        <p14:creationId xmlns:p14="http://schemas.microsoft.com/office/powerpoint/2010/main" val="296883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16FED7-4118-4C57-9918-98B2F366A697}"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B2E9-9C13-4480-9E36-0DF34B621479}" type="slidenum">
              <a:rPr lang="en-US" smtClean="0"/>
              <a:t>‹#›</a:t>
            </a:fld>
            <a:endParaRPr lang="en-US"/>
          </a:p>
        </p:txBody>
      </p:sp>
    </p:spTree>
    <p:extLst>
      <p:ext uri="{BB962C8B-B14F-4D97-AF65-F5344CB8AC3E}">
        <p14:creationId xmlns:p14="http://schemas.microsoft.com/office/powerpoint/2010/main" val="187474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16FED7-4118-4C57-9918-98B2F366A697}"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B2E9-9C13-4480-9E36-0DF34B621479}" type="slidenum">
              <a:rPr lang="en-US" smtClean="0"/>
              <a:t>‹#›</a:t>
            </a:fld>
            <a:endParaRPr lang="en-US"/>
          </a:p>
        </p:txBody>
      </p:sp>
    </p:spTree>
    <p:extLst>
      <p:ext uri="{BB962C8B-B14F-4D97-AF65-F5344CB8AC3E}">
        <p14:creationId xmlns:p14="http://schemas.microsoft.com/office/powerpoint/2010/main" val="172961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16FED7-4118-4C57-9918-98B2F366A697}"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FB2E9-9C13-4480-9E36-0DF34B621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44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16FED7-4118-4C57-9918-98B2F366A697}" type="datetimeFigureOut">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FB2E9-9C13-4480-9E36-0DF34B621479}" type="slidenum">
              <a:rPr lang="en-US" smtClean="0"/>
              <a:t>‹#›</a:t>
            </a:fld>
            <a:endParaRPr lang="en-US"/>
          </a:p>
        </p:txBody>
      </p:sp>
    </p:spTree>
    <p:extLst>
      <p:ext uri="{BB962C8B-B14F-4D97-AF65-F5344CB8AC3E}">
        <p14:creationId xmlns:p14="http://schemas.microsoft.com/office/powerpoint/2010/main" val="3537699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16FED7-4118-4C57-9918-98B2F366A697}" type="datetimeFigureOut">
              <a:rPr lang="en-US" smtClean="0"/>
              <a:t>8/20/2023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FB2E9-9C13-4480-9E36-0DF34B621479}" type="slidenum">
              <a:rPr lang="en-US" smtClean="0"/>
              <a:t>‹#›</a:t>
            </a:fld>
            <a:endParaRPr lang="en-US"/>
          </a:p>
        </p:txBody>
      </p:sp>
    </p:spTree>
    <p:extLst>
      <p:ext uri="{BB962C8B-B14F-4D97-AF65-F5344CB8AC3E}">
        <p14:creationId xmlns:p14="http://schemas.microsoft.com/office/powerpoint/2010/main" val="8522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16FED7-4118-4C57-9918-98B2F366A697}" type="datetimeFigureOut">
              <a:rPr lang="en-US" smtClean="0"/>
              <a:t>8/20/2023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FB2E9-9C13-4480-9E36-0DF34B621479}" type="slidenum">
              <a:rPr lang="en-US" smtClean="0"/>
              <a:t>‹#›</a:t>
            </a:fld>
            <a:endParaRPr lang="en-US"/>
          </a:p>
        </p:txBody>
      </p:sp>
    </p:spTree>
    <p:extLst>
      <p:ext uri="{BB962C8B-B14F-4D97-AF65-F5344CB8AC3E}">
        <p14:creationId xmlns:p14="http://schemas.microsoft.com/office/powerpoint/2010/main" val="310514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16FED7-4118-4C57-9918-98B2F366A697}" type="datetimeFigureOut">
              <a:rPr lang="en-US" smtClean="0"/>
              <a:t>8/20/2023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1DFB2E9-9C13-4480-9E36-0DF34B621479}" type="slidenum">
              <a:rPr lang="en-US" smtClean="0"/>
              <a:t>‹#›</a:t>
            </a:fld>
            <a:endParaRPr lang="en-US"/>
          </a:p>
        </p:txBody>
      </p:sp>
    </p:spTree>
    <p:extLst>
      <p:ext uri="{BB962C8B-B14F-4D97-AF65-F5344CB8AC3E}">
        <p14:creationId xmlns:p14="http://schemas.microsoft.com/office/powerpoint/2010/main" val="86298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A16FED7-4118-4C57-9918-98B2F366A697}" type="datetimeFigureOut">
              <a:rPr lang="en-US" smtClean="0"/>
              <a:t>8/20/2023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DFB2E9-9C13-4480-9E36-0DF34B621479}" type="slidenum">
              <a:rPr lang="en-US" smtClean="0"/>
              <a:t>‹#›</a:t>
            </a:fld>
            <a:endParaRPr lang="en-US"/>
          </a:p>
        </p:txBody>
      </p:sp>
    </p:spTree>
    <p:extLst>
      <p:ext uri="{BB962C8B-B14F-4D97-AF65-F5344CB8AC3E}">
        <p14:creationId xmlns:p14="http://schemas.microsoft.com/office/powerpoint/2010/main" val="168982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A16FED7-4118-4C57-9918-98B2F366A697}" type="datetimeFigureOut">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FB2E9-9C13-4480-9E36-0DF34B621479}" type="slidenum">
              <a:rPr lang="en-US" smtClean="0"/>
              <a:t>‹#›</a:t>
            </a:fld>
            <a:endParaRPr lang="en-US"/>
          </a:p>
        </p:txBody>
      </p:sp>
    </p:spTree>
    <p:extLst>
      <p:ext uri="{BB962C8B-B14F-4D97-AF65-F5344CB8AC3E}">
        <p14:creationId xmlns:p14="http://schemas.microsoft.com/office/powerpoint/2010/main" val="55343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16FED7-4118-4C57-9918-98B2F366A697}" type="datetimeFigureOut">
              <a:rPr lang="en-US" smtClean="0"/>
              <a:t>8/20/2023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DFB2E9-9C13-4480-9E36-0DF34B62147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28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Firewall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089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Headings)"/>
                <a:cs typeface="Times New Roman" panose="02020603050405020304" pitchFamily="18" charset="0"/>
              </a:rPr>
              <a:t>IPTables</a:t>
            </a:r>
            <a:r>
              <a:rPr lang="en-US" dirty="0">
                <a:latin typeface="Times New Roman (Headings)"/>
                <a:cs typeface="Times New Roman" panose="02020603050405020304" pitchFamily="18" charset="0"/>
              </a:rPr>
              <a:t> Rules</a:t>
            </a:r>
          </a:p>
        </p:txBody>
      </p:sp>
      <p:sp>
        <p:nvSpPr>
          <p:cNvPr id="3" name="Content Placeholder 2"/>
          <p:cNvSpPr>
            <a:spLocks noGrp="1"/>
          </p:cNvSpPr>
          <p:nvPr>
            <p:ph idx="1"/>
          </p:nvPr>
        </p:nvSpPr>
        <p:spPr>
          <a:xfrm>
            <a:off x="1097280" y="1845734"/>
            <a:ext cx="6454987" cy="4023360"/>
          </a:xfrm>
        </p:spPr>
        <p:txBody>
          <a:bodyPr>
            <a:normAutofit/>
          </a:bodyPr>
          <a:lstStyle/>
          <a:p>
            <a:pPr algn="just"/>
            <a:r>
              <a:rPr lang="vi-VN" sz="2800" dirty="0">
                <a:latin typeface="Times New Roman" panose="02020603050405020304" pitchFamily="18" charset="0"/>
                <a:cs typeface="Times New Roman" panose="02020603050405020304" pitchFamily="18" charset="0"/>
              </a:rPr>
              <a:t>Các rule sẽ được đặt trong một chain cụ thể của một bảng cụ thể. Khi chain được gọi, gói được đề cập sẽ kiểm tra theo từng rule trong chain theo thứ tự. </a:t>
            </a:r>
            <a:endParaRPr lang="en-US" sz="2800" dirty="0" smtClean="0">
              <a:latin typeface="Times New Roman" panose="02020603050405020304" pitchFamily="18" charset="0"/>
              <a:cs typeface="Times New Roman" panose="02020603050405020304" pitchFamily="18" charset="0"/>
            </a:endParaRPr>
          </a:p>
          <a:p>
            <a:pPr marL="384048" lvl="2" indent="0" algn="just">
              <a:buNone/>
            </a:pPr>
            <a:endParaRPr lang="en-US" sz="2200" dirty="0">
              <a:latin typeface="Times New Roman" panose="02020603050405020304" pitchFamily="18" charset="0"/>
              <a:cs typeface="Times New Roman" panose="02020603050405020304" pitchFamily="18" charset="0"/>
            </a:endParaRPr>
          </a:p>
        </p:txBody>
      </p:sp>
      <p:pic>
        <p:nvPicPr>
          <p:cNvPr id="3074" name="Picture 2" descr="https://raw.githubusercontent.com/ImKifu/thuctapsinh/master/HungNK/Basic_Linux_Command/Picture/netfilt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974" y="771103"/>
            <a:ext cx="3434291" cy="53660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97280" y="3857414"/>
            <a:ext cx="6454987" cy="1938992"/>
          </a:xfrm>
          <a:prstGeom prst="rect">
            <a:avLst/>
          </a:prstGeom>
        </p:spPr>
        <p:txBody>
          <a:bodyPr wrap="square">
            <a:spAutoFit/>
          </a:bodyPr>
          <a:lstStyle/>
          <a:p>
            <a:r>
              <a:rPr lang="vi-VN" sz="2000" b="1" dirty="0">
                <a:solidFill>
                  <a:srgbClr val="000000"/>
                </a:solidFill>
                <a:latin typeface="Times New Roman" panose="02020603050405020304" pitchFamily="18" charset="0"/>
                <a:cs typeface="Times New Roman" panose="02020603050405020304" pitchFamily="18" charset="0"/>
              </a:rPr>
              <a:t>ACCEPT: </a:t>
            </a:r>
            <a:r>
              <a:rPr lang="vi-VN" sz="2000" dirty="0">
                <a:solidFill>
                  <a:srgbClr val="000000"/>
                </a:solidFill>
                <a:latin typeface="Times New Roman" panose="02020603050405020304" pitchFamily="18" charset="0"/>
                <a:cs typeface="Times New Roman" panose="02020603050405020304" pitchFamily="18" charset="0"/>
              </a:rPr>
              <a:t>Hành động chấp nhận và cho phép gói tin đi vào hệ thống</a:t>
            </a:r>
          </a:p>
          <a:p>
            <a:r>
              <a:rPr lang="vi-VN" sz="2000" b="1" dirty="0">
                <a:solidFill>
                  <a:srgbClr val="000000"/>
                </a:solidFill>
                <a:latin typeface="Times New Roman" panose="02020603050405020304" pitchFamily="18" charset="0"/>
                <a:cs typeface="Times New Roman" panose="02020603050405020304" pitchFamily="18" charset="0"/>
              </a:rPr>
              <a:t>DROP:</a:t>
            </a:r>
            <a:r>
              <a:rPr lang="vi-VN" sz="2000" dirty="0">
                <a:solidFill>
                  <a:srgbClr val="000000"/>
                </a:solidFill>
                <a:latin typeface="Times New Roman" panose="02020603050405020304" pitchFamily="18" charset="0"/>
                <a:cs typeface="Times New Roman" panose="02020603050405020304" pitchFamily="18" charset="0"/>
              </a:rPr>
              <a:t> Hành động loại gói tin, không có gói tin trả lời.</a:t>
            </a:r>
          </a:p>
          <a:p>
            <a:r>
              <a:rPr lang="vi-VN" sz="2000" b="1" dirty="0">
                <a:solidFill>
                  <a:srgbClr val="000000"/>
                </a:solidFill>
                <a:latin typeface="Times New Roman" panose="02020603050405020304" pitchFamily="18" charset="0"/>
                <a:cs typeface="Times New Roman" panose="02020603050405020304" pitchFamily="18" charset="0"/>
              </a:rPr>
              <a:t>REJECT: </a:t>
            </a:r>
            <a:r>
              <a:rPr lang="vi-VN" sz="2000" dirty="0">
                <a:solidFill>
                  <a:srgbClr val="000000"/>
                </a:solidFill>
                <a:latin typeface="Times New Roman" panose="02020603050405020304" pitchFamily="18" charset="0"/>
                <a:cs typeface="Times New Roman" panose="02020603050405020304" pitchFamily="18" charset="0"/>
              </a:rPr>
              <a:t>Hành động loại gói tin nhưng vẫn cho phép gói tin trả lời Table gói tin khác. </a:t>
            </a:r>
          </a:p>
          <a:p>
            <a:r>
              <a:rPr lang="vi-VN" sz="2000" b="1" dirty="0">
                <a:solidFill>
                  <a:srgbClr val="000000"/>
                </a:solidFill>
                <a:latin typeface="Times New Roman" panose="02020603050405020304" pitchFamily="18" charset="0"/>
                <a:cs typeface="Times New Roman" panose="02020603050405020304" pitchFamily="18" charset="0"/>
              </a:rPr>
              <a:t>LOG: </a:t>
            </a:r>
            <a:r>
              <a:rPr lang="vi-VN" sz="2000" dirty="0">
                <a:solidFill>
                  <a:srgbClr val="000000"/>
                </a:solidFill>
                <a:latin typeface="Times New Roman" panose="02020603050405020304" pitchFamily="18" charset="0"/>
                <a:cs typeface="Times New Roman" panose="02020603050405020304" pitchFamily="18" charset="0"/>
              </a:rPr>
              <a:t>Hành động chấp thuận gói tin nhưng có ghi lại log</a:t>
            </a:r>
          </a:p>
        </p:txBody>
      </p:sp>
    </p:spTree>
    <p:extLst>
      <p:ext uri="{BB962C8B-B14F-4D97-AF65-F5344CB8AC3E}">
        <p14:creationId xmlns:p14="http://schemas.microsoft.com/office/powerpoint/2010/main" val="306638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Headings)"/>
                <a:cs typeface="Times New Roman" panose="02020603050405020304" pitchFamily="18" charset="0"/>
              </a:rPr>
              <a:t>IPTables</a:t>
            </a:r>
            <a:r>
              <a:rPr lang="en-US" dirty="0">
                <a:latin typeface="Times New Roman (Headings)"/>
                <a:cs typeface="Times New Roman" panose="02020603050405020304" pitchFamily="18" charset="0"/>
              </a:rPr>
              <a:t> Rules</a:t>
            </a:r>
          </a:p>
        </p:txBody>
      </p:sp>
      <p:sp>
        <p:nvSpPr>
          <p:cNvPr id="3" name="Content Placeholder 2"/>
          <p:cNvSpPr>
            <a:spLocks noGrp="1"/>
          </p:cNvSpPr>
          <p:nvPr>
            <p:ph idx="1"/>
          </p:nvPr>
        </p:nvSpPr>
        <p:spPr/>
        <p:txBody>
          <a:bodyPr>
            <a:normAutofit/>
          </a:bodyPr>
          <a:lstStyle/>
          <a:p>
            <a:r>
              <a:rPr lang="vi-VN" sz="2800" b="1" dirty="0">
                <a:latin typeface="+mj-lt"/>
              </a:rPr>
              <a:t>Matching</a:t>
            </a:r>
            <a:endParaRPr lang="vi-VN" sz="2800" dirty="0">
              <a:latin typeface="+mj-lt"/>
            </a:endParaRPr>
          </a:p>
          <a:p>
            <a:r>
              <a:rPr lang="vi-VN" sz="2800" dirty="0">
                <a:latin typeface="+mj-lt"/>
              </a:rPr>
              <a:t>Matching chỉ định các tiêu chí mà gói phải đáp ứng để hành động liên quan được thực thi</a:t>
            </a:r>
          </a:p>
        </p:txBody>
      </p:sp>
    </p:spTree>
    <p:extLst>
      <p:ext uri="{BB962C8B-B14F-4D97-AF65-F5344CB8AC3E}">
        <p14:creationId xmlns:p14="http://schemas.microsoft.com/office/powerpoint/2010/main" val="110490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Headings)"/>
                <a:cs typeface="Times New Roman" panose="02020603050405020304" pitchFamily="18" charset="0"/>
              </a:rPr>
              <a:t>IPTables</a:t>
            </a:r>
            <a:r>
              <a:rPr lang="en-US" dirty="0">
                <a:latin typeface="Times New Roman (Headings)"/>
                <a:cs typeface="Times New Roman" panose="02020603050405020304" pitchFamily="18" charset="0"/>
              </a:rPr>
              <a:t> Rules</a:t>
            </a:r>
          </a:p>
        </p:txBody>
      </p:sp>
      <p:sp>
        <p:nvSpPr>
          <p:cNvPr id="3" name="Content Placeholder 2"/>
          <p:cNvSpPr>
            <a:spLocks noGrp="1"/>
          </p:cNvSpPr>
          <p:nvPr>
            <p:ph idx="1"/>
          </p:nvPr>
        </p:nvSpPr>
        <p:spPr/>
        <p:txBody>
          <a:bodyPr>
            <a:normAutofit/>
          </a:bodyPr>
          <a:lstStyle/>
          <a:p>
            <a:r>
              <a:rPr lang="vi-VN" sz="2400" b="1" dirty="0">
                <a:solidFill>
                  <a:schemeClr val="tx1">
                    <a:lumMod val="85000"/>
                    <a:lumOff val="15000"/>
                  </a:schemeClr>
                </a:solidFill>
              </a:rPr>
              <a:t>Target</a:t>
            </a:r>
            <a:endParaRPr lang="vi-VN" sz="2400" dirty="0">
              <a:solidFill>
                <a:schemeClr val="tx1">
                  <a:lumMod val="85000"/>
                  <a:lumOff val="15000"/>
                </a:schemeClr>
              </a:solidFill>
            </a:endParaRPr>
          </a:p>
          <a:p>
            <a:r>
              <a:rPr lang="vi-VN" sz="2400" dirty="0">
                <a:solidFill>
                  <a:schemeClr val="tx1">
                    <a:lumMod val="85000"/>
                    <a:lumOff val="15000"/>
                  </a:schemeClr>
                </a:solidFill>
              </a:rPr>
              <a:t>Target là hành động được kích hoạt khi một gói đáp ứng các tiêu chí phù hợp của </a:t>
            </a:r>
            <a:r>
              <a:rPr lang="vi-VN" sz="2400" dirty="0" smtClean="0">
                <a:solidFill>
                  <a:schemeClr val="tx1">
                    <a:lumMod val="85000"/>
                    <a:lumOff val="15000"/>
                  </a:schemeClr>
                </a:solidFill>
              </a:rPr>
              <a:t>rule</a:t>
            </a:r>
            <a:endParaRPr lang="en-US" sz="2400" dirty="0" smtClean="0">
              <a:solidFill>
                <a:schemeClr val="tx1">
                  <a:lumMod val="85000"/>
                  <a:lumOff val="15000"/>
                </a:schemeClr>
              </a:solidFill>
            </a:endParaRPr>
          </a:p>
          <a:p>
            <a:r>
              <a:rPr lang="en-US" sz="2400" b="1" dirty="0" smtClean="0">
                <a:solidFill>
                  <a:schemeClr val="tx1">
                    <a:lumMod val="85000"/>
                    <a:lumOff val="15000"/>
                  </a:schemeClr>
                </a:solidFill>
                <a:cs typeface="Times New Roman" panose="02020603050405020304" pitchFamily="18" charset="0"/>
              </a:rPr>
              <a:t>- </a:t>
            </a:r>
            <a:r>
              <a:rPr lang="vi-VN" sz="2400" b="1" dirty="0" smtClean="0">
                <a:solidFill>
                  <a:schemeClr val="tx1">
                    <a:lumMod val="85000"/>
                    <a:lumOff val="15000"/>
                  </a:schemeClr>
                </a:solidFill>
                <a:cs typeface="Times New Roman" panose="02020603050405020304" pitchFamily="18" charset="0"/>
              </a:rPr>
              <a:t>ACCEPT</a:t>
            </a:r>
            <a:r>
              <a:rPr lang="vi-VN" sz="2400" b="1" dirty="0">
                <a:solidFill>
                  <a:schemeClr val="tx1">
                    <a:lumMod val="85000"/>
                    <a:lumOff val="15000"/>
                  </a:schemeClr>
                </a:solidFill>
                <a:cs typeface="Times New Roman" panose="02020603050405020304" pitchFamily="18" charset="0"/>
              </a:rPr>
              <a:t>: </a:t>
            </a:r>
            <a:r>
              <a:rPr lang="vi-VN" sz="2400" dirty="0">
                <a:solidFill>
                  <a:schemeClr val="tx1">
                    <a:lumMod val="85000"/>
                    <a:lumOff val="15000"/>
                  </a:schemeClr>
                </a:solidFill>
                <a:cs typeface="Times New Roman" panose="02020603050405020304" pitchFamily="18" charset="0"/>
              </a:rPr>
              <a:t>Hành động chấp nhận và cho phép gói tin đi vào hệ thống</a:t>
            </a:r>
          </a:p>
          <a:p>
            <a:r>
              <a:rPr lang="en-US" sz="2400" b="1" dirty="0" smtClean="0">
                <a:solidFill>
                  <a:schemeClr val="tx1">
                    <a:lumMod val="85000"/>
                    <a:lumOff val="15000"/>
                  </a:schemeClr>
                </a:solidFill>
                <a:cs typeface="Times New Roman" panose="02020603050405020304" pitchFamily="18" charset="0"/>
              </a:rPr>
              <a:t>- </a:t>
            </a:r>
            <a:r>
              <a:rPr lang="vi-VN" sz="2400" b="1" dirty="0" smtClean="0">
                <a:solidFill>
                  <a:schemeClr val="tx1">
                    <a:lumMod val="85000"/>
                    <a:lumOff val="15000"/>
                  </a:schemeClr>
                </a:solidFill>
                <a:cs typeface="Times New Roman" panose="02020603050405020304" pitchFamily="18" charset="0"/>
              </a:rPr>
              <a:t>DROP</a:t>
            </a:r>
            <a:r>
              <a:rPr lang="vi-VN" sz="2400" b="1" dirty="0">
                <a:solidFill>
                  <a:schemeClr val="tx1">
                    <a:lumMod val="85000"/>
                    <a:lumOff val="15000"/>
                  </a:schemeClr>
                </a:solidFill>
                <a:cs typeface="Times New Roman" panose="02020603050405020304" pitchFamily="18" charset="0"/>
              </a:rPr>
              <a:t>:</a:t>
            </a:r>
            <a:r>
              <a:rPr lang="vi-VN" sz="2400" dirty="0">
                <a:solidFill>
                  <a:schemeClr val="tx1">
                    <a:lumMod val="85000"/>
                    <a:lumOff val="15000"/>
                  </a:schemeClr>
                </a:solidFill>
                <a:cs typeface="Times New Roman" panose="02020603050405020304" pitchFamily="18" charset="0"/>
              </a:rPr>
              <a:t> Hành động loại gói tin, không có gói tin trả lời.</a:t>
            </a:r>
          </a:p>
          <a:p>
            <a:r>
              <a:rPr lang="en-US" sz="2400" b="1" dirty="0" smtClean="0">
                <a:solidFill>
                  <a:schemeClr val="tx1">
                    <a:lumMod val="85000"/>
                    <a:lumOff val="15000"/>
                  </a:schemeClr>
                </a:solidFill>
                <a:cs typeface="Times New Roman" panose="02020603050405020304" pitchFamily="18" charset="0"/>
              </a:rPr>
              <a:t>- </a:t>
            </a:r>
            <a:r>
              <a:rPr lang="vi-VN" sz="2400" b="1" dirty="0" smtClean="0">
                <a:solidFill>
                  <a:schemeClr val="tx1">
                    <a:lumMod val="85000"/>
                    <a:lumOff val="15000"/>
                  </a:schemeClr>
                </a:solidFill>
                <a:cs typeface="Times New Roman" panose="02020603050405020304" pitchFamily="18" charset="0"/>
              </a:rPr>
              <a:t>REJECT</a:t>
            </a:r>
            <a:r>
              <a:rPr lang="vi-VN" sz="2400" b="1" dirty="0">
                <a:solidFill>
                  <a:schemeClr val="tx1">
                    <a:lumMod val="85000"/>
                    <a:lumOff val="15000"/>
                  </a:schemeClr>
                </a:solidFill>
                <a:cs typeface="Times New Roman" panose="02020603050405020304" pitchFamily="18" charset="0"/>
              </a:rPr>
              <a:t>: </a:t>
            </a:r>
            <a:r>
              <a:rPr lang="vi-VN" sz="2400" dirty="0">
                <a:solidFill>
                  <a:schemeClr val="tx1">
                    <a:lumMod val="85000"/>
                    <a:lumOff val="15000"/>
                  </a:schemeClr>
                </a:solidFill>
                <a:cs typeface="Times New Roman" panose="02020603050405020304" pitchFamily="18" charset="0"/>
              </a:rPr>
              <a:t>Hành động loại gói tin nhưng vẫn cho phép gói tin trả lời Table gói tin khác. </a:t>
            </a:r>
          </a:p>
          <a:p>
            <a:r>
              <a:rPr lang="en-US" sz="2400" b="1" dirty="0" smtClean="0">
                <a:solidFill>
                  <a:schemeClr val="tx1">
                    <a:lumMod val="85000"/>
                    <a:lumOff val="15000"/>
                  </a:schemeClr>
                </a:solidFill>
                <a:cs typeface="Times New Roman" panose="02020603050405020304" pitchFamily="18" charset="0"/>
              </a:rPr>
              <a:t>- </a:t>
            </a:r>
            <a:r>
              <a:rPr lang="vi-VN" sz="2400" b="1" dirty="0" smtClean="0">
                <a:solidFill>
                  <a:schemeClr val="tx1">
                    <a:lumMod val="85000"/>
                    <a:lumOff val="15000"/>
                  </a:schemeClr>
                </a:solidFill>
                <a:cs typeface="Times New Roman" panose="02020603050405020304" pitchFamily="18" charset="0"/>
              </a:rPr>
              <a:t>LOG</a:t>
            </a:r>
            <a:r>
              <a:rPr lang="vi-VN" sz="2400" b="1" dirty="0">
                <a:solidFill>
                  <a:schemeClr val="tx1">
                    <a:lumMod val="85000"/>
                    <a:lumOff val="15000"/>
                  </a:schemeClr>
                </a:solidFill>
                <a:cs typeface="Times New Roman" panose="02020603050405020304" pitchFamily="18" charset="0"/>
              </a:rPr>
              <a:t>: </a:t>
            </a:r>
            <a:r>
              <a:rPr lang="vi-VN" sz="2400" dirty="0">
                <a:solidFill>
                  <a:schemeClr val="tx1">
                    <a:lumMod val="85000"/>
                    <a:lumOff val="15000"/>
                  </a:schemeClr>
                </a:solidFill>
                <a:cs typeface="Times New Roman" panose="02020603050405020304" pitchFamily="18" charset="0"/>
              </a:rPr>
              <a:t>Hành động chấp thuận gói tin nhưng có ghi lại log</a:t>
            </a:r>
          </a:p>
          <a:p>
            <a:endParaRPr lang="en-US" sz="2400" dirty="0" smtClean="0">
              <a:solidFill>
                <a:schemeClr val="tx1">
                  <a:lumMod val="85000"/>
                  <a:lumOff val="15000"/>
                </a:schemeClr>
              </a:solidFill>
            </a:endParaRPr>
          </a:p>
        </p:txBody>
      </p:sp>
    </p:spTree>
    <p:extLst>
      <p:ext uri="{BB962C8B-B14F-4D97-AF65-F5344CB8AC3E}">
        <p14:creationId xmlns:p14="http://schemas.microsoft.com/office/powerpoint/2010/main" val="3214207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Headings)"/>
                <a:cs typeface="Times New Roman" panose="02020603050405020304" pitchFamily="18" charset="0"/>
              </a:rPr>
              <a:t>IPTables</a:t>
            </a:r>
            <a:r>
              <a:rPr lang="en-US" dirty="0">
                <a:latin typeface="Times New Roman (Headings)"/>
                <a:cs typeface="Times New Roman" panose="02020603050405020304" pitchFamily="18" charset="0"/>
              </a:rPr>
              <a:t> Rules</a:t>
            </a:r>
          </a:p>
        </p:txBody>
      </p:sp>
      <p:sp>
        <p:nvSpPr>
          <p:cNvPr id="3" name="Content Placeholder 2"/>
          <p:cNvSpPr>
            <a:spLocks noGrp="1"/>
          </p:cNvSpPr>
          <p:nvPr>
            <p:ph idx="1"/>
          </p:nvPr>
        </p:nvSpPr>
        <p:spPr/>
        <p:txBody>
          <a:bodyPr>
            <a:normAutofit/>
          </a:bodyPr>
          <a:lstStyle/>
          <a:p>
            <a:r>
              <a:rPr lang="vi-VN" sz="2800" b="1" dirty="0">
                <a:latin typeface="+mj-lt"/>
              </a:rPr>
              <a:t>Target</a:t>
            </a:r>
            <a:endParaRPr lang="vi-VN" sz="2800" dirty="0">
              <a:latin typeface="+mj-lt"/>
            </a:endParaRPr>
          </a:p>
          <a:p>
            <a:r>
              <a:rPr lang="vi-VN" sz="2800" dirty="0">
                <a:latin typeface="+mj-lt"/>
              </a:rPr>
              <a:t>Target là hành động được kích hoạt khi một gói đáp ứng các tiêu chí phù hợp của </a:t>
            </a:r>
            <a:r>
              <a:rPr lang="vi-VN" sz="2800" dirty="0" smtClean="0">
                <a:latin typeface="+mj-lt"/>
              </a:rPr>
              <a:t>rule</a:t>
            </a:r>
            <a:endParaRPr lang="en-US" sz="2800" dirty="0" smtClean="0">
              <a:latin typeface="+mj-lt"/>
            </a:endParaRPr>
          </a:p>
          <a:p>
            <a:r>
              <a:rPr lang="en-US" sz="2800" dirty="0" smtClean="0">
                <a:latin typeface="+mj-lt"/>
              </a:rPr>
              <a:t>- </a:t>
            </a:r>
            <a:r>
              <a:rPr lang="en-US" sz="2800" b="1" dirty="0">
                <a:latin typeface="Times New Roman" panose="02020603050405020304" pitchFamily="18" charset="0"/>
                <a:cs typeface="Times New Roman" panose="02020603050405020304" pitchFamily="18" charset="0"/>
              </a:rPr>
              <a:t>Terminating </a:t>
            </a:r>
            <a:r>
              <a:rPr lang="en-US" sz="2800" b="1" dirty="0" smtClean="0">
                <a:latin typeface="Times New Roman" panose="02020603050405020304" pitchFamily="18" charset="0"/>
                <a:cs typeface="Times New Roman" panose="02020603050405020304" pitchFamily="18" charset="0"/>
              </a:rPr>
              <a:t>Target</a:t>
            </a:r>
          </a:p>
          <a:p>
            <a:r>
              <a:rPr lang="en-US" sz="2800" dirty="0" smtClean="0">
                <a:latin typeface="Times New Roman" panose="02020603050405020304" pitchFamily="18" charset="0"/>
                <a:cs typeface="Times New Roman" panose="02020603050405020304" pitchFamily="18" charset="0"/>
              </a:rPr>
              <a:t>VD: Chặn tất cả các </a:t>
            </a:r>
            <a:r>
              <a:rPr lang="en-US" sz="2800" dirty="0" err="1" smtClean="0">
                <a:latin typeface="Times New Roman" panose="02020603050405020304" pitchFamily="18" charset="0"/>
                <a:cs typeface="Times New Roman" panose="02020603050405020304" pitchFamily="18" charset="0"/>
              </a:rPr>
              <a:t>gói</a:t>
            </a:r>
            <a:r>
              <a:rPr lang="en-US" sz="2800" dirty="0" smtClean="0">
                <a:latin typeface="Times New Roman" panose="02020603050405020304" pitchFamily="18" charset="0"/>
                <a:cs typeface="Times New Roman" panose="02020603050405020304" pitchFamily="18" charset="0"/>
              </a:rPr>
              <a:t> dữ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địa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IP 192.168.1.100 </a:t>
            </a:r>
          </a:p>
          <a:p>
            <a:pPr marL="0"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iptables</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-A INPUT -s 192.168.1.100 -j DROP</a:t>
            </a:r>
            <a:endParaRPr lang="vi-VN"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9588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Headings)"/>
                <a:cs typeface="Times New Roman" panose="02020603050405020304" pitchFamily="18" charset="0"/>
              </a:rPr>
              <a:t>IPTables</a:t>
            </a:r>
            <a:r>
              <a:rPr lang="en-US" dirty="0">
                <a:latin typeface="Times New Roman (Headings)"/>
                <a:cs typeface="Times New Roman" panose="02020603050405020304" pitchFamily="18" charset="0"/>
              </a:rPr>
              <a:t> Rules</a:t>
            </a:r>
          </a:p>
        </p:txBody>
      </p:sp>
      <p:sp>
        <p:nvSpPr>
          <p:cNvPr id="3" name="Content Placeholder 2"/>
          <p:cNvSpPr>
            <a:spLocks noGrp="1"/>
          </p:cNvSpPr>
          <p:nvPr>
            <p:ph idx="1"/>
          </p:nvPr>
        </p:nvSpPr>
        <p:spPr/>
        <p:txBody>
          <a:bodyPr>
            <a:normAutofit/>
          </a:bodyPr>
          <a:lstStyle/>
          <a:p>
            <a:r>
              <a:rPr lang="vi-VN" sz="2800" b="1" dirty="0">
                <a:latin typeface="+mj-lt"/>
              </a:rPr>
              <a:t>Target</a:t>
            </a:r>
            <a:endParaRPr lang="vi-VN" sz="2800" dirty="0">
              <a:latin typeface="+mj-lt"/>
            </a:endParaRPr>
          </a:p>
          <a:p>
            <a:r>
              <a:rPr lang="vi-VN" sz="2800" dirty="0">
                <a:latin typeface="+mj-lt"/>
              </a:rPr>
              <a:t>Target là hành động được kích hoạt khi một gói đáp ứng các tiêu chí phù hợp của </a:t>
            </a:r>
            <a:r>
              <a:rPr lang="vi-VN" sz="2800" dirty="0" smtClean="0">
                <a:latin typeface="+mj-lt"/>
              </a:rPr>
              <a:t>rule</a:t>
            </a:r>
            <a:endParaRPr lang="en-US" sz="2800" dirty="0" smtClean="0">
              <a:latin typeface="+mj-lt"/>
            </a:endParaRPr>
          </a:p>
          <a:p>
            <a:r>
              <a:rPr lang="en-US" sz="2800" dirty="0" smtClean="0">
                <a:latin typeface="+mj-lt"/>
              </a:rPr>
              <a:t>- </a:t>
            </a:r>
            <a:r>
              <a:rPr lang="en-US" sz="2800" b="1" dirty="0" smtClean="0">
                <a:latin typeface="Times New Roman" panose="02020603050405020304" pitchFamily="18" charset="0"/>
                <a:cs typeface="Times New Roman" panose="02020603050405020304" pitchFamily="18" charset="0"/>
              </a:rPr>
              <a:t>Non-Terminating Target </a:t>
            </a:r>
          </a:p>
          <a:p>
            <a:r>
              <a:rPr lang="en-US" sz="2800" dirty="0" smtClean="0">
                <a:latin typeface="Times New Roman" panose="02020603050405020304" pitchFamily="18" charset="0"/>
                <a:cs typeface="Times New Roman" panose="02020603050405020304" pitchFamily="18" charset="0"/>
              </a:rPr>
              <a:t>VD: Cho phép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nối SSH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địa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IP 192.168.1.200</a:t>
            </a:r>
          </a:p>
          <a:p>
            <a:pPr marL="0"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iptables</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-A INPUT -s 192.168.1.200 -p </a:t>
            </a:r>
            <a:r>
              <a:rPr lang="en-US" sz="2400" b="1" dirty="0" err="1">
                <a:latin typeface="Courier New" panose="02070309020205020404" pitchFamily="49" charset="0"/>
                <a:cs typeface="Courier New" panose="02070309020205020404" pitchFamily="49" charset="0"/>
              </a:rPr>
              <a:t>tcp</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dport</a:t>
            </a:r>
            <a:r>
              <a:rPr lang="en-US" sz="2400" b="1" dirty="0">
                <a:latin typeface="Courier New" panose="02070309020205020404" pitchFamily="49" charset="0"/>
                <a:cs typeface="Courier New" panose="02070309020205020404" pitchFamily="49" charset="0"/>
              </a:rPr>
              <a:t> 22 -j ACCEPT</a:t>
            </a:r>
            <a:endParaRPr lang="vi-VN"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3983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8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endParaRPr lang="en-US"/>
          </a:p>
        </p:txBody>
      </p:sp>
      <p:pic>
        <p:nvPicPr>
          <p:cNvPr id="4098" name="Picture 2" descr="https://camo.githubusercontent.com/1760b5fef85f58162eed26d860739af5328677da31dcd96115dc31f68639ef98/687474703a2f2f7374617469632e7468656765656b73747566662e636f6d2f77702d636f6e74656e742f75706c6f6164732f323031312f30312f69707461626c65732d66696c7465722d6e61742d6d616e676c652d7461626c6573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669297"/>
            <a:ext cx="10064119" cy="519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132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IPTables</a:t>
            </a:r>
            <a:r>
              <a:rPr lang="en-US" dirty="0" smtClean="0"/>
              <a:t> Connection </a:t>
            </a:r>
            <a:r>
              <a:rPr lang="en-US" dirty="0"/>
              <a:t>Tracking </a:t>
            </a: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 NEW </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ESTABLISHED</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RELATED</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INVALID</a:t>
            </a:r>
          </a:p>
          <a:p>
            <a:r>
              <a:rPr lang="en-US" sz="2800" dirty="0" smtClean="0">
                <a:latin typeface="Times New Roman" panose="02020603050405020304" pitchFamily="18" charset="0"/>
                <a:cs typeface="Times New Roman" panose="02020603050405020304" pitchFamily="18" charset="0"/>
              </a:rPr>
              <a:t>- SNAT</a:t>
            </a:r>
          </a:p>
          <a:p>
            <a:r>
              <a:rPr lang="en-US" sz="2800" dirty="0" smtClean="0">
                <a:latin typeface="Times New Roman" panose="02020603050405020304" pitchFamily="18" charset="0"/>
                <a:cs typeface="Times New Roman" panose="02020603050405020304" pitchFamily="18" charset="0"/>
              </a:rPr>
              <a:t>- DNAT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65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Headings)"/>
                <a:cs typeface="Times New Roman" panose="02020603050405020304" pitchFamily="18" charset="0"/>
              </a:rPr>
              <a:t>Firewall</a:t>
            </a:r>
            <a:endParaRPr lang="en-US" dirty="0">
              <a:latin typeface="Times New Roman (Headings)"/>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800" b="1" dirty="0" smtClean="0">
                <a:latin typeface="Times New Roman" panose="02020603050405020304" pitchFamily="18" charset="0"/>
                <a:cs typeface="Times New Roman" panose="02020603050405020304" pitchFamily="18" charset="0"/>
              </a:rPr>
              <a:t> Firewall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gì?</a:t>
            </a: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smtClean="0">
                <a:latin typeface="Times New Roman" panose="02020603050405020304" pitchFamily="18" charset="0"/>
                <a:cs typeface="Times New Roman" panose="02020603050405020304" pitchFamily="18" charset="0"/>
              </a:rPr>
              <a:t> - </a:t>
            </a:r>
            <a:r>
              <a:rPr lang="vi-VN" sz="2800" b="1" dirty="0">
                <a:latin typeface="Times New Roman" panose="02020603050405020304" pitchFamily="18" charset="0"/>
                <a:cs typeface="Times New Roman" panose="02020603050405020304" pitchFamily="18" charset="0"/>
              </a:rPr>
              <a:t>Firewall</a:t>
            </a:r>
            <a:r>
              <a:rPr lang="vi-VN" sz="2800" dirty="0">
                <a:latin typeface="Times New Roman" panose="02020603050405020304" pitchFamily="18" charset="0"/>
                <a:cs typeface="Times New Roman" panose="02020603050405020304" pitchFamily="18" charset="0"/>
              </a:rPr>
              <a:t> là một </a:t>
            </a:r>
            <a:r>
              <a:rPr lang="vi-VN" sz="2800" dirty="0" smtClean="0">
                <a:latin typeface="Times New Roman" panose="02020603050405020304" pitchFamily="18" charset="0"/>
                <a:cs typeface="Times New Roman" panose="02020603050405020304" pitchFamily="18" charset="0"/>
              </a:rPr>
              <a:t>công cụ quan </a:t>
            </a:r>
            <a:r>
              <a:rPr lang="vi-VN" sz="2800" dirty="0">
                <a:latin typeface="Times New Roman" panose="02020603050405020304" pitchFamily="18" charset="0"/>
                <a:cs typeface="Times New Roman" panose="02020603050405020304" pitchFamily="18" charset="0"/>
              </a:rPr>
              <a:t>trọng có thể được cấu hình để bảo vệ máy chủ và cơ sở hạ tầng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100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Headings)"/>
                <a:cs typeface="Times New Roman" panose="02020603050405020304" pitchFamily="18" charset="0"/>
              </a:rPr>
              <a:t>Firewall</a:t>
            </a:r>
            <a:endParaRPr lang="en-US" dirty="0">
              <a:latin typeface="Times New Roman (Headings)"/>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IPTables</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gì?</a:t>
            </a: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smtClean="0">
                <a:latin typeface="Times New Roman" panose="02020603050405020304" pitchFamily="18" charset="0"/>
                <a:cs typeface="Times New Roman" panose="02020603050405020304" pitchFamily="18" charset="0"/>
              </a:rPr>
              <a:t> - </a:t>
            </a:r>
            <a:r>
              <a:rPr lang="en-US" sz="2800" b="1" dirty="0" err="1" smtClean="0">
                <a:latin typeface="Times New Roman" panose="02020603050405020304" pitchFamily="18" charset="0"/>
                <a:cs typeface="Times New Roman" panose="02020603050405020304" pitchFamily="18" charset="0"/>
              </a:rPr>
              <a:t>IPTables</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là một công cụ quản lý tường lửa trong Linux, được sử </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dụng </a:t>
            </a:r>
            <a:r>
              <a:rPr lang="vi-VN" sz="2800" dirty="0">
                <a:latin typeface="Times New Roman" panose="02020603050405020304" pitchFamily="18" charset="0"/>
                <a:cs typeface="Times New Roman" panose="02020603050405020304" pitchFamily="18" charset="0"/>
              </a:rPr>
              <a:t>để tạo và quản lý các rules để kiểm soát luồng gói dữ liệu trên mạng.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659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Headings)"/>
                <a:cs typeface="Times New Roman" panose="02020603050405020304" pitchFamily="18" charset="0"/>
              </a:rPr>
              <a:t>Firewall</a:t>
            </a:r>
            <a:endParaRPr lang="en-US" dirty="0">
              <a:latin typeface="Times New Roman (Headings)"/>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b="1" dirty="0" err="1" smtClean="0">
                <a:latin typeface="Times New Roman" panose="02020603050405020304" pitchFamily="18" charset="0"/>
                <a:cs typeface="Times New Roman" panose="02020603050405020304" pitchFamily="18" charset="0"/>
              </a:rPr>
              <a:t>Netfilter</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gì? </a:t>
            </a: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Netfilter</a:t>
            </a:r>
            <a:r>
              <a:rPr lang="vi-VN" sz="2800" dirty="0">
                <a:latin typeface="Times New Roman" panose="02020603050405020304" pitchFamily="18" charset="0"/>
                <a:cs typeface="Times New Roman" panose="02020603050405020304" pitchFamily="18" charset="0"/>
              </a:rPr>
              <a:t> là một phần trong kernel của hệ điều hành </a:t>
            </a:r>
            <a:r>
              <a:rPr lang="vi-VN" sz="2800" dirty="0" smtClean="0">
                <a:latin typeface="Times New Roman" panose="02020603050405020304" pitchFamily="18" charset="0"/>
                <a:cs typeface="Times New Roman" panose="02020603050405020304" pitchFamily="18" charset="0"/>
              </a:rPr>
              <a:t>Linux</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smtClean="0">
                <a:latin typeface="Times New Roman" panose="02020603050405020304" pitchFamily="18" charset="0"/>
                <a:cs typeface="Times New Roman" panose="02020603050405020304" pitchFamily="18" charset="0"/>
              </a:rPr>
              <a:t> - </a:t>
            </a:r>
            <a:r>
              <a:rPr lang="vi-VN" sz="2800" b="1" dirty="0" smtClean="0">
                <a:latin typeface="Times New Roman" panose="02020603050405020304" pitchFamily="18" charset="0"/>
                <a:cs typeface="Times New Roman" panose="02020603050405020304" pitchFamily="18" charset="0"/>
              </a:rPr>
              <a:t>Netfilter</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theo dõi và xử lý các gói dữ liệu đi qua hệ thống, cho phép thực hiện các tác vụ như chặn gói dữ liệu không mong muốn hoặc chuyển hướng gói dữ liệu đến các máy chủ khác.</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26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Headings)"/>
                <a:cs typeface="Times New Roman" panose="02020603050405020304" pitchFamily="18" charset="0"/>
              </a:rPr>
              <a:t>Netfilter</a:t>
            </a:r>
            <a:r>
              <a:rPr lang="en-US" dirty="0" smtClean="0">
                <a:latin typeface="Times New Roman (Headings)"/>
                <a:cs typeface="Times New Roman" panose="02020603050405020304" pitchFamily="18" charset="0"/>
              </a:rPr>
              <a:t> Hooks</a:t>
            </a:r>
            <a:endParaRPr lang="en-US" dirty="0">
              <a:latin typeface="Times New Roman (Headings)"/>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Tx/>
              <a:buChar char="-"/>
            </a:pP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Hooks </a:t>
            </a:r>
            <a:r>
              <a:rPr lang="vi-VN" sz="2800" dirty="0">
                <a:latin typeface="Times New Roman" panose="02020603050405020304" pitchFamily="18" charset="0"/>
                <a:cs typeface="Times New Roman" panose="02020603050405020304" pitchFamily="18" charset="0"/>
              </a:rPr>
              <a:t>là những điểm trong quá trình xử lý gói dữ liệu mạng, nơi có thể gắn các hàm xử lý riêng của người dùng</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buFontTx/>
              <a:buChar char="-"/>
            </a:pP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Các </a:t>
            </a:r>
            <a:r>
              <a:rPr lang="vi-VN" sz="2800" dirty="0">
                <a:latin typeface="Times New Roman" panose="02020603050405020304" pitchFamily="18" charset="0"/>
                <a:cs typeface="Times New Roman" panose="02020603050405020304" pitchFamily="18" charset="0"/>
              </a:rPr>
              <a:t>hook mà gói tin sẽ kích hoạt tùy thuộc vào việc gói đến hay đi, đích đến của gói và liệu gói bị </a:t>
            </a:r>
            <a:r>
              <a:rPr lang="en-US" sz="2800" dirty="0" smtClean="0">
                <a:latin typeface="Times New Roman" panose="02020603050405020304" pitchFamily="18" charset="0"/>
                <a:cs typeface="Times New Roman" panose="02020603050405020304" pitchFamily="18" charset="0"/>
              </a:rPr>
              <a:t>loại bỏ</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hay bị từ chối tại điểm trước </a:t>
            </a:r>
            <a:r>
              <a:rPr lang="vi-VN" sz="2800" dirty="0"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hay không</a:t>
            </a:r>
          </a:p>
        </p:txBody>
      </p:sp>
    </p:spTree>
    <p:extLst>
      <p:ext uri="{BB962C8B-B14F-4D97-AF65-F5344CB8AC3E}">
        <p14:creationId xmlns:p14="http://schemas.microsoft.com/office/powerpoint/2010/main" val="131204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Headings)"/>
                <a:cs typeface="Times New Roman" panose="02020603050405020304" pitchFamily="18" charset="0"/>
              </a:rPr>
              <a:t>Netfilter</a:t>
            </a:r>
            <a:r>
              <a:rPr lang="en-US" dirty="0" smtClean="0">
                <a:latin typeface="Times New Roman (Headings)"/>
                <a:cs typeface="Times New Roman" panose="02020603050405020304" pitchFamily="18" charset="0"/>
              </a:rPr>
              <a:t> Hooks</a:t>
            </a:r>
            <a:endParaRPr lang="en-US" dirty="0">
              <a:latin typeface="Times New Roman (Headings)"/>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Có 5 loại Hook:</a:t>
            </a:r>
          </a:p>
          <a:p>
            <a:r>
              <a:rPr lang="en-US" sz="2800" dirty="0" smtClean="0">
                <a:latin typeface="Times New Roman" panose="02020603050405020304" pitchFamily="18" charset="0"/>
                <a:cs typeface="Times New Roman" panose="02020603050405020304" pitchFamily="18" charset="0"/>
              </a:rPr>
              <a:t>- NF_IP_PRE_ROUTING</a:t>
            </a:r>
          </a:p>
          <a:p>
            <a:r>
              <a:rPr lang="en-US" sz="2800" dirty="0" smtClean="0">
                <a:latin typeface="Times New Roman" panose="02020603050405020304" pitchFamily="18" charset="0"/>
                <a:cs typeface="Times New Roman" panose="02020603050405020304" pitchFamily="18" charset="0"/>
              </a:rPr>
              <a:t>- NF_IP_LOCAL_IN</a:t>
            </a:r>
          </a:p>
          <a:p>
            <a:r>
              <a:rPr lang="en-US" sz="2800" dirty="0" smtClean="0">
                <a:latin typeface="Times New Roman" panose="02020603050405020304" pitchFamily="18" charset="0"/>
                <a:cs typeface="Times New Roman" panose="02020603050405020304" pitchFamily="18" charset="0"/>
              </a:rPr>
              <a:t>- NF_IP_FORWARD</a:t>
            </a:r>
          </a:p>
          <a:p>
            <a:pPr marL="0" indent="0">
              <a:buNone/>
            </a:pPr>
            <a:r>
              <a:rPr lang="en-US" sz="2800" dirty="0" smtClean="0">
                <a:latin typeface="Times New Roman" panose="02020603050405020304" pitchFamily="18" charset="0"/>
                <a:cs typeface="Times New Roman" panose="02020603050405020304" pitchFamily="18" charset="0"/>
              </a:rPr>
              <a:t> - NF_IP_LOCAL_OUT</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NF_IP_POST_ROUTING</a:t>
            </a:r>
          </a:p>
        </p:txBody>
      </p:sp>
    </p:spTree>
    <p:extLst>
      <p:ext uri="{BB962C8B-B14F-4D97-AF65-F5344CB8AC3E}">
        <p14:creationId xmlns:p14="http://schemas.microsoft.com/office/powerpoint/2010/main" val="848861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Headings)"/>
                <a:cs typeface="Times New Roman" panose="02020603050405020304" pitchFamily="18" charset="0"/>
              </a:rPr>
              <a:t>IPTables</a:t>
            </a:r>
            <a:r>
              <a:rPr lang="en-US" dirty="0">
                <a:latin typeface="Times New Roman (Headings)"/>
                <a:cs typeface="Times New Roman" panose="02020603050405020304" pitchFamily="18" charset="0"/>
              </a:rPr>
              <a:t> </a:t>
            </a:r>
            <a:r>
              <a:rPr lang="en-US" dirty="0" smtClean="0">
                <a:latin typeface="Times New Roman (Headings)"/>
                <a:cs typeface="Times New Roman" panose="02020603050405020304" pitchFamily="18" charset="0"/>
              </a:rPr>
              <a:t>Tables</a:t>
            </a:r>
            <a:endParaRPr lang="en-US" dirty="0">
              <a:latin typeface="Times New Roman (Headings)"/>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Tx/>
              <a:buChar char="-"/>
            </a:pPr>
            <a:r>
              <a:rPr lang="en-US" sz="2800" dirty="0" smtClean="0">
                <a:latin typeface="Times New Roman" panose="02020603050405020304" pitchFamily="18" charset="0"/>
                <a:cs typeface="Times New Roman" panose="02020603050405020304" pitchFamily="18" charset="0"/>
              </a:rPr>
              <a:t> Filter Table</a:t>
            </a:r>
            <a:endParaRPr lang="en-US" sz="2800" dirty="0">
              <a:latin typeface="Times New Roman" panose="02020603050405020304" pitchFamily="18" charset="0"/>
              <a:cs typeface="Times New Roman" panose="02020603050405020304" pitchFamily="18" charset="0"/>
            </a:endParaRPr>
          </a:p>
          <a:p>
            <a:pPr>
              <a:buFontTx/>
              <a:buChar char="-"/>
            </a:pPr>
            <a:r>
              <a:rPr lang="en-US" sz="2800" dirty="0" smtClean="0">
                <a:latin typeface="Times New Roman" panose="02020603050405020304" pitchFamily="18" charset="0"/>
                <a:cs typeface="Times New Roman" panose="02020603050405020304" pitchFamily="18" charset="0"/>
              </a:rPr>
              <a:t> NAT Table </a:t>
            </a:r>
          </a:p>
          <a:p>
            <a:pPr>
              <a:buFontTx/>
              <a:buChar char="-"/>
            </a:pPr>
            <a:r>
              <a:rPr lang="en-US" sz="2800" dirty="0" smtClean="0">
                <a:latin typeface="Times New Roman" panose="02020603050405020304" pitchFamily="18" charset="0"/>
                <a:cs typeface="Times New Roman" panose="02020603050405020304" pitchFamily="18" charset="0"/>
              </a:rPr>
              <a:t> Mangle Table </a:t>
            </a:r>
          </a:p>
          <a:p>
            <a:pPr>
              <a:buFontTx/>
              <a:buChar char="-"/>
            </a:pPr>
            <a:r>
              <a:rPr lang="en-US" sz="2800" dirty="0" smtClean="0">
                <a:latin typeface="Times New Roman" panose="02020603050405020304" pitchFamily="18" charset="0"/>
                <a:cs typeface="Times New Roman" panose="02020603050405020304" pitchFamily="18" charset="0"/>
              </a:rPr>
              <a:t> Raw Table </a:t>
            </a:r>
          </a:p>
          <a:p>
            <a:pPr>
              <a:buFontTx/>
              <a:buChar char="-"/>
            </a:pPr>
            <a:r>
              <a:rPr lang="en-US" sz="2800" dirty="0" smtClean="0">
                <a:latin typeface="Times New Roman" panose="02020603050405020304" pitchFamily="18" charset="0"/>
                <a:cs typeface="Times New Roman" panose="02020603050405020304" pitchFamily="18" charset="0"/>
              </a:rPr>
              <a:t> Security Table</a:t>
            </a:r>
          </a:p>
        </p:txBody>
      </p:sp>
    </p:spTree>
    <p:extLst>
      <p:ext uri="{BB962C8B-B14F-4D97-AF65-F5344CB8AC3E}">
        <p14:creationId xmlns:p14="http://schemas.microsoft.com/office/powerpoint/2010/main" val="1954839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Headings)"/>
                <a:cs typeface="Times New Roman" panose="02020603050405020304" pitchFamily="18" charset="0"/>
              </a:rPr>
              <a:t>IPTables</a:t>
            </a:r>
            <a:r>
              <a:rPr lang="en-US" dirty="0" smtClean="0">
                <a:latin typeface="Times New Roman (Headings)"/>
                <a:cs typeface="Times New Roman" panose="02020603050405020304" pitchFamily="18" charset="0"/>
              </a:rPr>
              <a:t> Chains</a:t>
            </a:r>
            <a:endParaRPr lang="en-US" dirty="0">
              <a:latin typeface="Times New Roman (Headings)"/>
              <a:cs typeface="Times New Roman" panose="02020603050405020304" pitchFamily="18" charset="0"/>
            </a:endParaRPr>
          </a:p>
        </p:txBody>
      </p:sp>
      <p:sp>
        <p:nvSpPr>
          <p:cNvPr id="9" name="Rectangle 4"/>
          <p:cNvSpPr>
            <a:spLocks noGrp="1" noChangeArrowheads="1"/>
          </p:cNvSpPr>
          <p:nvPr>
            <p:ph idx="1"/>
          </p:nvPr>
        </p:nvSpPr>
        <p:spPr bwMode="auto">
          <a:xfrm>
            <a:off x="1097280" y="1960263"/>
            <a:ext cx="1071799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PREROUTING :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Được</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kích</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hoạt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bởi</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hook NF_IP_PRE_ROUTING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INPUT :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Được</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kích</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hoạt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bởi</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hook NF_IP_LOCAL_IN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FORWARD :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Được</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kích</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hoạt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bởi</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altLang="en-US" sz="2800" dirty="0" smtClean="0">
                <a:solidFill>
                  <a:schemeClr val="tx1"/>
                </a:solidFill>
                <a:latin typeface="Times New Roman" panose="02020603050405020304" pitchFamily="18" charset="0"/>
                <a:cs typeface="Times New Roman" panose="02020603050405020304" pitchFamily="18" charset="0"/>
              </a:rPr>
              <a:t>hook </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NF_IP_FORWARD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OUTPUT :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Được</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kích</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hoạt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bởi</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altLang="en-US" sz="2800" dirty="0" smtClean="0">
                <a:solidFill>
                  <a:schemeClr val="tx1"/>
                </a:solidFill>
                <a:latin typeface="Times New Roman" panose="02020603050405020304" pitchFamily="18" charset="0"/>
                <a:cs typeface="Times New Roman" panose="02020603050405020304" pitchFamily="18" charset="0"/>
              </a:rPr>
              <a:t>hook </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NF_IP_LOCAL_OUT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POSTROUTING :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Được</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kích</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hoạt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bởi</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altLang="en-US" sz="2800" dirty="0" smtClean="0">
                <a:solidFill>
                  <a:schemeClr val="tx1"/>
                </a:solidFill>
                <a:latin typeface="Times New Roman" panose="02020603050405020304" pitchFamily="18" charset="0"/>
                <a:cs typeface="Times New Roman" panose="02020603050405020304" pitchFamily="18" charset="0"/>
              </a:rPr>
              <a:t>hook </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NF_IP_POST_ROUTING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79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Headings)"/>
                <a:cs typeface="Times New Roman" panose="02020603050405020304" pitchFamily="18" charset="0"/>
              </a:rPr>
              <a:t>IPTables</a:t>
            </a:r>
            <a:r>
              <a:rPr lang="en-US" dirty="0" smtClean="0">
                <a:latin typeface="Times New Roman (Headings)"/>
                <a:cs typeface="Times New Roman" panose="02020603050405020304" pitchFamily="18" charset="0"/>
              </a:rPr>
              <a:t> Tables and Chains </a:t>
            </a:r>
            <a:endParaRPr lang="en-US" dirty="0">
              <a:latin typeface="Times New Roman (Headings)"/>
              <a:cs typeface="Times New Roman" panose="02020603050405020304" pitchFamily="18" charset="0"/>
            </a:endParaRPr>
          </a:p>
        </p:txBody>
      </p:sp>
      <p:pic>
        <p:nvPicPr>
          <p:cNvPr id="2050" name="Picture 2" descr="https://news.cloud365.vn/wp-content/uploads/2019/08/hook-and-chain.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60550" y="1844040"/>
            <a:ext cx="8531860" cy="427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353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295</TotalTime>
  <Words>923</Words>
  <Application>Microsoft Office PowerPoint</Application>
  <PresentationFormat>Widescreen</PresentationFormat>
  <Paragraphs>102</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Times New Roman</vt:lpstr>
      <vt:lpstr>Times New Roman (Headings)</vt:lpstr>
      <vt:lpstr>Retrospect</vt:lpstr>
      <vt:lpstr>Firewall</vt:lpstr>
      <vt:lpstr>Firewall</vt:lpstr>
      <vt:lpstr>Firewall</vt:lpstr>
      <vt:lpstr>Firewall</vt:lpstr>
      <vt:lpstr>Netfilter Hooks</vt:lpstr>
      <vt:lpstr>Netfilter Hooks</vt:lpstr>
      <vt:lpstr>IPTables Tables</vt:lpstr>
      <vt:lpstr>IPTables Chains</vt:lpstr>
      <vt:lpstr>IPTables Tables and Chains </vt:lpstr>
      <vt:lpstr>IPTables Rules</vt:lpstr>
      <vt:lpstr>IPTables Rules</vt:lpstr>
      <vt:lpstr>IPTables Rules</vt:lpstr>
      <vt:lpstr>IPTables Rules</vt:lpstr>
      <vt:lpstr>IPTables Rules</vt:lpstr>
      <vt:lpstr>PowerPoint Presentation</vt:lpstr>
      <vt:lpstr>IPTables Connection Tracking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dc:title>
  <dc:creator>NGUYEN THI UOC D20CN10</dc:creator>
  <cp:lastModifiedBy>NGUYEN THI UOC D20CN10</cp:lastModifiedBy>
  <cp:revision>65</cp:revision>
  <dcterms:created xsi:type="dcterms:W3CDTF">2023-08-19T07:40:49Z</dcterms:created>
  <dcterms:modified xsi:type="dcterms:W3CDTF">2023-08-20T14:03:21Z</dcterms:modified>
</cp:coreProperties>
</file>