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8" r:id="rId5"/>
    <p:sldId id="269" r:id="rId6"/>
    <p:sldId id="270" r:id="rId7"/>
    <p:sldId id="272" r:id="rId8"/>
    <p:sldId id="274" r:id="rId9"/>
    <p:sldId id="275" r:id="rId10"/>
    <p:sldId id="259" r:id="rId11"/>
    <p:sldId id="266" r:id="rId12"/>
    <p:sldId id="267" r:id="rId13"/>
    <p:sldId id="263"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64286" autoAdjust="0"/>
  </p:normalViewPr>
  <p:slideViewPr>
    <p:cSldViewPr snapToGrid="0">
      <p:cViewPr varScale="1">
        <p:scale>
          <a:sx n="48" d="100"/>
          <a:sy n="48" d="100"/>
        </p:scale>
        <p:origin x="82" y="1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6BEFB-C793-4812-AF1A-9B432690958C}"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1B91-68D6-4B97-8540-582233DA5D86}" type="slidenum">
              <a:rPr lang="en-US" smtClean="0"/>
              <a:t>‹#›</a:t>
            </a:fld>
            <a:endParaRPr lang="en-US"/>
          </a:p>
        </p:txBody>
      </p:sp>
    </p:spTree>
    <p:extLst>
      <p:ext uri="{BB962C8B-B14F-4D97-AF65-F5344CB8AC3E}">
        <p14:creationId xmlns:p14="http://schemas.microsoft.com/office/powerpoint/2010/main" val="300427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rgbClr val="000000"/>
                </a:solidFill>
                <a:effectLst/>
                <a:latin typeface="LiberationSerif"/>
              </a:rPr>
              <a:t>Copy the files and directories and all of their attributes,</a:t>
            </a:r>
            <a:r>
              <a:rPr lang="en-US" sz="1200" b="0" i="0" baseline="0" dirty="0" smtClean="0">
                <a:solidFill>
                  <a:srgbClr val="000000"/>
                </a:solidFill>
                <a:effectLst/>
                <a:latin typeface="LiberationSerif"/>
              </a:rPr>
              <a:t> </a:t>
            </a:r>
            <a:r>
              <a:rPr lang="en-US" sz="1200" b="0" i="0" dirty="0" smtClean="0">
                <a:solidFill>
                  <a:srgbClr val="000000"/>
                </a:solidFill>
                <a:effectLst/>
                <a:latin typeface="LiberationSerif"/>
              </a:rPr>
              <a:t>including ownerships and permissions.</a:t>
            </a:r>
            <a:endParaRPr lang="en-US" sz="1200" b="0" i="0" dirty="0" smtClean="0">
              <a:solidFill>
                <a:schemeClr val="tx1"/>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chemeClr val="tx1"/>
                </a:solidFill>
                <a:effectLst/>
                <a:latin typeface="+mn-lt"/>
              </a:rPr>
              <a:t>(Copy</a:t>
            </a:r>
            <a:r>
              <a:rPr lang="en-US" sz="1200" b="0" i="0" baseline="0" dirty="0" smtClean="0">
                <a:solidFill>
                  <a:schemeClr val="tx1"/>
                </a:solidFill>
                <a:effectLst/>
                <a:latin typeface="+mn-lt"/>
              </a:rPr>
              <a:t> file hoặc thư mục và tất cả các thuộc tính </a:t>
            </a:r>
            <a:r>
              <a:rPr lang="en-US" sz="1200" b="0" i="0" baseline="0" dirty="0" err="1" smtClean="0">
                <a:solidFill>
                  <a:schemeClr val="tx1"/>
                </a:solidFill>
                <a:effectLst/>
                <a:latin typeface="+mn-lt"/>
              </a:rPr>
              <a:t>của</a:t>
            </a:r>
            <a:r>
              <a:rPr lang="en-US" sz="1200" b="0" i="0" baseline="0" dirty="0" smtClean="0">
                <a:solidFill>
                  <a:schemeClr val="tx1"/>
                </a:solidFill>
                <a:effectLst/>
                <a:latin typeface="+mn-lt"/>
              </a:rPr>
              <a:t> </a:t>
            </a:r>
            <a:r>
              <a:rPr lang="en-US" sz="1200" b="0" i="0" baseline="0" dirty="0" err="1" smtClean="0">
                <a:solidFill>
                  <a:schemeClr val="tx1"/>
                </a:solidFill>
                <a:effectLst/>
                <a:latin typeface="+mn-lt"/>
              </a:rPr>
              <a:t>nó</a:t>
            </a:r>
            <a:r>
              <a:rPr lang="en-US" sz="1200" b="0" i="0" baseline="0" dirty="0" smtClean="0">
                <a:solidFill>
                  <a:schemeClr val="tx1"/>
                </a:solidFill>
                <a:effectLst/>
                <a:latin typeface="+mn-lt"/>
              </a:rPr>
              <a:t>, </a:t>
            </a:r>
            <a:r>
              <a:rPr lang="en-US" sz="1200" b="0" i="0" baseline="0" dirty="0" err="1" smtClean="0">
                <a:solidFill>
                  <a:schemeClr val="tx1"/>
                </a:solidFill>
                <a:effectLst/>
                <a:latin typeface="+mn-lt"/>
              </a:rPr>
              <a:t>bao</a:t>
            </a:r>
            <a:r>
              <a:rPr lang="en-US" sz="1200" b="0" i="0" baseline="0" dirty="0" smtClean="0">
                <a:solidFill>
                  <a:schemeClr val="tx1"/>
                </a:solidFill>
                <a:effectLst/>
                <a:latin typeface="+mn-lt"/>
              </a:rPr>
              <a:t> </a:t>
            </a:r>
            <a:r>
              <a:rPr lang="en-US" sz="1200" b="0" i="0" baseline="0" dirty="0" err="1" smtClean="0">
                <a:solidFill>
                  <a:schemeClr val="tx1"/>
                </a:solidFill>
                <a:effectLst/>
                <a:latin typeface="+mn-lt"/>
              </a:rPr>
              <a:t>gồm</a:t>
            </a:r>
            <a:r>
              <a:rPr lang="en-US" sz="1200" b="0" i="0" baseline="0" dirty="0" smtClean="0">
                <a:solidFill>
                  <a:schemeClr val="tx1"/>
                </a:solidFill>
                <a:effectLst/>
                <a:latin typeface="+mn-lt"/>
              </a:rPr>
              <a:t> quyền sử  </a:t>
            </a:r>
            <a:r>
              <a:rPr lang="en-US" sz="1200" b="0" i="0" baseline="0" dirty="0" err="1" smtClean="0">
                <a:solidFill>
                  <a:schemeClr val="tx1"/>
                </a:solidFill>
                <a:effectLst/>
                <a:latin typeface="+mn-lt"/>
              </a:rPr>
              <a:t>hữu</a:t>
            </a:r>
            <a:r>
              <a:rPr lang="en-US" sz="1200" b="0" i="0" baseline="0" dirty="0" smtClean="0">
                <a:solidFill>
                  <a:schemeClr val="tx1"/>
                </a:solidFill>
                <a:effectLst/>
                <a:latin typeface="+mn-lt"/>
              </a:rPr>
              <a:t> và phân quyền)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smtClean="0">
              <a:solidFill>
                <a:schemeClr val="tx1"/>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Before overwriting an existing file, prompt the user for</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confirmation.</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(Trước</a:t>
            </a:r>
            <a:r>
              <a:rPr lang="en-US" sz="1200" baseline="0" dirty="0" smtClean="0">
                <a:effectLst/>
              </a:rPr>
              <a:t> </a:t>
            </a:r>
            <a:r>
              <a:rPr lang="en-US" sz="1200" baseline="0" dirty="0" err="1" smtClean="0">
                <a:effectLst/>
              </a:rPr>
              <a:t>khi</a:t>
            </a:r>
            <a:r>
              <a:rPr lang="en-US" sz="1200" baseline="0" dirty="0" smtClean="0">
                <a:effectLst/>
              </a:rPr>
              <a:t> ghi </a:t>
            </a:r>
            <a:r>
              <a:rPr lang="en-US" sz="1200" baseline="0" dirty="0" err="1" smtClean="0">
                <a:effectLst/>
              </a:rPr>
              <a:t>đè</a:t>
            </a:r>
            <a:r>
              <a:rPr lang="en-US" sz="1200" baseline="0" dirty="0" smtClean="0">
                <a:effectLst/>
              </a:rPr>
              <a:t> </a:t>
            </a:r>
            <a:r>
              <a:rPr lang="en-US" sz="1200" baseline="0" dirty="0" err="1" smtClean="0">
                <a:effectLst/>
              </a:rPr>
              <a:t>một</a:t>
            </a:r>
            <a:r>
              <a:rPr lang="en-US" sz="1200" baseline="0" dirty="0" smtClean="0">
                <a:effectLst/>
              </a:rPr>
              <a:t> file </a:t>
            </a:r>
            <a:r>
              <a:rPr lang="en-US" sz="1200" baseline="0" dirty="0" err="1" smtClean="0">
                <a:effectLst/>
              </a:rPr>
              <a:t>tồn</a:t>
            </a:r>
            <a:r>
              <a:rPr lang="en-US" sz="1200" baseline="0" dirty="0" smtClean="0">
                <a:effectLst/>
              </a:rPr>
              <a:t> tại thì </a:t>
            </a:r>
            <a:r>
              <a:rPr lang="en-US" sz="1200" baseline="0" dirty="0" err="1" smtClean="0">
                <a:effectLst/>
              </a:rPr>
              <a:t>người</a:t>
            </a:r>
            <a:r>
              <a:rPr lang="en-US" sz="1200" baseline="0" dirty="0" smtClean="0">
                <a:effectLst/>
              </a:rPr>
              <a:t> dùng sẽ </a:t>
            </a:r>
            <a:r>
              <a:rPr lang="en-US" sz="1200" baseline="0" dirty="0" err="1" smtClean="0">
                <a:effectLst/>
              </a:rPr>
              <a:t>phải</a:t>
            </a:r>
            <a:r>
              <a:rPr lang="en-US" sz="1200" baseline="0" dirty="0" smtClean="0">
                <a:effectLst/>
              </a:rPr>
              <a:t> xác </a:t>
            </a:r>
            <a:r>
              <a:rPr lang="en-US" sz="1200" baseline="0" dirty="0" err="1" smtClean="0">
                <a:effectLst/>
              </a:rPr>
              <a:t>nhận</a:t>
            </a:r>
            <a:r>
              <a:rPr lang="en-US" sz="1200" baseline="0"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Recursively copy directories and their contents. This</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option (or the –a</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option) is required when copying</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directories</a:t>
            </a:r>
            <a:r>
              <a:rPr lang="en-US" dirty="0" smtClean="0"/>
              <a:t>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rPr>
              <a:t>(Sao</a:t>
            </a:r>
            <a:r>
              <a:rPr lang="en-US" sz="1200" baseline="0" dirty="0" smtClean="0">
                <a:effectLst/>
              </a:rPr>
              <a:t> chép đệ quy thư mục và nội dung </a:t>
            </a:r>
            <a:r>
              <a:rPr lang="en-US" sz="1200" baseline="0" dirty="0" err="1" smtClean="0">
                <a:effectLst/>
              </a:rPr>
              <a:t>của</a:t>
            </a:r>
            <a:r>
              <a:rPr lang="en-US" sz="1200" baseline="0" dirty="0" smtClean="0">
                <a:effectLst/>
              </a:rPr>
              <a:t> </a:t>
            </a:r>
            <a:r>
              <a:rPr lang="en-US" sz="1200" baseline="0" dirty="0" err="1" smtClean="0">
                <a:effectLst/>
              </a:rPr>
              <a:t>nó</a:t>
            </a:r>
            <a:r>
              <a:rPr lang="en-US" sz="1200" baseline="0" dirty="0" smtClean="0">
                <a:effectLst/>
              </a:rPr>
              <a:t>) </a:t>
            </a:r>
            <a:r>
              <a:rPr lang="en-US" sz="1200" baseline="0" dirty="0" err="1" smtClean="0">
                <a:effectLst/>
              </a:rPr>
              <a:t>Thường</a:t>
            </a:r>
            <a:r>
              <a:rPr lang="en-US" sz="1200" baseline="0" dirty="0" smtClean="0">
                <a:effectLst/>
              </a:rPr>
              <a:t> thì –r và –a </a:t>
            </a:r>
            <a:r>
              <a:rPr lang="en-US" sz="1200" baseline="0" dirty="0" err="1" smtClean="0">
                <a:effectLst/>
              </a:rPr>
              <a:t>là</a:t>
            </a:r>
            <a:r>
              <a:rPr lang="en-US" sz="1200" baseline="0" dirty="0" smtClean="0">
                <a:effectLst/>
              </a:rPr>
              <a:t> hay option </a:t>
            </a:r>
            <a:r>
              <a:rPr lang="en-US" sz="1200" baseline="0" dirty="0" err="1" smtClean="0">
                <a:effectLst/>
              </a:rPr>
              <a:t>bắt</a:t>
            </a:r>
            <a:r>
              <a:rPr lang="en-US" sz="1200" baseline="0" dirty="0" smtClean="0">
                <a:effectLst/>
              </a:rPr>
              <a:t> </a:t>
            </a:r>
            <a:r>
              <a:rPr lang="en-US" sz="1200" baseline="0" dirty="0" err="1" smtClean="0">
                <a:effectLst/>
              </a:rPr>
              <a:t>buộc</a:t>
            </a:r>
            <a:r>
              <a:rPr lang="en-US" sz="1200" baseline="0" dirty="0" smtClean="0">
                <a:effectLst/>
              </a:rPr>
              <a:t> </a:t>
            </a:r>
            <a:r>
              <a:rPr lang="en-US" sz="1200" baseline="0" dirty="0" err="1" smtClean="0">
                <a:effectLst/>
              </a:rPr>
              <a:t>phải</a:t>
            </a:r>
            <a:r>
              <a:rPr lang="en-US" sz="1200" baseline="0" dirty="0" smtClean="0">
                <a:effectLst/>
              </a:rPr>
              <a:t> có </a:t>
            </a:r>
            <a:r>
              <a:rPr lang="en-US" sz="1200" baseline="0" dirty="0" err="1" smtClean="0">
                <a:effectLst/>
              </a:rPr>
              <a:t>khi</a:t>
            </a:r>
            <a:r>
              <a:rPr lang="en-US" sz="1200" baseline="0" dirty="0" smtClean="0">
                <a:effectLst/>
              </a:rPr>
              <a:t> </a:t>
            </a:r>
            <a:r>
              <a:rPr lang="en-US" sz="1200" baseline="0" dirty="0" err="1" smtClean="0">
                <a:effectLst/>
              </a:rPr>
              <a:t>thực</a:t>
            </a:r>
            <a:r>
              <a:rPr lang="en-US" sz="1200" baseline="0" dirty="0" smtClean="0">
                <a:effectLst/>
              </a:rPr>
              <a:t> </a:t>
            </a:r>
            <a:r>
              <a:rPr lang="en-US" sz="1200" baseline="0" dirty="0" err="1" smtClean="0">
                <a:effectLst/>
              </a:rPr>
              <a:t>hiện</a:t>
            </a:r>
            <a:r>
              <a:rPr lang="en-US" sz="1200" baseline="0" dirty="0" smtClean="0">
                <a:effectLst/>
              </a:rPr>
              <a:t> </a:t>
            </a:r>
            <a:r>
              <a:rPr lang="en-US" sz="1200" baseline="0" dirty="0" err="1" smtClean="0">
                <a:effectLst/>
              </a:rPr>
              <a:t>sao</a:t>
            </a:r>
            <a:r>
              <a:rPr lang="en-US" sz="1200" baseline="0" dirty="0" smtClean="0">
                <a:effectLst/>
              </a:rPr>
              <a:t> chép thư mục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When copying files from one directory to another, only</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copy files that either</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don't exist, or are newer than the</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existing corresponding files, in the destination</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a:t>
            </a:r>
            <a:r>
              <a:rPr lang="vi-VN" dirty="0" smtClean="0"/>
              <a:t>Khi sao chép tệp từ thư mục này sang thư mục khác, chỉ sao chép các tệp không tồn tại hoặc mới hơn các tệp tương ứng hiện có trong thư mục đích</a:t>
            </a:r>
            <a:r>
              <a:rPr lang="en-US"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effectLst/>
            </a:endParaRPr>
          </a:p>
        </p:txBody>
      </p:sp>
      <p:sp>
        <p:nvSpPr>
          <p:cNvPr id="4" name="Slide Number Placeholder 3"/>
          <p:cNvSpPr>
            <a:spLocks noGrp="1"/>
          </p:cNvSpPr>
          <p:nvPr>
            <p:ph type="sldNum" sz="quarter" idx="10"/>
          </p:nvPr>
        </p:nvSpPr>
        <p:spPr/>
        <p:txBody>
          <a:bodyPr/>
          <a:lstStyle/>
          <a:p>
            <a:fld id="{AD4B1B91-68D6-4B97-8540-582233DA5D86}" type="slidenum">
              <a:rPr lang="en-US" smtClean="0"/>
              <a:t>5</a:t>
            </a:fld>
            <a:endParaRPr lang="en-US"/>
          </a:p>
        </p:txBody>
      </p:sp>
    </p:spTree>
    <p:extLst>
      <p:ext uri="{BB962C8B-B14F-4D97-AF65-F5344CB8AC3E}">
        <p14:creationId xmlns:p14="http://schemas.microsoft.com/office/powerpoint/2010/main" val="164185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Là một liên kết trong cùng hệ thống tập tin với 2 inode entry tương ứng trỏ đến cùng một nội dung vật lý (cùng số inode vì chúng trỏ đến cùng dữ liệu).</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err="1" smtClean="0"/>
              <a:t>Khi</a:t>
            </a:r>
            <a:r>
              <a:rPr lang="en-US" dirty="0" smtClean="0"/>
              <a:t> xóa</a:t>
            </a:r>
            <a:r>
              <a:rPr lang="en-US" baseline="0" dirty="0" smtClean="0"/>
              <a:t> </a:t>
            </a:r>
            <a:r>
              <a:rPr lang="en-US" baseline="0" dirty="0" err="1" smtClean="0"/>
              <a:t>một</a:t>
            </a:r>
            <a:r>
              <a:rPr lang="en-US" baseline="0" dirty="0" smtClean="0"/>
              <a:t> trong các file các file còn lại vẫn xem </a:t>
            </a:r>
            <a:r>
              <a:rPr lang="en-US" baseline="0" dirty="0" err="1" smtClean="0"/>
              <a:t>được</a:t>
            </a:r>
            <a:r>
              <a:rPr lang="en-US" baseline="0" dirty="0" smtClean="0"/>
              <a:t> nội dung (không </a:t>
            </a:r>
            <a:r>
              <a:rPr lang="en-US" baseline="0" dirty="0" err="1" smtClean="0"/>
              <a:t>gian</a:t>
            </a:r>
            <a:r>
              <a:rPr lang="en-US" baseline="0" dirty="0" smtClean="0"/>
              <a:t> lưu trữ không </a:t>
            </a:r>
            <a:r>
              <a:rPr lang="en-US" baseline="0" dirty="0" err="1" smtClean="0"/>
              <a:t>được</a:t>
            </a:r>
            <a:r>
              <a:rPr lang="en-US" baseline="0" dirty="0" smtClean="0"/>
              <a:t> </a:t>
            </a:r>
            <a:r>
              <a:rPr lang="en-US" baseline="0" dirty="0" err="1" smtClean="0"/>
              <a:t>giải</a:t>
            </a:r>
            <a:r>
              <a:rPr lang="en-US" baseline="0" dirty="0" smtClean="0"/>
              <a:t> phòng) </a:t>
            </a:r>
            <a:r>
              <a:rPr lang="en-US" baseline="0" dirty="0" err="1" smtClean="0"/>
              <a:t>cho</a:t>
            </a:r>
            <a:r>
              <a:rPr lang="en-US" baseline="0" dirty="0" smtClean="0"/>
              <a:t> đến </a:t>
            </a:r>
            <a:r>
              <a:rPr lang="en-US" baseline="0" dirty="0" err="1" smtClean="0"/>
              <a:t>khi</a:t>
            </a:r>
            <a:r>
              <a:rPr lang="en-US" baseline="0" dirty="0" smtClean="0"/>
              <a:t> tát cả các </a:t>
            </a:r>
            <a:r>
              <a:rPr lang="en-US" baseline="0" dirty="0" err="1" smtClean="0"/>
              <a:t>liên</a:t>
            </a:r>
            <a:r>
              <a:rPr lang="en-US" baseline="0" dirty="0" smtClean="0"/>
              <a:t> </a:t>
            </a:r>
            <a:r>
              <a:rPr lang="en-US" baseline="0" dirty="0" err="1" smtClean="0"/>
              <a:t>kết</a:t>
            </a:r>
            <a:r>
              <a:rPr lang="en-US" baseline="0" dirty="0" smtClean="0"/>
              <a:t> đến đều </a:t>
            </a:r>
            <a:r>
              <a:rPr lang="en-US" baseline="0" dirty="0" err="1" smtClean="0"/>
              <a:t>bị</a:t>
            </a:r>
            <a:r>
              <a:rPr lang="en-US" baseline="0" dirty="0" smtClean="0"/>
              <a:t> xóa</a:t>
            </a:r>
          </a:p>
          <a:p>
            <a:endParaRPr lang="en-US" baseline="0" dirty="0" smtClean="0"/>
          </a:p>
          <a:p>
            <a:r>
              <a:rPr lang="en-US" baseline="0" dirty="0" smtClean="0"/>
              <a:t>Ưu điểm: </a:t>
            </a:r>
            <a:r>
              <a:rPr lang="en-US" baseline="0" dirty="0" err="1" smtClean="0"/>
              <a:t>Tích</a:t>
            </a:r>
            <a:r>
              <a:rPr lang="en-US" baseline="0" dirty="0" smtClean="0"/>
              <a:t> </a:t>
            </a:r>
            <a:r>
              <a:rPr lang="en-US" baseline="0" dirty="0" err="1" smtClean="0"/>
              <a:t>kiệm</a:t>
            </a:r>
            <a:r>
              <a:rPr lang="en-US" baseline="0" dirty="0" smtClean="0"/>
              <a:t> không </a:t>
            </a:r>
            <a:r>
              <a:rPr lang="en-US" baseline="0" dirty="0" err="1" smtClean="0"/>
              <a:t>gian</a:t>
            </a:r>
            <a:r>
              <a:rPr lang="en-US" baseline="0" dirty="0" smtClean="0"/>
              <a:t> bộ nhớ </a:t>
            </a:r>
            <a:endParaRPr lang="en-US" dirty="0" smtClean="0"/>
          </a:p>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14</a:t>
            </a:fld>
            <a:endParaRPr lang="en-US"/>
          </a:p>
        </p:txBody>
      </p:sp>
    </p:spTree>
    <p:extLst>
      <p:ext uri="{BB962C8B-B14F-4D97-AF65-F5344CB8AC3E}">
        <p14:creationId xmlns:p14="http://schemas.microsoft.com/office/powerpoint/2010/main" val="224712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a:t>
            </a:r>
            <a:r>
              <a:rPr lang="en-US" baseline="0" dirty="0" smtClean="0"/>
              <a:t> link </a:t>
            </a:r>
            <a:r>
              <a:rPr lang="vi-VN" dirty="0" smtClean="0"/>
              <a:t>được tạo ra để khắc phục những hạn chế của liên kết cứng. </a:t>
            </a:r>
            <a:endParaRPr lang="en-US" dirty="0" smtClean="0"/>
          </a:p>
          <a:p>
            <a:endParaRPr lang="en-US"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Symbolic links</a:t>
            </a:r>
            <a:r>
              <a:rPr lang="vi-VN" sz="1200" b="0" i="0" kern="1200" dirty="0" smtClean="0">
                <a:solidFill>
                  <a:schemeClr val="tx1"/>
                </a:solidFill>
                <a:effectLst/>
                <a:latin typeface="+mn-lt"/>
                <a:ea typeface="+mn-ea"/>
                <a:cs typeface="+mn-cs"/>
              </a:rPr>
              <a:t> là một file đặc biệt trỏ đến một file hoặc thư mục khac</a:t>
            </a:r>
            <a:r>
              <a:rPr lang="en-US" sz="1200" b="0" i="0" kern="1200" dirty="0" smtClean="0">
                <a:solidFill>
                  <a:schemeClr val="tx1"/>
                </a:solidFill>
                <a:effectLst/>
                <a:latin typeface="+mn-lt"/>
                <a:ea typeface="+mn-ea"/>
                <a:cs typeface="+mn-cs"/>
              </a:rPr>
              <a:t>s, thì</a:t>
            </a:r>
            <a:r>
              <a:rPr lang="en-US" sz="1200" b="0" i="0" kern="1200" baseline="0" dirty="0" smtClean="0">
                <a:solidFill>
                  <a:schemeClr val="tx1"/>
                </a:solidFill>
                <a:effectLst/>
                <a:latin typeface="+mn-lt"/>
                <a:ea typeface="+mn-ea"/>
                <a:cs typeface="+mn-cs"/>
              </a:rPr>
              <a:t> các file gốc gọi </a:t>
            </a:r>
            <a:r>
              <a:rPr lang="en-US" sz="1200" b="0" i="0" kern="1200" baseline="0" dirty="0" err="1" smtClean="0">
                <a:solidFill>
                  <a:schemeClr val="tx1"/>
                </a:solidFill>
                <a:effectLst/>
                <a:latin typeface="+mn-lt"/>
                <a:ea typeface="+mn-ea"/>
                <a:cs typeface="+mn-cs"/>
              </a:rPr>
              <a:t>là</a:t>
            </a:r>
            <a:r>
              <a:rPr lang="en-US" sz="1200" b="0" i="0" kern="1200" baseline="0" smtClean="0">
                <a:solidFill>
                  <a:schemeClr val="tx1"/>
                </a:solidFill>
                <a:effectLst/>
                <a:latin typeface="+mn-lt"/>
                <a:ea typeface="+mn-ea"/>
                <a:cs typeface="+mn-cs"/>
              </a:rPr>
              <a:t> target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Nó tương tự như một shortcut trong Microsoft Windows: nếu bạn xóa một symbolic link, target sẽ không bị ảnh hưởng. Vì chỉ đơn thuần là một shortcut, symbolic link không dùng đến inode entry. Nó sẽ tạo ra một inode mới và nội dung của inode này trỏ đến tên tập tin gốc.</a:t>
            </a:r>
            <a:endParaRPr lang="en-US" sz="1200" b="0" i="0" kern="1200" dirty="0" err="1"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4B1B91-68D6-4B97-8540-582233DA5D86}" type="slidenum">
              <a:rPr lang="en-US" smtClean="0"/>
              <a:t>15</a:t>
            </a:fld>
            <a:endParaRPr lang="en-US"/>
          </a:p>
        </p:txBody>
      </p:sp>
    </p:spTree>
    <p:extLst>
      <p:ext uri="{BB962C8B-B14F-4D97-AF65-F5344CB8AC3E}">
        <p14:creationId xmlns:p14="http://schemas.microsoft.com/office/powerpoint/2010/main" val="10406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Move or rename file or directory “item1” to “item2”</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Move one or more items from one directory to another </a:t>
            </a:r>
            <a:br>
              <a:rPr lang="en-US" sz="1200" dirty="0" smtClean="0"/>
            </a:br>
            <a:endParaRPr lang="en-US" sz="1200" dirty="0" smtClean="0"/>
          </a:p>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6</a:t>
            </a:fld>
            <a:endParaRPr lang="en-US"/>
          </a:p>
        </p:txBody>
      </p:sp>
    </p:spTree>
    <p:extLst>
      <p:ext uri="{BB962C8B-B14F-4D97-AF65-F5344CB8AC3E}">
        <p14:creationId xmlns:p14="http://schemas.microsoft.com/office/powerpoint/2010/main" val="84757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7</a:t>
            </a:fld>
            <a:endParaRPr lang="en-US"/>
          </a:p>
        </p:txBody>
      </p:sp>
    </p:spTree>
    <p:extLst>
      <p:ext uri="{BB962C8B-B14F-4D97-AF65-F5344CB8AC3E}">
        <p14:creationId xmlns:p14="http://schemas.microsoft.com/office/powerpoint/2010/main" val="1038708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-f, --force</a:t>
            </a:r>
            <a:r>
              <a:rPr lang="en-US" sz="1200" dirty="0" smtClean="0">
                <a:latin typeface="+mn-lt"/>
              </a:rPr>
              <a:t> :</a:t>
            </a:r>
            <a:r>
              <a:rPr lang="en-US" sz="1200" baseline="0" dirty="0" smtClean="0">
                <a:latin typeface="+mn-lt"/>
              </a:rPr>
              <a:t> Bỏ qua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Bỏ qua </a:t>
            </a:r>
            <a:r>
              <a:rPr lang="en-US" sz="1200" baseline="0" dirty="0" err="1" smtClean="0">
                <a:latin typeface="+mn-lt"/>
              </a:rPr>
              <a:t>thông</a:t>
            </a:r>
            <a:r>
              <a:rPr lang="en-US" sz="1200" baseline="0" dirty="0" smtClean="0">
                <a:latin typeface="+mn-lt"/>
              </a:rPr>
              <a:t> báo file hoặc thư mục không </a:t>
            </a:r>
            <a:r>
              <a:rPr lang="en-US" sz="1200" baseline="0" dirty="0" err="1" smtClean="0">
                <a:latin typeface="+mn-lt"/>
              </a:rPr>
              <a:t>tồn</a:t>
            </a:r>
            <a:r>
              <a:rPr lang="en-US" sz="1200" baseline="0" dirty="0" smtClean="0">
                <a:latin typeface="+mn-lt"/>
              </a:rPr>
              <a:t> tại, bỏ qua </a:t>
            </a:r>
            <a:r>
              <a:rPr lang="en-US" sz="1200" baseline="0" dirty="0" err="1" smtClean="0">
                <a:latin typeface="+mn-lt"/>
              </a:rPr>
              <a:t>thông</a:t>
            </a:r>
            <a:r>
              <a:rPr lang="en-US" sz="1200" baseline="0" dirty="0" smtClean="0">
                <a:latin typeface="+mn-lt"/>
              </a:rPr>
              <a:t> báo,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Lệnh có option </a:t>
            </a:r>
            <a:r>
              <a:rPr lang="en-US" sz="1200" baseline="0" dirty="0" err="1" smtClean="0">
                <a:latin typeface="+mn-lt"/>
              </a:rPr>
              <a:t>này</a:t>
            </a:r>
            <a:r>
              <a:rPr lang="en-US" sz="1200" baseline="0" dirty="0" smtClean="0">
                <a:latin typeface="+mn-lt"/>
              </a:rPr>
              <a:t> sẽ không kiểm </a:t>
            </a:r>
            <a:r>
              <a:rPr lang="en-US" sz="1200" baseline="0" dirty="0" err="1" smtClean="0">
                <a:latin typeface="+mn-lt"/>
              </a:rPr>
              <a:t>tra</a:t>
            </a:r>
            <a:r>
              <a:rPr lang="en-US" sz="1200" baseline="0" dirty="0" smtClean="0">
                <a:latin typeface="+mn-lt"/>
              </a:rPr>
              <a:t> item có </a:t>
            </a:r>
            <a:r>
              <a:rPr lang="en-US" sz="1200" baseline="0" dirty="0" err="1" smtClean="0">
                <a:latin typeface="+mn-lt"/>
              </a:rPr>
              <a:t>tồn</a:t>
            </a:r>
            <a:r>
              <a:rPr lang="en-US" sz="1200" baseline="0" dirty="0" smtClean="0">
                <a:latin typeface="+mn-lt"/>
              </a:rPr>
              <a:t> tại hay không. Nếu sử </a:t>
            </a:r>
            <a:r>
              <a:rPr lang="en-US" sz="1200" baseline="0" dirty="0" err="1" smtClean="0">
                <a:latin typeface="+mn-lt"/>
              </a:rPr>
              <a:t>dụng</a:t>
            </a:r>
            <a:r>
              <a:rPr lang="en-US" sz="1200" baseline="0" dirty="0" smtClean="0">
                <a:latin typeface="+mn-lt"/>
              </a:rPr>
              <a:t> cùng với option –</a:t>
            </a:r>
            <a:r>
              <a:rPr lang="en-US" sz="1200" baseline="0" dirty="0" err="1" smtClean="0">
                <a:latin typeface="+mn-lt"/>
              </a:rPr>
              <a:t>i</a:t>
            </a:r>
            <a:r>
              <a:rPr lang="en-US" sz="1200" baseline="0" dirty="0" smtClean="0">
                <a:latin typeface="+mn-lt"/>
              </a:rPr>
              <a:t> thì </a:t>
            </a:r>
            <a:r>
              <a:rPr lang="en-US" sz="1200" baseline="0" dirty="0" err="1" smtClean="0">
                <a:latin typeface="+mn-lt"/>
              </a:rPr>
              <a:t>nó</a:t>
            </a:r>
            <a:r>
              <a:rPr lang="en-US" sz="1200" baseline="0" dirty="0" smtClean="0">
                <a:latin typeface="+mn-lt"/>
              </a:rPr>
              <a:t> sẽ bỏ qua luôn yêu </a:t>
            </a:r>
            <a:r>
              <a:rPr lang="en-US" sz="1200" baseline="0" dirty="0" err="1" smtClean="0">
                <a:latin typeface="+mn-lt"/>
              </a:rPr>
              <a:t>cầu</a:t>
            </a:r>
            <a:r>
              <a:rPr lang="en-US" sz="1200" baseline="0" dirty="0" smtClean="0">
                <a:latin typeface="+mn-lt"/>
              </a:rPr>
              <a:t> xác </a:t>
            </a:r>
            <a:r>
              <a:rPr lang="en-US" sz="1200" baseline="0" dirty="0" err="1" smtClean="0">
                <a:latin typeface="+mn-lt"/>
              </a:rPr>
              <a:t>nhận</a:t>
            </a:r>
            <a:endParaRPr lang="en-US" sz="1200" baseline="0" dirty="0" smtClean="0">
              <a:latin typeface="+mn-lt"/>
            </a:endParaRPr>
          </a:p>
        </p:txBody>
      </p:sp>
      <p:sp>
        <p:nvSpPr>
          <p:cNvPr id="4" name="Slide Number Placeholder 3"/>
          <p:cNvSpPr>
            <a:spLocks noGrp="1"/>
          </p:cNvSpPr>
          <p:nvPr>
            <p:ph type="sldNum" sz="quarter" idx="10"/>
          </p:nvPr>
        </p:nvSpPr>
        <p:spPr/>
        <p:txBody>
          <a:bodyPr/>
          <a:lstStyle/>
          <a:p>
            <a:fld id="{AD4B1B91-68D6-4B97-8540-582233DA5D86}" type="slidenum">
              <a:rPr lang="en-US" smtClean="0"/>
              <a:t>8</a:t>
            </a:fld>
            <a:endParaRPr lang="en-US"/>
          </a:p>
        </p:txBody>
      </p:sp>
    </p:spTree>
    <p:extLst>
      <p:ext uri="{BB962C8B-B14F-4D97-AF65-F5344CB8AC3E}">
        <p14:creationId xmlns:p14="http://schemas.microsoft.com/office/powerpoint/2010/main" val="324095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9</a:t>
            </a:fld>
            <a:endParaRPr lang="en-US"/>
          </a:p>
        </p:txBody>
      </p:sp>
    </p:spTree>
    <p:extLst>
      <p:ext uri="{BB962C8B-B14F-4D97-AF65-F5344CB8AC3E}">
        <p14:creationId xmlns:p14="http://schemas.microsoft.com/office/powerpoint/2010/main" val="45773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Lý</a:t>
            </a:r>
            <a:r>
              <a:rPr lang="en-US" baseline="0" dirty="0" smtClean="0"/>
              <a:t> </a:t>
            </a:r>
            <a:r>
              <a:rPr lang="en-US" baseline="0" dirty="0" smtClean="0"/>
              <a:t>do </a:t>
            </a:r>
            <a:r>
              <a:rPr lang="en-US" baseline="0" dirty="0" err="1" smtClean="0"/>
              <a:t>là</a:t>
            </a:r>
            <a:r>
              <a:rPr lang="en-US" baseline="0" dirty="0" smtClean="0"/>
              <a:t> shell sử </a:t>
            </a:r>
            <a:r>
              <a:rPr lang="en-US" baseline="0" dirty="0" err="1" smtClean="0"/>
              <a:t>dụng</a:t>
            </a:r>
            <a:r>
              <a:rPr lang="en-US" baseline="0" dirty="0" smtClean="0"/>
              <a:t> filename rất </a:t>
            </a:r>
            <a:r>
              <a:rPr lang="en-US" baseline="0" dirty="0" err="1" smtClean="0"/>
              <a:t>nhiều</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cung</a:t>
            </a:r>
            <a:r>
              <a:rPr lang="en-US" baseline="0" dirty="0" smtClean="0"/>
              <a:t> cấp các ký </a:t>
            </a:r>
            <a:r>
              <a:rPr lang="en-US" baseline="0" dirty="0" err="1" smtClean="0"/>
              <a:t>tự</a:t>
            </a:r>
            <a:r>
              <a:rPr lang="en-US" baseline="0" dirty="0" smtClean="0"/>
              <a:t> đặt biệt </a:t>
            </a:r>
            <a:r>
              <a:rPr lang="en-US" baseline="0" dirty="0" err="1" smtClean="0"/>
              <a:t>để</a:t>
            </a:r>
            <a:r>
              <a:rPr lang="en-US" baseline="0" dirty="0" smtClean="0"/>
              <a:t> giúp chúng ta có </a:t>
            </a:r>
            <a:r>
              <a:rPr lang="en-US" baseline="0" dirty="0" err="1" smtClean="0"/>
              <a:t>thể</a:t>
            </a:r>
            <a:r>
              <a:rPr lang="en-US" baseline="0" dirty="0" smtClean="0"/>
              <a:t> phân loại nhóm các tệp. </a:t>
            </a:r>
            <a:r>
              <a:rPr lang="en-US" baseline="0" dirty="0" err="1" smtClean="0"/>
              <a:t>Những</a:t>
            </a:r>
            <a:r>
              <a:rPr lang="en-US" baseline="0" dirty="0" smtClean="0"/>
              <a:t> ký </a:t>
            </a:r>
            <a:r>
              <a:rPr lang="en-US" baseline="0" dirty="0" err="1" smtClean="0"/>
              <a:t>tự</a:t>
            </a:r>
            <a:r>
              <a:rPr lang="en-US" baseline="0" dirty="0" smtClean="0"/>
              <a:t> đặt biệt </a:t>
            </a:r>
            <a:r>
              <a:rPr lang="en-US" baseline="0" dirty="0" err="1" smtClean="0"/>
              <a:t>này</a:t>
            </a:r>
            <a:r>
              <a:rPr lang="en-US" baseline="0" dirty="0" smtClean="0"/>
              <a:t> gọi </a:t>
            </a:r>
            <a:r>
              <a:rPr lang="en-US" baseline="0" dirty="0" err="1" smtClean="0"/>
              <a:t>là</a:t>
            </a:r>
            <a:r>
              <a:rPr lang="en-US" baseline="0" dirty="0" smtClean="0"/>
              <a:t> wildcard (ký </a:t>
            </a:r>
            <a:r>
              <a:rPr lang="en-US" baseline="0" dirty="0" err="1" smtClean="0"/>
              <a:t>tự</a:t>
            </a:r>
            <a:r>
              <a:rPr lang="en-US" baseline="0" dirty="0" smtClean="0"/>
              <a:t> </a:t>
            </a:r>
            <a:r>
              <a:rPr lang="en-US" baseline="0" dirty="0" err="1" smtClean="0"/>
              <a:t>đại</a:t>
            </a:r>
            <a:r>
              <a:rPr lang="en-US" baseline="0" dirty="0" smtClean="0"/>
              <a:t> diện)</a:t>
            </a:r>
          </a:p>
          <a:p>
            <a:r>
              <a:rPr lang="en-US" dirty="0" smtClean="0"/>
              <a:t>Sử</a:t>
            </a:r>
            <a:r>
              <a:rPr lang="en-US" baseline="0" dirty="0" smtClean="0"/>
              <a:t> </a:t>
            </a:r>
            <a:r>
              <a:rPr lang="en-US" baseline="0" dirty="0" err="1" smtClean="0"/>
              <a:t>dụng</a:t>
            </a:r>
            <a:r>
              <a:rPr lang="en-US" baseline="0" dirty="0" smtClean="0"/>
              <a:t> chúng có </a:t>
            </a:r>
            <a:r>
              <a:rPr lang="en-US" baseline="0" dirty="0" err="1" smtClean="0"/>
              <a:t>thể</a:t>
            </a:r>
            <a:r>
              <a:rPr lang="en-US" baseline="0" dirty="0" smtClean="0"/>
              <a:t> </a:t>
            </a:r>
            <a:r>
              <a:rPr lang="en-US" baseline="0" dirty="0" err="1" smtClean="0"/>
              <a:t>sellect</a:t>
            </a:r>
            <a:r>
              <a:rPr lang="en-US" baseline="0" dirty="0" smtClean="0"/>
              <a:t> </a:t>
            </a:r>
            <a:r>
              <a:rPr lang="en-US" baseline="0" dirty="0" err="1" smtClean="0"/>
              <a:t>những</a:t>
            </a:r>
            <a:r>
              <a:rPr lang="en-US" baseline="0" dirty="0" smtClean="0"/>
              <a:t> filename dựa </a:t>
            </a:r>
            <a:r>
              <a:rPr lang="en-US" baseline="0" dirty="0" err="1" smtClean="0"/>
              <a:t>trên</a:t>
            </a:r>
            <a:r>
              <a:rPr lang="en-US" baseline="0" dirty="0" smtClean="0"/>
              <a:t> </a:t>
            </a:r>
            <a:r>
              <a:rPr lang="en-US" baseline="0" dirty="0" err="1" smtClean="0"/>
              <a:t>một</a:t>
            </a:r>
            <a:r>
              <a:rPr lang="en-US" baseline="0" dirty="0" smtClean="0"/>
              <a:t> tập các </a:t>
            </a:r>
            <a:r>
              <a:rPr lang="en-US" baseline="0" dirty="0" err="1" smtClean="0"/>
              <a:t>patten</a:t>
            </a:r>
            <a:endParaRPr lang="en-US" baseline="0" dirty="0" smtClean="0"/>
          </a:p>
          <a:p>
            <a:pPr marL="0" indent="0">
              <a:buNone/>
            </a:pPr>
            <a:r>
              <a:rPr lang="en-US" sz="1200" dirty="0" smtClean="0"/>
              <a:t>Wildcard </a:t>
            </a:r>
            <a:r>
              <a:rPr lang="en-US" sz="1200" dirty="0" err="1" smtClean="0"/>
              <a:t>là</a:t>
            </a:r>
            <a:r>
              <a:rPr lang="en-US" sz="1200" dirty="0" smtClean="0"/>
              <a:t> các ký </a:t>
            </a:r>
            <a:r>
              <a:rPr lang="en-US" sz="1200" dirty="0" err="1" smtClean="0"/>
              <a:t>tự</a:t>
            </a:r>
            <a:r>
              <a:rPr lang="en-US" sz="1200" dirty="0" smtClean="0"/>
              <a:t> đặt biệt </a:t>
            </a:r>
            <a:r>
              <a:rPr lang="en-US" sz="1200" dirty="0" err="1" smtClean="0"/>
              <a:t>được</a:t>
            </a:r>
            <a:r>
              <a:rPr lang="en-US" sz="1200" dirty="0" smtClean="0"/>
              <a:t> sử </a:t>
            </a:r>
            <a:r>
              <a:rPr lang="en-US" sz="1200" dirty="0" err="1" smtClean="0"/>
              <a:t>dụng</a:t>
            </a:r>
            <a:r>
              <a:rPr lang="en-US" sz="1200" dirty="0" smtClean="0"/>
              <a:t> </a:t>
            </a:r>
            <a:r>
              <a:rPr lang="en-US" sz="1200" dirty="0" err="1" smtClean="0"/>
              <a:t>để</a:t>
            </a:r>
            <a:r>
              <a:rPr lang="en-US" sz="1200" dirty="0" smtClean="0"/>
              <a:t> </a:t>
            </a:r>
            <a:r>
              <a:rPr lang="en-US" sz="1200" dirty="0" err="1" smtClean="0"/>
              <a:t>chỉ</a:t>
            </a:r>
            <a:r>
              <a:rPr lang="en-US" sz="1200" dirty="0" smtClean="0"/>
              <a:t> định các nhóm tên tệp. </a:t>
            </a:r>
          </a:p>
          <a:p>
            <a:pPr marL="0" indent="0">
              <a:buNone/>
            </a:pPr>
            <a:r>
              <a:rPr lang="en-US" sz="1200" dirty="0" smtClean="0"/>
              <a:t>Sử </a:t>
            </a:r>
            <a:r>
              <a:rPr lang="en-US" sz="1200" dirty="0" err="1" smtClean="0"/>
              <a:t>dụng</a:t>
            </a:r>
            <a:r>
              <a:rPr lang="en-US" sz="1200" dirty="0" smtClean="0"/>
              <a:t> wildcard </a:t>
            </a:r>
            <a:r>
              <a:rPr lang="en-US" sz="1200" dirty="0" err="1" smtClean="0"/>
              <a:t>cho</a:t>
            </a:r>
            <a:r>
              <a:rPr lang="en-US" sz="1200" dirty="0" smtClean="0"/>
              <a:t> phép chọn các tệp dựa </a:t>
            </a:r>
            <a:r>
              <a:rPr lang="en-US" sz="1200" dirty="0" err="1" smtClean="0"/>
              <a:t>trên</a:t>
            </a:r>
            <a:r>
              <a:rPr lang="en-US" sz="1200" dirty="0" smtClean="0"/>
              <a:t> </a:t>
            </a:r>
            <a:r>
              <a:rPr lang="en-US" sz="1200" dirty="0" err="1" smtClean="0"/>
              <a:t>một</a:t>
            </a:r>
            <a:r>
              <a:rPr lang="en-US" sz="1200" dirty="0" smtClean="0"/>
              <a:t> pattern (mẫu) of characters.</a:t>
            </a:r>
          </a:p>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10</a:t>
            </a:fld>
            <a:endParaRPr lang="en-US"/>
          </a:p>
        </p:txBody>
      </p:sp>
    </p:spTree>
    <p:extLst>
      <p:ext uri="{BB962C8B-B14F-4D97-AF65-F5344CB8AC3E}">
        <p14:creationId xmlns:p14="http://schemas.microsoft.com/office/powerpoint/2010/main" val="111002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Lý</a:t>
            </a:r>
            <a:r>
              <a:rPr lang="en-US" baseline="0" dirty="0" smtClean="0"/>
              <a:t> do </a:t>
            </a:r>
            <a:r>
              <a:rPr lang="en-US" baseline="0" dirty="0" err="1" smtClean="0"/>
              <a:t>là</a:t>
            </a:r>
            <a:r>
              <a:rPr lang="en-US" baseline="0" dirty="0" smtClean="0"/>
              <a:t> shell sử </a:t>
            </a:r>
            <a:r>
              <a:rPr lang="en-US" baseline="0" dirty="0" err="1" smtClean="0"/>
              <a:t>dụng</a:t>
            </a:r>
            <a:r>
              <a:rPr lang="en-US" baseline="0" dirty="0" smtClean="0"/>
              <a:t> filename rất </a:t>
            </a:r>
            <a:r>
              <a:rPr lang="en-US" baseline="0" dirty="0" err="1" smtClean="0"/>
              <a:t>nhiều</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cung</a:t>
            </a:r>
            <a:r>
              <a:rPr lang="en-US" baseline="0" dirty="0" smtClean="0"/>
              <a:t> cấp các ký </a:t>
            </a:r>
            <a:r>
              <a:rPr lang="en-US" baseline="0" dirty="0" err="1" smtClean="0"/>
              <a:t>tự</a:t>
            </a:r>
            <a:r>
              <a:rPr lang="en-US" baseline="0" dirty="0" smtClean="0"/>
              <a:t> đặt biệt </a:t>
            </a:r>
            <a:r>
              <a:rPr lang="en-US" baseline="0" dirty="0" err="1" smtClean="0"/>
              <a:t>để</a:t>
            </a:r>
            <a:r>
              <a:rPr lang="en-US" baseline="0" dirty="0" smtClean="0"/>
              <a:t> giúp chúng ta có </a:t>
            </a:r>
            <a:r>
              <a:rPr lang="en-US" baseline="0" dirty="0" err="1" smtClean="0"/>
              <a:t>thể</a:t>
            </a:r>
            <a:r>
              <a:rPr lang="en-US" baseline="0" dirty="0" smtClean="0"/>
              <a:t> phân loại nhóm các tệp. </a:t>
            </a:r>
            <a:r>
              <a:rPr lang="en-US" baseline="0" dirty="0" err="1" smtClean="0"/>
              <a:t>Những</a:t>
            </a:r>
            <a:r>
              <a:rPr lang="en-US" baseline="0" dirty="0" smtClean="0"/>
              <a:t> ký </a:t>
            </a:r>
            <a:r>
              <a:rPr lang="en-US" baseline="0" dirty="0" err="1" smtClean="0"/>
              <a:t>tự</a:t>
            </a:r>
            <a:r>
              <a:rPr lang="en-US" baseline="0" dirty="0" smtClean="0"/>
              <a:t> đặt biệt </a:t>
            </a:r>
            <a:r>
              <a:rPr lang="en-US" baseline="0" dirty="0" err="1" smtClean="0"/>
              <a:t>này</a:t>
            </a:r>
            <a:r>
              <a:rPr lang="en-US" baseline="0" dirty="0" smtClean="0"/>
              <a:t> gọi </a:t>
            </a:r>
            <a:r>
              <a:rPr lang="en-US" baseline="0" dirty="0" err="1" smtClean="0"/>
              <a:t>là</a:t>
            </a:r>
            <a:r>
              <a:rPr lang="en-US" baseline="0" dirty="0" smtClean="0"/>
              <a:t> wildcard (ký </a:t>
            </a:r>
            <a:r>
              <a:rPr lang="en-US" baseline="0" dirty="0" err="1" smtClean="0"/>
              <a:t>tự</a:t>
            </a:r>
            <a:r>
              <a:rPr lang="en-US" baseline="0" dirty="0" smtClean="0"/>
              <a:t> </a:t>
            </a:r>
            <a:r>
              <a:rPr lang="en-US" baseline="0" dirty="0" err="1" smtClean="0"/>
              <a:t>đại</a:t>
            </a:r>
            <a:r>
              <a:rPr lang="en-US" baseline="0" dirty="0" smtClean="0"/>
              <a:t> diện)</a:t>
            </a:r>
          </a:p>
          <a:p>
            <a:r>
              <a:rPr lang="en-US" dirty="0" smtClean="0"/>
              <a:t>Sử</a:t>
            </a:r>
            <a:r>
              <a:rPr lang="en-US" baseline="0" dirty="0" smtClean="0"/>
              <a:t> </a:t>
            </a:r>
            <a:r>
              <a:rPr lang="en-US" baseline="0" dirty="0" err="1" smtClean="0"/>
              <a:t>dụng</a:t>
            </a:r>
            <a:r>
              <a:rPr lang="en-US" baseline="0" dirty="0" smtClean="0"/>
              <a:t> chúng có </a:t>
            </a:r>
            <a:r>
              <a:rPr lang="en-US" baseline="0" dirty="0" err="1" smtClean="0"/>
              <a:t>thể</a:t>
            </a:r>
            <a:r>
              <a:rPr lang="en-US" baseline="0" dirty="0" smtClean="0"/>
              <a:t> select </a:t>
            </a:r>
            <a:r>
              <a:rPr lang="en-US" baseline="0" dirty="0" err="1" smtClean="0"/>
              <a:t>những</a:t>
            </a:r>
            <a:r>
              <a:rPr lang="en-US" baseline="0" dirty="0" smtClean="0"/>
              <a:t> filename dựa </a:t>
            </a:r>
            <a:r>
              <a:rPr lang="en-US" baseline="0" dirty="0" err="1" smtClean="0"/>
              <a:t>trên</a:t>
            </a:r>
            <a:r>
              <a:rPr lang="en-US" baseline="0" dirty="0" smtClean="0"/>
              <a:t> </a:t>
            </a:r>
            <a:r>
              <a:rPr lang="en-US" baseline="0" dirty="0" err="1" smtClean="0"/>
              <a:t>một</a:t>
            </a:r>
            <a:r>
              <a:rPr lang="en-US" baseline="0" dirty="0" smtClean="0"/>
              <a:t> tập các </a:t>
            </a:r>
            <a:r>
              <a:rPr lang="en-US" baseline="0" dirty="0" err="1" smtClean="0"/>
              <a:t>patten</a:t>
            </a:r>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11</a:t>
            </a:fld>
            <a:endParaRPr lang="en-US"/>
          </a:p>
        </p:txBody>
      </p:sp>
    </p:spTree>
    <p:extLst>
      <p:ext uri="{BB962C8B-B14F-4D97-AF65-F5344CB8AC3E}">
        <p14:creationId xmlns:p14="http://schemas.microsoft.com/office/powerpoint/2010/main" val="361778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Lý</a:t>
            </a:r>
            <a:r>
              <a:rPr lang="en-US" baseline="0" dirty="0" smtClean="0"/>
              <a:t> do </a:t>
            </a:r>
            <a:r>
              <a:rPr lang="en-US" baseline="0" dirty="0" err="1" smtClean="0"/>
              <a:t>là</a:t>
            </a:r>
            <a:r>
              <a:rPr lang="en-US" baseline="0" dirty="0" smtClean="0"/>
              <a:t> shell sử </a:t>
            </a:r>
            <a:r>
              <a:rPr lang="en-US" baseline="0" dirty="0" err="1" smtClean="0"/>
              <a:t>dụng</a:t>
            </a:r>
            <a:r>
              <a:rPr lang="en-US" baseline="0" dirty="0" smtClean="0"/>
              <a:t> filename rất </a:t>
            </a:r>
            <a:r>
              <a:rPr lang="en-US" baseline="0" dirty="0" err="1" smtClean="0"/>
              <a:t>nhiều</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cung</a:t>
            </a:r>
            <a:r>
              <a:rPr lang="en-US" baseline="0" dirty="0" smtClean="0"/>
              <a:t> cấp các ký </a:t>
            </a:r>
            <a:r>
              <a:rPr lang="en-US" baseline="0" dirty="0" err="1" smtClean="0"/>
              <a:t>tự</a:t>
            </a:r>
            <a:r>
              <a:rPr lang="en-US" baseline="0" dirty="0" smtClean="0"/>
              <a:t> đặt biệt </a:t>
            </a:r>
            <a:r>
              <a:rPr lang="en-US" baseline="0" dirty="0" err="1" smtClean="0"/>
              <a:t>để</a:t>
            </a:r>
            <a:r>
              <a:rPr lang="en-US" baseline="0" dirty="0" smtClean="0"/>
              <a:t> giúp chúng ta có </a:t>
            </a:r>
            <a:r>
              <a:rPr lang="en-US" baseline="0" dirty="0" err="1" smtClean="0"/>
              <a:t>thể</a:t>
            </a:r>
            <a:r>
              <a:rPr lang="en-US" baseline="0" dirty="0" smtClean="0"/>
              <a:t> phân loại nhóm các tệp. </a:t>
            </a:r>
            <a:r>
              <a:rPr lang="en-US" baseline="0" dirty="0" err="1" smtClean="0"/>
              <a:t>Những</a:t>
            </a:r>
            <a:r>
              <a:rPr lang="en-US" baseline="0" dirty="0" smtClean="0"/>
              <a:t> ký </a:t>
            </a:r>
            <a:r>
              <a:rPr lang="en-US" baseline="0" dirty="0" err="1" smtClean="0"/>
              <a:t>tự</a:t>
            </a:r>
            <a:r>
              <a:rPr lang="en-US" baseline="0" dirty="0" smtClean="0"/>
              <a:t> đặt biệt </a:t>
            </a:r>
            <a:r>
              <a:rPr lang="en-US" baseline="0" dirty="0" err="1" smtClean="0"/>
              <a:t>này</a:t>
            </a:r>
            <a:r>
              <a:rPr lang="en-US" baseline="0" dirty="0" smtClean="0"/>
              <a:t> gọi </a:t>
            </a:r>
            <a:r>
              <a:rPr lang="en-US" baseline="0" dirty="0" err="1" smtClean="0"/>
              <a:t>là</a:t>
            </a:r>
            <a:r>
              <a:rPr lang="en-US" baseline="0" dirty="0" smtClean="0"/>
              <a:t> wildcard (ký </a:t>
            </a:r>
            <a:r>
              <a:rPr lang="en-US" baseline="0" dirty="0" err="1" smtClean="0"/>
              <a:t>tự</a:t>
            </a:r>
            <a:r>
              <a:rPr lang="en-US" baseline="0" dirty="0" smtClean="0"/>
              <a:t> </a:t>
            </a:r>
            <a:r>
              <a:rPr lang="en-US" baseline="0" dirty="0" err="1" smtClean="0"/>
              <a:t>đại</a:t>
            </a:r>
            <a:r>
              <a:rPr lang="en-US" baseline="0" dirty="0" smtClean="0"/>
              <a:t> diện)</a:t>
            </a:r>
          </a:p>
          <a:p>
            <a:r>
              <a:rPr lang="en-US" dirty="0" smtClean="0"/>
              <a:t>Sử</a:t>
            </a:r>
            <a:r>
              <a:rPr lang="en-US" baseline="0" dirty="0" smtClean="0"/>
              <a:t> </a:t>
            </a:r>
            <a:r>
              <a:rPr lang="en-US" baseline="0" dirty="0" err="1" smtClean="0"/>
              <a:t>dụng</a:t>
            </a:r>
            <a:r>
              <a:rPr lang="en-US" baseline="0" dirty="0" smtClean="0"/>
              <a:t> chúng có </a:t>
            </a:r>
            <a:r>
              <a:rPr lang="en-US" baseline="0" dirty="0" err="1" smtClean="0"/>
              <a:t>thể</a:t>
            </a:r>
            <a:r>
              <a:rPr lang="en-US" baseline="0" dirty="0" smtClean="0"/>
              <a:t> select </a:t>
            </a:r>
            <a:r>
              <a:rPr lang="en-US" baseline="0" dirty="0" err="1" smtClean="0"/>
              <a:t>những</a:t>
            </a:r>
            <a:r>
              <a:rPr lang="en-US" baseline="0" dirty="0" smtClean="0"/>
              <a:t> filename dựa </a:t>
            </a:r>
            <a:r>
              <a:rPr lang="en-US" baseline="0" dirty="0" err="1" smtClean="0"/>
              <a:t>trên</a:t>
            </a:r>
            <a:r>
              <a:rPr lang="en-US" baseline="0" dirty="0" smtClean="0"/>
              <a:t> </a:t>
            </a:r>
            <a:r>
              <a:rPr lang="en-US" baseline="0" dirty="0" err="1" smtClean="0"/>
              <a:t>một</a:t>
            </a:r>
            <a:r>
              <a:rPr lang="en-US" baseline="0" dirty="0" smtClean="0"/>
              <a:t> tập các </a:t>
            </a:r>
            <a:r>
              <a:rPr lang="en-US" baseline="0" dirty="0" err="1" smtClean="0"/>
              <a:t>patten</a:t>
            </a:r>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12</a:t>
            </a:fld>
            <a:endParaRPr lang="en-US"/>
          </a:p>
        </p:txBody>
      </p:sp>
    </p:spTree>
    <p:extLst>
      <p:ext uri="{BB962C8B-B14F-4D97-AF65-F5344CB8AC3E}">
        <p14:creationId xmlns:p14="http://schemas.microsoft.com/office/powerpoint/2010/main" val="406343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Inode sẽ xác định một tệp hoặc một thư mục trên hệ thống tệp và được lưu trữ trong mục nhập tên thư mục (directory entry file)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Khi bạn tạo ra một tệp mới, tệp mới này sẽ được gán với một tên tệp và số Inode. Cả tên tệp và số Inode sẽ được lưu trữ dưới dạng một mục nhập trong cùng một thư mục. Khi bạn tiến hành chạy lệnh ls thì nó sẽ hiển thị cho bạn một danh sách tệp và các số Inode đã được lưu trữ trong một thư mục.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một inode có các metadata sau:</a:t>
            </a:r>
          </a:p>
          <a:p>
            <a:r>
              <a:rPr lang="vi-VN" sz="1200" b="0" i="0" kern="1200" dirty="0" smtClean="0">
                <a:solidFill>
                  <a:schemeClr val="tx1"/>
                </a:solidFill>
                <a:effectLst/>
                <a:latin typeface="+mn-lt"/>
                <a:ea typeface="+mn-ea"/>
                <a:cs typeface="+mn-cs"/>
              </a:rPr>
              <a:t>Dung lượng file tính bằng bytes.</a:t>
            </a:r>
          </a:p>
          <a:p>
            <a:r>
              <a:rPr lang="vi-VN" sz="1200" b="0" i="0" kern="1200" dirty="0" smtClean="0">
                <a:solidFill>
                  <a:schemeClr val="tx1"/>
                </a:solidFill>
                <a:effectLst/>
                <a:latin typeface="+mn-lt"/>
                <a:ea typeface="+mn-ea"/>
                <a:cs typeface="+mn-cs"/>
              </a:rPr>
              <a:t>Device ID : id của thiết bị lưu file.</a:t>
            </a:r>
          </a:p>
          <a:p>
            <a:r>
              <a:rPr lang="vi-VN" sz="1200" b="0" i="0" kern="1200" dirty="0" smtClean="0">
                <a:solidFill>
                  <a:schemeClr val="tx1"/>
                </a:solidFill>
                <a:effectLst/>
                <a:latin typeface="+mn-lt"/>
                <a:ea typeface="+mn-ea"/>
                <a:cs typeface="+mn-cs"/>
              </a:rPr>
              <a:t>User ID : id chủ sở hữu của file.</a:t>
            </a:r>
          </a:p>
          <a:p>
            <a:r>
              <a:rPr lang="vi-VN" sz="1200" b="0" i="0" kern="1200" dirty="0" smtClean="0">
                <a:solidFill>
                  <a:schemeClr val="tx1"/>
                </a:solidFill>
                <a:effectLst/>
                <a:latin typeface="+mn-lt"/>
                <a:ea typeface="+mn-ea"/>
                <a:cs typeface="+mn-cs"/>
              </a:rPr>
              <a:t>Group ID: id nhóm của chủ sở hữu file.</a:t>
            </a:r>
          </a:p>
          <a:p>
            <a:r>
              <a:rPr lang="vi-VN" sz="1200" b="0" i="0" kern="1200" dirty="0" smtClean="0">
                <a:solidFill>
                  <a:schemeClr val="tx1"/>
                </a:solidFill>
                <a:effectLst/>
                <a:latin typeface="+mn-lt"/>
                <a:ea typeface="+mn-ea"/>
                <a:cs typeface="+mn-cs"/>
              </a:rPr>
              <a:t>File mode : gồm kiểu file và cách thức truy cập file.</a:t>
            </a:r>
          </a:p>
          <a:p>
            <a:r>
              <a:rPr lang="vi-VN" sz="1200" b="0" i="0" kern="1200" dirty="0" smtClean="0">
                <a:solidFill>
                  <a:schemeClr val="tx1"/>
                </a:solidFill>
                <a:effectLst/>
                <a:latin typeface="+mn-lt"/>
                <a:ea typeface="+mn-ea"/>
                <a:cs typeface="+mn-cs"/>
              </a:rPr>
              <a:t>Timestamps: các mốc thời gian khi: bản thân inode bị thay đổi (ctime, inode change time), nội dung file thay đổi (mtime, modification time) và lần truy cập mới nhất (atime, access time).</a:t>
            </a:r>
          </a:p>
          <a:p>
            <a:r>
              <a:rPr lang="vi-VN" sz="1200" b="0" i="0" kern="1200" dirty="0" smtClean="0">
                <a:solidFill>
                  <a:schemeClr val="tx1"/>
                </a:solidFill>
                <a:effectLst/>
                <a:latin typeface="+mn-lt"/>
                <a:ea typeface="+mn-ea"/>
                <a:cs typeface="+mn-cs"/>
              </a:rPr>
              <a:t>Link count : số lượng hard links trỏ đến inode. Các con trỏ chỉ đến các blocks trên ổ cứng dùng lưu nội dung file. Các con trỏ cho biết file nằm ở đâu để đọc nội dung.</a:t>
            </a:r>
          </a:p>
          <a:p>
            <a:endParaRPr lang="en-US" dirty="0"/>
          </a:p>
        </p:txBody>
      </p:sp>
      <p:sp>
        <p:nvSpPr>
          <p:cNvPr id="4" name="Slide Number Placeholder 3"/>
          <p:cNvSpPr>
            <a:spLocks noGrp="1"/>
          </p:cNvSpPr>
          <p:nvPr>
            <p:ph type="sldNum" sz="quarter" idx="10"/>
          </p:nvPr>
        </p:nvSpPr>
        <p:spPr/>
        <p:txBody>
          <a:bodyPr/>
          <a:lstStyle/>
          <a:p>
            <a:fld id="{AD4B1B91-68D6-4B97-8540-582233DA5D86}" type="slidenum">
              <a:rPr lang="en-US" smtClean="0"/>
              <a:t>13</a:t>
            </a:fld>
            <a:endParaRPr lang="en-US"/>
          </a:p>
        </p:txBody>
      </p:sp>
    </p:spTree>
    <p:extLst>
      <p:ext uri="{BB962C8B-B14F-4D97-AF65-F5344CB8AC3E}">
        <p14:creationId xmlns:p14="http://schemas.microsoft.com/office/powerpoint/2010/main" val="122640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892E81-E179-4363-93E4-35844C3AFBA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6FFAC-EE70-4F2B-8BB5-FB94942EF5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85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892E81-E179-4363-93E4-35844C3AFBA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347507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892E81-E179-4363-93E4-35844C3AFBA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269205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892E81-E179-4363-93E4-35844C3AFBA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15847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892E81-E179-4363-93E4-35844C3AFBA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6FFAC-EE70-4F2B-8BB5-FB94942EF5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98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892E81-E179-4363-93E4-35844C3AFBA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111677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892E81-E179-4363-93E4-35844C3AFBA3}"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197402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892E81-E179-4363-93E4-35844C3AFBA3}"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330650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892E81-E179-4363-93E4-35844C3AFBA3}" type="datetimeFigureOut">
              <a:rPr lang="en-US" smtClean="0"/>
              <a:t>7/25/2023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352722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892E81-E179-4363-93E4-35844C3AFBA3}" type="datetimeFigureOut">
              <a:rPr lang="en-US" smtClean="0"/>
              <a:t>7/25/2023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76FFAC-EE70-4F2B-8BB5-FB94942EF510}" type="slidenum">
              <a:rPr lang="en-US" smtClean="0"/>
              <a:t>‹#›</a:t>
            </a:fld>
            <a:endParaRPr lang="en-US"/>
          </a:p>
        </p:txBody>
      </p:sp>
    </p:spTree>
    <p:extLst>
      <p:ext uri="{BB962C8B-B14F-4D97-AF65-F5344CB8AC3E}">
        <p14:creationId xmlns:p14="http://schemas.microsoft.com/office/powerpoint/2010/main" val="213672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892E81-E179-4363-93E4-35844C3AFBA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6FFAC-EE70-4F2B-8BB5-FB94942EF510}" type="slidenum">
              <a:rPr lang="en-US" smtClean="0"/>
              <a:t>‹#›</a:t>
            </a:fld>
            <a:endParaRPr lang="en-US"/>
          </a:p>
        </p:txBody>
      </p:sp>
    </p:spTree>
    <p:extLst>
      <p:ext uri="{BB962C8B-B14F-4D97-AF65-F5344CB8AC3E}">
        <p14:creationId xmlns:p14="http://schemas.microsoft.com/office/powerpoint/2010/main" val="240350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892E81-E179-4363-93E4-35844C3AFBA3}" type="datetimeFigureOut">
              <a:rPr lang="en-US" smtClean="0"/>
              <a:t>7/25/2023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76FFAC-EE70-4F2B-8BB5-FB94942EF5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9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File and Directory in Linux</a:t>
            </a:r>
            <a:endParaRPr lang="en-US" sz="7200" dirty="0"/>
          </a:p>
        </p:txBody>
      </p:sp>
    </p:spTree>
    <p:extLst>
      <p:ext uri="{BB962C8B-B14F-4D97-AF65-F5344CB8AC3E}">
        <p14:creationId xmlns:p14="http://schemas.microsoft.com/office/powerpoint/2010/main" val="70606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a:t>
            </a:r>
            <a:endParaRPr lang="en-US" dirty="0"/>
          </a:p>
        </p:txBody>
      </p:sp>
      <p:sp>
        <p:nvSpPr>
          <p:cNvPr id="3" name="Content Placeholder 2"/>
          <p:cNvSpPr>
            <a:spLocks noGrp="1"/>
          </p:cNvSpPr>
          <p:nvPr>
            <p:ph idx="1"/>
          </p:nvPr>
        </p:nvSpPr>
        <p:spPr>
          <a:xfrm>
            <a:off x="1097280" y="1977992"/>
            <a:ext cx="10433785" cy="4131734"/>
          </a:xfrm>
        </p:spPr>
        <p:txBody>
          <a:bodyPr>
            <a:normAutofit/>
          </a:bodyPr>
          <a:lstStyle/>
          <a:p>
            <a:pPr marL="0" indent="0">
              <a:buNone/>
            </a:pPr>
            <a:r>
              <a:rPr lang="en-US" sz="2800" dirty="0"/>
              <a:t>Since the shell uses filenames so much, it provides </a:t>
            </a:r>
            <a:r>
              <a:rPr lang="en-US" sz="2800" dirty="0" smtClean="0"/>
              <a:t>special characters </a:t>
            </a:r>
            <a:r>
              <a:rPr lang="en-US" sz="2800" dirty="0"/>
              <a:t>to help </a:t>
            </a:r>
            <a:r>
              <a:rPr lang="en-US" sz="2800" dirty="0" smtClean="0"/>
              <a:t>rapidly </a:t>
            </a:r>
            <a:r>
              <a:rPr lang="en-US" sz="2800" dirty="0"/>
              <a:t>specify groups of </a:t>
            </a:r>
            <a:r>
              <a:rPr lang="en-US" sz="2800" dirty="0" smtClean="0"/>
              <a:t>filenames (</a:t>
            </a:r>
            <a:r>
              <a:rPr lang="en-US" sz="2800" i="1" dirty="0" smtClean="0"/>
              <a:t>Wildcards</a:t>
            </a:r>
            <a:r>
              <a:rPr lang="en-US" sz="2800" dirty="0" smtClean="0"/>
              <a:t>)</a:t>
            </a:r>
          </a:p>
          <a:p>
            <a:pPr marL="0" indent="0">
              <a:buNone/>
            </a:pPr>
            <a:r>
              <a:rPr lang="en-US" sz="2800" dirty="0" smtClean="0"/>
              <a:t>Using </a:t>
            </a:r>
            <a:r>
              <a:rPr lang="en-US" sz="2800" dirty="0"/>
              <a:t>wildcards </a:t>
            </a:r>
            <a:r>
              <a:rPr lang="en-US" sz="2800" dirty="0" smtClean="0"/>
              <a:t>allow </a:t>
            </a:r>
            <a:r>
              <a:rPr lang="en-US" sz="2800" dirty="0"/>
              <a:t>to </a:t>
            </a:r>
            <a:r>
              <a:rPr lang="en-US" sz="2800" dirty="0" smtClean="0"/>
              <a:t>select filenames </a:t>
            </a:r>
            <a:r>
              <a:rPr lang="en-US" sz="2800" dirty="0"/>
              <a:t>based on patterns of characters.</a:t>
            </a:r>
            <a:r>
              <a:rPr lang="en-US" sz="2800" dirty="0"/>
              <a:t> </a:t>
            </a:r>
            <a:endParaRPr lang="en-US" sz="2800" dirty="0" smtClean="0"/>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559879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a:t>
            </a:r>
            <a:endParaRPr lang="en-US" dirty="0"/>
          </a:p>
        </p:txBody>
      </p:sp>
      <p:pic>
        <p:nvPicPr>
          <p:cNvPr id="4" name="Picture 3"/>
          <p:cNvPicPr>
            <a:picLocks noChangeAspect="1"/>
          </p:cNvPicPr>
          <p:nvPr/>
        </p:nvPicPr>
        <p:blipFill>
          <a:blip r:embed="rId3"/>
          <a:stretch>
            <a:fillRect/>
          </a:stretch>
        </p:blipFill>
        <p:spPr>
          <a:xfrm>
            <a:off x="1097280" y="2118450"/>
            <a:ext cx="10058400" cy="3785045"/>
          </a:xfrm>
          <a:prstGeom prst="rect">
            <a:avLst/>
          </a:prstGeom>
        </p:spPr>
      </p:pic>
    </p:spTree>
    <p:extLst>
      <p:ext uri="{BB962C8B-B14F-4D97-AF65-F5344CB8AC3E}">
        <p14:creationId xmlns:p14="http://schemas.microsoft.com/office/powerpoint/2010/main" val="302459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a:t>
            </a:r>
            <a:endParaRPr lang="en-US" dirty="0"/>
          </a:p>
        </p:txBody>
      </p:sp>
      <p:pic>
        <p:nvPicPr>
          <p:cNvPr id="4" name="Picture 3"/>
          <p:cNvPicPr>
            <a:picLocks noChangeAspect="1"/>
          </p:cNvPicPr>
          <p:nvPr/>
        </p:nvPicPr>
        <p:blipFill>
          <a:blip r:embed="rId3"/>
          <a:stretch>
            <a:fillRect/>
          </a:stretch>
        </p:blipFill>
        <p:spPr>
          <a:xfrm>
            <a:off x="1097281" y="2189135"/>
            <a:ext cx="10058400" cy="3056633"/>
          </a:xfrm>
          <a:prstGeom prst="rect">
            <a:avLst/>
          </a:prstGeom>
        </p:spPr>
      </p:pic>
    </p:spTree>
    <p:extLst>
      <p:ext uri="{BB962C8B-B14F-4D97-AF65-F5344CB8AC3E}">
        <p14:creationId xmlns:p14="http://schemas.microsoft.com/office/powerpoint/2010/main" val="154012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with Hard link and Soft link</a:t>
            </a:r>
          </a:p>
        </p:txBody>
      </p:sp>
      <p:sp>
        <p:nvSpPr>
          <p:cNvPr id="3" name="Content Placeholder 2"/>
          <p:cNvSpPr>
            <a:spLocks noGrp="1"/>
          </p:cNvSpPr>
          <p:nvPr>
            <p:ph idx="1"/>
          </p:nvPr>
        </p:nvSpPr>
        <p:spPr/>
        <p:txBody>
          <a:bodyPr>
            <a:normAutofit/>
          </a:bodyPr>
          <a:lstStyle/>
          <a:p>
            <a:r>
              <a:rPr lang="en-US" sz="3200" dirty="0" err="1" smtClean="0"/>
              <a:t>Inode</a:t>
            </a:r>
            <a:r>
              <a:rPr lang="en-US" sz="3200" dirty="0"/>
              <a:t> </a:t>
            </a:r>
          </a:p>
        </p:txBody>
      </p:sp>
      <p:pic>
        <p:nvPicPr>
          <p:cNvPr id="4" name="Picture 3"/>
          <p:cNvPicPr>
            <a:picLocks noChangeAspect="1"/>
          </p:cNvPicPr>
          <p:nvPr/>
        </p:nvPicPr>
        <p:blipFill>
          <a:blip r:embed="rId3"/>
          <a:stretch>
            <a:fillRect/>
          </a:stretch>
        </p:blipFill>
        <p:spPr>
          <a:xfrm>
            <a:off x="1097280" y="2758206"/>
            <a:ext cx="6220693" cy="3353268"/>
          </a:xfrm>
          <a:prstGeom prst="rect">
            <a:avLst/>
          </a:prstGeom>
        </p:spPr>
      </p:pic>
      <p:sp>
        <p:nvSpPr>
          <p:cNvPr id="5" name="TextBox 4"/>
          <p:cNvSpPr txBox="1"/>
          <p:nvPr/>
        </p:nvSpPr>
        <p:spPr>
          <a:xfrm>
            <a:off x="7467600" y="2252133"/>
            <a:ext cx="3444239" cy="1323439"/>
          </a:xfrm>
          <a:prstGeom prst="rect">
            <a:avLst/>
          </a:prstGeom>
          <a:noFill/>
        </p:spPr>
        <p:txBody>
          <a:bodyPr wrap="square" rtlCol="0">
            <a:spAutoFit/>
          </a:bodyPr>
          <a:lstStyle/>
          <a:p>
            <a:pPr algn="just"/>
            <a:r>
              <a:rPr lang="vi-VN" sz="2000" dirty="0">
                <a:latin typeface="Calibri (Body)"/>
                <a:cs typeface="Calibri" panose="020F0502020204030204" pitchFamily="34" charset="0"/>
              </a:rPr>
              <a:t>Inode xác định file và thuộc tính của </a:t>
            </a:r>
            <a:r>
              <a:rPr lang="vi-VN" sz="2000" dirty="0" smtClean="0">
                <a:latin typeface="Calibri (Body)"/>
                <a:cs typeface="Calibri" panose="020F0502020204030204" pitchFamily="34" charset="0"/>
              </a:rPr>
              <a:t>nó</a:t>
            </a:r>
            <a:r>
              <a:rPr lang="en-US" sz="2000" dirty="0" smtClean="0">
                <a:latin typeface="Calibri (Body)"/>
                <a:cs typeface="Calibri" panose="020F0502020204030204" pitchFamily="34" charset="0"/>
              </a:rPr>
              <a:t>. </a:t>
            </a:r>
            <a:r>
              <a:rPr lang="vi-VN" sz="2000" dirty="0" smtClean="0">
                <a:latin typeface="Calibri (Body)"/>
                <a:cs typeface="Calibri" panose="020F0502020204030204" pitchFamily="34" charset="0"/>
              </a:rPr>
              <a:t>Mỗi </a:t>
            </a:r>
            <a:r>
              <a:rPr lang="vi-VN" sz="2000" dirty="0">
                <a:latin typeface="Calibri (Body)"/>
                <a:cs typeface="Calibri" panose="020F0502020204030204" pitchFamily="34" charset="0"/>
              </a:rPr>
              <a:t>Inode được xác định bởi 1 con số duy nhất trong hệ thống tệp tin.</a:t>
            </a:r>
          </a:p>
        </p:txBody>
      </p:sp>
    </p:spTree>
    <p:extLst>
      <p:ext uri="{BB962C8B-B14F-4D97-AF65-F5344CB8AC3E}">
        <p14:creationId xmlns:p14="http://schemas.microsoft.com/office/powerpoint/2010/main" val="1727861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with Hard link and Soft link</a:t>
            </a:r>
          </a:p>
        </p:txBody>
      </p:sp>
      <p:sp>
        <p:nvSpPr>
          <p:cNvPr id="3" name="Content Placeholder 2"/>
          <p:cNvSpPr>
            <a:spLocks noGrp="1"/>
          </p:cNvSpPr>
          <p:nvPr>
            <p:ph idx="1"/>
          </p:nvPr>
        </p:nvSpPr>
        <p:spPr/>
        <p:txBody>
          <a:bodyPr>
            <a:normAutofit/>
          </a:bodyPr>
          <a:lstStyle/>
          <a:p>
            <a:r>
              <a:rPr lang="en-US" sz="4000" dirty="0" smtClean="0"/>
              <a:t>Hard link</a:t>
            </a:r>
            <a:endParaRPr lang="en-US" sz="4000" dirty="0"/>
          </a:p>
        </p:txBody>
      </p:sp>
      <p:pic>
        <p:nvPicPr>
          <p:cNvPr id="4" name="Picture 3"/>
          <p:cNvPicPr>
            <a:picLocks noChangeAspect="1"/>
          </p:cNvPicPr>
          <p:nvPr/>
        </p:nvPicPr>
        <p:blipFill>
          <a:blip r:embed="rId3"/>
          <a:stretch>
            <a:fillRect/>
          </a:stretch>
        </p:blipFill>
        <p:spPr>
          <a:xfrm>
            <a:off x="1097280" y="2588237"/>
            <a:ext cx="8125084" cy="2476132"/>
          </a:xfrm>
          <a:prstGeom prst="rect">
            <a:avLst/>
          </a:prstGeom>
        </p:spPr>
      </p:pic>
    </p:spTree>
    <p:extLst>
      <p:ext uri="{BB962C8B-B14F-4D97-AF65-F5344CB8AC3E}">
        <p14:creationId xmlns:p14="http://schemas.microsoft.com/office/powerpoint/2010/main" val="281395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with Hard link and Soft link</a:t>
            </a:r>
          </a:p>
        </p:txBody>
      </p:sp>
      <p:sp>
        <p:nvSpPr>
          <p:cNvPr id="3" name="Content Placeholder 2"/>
          <p:cNvSpPr>
            <a:spLocks noGrp="1"/>
          </p:cNvSpPr>
          <p:nvPr>
            <p:ph idx="1"/>
          </p:nvPr>
        </p:nvSpPr>
        <p:spPr/>
        <p:txBody>
          <a:bodyPr>
            <a:normAutofit/>
          </a:bodyPr>
          <a:lstStyle/>
          <a:p>
            <a:r>
              <a:rPr lang="en-US" sz="4000" dirty="0" smtClean="0"/>
              <a:t>Soft link</a:t>
            </a:r>
            <a:endParaRPr lang="en-US" sz="4000" dirty="0"/>
          </a:p>
        </p:txBody>
      </p:sp>
      <p:pic>
        <p:nvPicPr>
          <p:cNvPr id="4" name="Picture 3"/>
          <p:cNvPicPr>
            <a:picLocks noChangeAspect="1"/>
          </p:cNvPicPr>
          <p:nvPr/>
        </p:nvPicPr>
        <p:blipFill>
          <a:blip r:embed="rId3"/>
          <a:stretch>
            <a:fillRect/>
          </a:stretch>
        </p:blipFill>
        <p:spPr>
          <a:xfrm>
            <a:off x="3964434" y="2182405"/>
            <a:ext cx="7592485" cy="3686689"/>
          </a:xfrm>
          <a:prstGeom prst="rect">
            <a:avLst/>
          </a:prstGeom>
        </p:spPr>
      </p:pic>
    </p:spTree>
    <p:extLst>
      <p:ext uri="{BB962C8B-B14F-4D97-AF65-F5344CB8AC3E}">
        <p14:creationId xmlns:p14="http://schemas.microsoft.com/office/powerpoint/2010/main" val="424365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4" name="Content Placeholder 3"/>
          <p:cNvSpPr>
            <a:spLocks noGrp="1"/>
          </p:cNvSpPr>
          <p:nvPr>
            <p:ph idx="1"/>
          </p:nvPr>
        </p:nvSpPr>
        <p:spPr/>
        <p:txBody>
          <a:bodyPr>
            <a:normAutofit/>
          </a:bodyPr>
          <a:lstStyle/>
          <a:p>
            <a:r>
              <a:rPr lang="en-US" sz="3200" dirty="0" smtClean="0"/>
              <a:t>- The commands for working with files and directories</a:t>
            </a:r>
          </a:p>
          <a:p>
            <a:r>
              <a:rPr lang="en-US" sz="3200" dirty="0" smtClean="0"/>
              <a:t>- Wildcard</a:t>
            </a:r>
          </a:p>
          <a:p>
            <a:r>
              <a:rPr lang="en-US" sz="3200" dirty="0" smtClean="0"/>
              <a:t>- Difference with Hard link and Soft link</a:t>
            </a:r>
            <a:endParaRPr lang="en-US" sz="3200" dirty="0"/>
          </a:p>
        </p:txBody>
      </p:sp>
    </p:spTree>
    <p:extLst>
      <p:ext uri="{BB962C8B-B14F-4D97-AF65-F5344CB8AC3E}">
        <p14:creationId xmlns:p14="http://schemas.microsoft.com/office/powerpoint/2010/main" val="884647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3" name="Content Placeholder 2"/>
          <p:cNvSpPr>
            <a:spLocks noGrp="1"/>
          </p:cNvSpPr>
          <p:nvPr>
            <p:ph idx="1"/>
          </p:nvPr>
        </p:nvSpPr>
        <p:spPr/>
        <p:txBody>
          <a:bodyPr>
            <a:normAutofit/>
          </a:bodyPr>
          <a:lstStyle/>
          <a:p>
            <a:r>
              <a:rPr lang="en-US" sz="2800" dirty="0" smtClean="0"/>
              <a:t>The following commands are used to word with files and directories</a:t>
            </a:r>
          </a:p>
          <a:p>
            <a:r>
              <a:rPr lang="en-US" sz="2800" dirty="0" smtClean="0"/>
              <a:t>- </a:t>
            </a:r>
            <a:r>
              <a:rPr lang="en-US" sz="2800" dirty="0" err="1" smtClean="0"/>
              <a:t>cp</a:t>
            </a:r>
            <a:r>
              <a:rPr lang="en-US" sz="2800" dirty="0"/>
              <a:t>	</a:t>
            </a:r>
            <a:r>
              <a:rPr lang="en-US" sz="2800" dirty="0" smtClean="0"/>
              <a:t>	: Copy files and directories</a:t>
            </a:r>
          </a:p>
          <a:p>
            <a:r>
              <a:rPr lang="en-US" sz="2800" dirty="0" smtClean="0"/>
              <a:t>- mv		: Move/rename files and directories </a:t>
            </a:r>
          </a:p>
          <a:p>
            <a:r>
              <a:rPr lang="en-US" sz="2800" dirty="0" smtClean="0"/>
              <a:t>- </a:t>
            </a:r>
            <a:r>
              <a:rPr lang="en-US" sz="2800" dirty="0" err="1" smtClean="0"/>
              <a:t>mkdir</a:t>
            </a:r>
            <a:r>
              <a:rPr lang="en-US" sz="2800" dirty="0" smtClean="0"/>
              <a:t>	: Create directories</a:t>
            </a:r>
          </a:p>
          <a:p>
            <a:r>
              <a:rPr lang="en-US" sz="2800" dirty="0" smtClean="0"/>
              <a:t>- </a:t>
            </a:r>
            <a:r>
              <a:rPr lang="en-US" sz="2800" dirty="0" err="1" smtClean="0"/>
              <a:t>rm</a:t>
            </a:r>
            <a:r>
              <a:rPr lang="en-US" sz="2800" dirty="0" smtClean="0"/>
              <a:t>		: Remove files and directories</a:t>
            </a:r>
          </a:p>
          <a:p>
            <a:r>
              <a:rPr lang="en-US" sz="2800" dirty="0" smtClean="0"/>
              <a:t>- ln		: Create hard and symbolic links</a:t>
            </a:r>
            <a:endParaRPr lang="en-US" sz="2800" dirty="0"/>
          </a:p>
        </p:txBody>
      </p:sp>
    </p:spTree>
    <p:extLst>
      <p:ext uri="{BB962C8B-B14F-4D97-AF65-F5344CB8AC3E}">
        <p14:creationId xmlns:p14="http://schemas.microsoft.com/office/powerpoint/2010/main" val="97330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867" y="1879600"/>
            <a:ext cx="10105813" cy="3989494"/>
          </a:xfrm>
        </p:spPr>
        <p:txBody>
          <a:bodyPr>
            <a:normAutofit/>
          </a:bodyPr>
          <a:lstStyle/>
          <a:p>
            <a:pPr marL="0" indent="0">
              <a:buNone/>
            </a:pPr>
            <a:r>
              <a:rPr lang="en-US" sz="2800" b="1" dirty="0" smtClean="0"/>
              <a:t>	</a:t>
            </a:r>
            <a:r>
              <a:rPr lang="en-US" sz="2800" b="1" dirty="0" err="1" smtClean="0"/>
              <a:t>cp</a:t>
            </a:r>
            <a:r>
              <a:rPr lang="en-US" sz="2800" b="1" dirty="0" smtClean="0"/>
              <a:t> - Copy files and directories</a:t>
            </a:r>
          </a:p>
          <a:p>
            <a:pPr marL="0" indent="0">
              <a:buNone/>
            </a:pPr>
            <a:r>
              <a:rPr lang="en-US" sz="2800" b="1" dirty="0"/>
              <a:t>	</a:t>
            </a:r>
          </a:p>
        </p:txBody>
      </p:sp>
      <p:sp>
        <p:nvSpPr>
          <p:cNvPr id="5" name="Title 1"/>
          <p:cNvSpPr txBox="1">
            <a:spLocks/>
          </p:cNvSpPr>
          <p:nvPr/>
        </p:nvSpPr>
        <p:spPr>
          <a:xfrm>
            <a:off x="1097280" y="304800"/>
            <a:ext cx="10058400" cy="14325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The commands for working with files and directories</a:t>
            </a:r>
            <a:endParaRPr lang="en-US" dirty="0"/>
          </a:p>
        </p:txBody>
      </p:sp>
      <p:sp>
        <p:nvSpPr>
          <p:cNvPr id="6" name="Rectangle 5"/>
          <p:cNvSpPr/>
          <p:nvPr/>
        </p:nvSpPr>
        <p:spPr>
          <a:xfrm>
            <a:off x="1950720" y="2621280"/>
            <a:ext cx="3165290" cy="631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smtClean="0"/>
              <a:t>cp</a:t>
            </a:r>
            <a:r>
              <a:rPr lang="en-US" sz="2800" b="1" dirty="0" smtClean="0"/>
              <a:t> item1 item2</a:t>
            </a:r>
            <a:endParaRPr lang="en-US" sz="2800" b="1" dirty="0"/>
          </a:p>
        </p:txBody>
      </p:sp>
      <p:sp>
        <p:nvSpPr>
          <p:cNvPr id="7" name="TextBox 6"/>
          <p:cNvSpPr txBox="1"/>
          <p:nvPr/>
        </p:nvSpPr>
        <p:spPr>
          <a:xfrm>
            <a:off x="5654040" y="2621280"/>
            <a:ext cx="5897880" cy="707886"/>
          </a:xfrm>
          <a:prstGeom prst="rect">
            <a:avLst/>
          </a:prstGeom>
          <a:noFill/>
        </p:spPr>
        <p:txBody>
          <a:bodyPr wrap="square" rtlCol="0">
            <a:spAutoFit/>
          </a:bodyPr>
          <a:lstStyle/>
          <a:p>
            <a:r>
              <a:rPr lang="en-US" sz="2000" dirty="0" smtClean="0"/>
              <a:t>Copy the single file or directory “item1” to file and directory “item2”. If item2 doesn’t exist, it is created</a:t>
            </a:r>
            <a:endParaRPr lang="en-US" sz="2000" dirty="0"/>
          </a:p>
        </p:txBody>
      </p:sp>
      <p:sp>
        <p:nvSpPr>
          <p:cNvPr id="8" name="TextBox 7"/>
          <p:cNvSpPr txBox="1"/>
          <p:nvPr/>
        </p:nvSpPr>
        <p:spPr>
          <a:xfrm>
            <a:off x="3284220" y="3581085"/>
            <a:ext cx="5120640" cy="400110"/>
          </a:xfrm>
          <a:prstGeom prst="rect">
            <a:avLst/>
          </a:prstGeom>
          <a:noFill/>
        </p:spPr>
        <p:txBody>
          <a:bodyPr wrap="square" rtlCol="0">
            <a:spAutoFit/>
          </a:bodyPr>
          <a:lstStyle/>
          <a:p>
            <a:r>
              <a:rPr lang="en-US" sz="2000" dirty="0" smtClean="0"/>
              <a:t>or</a:t>
            </a:r>
            <a:endParaRPr lang="en-US" sz="2000" dirty="0"/>
          </a:p>
        </p:txBody>
      </p:sp>
      <p:sp>
        <p:nvSpPr>
          <p:cNvPr id="9" name="Rectangle 8"/>
          <p:cNvSpPr/>
          <p:nvPr/>
        </p:nvSpPr>
        <p:spPr>
          <a:xfrm>
            <a:off x="1950720" y="4309794"/>
            <a:ext cx="3165290" cy="63120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b="1" dirty="0" err="1" smtClean="0"/>
              <a:t>cp</a:t>
            </a:r>
            <a:r>
              <a:rPr lang="en-US" sz="2800" b="1" dirty="0" smtClean="0"/>
              <a:t> item… directory</a:t>
            </a:r>
            <a:endParaRPr lang="en-US" sz="2800" b="1" dirty="0"/>
          </a:p>
        </p:txBody>
      </p:sp>
      <p:sp>
        <p:nvSpPr>
          <p:cNvPr id="10" name="TextBox 9"/>
          <p:cNvSpPr txBox="1"/>
          <p:nvPr/>
        </p:nvSpPr>
        <p:spPr>
          <a:xfrm>
            <a:off x="5654040" y="4233114"/>
            <a:ext cx="5501640" cy="707886"/>
          </a:xfrm>
          <a:prstGeom prst="rect">
            <a:avLst/>
          </a:prstGeom>
          <a:noFill/>
        </p:spPr>
        <p:txBody>
          <a:bodyPr wrap="square" rtlCol="0">
            <a:spAutoFit/>
          </a:bodyPr>
          <a:lstStyle/>
          <a:p>
            <a:r>
              <a:rPr lang="en-US" sz="2000" dirty="0" smtClean="0"/>
              <a:t>Copy the multiple item (either files or directories) into the directory . Directory must already exist.</a:t>
            </a:r>
            <a:endParaRPr lang="en-US" sz="2000" dirty="0"/>
          </a:p>
        </p:txBody>
      </p:sp>
    </p:spTree>
    <p:extLst>
      <p:ext uri="{BB962C8B-B14F-4D97-AF65-F5344CB8AC3E}">
        <p14:creationId xmlns:p14="http://schemas.microsoft.com/office/powerpoint/2010/main" val="405166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6" name="Content Placeholder 2"/>
          <p:cNvSpPr>
            <a:spLocks noGrp="1"/>
          </p:cNvSpPr>
          <p:nvPr>
            <p:ph idx="1"/>
          </p:nvPr>
        </p:nvSpPr>
        <p:spPr>
          <a:xfrm>
            <a:off x="1097280" y="1845734"/>
            <a:ext cx="10058400" cy="4023360"/>
          </a:xfrm>
        </p:spPr>
        <p:txBody>
          <a:bodyPr>
            <a:normAutofit/>
          </a:bodyPr>
          <a:lstStyle/>
          <a:p>
            <a:pPr marL="0" indent="0">
              <a:buNone/>
            </a:pPr>
            <a:r>
              <a:rPr lang="en-US" sz="2800" b="1" dirty="0" smtClean="0"/>
              <a:t>	</a:t>
            </a:r>
            <a:r>
              <a:rPr lang="en-US" sz="2800" b="1" dirty="0" err="1" smtClean="0"/>
              <a:t>cp</a:t>
            </a:r>
            <a:r>
              <a:rPr lang="en-US" sz="2800" b="1" dirty="0" smtClean="0"/>
              <a:t> - Copy files and directories</a:t>
            </a:r>
            <a:r>
              <a:rPr lang="en-US" sz="2800" b="1" dirty="0"/>
              <a:t>	</a:t>
            </a:r>
          </a:p>
        </p:txBody>
      </p:sp>
      <p:graphicFrame>
        <p:nvGraphicFramePr>
          <p:cNvPr id="7" name="Table 6"/>
          <p:cNvGraphicFramePr>
            <a:graphicFrameLocks noGrp="1"/>
          </p:cNvGraphicFramePr>
          <p:nvPr>
            <p:extLst>
              <p:ext uri="{D42A27DB-BD31-4B8C-83A1-F6EECF244321}">
                <p14:modId xmlns:p14="http://schemas.microsoft.com/office/powerpoint/2010/main" val="4111346244"/>
              </p:ext>
            </p:extLst>
          </p:nvPr>
        </p:nvGraphicFramePr>
        <p:xfrm>
          <a:off x="1097280" y="2370667"/>
          <a:ext cx="10058400" cy="3819794"/>
        </p:xfrm>
        <a:graphic>
          <a:graphicData uri="http://schemas.openxmlformats.org/drawingml/2006/table">
            <a:tbl>
              <a:tblPr firstRow="1" bandRow="1">
                <a:tableStyleId>{5C22544A-7EE6-4342-B048-85BDC9FD1C3A}</a:tableStyleId>
              </a:tblPr>
              <a:tblGrid>
                <a:gridCol w="1880382">
                  <a:extLst>
                    <a:ext uri="{9D8B030D-6E8A-4147-A177-3AD203B41FA5}">
                      <a16:colId xmlns:a16="http://schemas.microsoft.com/office/drawing/2014/main" val="2849389087"/>
                    </a:ext>
                  </a:extLst>
                </a:gridCol>
                <a:gridCol w="8178018">
                  <a:extLst>
                    <a:ext uri="{9D8B030D-6E8A-4147-A177-3AD203B41FA5}">
                      <a16:colId xmlns:a16="http://schemas.microsoft.com/office/drawing/2014/main" val="2549718876"/>
                    </a:ext>
                  </a:extLst>
                </a:gridCol>
              </a:tblGrid>
              <a:tr h="367219">
                <a:tc>
                  <a:txBody>
                    <a:bodyPr/>
                    <a:lstStyle/>
                    <a:p>
                      <a:pPr algn="ctr"/>
                      <a:r>
                        <a:rPr lang="en-US" sz="1800" dirty="0" smtClean="0"/>
                        <a:t>Option</a:t>
                      </a:r>
                      <a:endParaRPr lang="en-US" sz="1800" dirty="0"/>
                    </a:p>
                  </a:txBody>
                  <a:tcPr/>
                </a:tc>
                <a:tc>
                  <a:txBody>
                    <a:bodyPr/>
                    <a:lstStyle/>
                    <a:p>
                      <a:pPr algn="ctr"/>
                      <a:r>
                        <a:rPr lang="en-US" sz="1800" dirty="0" smtClean="0"/>
                        <a:t>Meaning</a:t>
                      </a:r>
                      <a:endParaRPr lang="en-US" sz="1800" dirty="0"/>
                    </a:p>
                  </a:txBody>
                  <a:tcPr/>
                </a:tc>
                <a:extLst>
                  <a:ext uri="{0D108BD9-81ED-4DB2-BD59-A6C34878D82A}">
                    <a16:rowId xmlns:a16="http://schemas.microsoft.com/office/drawing/2014/main" val="2329800246"/>
                  </a:ext>
                </a:extLst>
              </a:tr>
              <a:tr h="630950">
                <a:tc>
                  <a:txBody>
                    <a:bodyPr/>
                    <a:lstStyle/>
                    <a:p>
                      <a:r>
                        <a:rPr lang="en-US" sz="1800" dirty="0" smtClean="0"/>
                        <a:t>-a,    --archive</a:t>
                      </a:r>
                      <a:endParaRPr lang="en-US" sz="1800" dirty="0"/>
                    </a:p>
                  </a:txBody>
                  <a:tcPr/>
                </a:tc>
                <a:tc>
                  <a:txBody>
                    <a:bodyPr/>
                    <a:lstStyle/>
                    <a:p>
                      <a:r>
                        <a:rPr lang="en-US" sz="1800" b="0" i="0" dirty="0">
                          <a:solidFill>
                            <a:srgbClr val="000000"/>
                          </a:solidFill>
                          <a:effectLst/>
                          <a:latin typeface="LiberationSerif"/>
                        </a:rPr>
                        <a:t>Copy the files and directories and all of their </a:t>
                      </a:r>
                      <a:r>
                        <a:rPr lang="en-US" sz="1800" b="0" i="0" dirty="0" smtClean="0">
                          <a:solidFill>
                            <a:srgbClr val="000000"/>
                          </a:solidFill>
                          <a:effectLst/>
                          <a:latin typeface="LiberationSerif"/>
                        </a:rPr>
                        <a:t>attributes,</a:t>
                      </a:r>
                      <a:r>
                        <a:rPr lang="en-US" sz="1800" b="0" i="0" baseline="0" dirty="0" smtClean="0">
                          <a:solidFill>
                            <a:srgbClr val="000000"/>
                          </a:solidFill>
                          <a:effectLst/>
                          <a:latin typeface="LiberationSerif"/>
                        </a:rPr>
                        <a:t> </a:t>
                      </a:r>
                      <a:r>
                        <a:rPr lang="en-US" sz="1800" b="0" i="0" dirty="0" smtClean="0">
                          <a:solidFill>
                            <a:srgbClr val="000000"/>
                          </a:solidFill>
                          <a:effectLst/>
                          <a:latin typeface="LiberationSerif"/>
                        </a:rPr>
                        <a:t>including </a:t>
                      </a:r>
                      <a:r>
                        <a:rPr lang="en-US" sz="1800" b="0" i="0" dirty="0">
                          <a:solidFill>
                            <a:srgbClr val="000000"/>
                          </a:solidFill>
                          <a:effectLst/>
                          <a:latin typeface="LiberationSerif"/>
                        </a:rPr>
                        <a:t>ownerships and permissions.</a:t>
                      </a:r>
                      <a:endParaRPr lang="en-US" sz="1800" dirty="0">
                        <a:effectLst/>
                      </a:endParaRPr>
                    </a:p>
                  </a:txBody>
                  <a:tcPr anchor="ctr"/>
                </a:tc>
                <a:extLst>
                  <a:ext uri="{0D108BD9-81ED-4DB2-BD59-A6C34878D82A}">
                    <a16:rowId xmlns:a16="http://schemas.microsoft.com/office/drawing/2014/main" val="380331510"/>
                  </a:ext>
                </a:extLst>
              </a:tr>
              <a:tr h="5388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err="1" smtClean="0"/>
                        <a:t>i</a:t>
                      </a:r>
                      <a:r>
                        <a:rPr lang="en-US" sz="1800" dirty="0" smtClean="0"/>
                        <a:t>,    --</a:t>
                      </a:r>
                      <a:r>
                        <a:rPr lang="en-US" sz="1800" b="0" i="0" kern="1200" dirty="0" smtClean="0">
                          <a:solidFill>
                            <a:schemeClr val="dk1"/>
                          </a:solidFill>
                          <a:effectLst/>
                          <a:latin typeface="+mn-lt"/>
                          <a:ea typeface="+mn-ea"/>
                          <a:cs typeface="+mn-cs"/>
                        </a:rPr>
                        <a:t>interactive</a:t>
                      </a:r>
                      <a:r>
                        <a:rPr lang="en-US" dirty="0" smtClean="0"/>
                        <a:t> </a:t>
                      </a:r>
                      <a:endParaRPr lang="en-US" sz="1800" dirty="0" smtClean="0"/>
                    </a:p>
                  </a:txBody>
                  <a:tcPr/>
                </a:tc>
                <a:tc>
                  <a:txBody>
                    <a:bodyPr/>
                    <a:lstStyle/>
                    <a:p>
                      <a:r>
                        <a:rPr lang="en-US" sz="1800" b="0" i="0" kern="1200" dirty="0" smtClean="0">
                          <a:solidFill>
                            <a:schemeClr val="dk1"/>
                          </a:solidFill>
                          <a:effectLst/>
                          <a:latin typeface="+mn-lt"/>
                          <a:ea typeface="+mn-ea"/>
                          <a:cs typeface="+mn-cs"/>
                        </a:rPr>
                        <a:t>Before overwriting an existing file, prompt the user for</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confirmation.</a:t>
                      </a:r>
                      <a:endParaRPr lang="en-US" sz="1800" dirty="0"/>
                    </a:p>
                  </a:txBody>
                  <a:tcPr/>
                </a:tc>
                <a:extLst>
                  <a:ext uri="{0D108BD9-81ED-4DB2-BD59-A6C34878D82A}">
                    <a16:rowId xmlns:a16="http://schemas.microsoft.com/office/drawing/2014/main" val="2374926904"/>
                  </a:ext>
                </a:extLst>
              </a:tr>
              <a:tr h="676958">
                <a:tc>
                  <a:txBody>
                    <a:bodyPr/>
                    <a:lstStyle/>
                    <a:p>
                      <a:r>
                        <a:rPr lang="en-US" sz="1800" dirty="0" smtClean="0"/>
                        <a:t>-r,    --</a:t>
                      </a:r>
                      <a:r>
                        <a:rPr lang="en-US" sz="1800" b="0" i="0" kern="1200" dirty="0" smtClean="0">
                          <a:solidFill>
                            <a:schemeClr val="dk1"/>
                          </a:solidFill>
                          <a:effectLst/>
                          <a:latin typeface="+mn-lt"/>
                          <a:ea typeface="+mn-ea"/>
                          <a:cs typeface="+mn-cs"/>
                        </a:rPr>
                        <a:t>recursive</a:t>
                      </a:r>
                      <a:r>
                        <a:rPr lang="en-US" dirty="0" smtClean="0"/>
                        <a:t> </a:t>
                      </a:r>
                      <a:endParaRPr lang="en-US" sz="1800" dirty="0"/>
                    </a:p>
                  </a:txBody>
                  <a:tcPr/>
                </a:tc>
                <a:tc>
                  <a:txBody>
                    <a:bodyPr/>
                    <a:lstStyle/>
                    <a:p>
                      <a:r>
                        <a:rPr lang="en-US" sz="1800" b="0" i="0" kern="1200" dirty="0" smtClean="0">
                          <a:solidFill>
                            <a:schemeClr val="dk1"/>
                          </a:solidFill>
                          <a:effectLst/>
                          <a:latin typeface="+mn-lt"/>
                          <a:ea typeface="+mn-ea"/>
                          <a:cs typeface="+mn-cs"/>
                        </a:rPr>
                        <a:t>Recursively copy directories and their contents. This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option (or the –a</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option) is required when copying</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directories</a:t>
                      </a:r>
                      <a:r>
                        <a:rPr lang="en-US" dirty="0" smtClean="0"/>
                        <a:t> </a:t>
                      </a:r>
                      <a:endParaRPr lang="en-US" sz="1800" dirty="0"/>
                    </a:p>
                  </a:txBody>
                  <a:tcPr/>
                </a:tc>
                <a:extLst>
                  <a:ext uri="{0D108BD9-81ED-4DB2-BD59-A6C34878D82A}">
                    <a16:rowId xmlns:a16="http://schemas.microsoft.com/office/drawing/2014/main" val="1429616284"/>
                  </a:ext>
                </a:extLst>
              </a:tr>
              <a:tr h="956571">
                <a:tc>
                  <a:txBody>
                    <a:bodyPr/>
                    <a:lstStyle/>
                    <a:p>
                      <a:r>
                        <a:rPr lang="en-US" sz="1800" dirty="0" smtClean="0"/>
                        <a:t>-u,    --update</a:t>
                      </a:r>
                      <a:endParaRPr lang="en-US" sz="1800" dirty="0"/>
                    </a:p>
                  </a:txBody>
                  <a:tcPr/>
                </a:tc>
                <a:tc>
                  <a:txBody>
                    <a:bodyPr/>
                    <a:lstStyle/>
                    <a:p>
                      <a:r>
                        <a:rPr lang="en-US" sz="1800" b="0" i="0" kern="1200" dirty="0" smtClean="0">
                          <a:solidFill>
                            <a:schemeClr val="dk1"/>
                          </a:solidFill>
                          <a:effectLst/>
                          <a:latin typeface="+mn-lt"/>
                          <a:ea typeface="+mn-ea"/>
                          <a:cs typeface="+mn-cs"/>
                        </a:rPr>
                        <a:t>When copying files from one directory to another, only</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copy files that either</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don't exist, or are newer than the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existing corresponding files, in the destination</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directory</a:t>
                      </a:r>
                      <a:r>
                        <a:rPr lang="en-US" dirty="0" smtClean="0"/>
                        <a:t> </a:t>
                      </a:r>
                      <a:endParaRPr lang="en-US" sz="1800" dirty="0"/>
                    </a:p>
                  </a:txBody>
                  <a:tcPr/>
                </a:tc>
                <a:extLst>
                  <a:ext uri="{0D108BD9-81ED-4DB2-BD59-A6C34878D82A}">
                    <a16:rowId xmlns:a16="http://schemas.microsoft.com/office/drawing/2014/main" val="4020794986"/>
                  </a:ext>
                </a:extLst>
              </a:tr>
              <a:tr h="630950">
                <a:tc>
                  <a:txBody>
                    <a:bodyPr/>
                    <a:lstStyle/>
                    <a:p>
                      <a:r>
                        <a:rPr lang="en-US" sz="1800" dirty="0" smtClean="0"/>
                        <a:t>-v,    --</a:t>
                      </a:r>
                      <a:r>
                        <a:rPr lang="en-US" sz="1800" b="0" i="0" kern="1200" dirty="0" smtClean="0">
                          <a:solidFill>
                            <a:schemeClr val="dk1"/>
                          </a:solidFill>
                          <a:effectLst/>
                          <a:latin typeface="+mn-lt"/>
                          <a:ea typeface="+mn-ea"/>
                          <a:cs typeface="+mn-cs"/>
                        </a:rPr>
                        <a:t>verbose</a:t>
                      </a:r>
                      <a:r>
                        <a:rPr lang="en-US" dirty="0" smtClean="0"/>
                        <a:t> </a:t>
                      </a:r>
                      <a:br>
                        <a:rPr lang="en-US" dirty="0" smtClean="0"/>
                      </a:br>
                      <a:endParaRPr lang="en-US" sz="1800" dirty="0"/>
                    </a:p>
                  </a:txBody>
                  <a:tcPr/>
                </a:tc>
                <a:tc>
                  <a:txBody>
                    <a:bodyPr/>
                    <a:lstStyle/>
                    <a:p>
                      <a:r>
                        <a:rPr lang="en-US" sz="1800" b="0" i="0" kern="1200" dirty="0" smtClean="0">
                          <a:solidFill>
                            <a:schemeClr val="dk1"/>
                          </a:solidFill>
                          <a:effectLst/>
                          <a:latin typeface="+mn-lt"/>
                          <a:ea typeface="+mn-ea"/>
                          <a:cs typeface="+mn-cs"/>
                        </a:rPr>
                        <a:t>Display informative messages as the copy is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performed.</a:t>
                      </a:r>
                      <a:r>
                        <a:rPr lang="en-US" dirty="0" smtClean="0"/>
                        <a:t> </a:t>
                      </a:r>
                      <a:endParaRPr lang="en-US" sz="1800" dirty="0"/>
                    </a:p>
                  </a:txBody>
                  <a:tcPr/>
                </a:tc>
                <a:extLst>
                  <a:ext uri="{0D108BD9-81ED-4DB2-BD59-A6C34878D82A}">
                    <a16:rowId xmlns:a16="http://schemas.microsoft.com/office/drawing/2014/main" val="1384104309"/>
                  </a:ext>
                </a:extLst>
              </a:tr>
            </a:tbl>
          </a:graphicData>
        </a:graphic>
      </p:graphicFrame>
    </p:spTree>
    <p:extLst>
      <p:ext uri="{BB962C8B-B14F-4D97-AF65-F5344CB8AC3E}">
        <p14:creationId xmlns:p14="http://schemas.microsoft.com/office/powerpoint/2010/main" val="357188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6" name="Content Placeholder 2"/>
          <p:cNvSpPr>
            <a:spLocks noGrp="1"/>
          </p:cNvSpPr>
          <p:nvPr>
            <p:ph idx="1"/>
          </p:nvPr>
        </p:nvSpPr>
        <p:spPr>
          <a:xfrm>
            <a:off x="990601" y="1889760"/>
            <a:ext cx="10165080" cy="3979334"/>
          </a:xfrm>
        </p:spPr>
        <p:txBody>
          <a:bodyPr>
            <a:normAutofit/>
          </a:bodyPr>
          <a:lstStyle/>
          <a:p>
            <a:pPr marL="0" indent="0">
              <a:buNone/>
            </a:pPr>
            <a:r>
              <a:rPr lang="en-US" sz="2800" b="1" dirty="0" smtClean="0"/>
              <a:t>	mv - Move and rename files</a:t>
            </a:r>
          </a:p>
        </p:txBody>
      </p:sp>
      <p:sp>
        <p:nvSpPr>
          <p:cNvPr id="7" name="Rectangle 6"/>
          <p:cNvSpPr/>
          <p:nvPr/>
        </p:nvSpPr>
        <p:spPr>
          <a:xfrm>
            <a:off x="1950720" y="2621280"/>
            <a:ext cx="3246120" cy="631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smtClean="0"/>
              <a:t>mv item1 item2</a:t>
            </a:r>
            <a:endParaRPr lang="en-US" sz="2800" b="1" dirty="0"/>
          </a:p>
        </p:txBody>
      </p:sp>
      <p:sp>
        <p:nvSpPr>
          <p:cNvPr id="9" name="TextBox 8"/>
          <p:cNvSpPr txBox="1"/>
          <p:nvPr/>
        </p:nvSpPr>
        <p:spPr>
          <a:xfrm>
            <a:off x="3284220" y="3581085"/>
            <a:ext cx="5120640" cy="400110"/>
          </a:xfrm>
          <a:prstGeom prst="rect">
            <a:avLst/>
          </a:prstGeom>
          <a:noFill/>
        </p:spPr>
        <p:txBody>
          <a:bodyPr wrap="square" rtlCol="0">
            <a:spAutoFit/>
          </a:bodyPr>
          <a:lstStyle/>
          <a:p>
            <a:r>
              <a:rPr lang="en-US" sz="2000" dirty="0" smtClean="0"/>
              <a:t>or</a:t>
            </a:r>
            <a:endParaRPr lang="en-US" sz="2000" dirty="0"/>
          </a:p>
        </p:txBody>
      </p:sp>
      <p:sp>
        <p:nvSpPr>
          <p:cNvPr id="10" name="Rectangle 9"/>
          <p:cNvSpPr/>
          <p:nvPr/>
        </p:nvSpPr>
        <p:spPr>
          <a:xfrm>
            <a:off x="1950720" y="4309794"/>
            <a:ext cx="3165290" cy="63120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b="1" dirty="0" smtClean="0"/>
              <a:t>mv item… directory</a:t>
            </a:r>
            <a:endParaRPr lang="en-US" sz="2800" b="1" dirty="0"/>
          </a:p>
        </p:txBody>
      </p:sp>
      <p:graphicFrame>
        <p:nvGraphicFramePr>
          <p:cNvPr id="21" name="Table 20"/>
          <p:cNvGraphicFramePr>
            <a:graphicFrameLocks noGrp="1"/>
          </p:cNvGraphicFramePr>
          <p:nvPr>
            <p:extLst>
              <p:ext uri="{D42A27DB-BD31-4B8C-83A1-F6EECF244321}">
                <p14:modId xmlns:p14="http://schemas.microsoft.com/office/powerpoint/2010/main" val="3954360839"/>
              </p:ext>
            </p:extLst>
          </p:nvPr>
        </p:nvGraphicFramePr>
        <p:xfrm>
          <a:off x="6950512" y="2621280"/>
          <a:ext cx="2370666" cy="2207960"/>
        </p:xfrm>
        <a:graphic>
          <a:graphicData uri="http://schemas.openxmlformats.org/drawingml/2006/table">
            <a:tbl>
              <a:tblPr firstRow="1" bandRow="1">
                <a:tableStyleId>{5C22544A-7EE6-4342-B048-85BDC9FD1C3A}</a:tableStyleId>
              </a:tblPr>
              <a:tblGrid>
                <a:gridCol w="2370666">
                  <a:extLst>
                    <a:ext uri="{9D8B030D-6E8A-4147-A177-3AD203B41FA5}">
                      <a16:colId xmlns:a16="http://schemas.microsoft.com/office/drawing/2014/main" val="2513634787"/>
                    </a:ext>
                  </a:extLst>
                </a:gridCol>
              </a:tblGrid>
              <a:tr h="551990">
                <a:tc>
                  <a:txBody>
                    <a:bodyPr/>
                    <a:lstStyle/>
                    <a:p>
                      <a:pPr algn="ctr"/>
                      <a:r>
                        <a:rPr lang="en-US" sz="2000" dirty="0" smtClean="0"/>
                        <a:t>Option</a:t>
                      </a:r>
                      <a:endParaRPr lang="en-US" sz="2000" dirty="0"/>
                    </a:p>
                  </a:txBody>
                  <a:tcPr/>
                </a:tc>
                <a:extLst>
                  <a:ext uri="{0D108BD9-81ED-4DB2-BD59-A6C34878D82A}">
                    <a16:rowId xmlns:a16="http://schemas.microsoft.com/office/drawing/2014/main" val="3195252729"/>
                  </a:ext>
                </a:extLst>
              </a:tr>
              <a:tr h="5519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i</a:t>
                      </a:r>
                      <a:r>
                        <a:rPr lang="en-US" sz="2000" dirty="0" smtClean="0"/>
                        <a:t>,    --</a:t>
                      </a:r>
                      <a:r>
                        <a:rPr lang="en-US" sz="2000" b="0" i="0" kern="1200" dirty="0" smtClean="0">
                          <a:solidFill>
                            <a:schemeClr val="dk1"/>
                          </a:solidFill>
                          <a:effectLst/>
                          <a:latin typeface="+mn-lt"/>
                          <a:ea typeface="+mn-ea"/>
                          <a:cs typeface="+mn-cs"/>
                        </a:rPr>
                        <a:t>interactive</a:t>
                      </a:r>
                      <a:r>
                        <a:rPr lang="en-US" sz="2000" dirty="0" smtClean="0"/>
                        <a:t> </a:t>
                      </a:r>
                    </a:p>
                  </a:txBody>
                  <a:tcPr/>
                </a:tc>
                <a:extLst>
                  <a:ext uri="{0D108BD9-81ED-4DB2-BD59-A6C34878D82A}">
                    <a16:rowId xmlns:a16="http://schemas.microsoft.com/office/drawing/2014/main" val="250786959"/>
                  </a:ext>
                </a:extLst>
              </a:tr>
              <a:tr h="551990">
                <a:tc>
                  <a:txBody>
                    <a:bodyPr/>
                    <a:lstStyle/>
                    <a:p>
                      <a:r>
                        <a:rPr lang="en-US" sz="2000" dirty="0" smtClean="0"/>
                        <a:t>-u,    --update</a:t>
                      </a:r>
                      <a:endParaRPr lang="en-US" sz="2000" dirty="0"/>
                    </a:p>
                  </a:txBody>
                  <a:tcPr/>
                </a:tc>
                <a:extLst>
                  <a:ext uri="{0D108BD9-81ED-4DB2-BD59-A6C34878D82A}">
                    <a16:rowId xmlns:a16="http://schemas.microsoft.com/office/drawing/2014/main" val="462354406"/>
                  </a:ext>
                </a:extLst>
              </a:tr>
              <a:tr h="551990">
                <a:tc>
                  <a:txBody>
                    <a:bodyPr/>
                    <a:lstStyle/>
                    <a:p>
                      <a:r>
                        <a:rPr lang="en-US" sz="2000" dirty="0" smtClean="0"/>
                        <a:t>-v,    --</a:t>
                      </a:r>
                      <a:r>
                        <a:rPr lang="en-US" sz="2000" b="0" i="0" kern="1200" dirty="0" smtClean="0">
                          <a:solidFill>
                            <a:schemeClr val="dk1"/>
                          </a:solidFill>
                          <a:effectLst/>
                          <a:latin typeface="+mn-lt"/>
                          <a:ea typeface="+mn-ea"/>
                          <a:cs typeface="+mn-cs"/>
                        </a:rPr>
                        <a:t>verbose</a:t>
                      </a:r>
                      <a:r>
                        <a:rPr lang="en-US" sz="2000" dirty="0" smtClean="0"/>
                        <a:t> </a:t>
                      </a:r>
                      <a:endParaRPr lang="en-US" sz="2000" dirty="0"/>
                    </a:p>
                  </a:txBody>
                  <a:tcPr/>
                </a:tc>
                <a:extLst>
                  <a:ext uri="{0D108BD9-81ED-4DB2-BD59-A6C34878D82A}">
                    <a16:rowId xmlns:a16="http://schemas.microsoft.com/office/drawing/2014/main" val="2471407454"/>
                  </a:ext>
                </a:extLst>
              </a:tr>
            </a:tbl>
          </a:graphicData>
        </a:graphic>
      </p:graphicFrame>
    </p:spTree>
    <p:extLst>
      <p:ext uri="{BB962C8B-B14F-4D97-AF65-F5344CB8AC3E}">
        <p14:creationId xmlns:p14="http://schemas.microsoft.com/office/powerpoint/2010/main" val="906298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6" name="Content Placeholder 2"/>
          <p:cNvSpPr>
            <a:spLocks noGrp="1"/>
          </p:cNvSpPr>
          <p:nvPr>
            <p:ph idx="1"/>
          </p:nvPr>
        </p:nvSpPr>
        <p:spPr>
          <a:xfrm>
            <a:off x="962526" y="1844842"/>
            <a:ext cx="10221230" cy="4069170"/>
          </a:xfrm>
        </p:spPr>
        <p:txBody>
          <a:bodyPr>
            <a:normAutofit/>
          </a:bodyPr>
          <a:lstStyle/>
          <a:p>
            <a:pPr marL="0" indent="0">
              <a:buNone/>
            </a:pPr>
            <a:r>
              <a:rPr lang="en-US" sz="2800" b="1" dirty="0" smtClean="0"/>
              <a:t>	</a:t>
            </a:r>
            <a:r>
              <a:rPr lang="en-US" sz="2800" b="1" dirty="0" err="1" smtClean="0"/>
              <a:t>mkdir</a:t>
            </a:r>
            <a:r>
              <a:rPr lang="en-US" sz="2800" b="1" dirty="0" smtClean="0"/>
              <a:t> – Create directories</a:t>
            </a:r>
          </a:p>
        </p:txBody>
      </p:sp>
      <p:sp>
        <p:nvSpPr>
          <p:cNvPr id="7" name="Rectangle 6"/>
          <p:cNvSpPr/>
          <p:nvPr/>
        </p:nvSpPr>
        <p:spPr>
          <a:xfrm>
            <a:off x="1950720" y="2621280"/>
            <a:ext cx="3246120" cy="631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smtClean="0"/>
              <a:t>mkdir</a:t>
            </a:r>
            <a:r>
              <a:rPr lang="en-US" sz="2800" b="1" dirty="0" smtClean="0"/>
              <a:t> directory….</a:t>
            </a:r>
            <a:endParaRPr lang="en-US" sz="2800" b="1" dirty="0"/>
          </a:p>
        </p:txBody>
      </p:sp>
      <p:graphicFrame>
        <p:nvGraphicFramePr>
          <p:cNvPr id="10" name="Table 9"/>
          <p:cNvGraphicFramePr>
            <a:graphicFrameLocks noGrp="1"/>
          </p:cNvGraphicFramePr>
          <p:nvPr>
            <p:extLst>
              <p:ext uri="{D42A27DB-BD31-4B8C-83A1-F6EECF244321}">
                <p14:modId xmlns:p14="http://schemas.microsoft.com/office/powerpoint/2010/main" val="2966471076"/>
              </p:ext>
            </p:extLst>
          </p:nvPr>
        </p:nvGraphicFramePr>
        <p:xfrm>
          <a:off x="5849620" y="2621280"/>
          <a:ext cx="4437380" cy="1737360"/>
        </p:xfrm>
        <a:graphic>
          <a:graphicData uri="http://schemas.openxmlformats.org/drawingml/2006/table">
            <a:tbl>
              <a:tblPr firstRow="1" bandRow="1">
                <a:tableStyleId>{5C22544A-7EE6-4342-B048-85BDC9FD1C3A}</a:tableStyleId>
              </a:tblPr>
              <a:tblGrid>
                <a:gridCol w="4437380">
                  <a:extLst>
                    <a:ext uri="{9D8B030D-6E8A-4147-A177-3AD203B41FA5}">
                      <a16:colId xmlns:a16="http://schemas.microsoft.com/office/drawing/2014/main" val="2237927955"/>
                    </a:ext>
                  </a:extLst>
                </a:gridCol>
              </a:tblGrid>
              <a:tr h="370840">
                <a:tc>
                  <a:txBody>
                    <a:bodyPr/>
                    <a:lstStyle/>
                    <a:p>
                      <a:pPr algn="ctr"/>
                      <a:r>
                        <a:rPr lang="en-US" sz="3200" dirty="0" smtClean="0"/>
                        <a:t>Example</a:t>
                      </a:r>
                      <a:endParaRPr lang="en-US" sz="3200" dirty="0"/>
                    </a:p>
                  </a:txBody>
                  <a:tcPr/>
                </a:tc>
                <a:extLst>
                  <a:ext uri="{0D108BD9-81ED-4DB2-BD59-A6C34878D82A}">
                    <a16:rowId xmlns:a16="http://schemas.microsoft.com/office/drawing/2014/main" val="3877616339"/>
                  </a:ext>
                </a:extLst>
              </a:tr>
              <a:tr h="370840">
                <a:tc>
                  <a:txBody>
                    <a:bodyPr/>
                    <a:lstStyle/>
                    <a:p>
                      <a:r>
                        <a:rPr lang="en-US" sz="3200" dirty="0" err="1" smtClean="0"/>
                        <a:t>mkdir</a:t>
                      </a:r>
                      <a:r>
                        <a:rPr lang="en-US" sz="3200" baseline="0" dirty="0" smtClean="0"/>
                        <a:t> </a:t>
                      </a:r>
                      <a:r>
                        <a:rPr lang="en-US" sz="3200" baseline="0" dirty="0" err="1" smtClean="0"/>
                        <a:t>dir</a:t>
                      </a:r>
                      <a:endParaRPr lang="en-US" sz="3200" dirty="0"/>
                    </a:p>
                  </a:txBody>
                  <a:tcPr/>
                </a:tc>
                <a:extLst>
                  <a:ext uri="{0D108BD9-81ED-4DB2-BD59-A6C34878D82A}">
                    <a16:rowId xmlns:a16="http://schemas.microsoft.com/office/drawing/2014/main" val="2992566362"/>
                  </a:ext>
                </a:extLst>
              </a:tr>
              <a:tr h="370840">
                <a:tc>
                  <a:txBody>
                    <a:bodyPr/>
                    <a:lstStyle/>
                    <a:p>
                      <a:r>
                        <a:rPr lang="en-US" sz="3200" dirty="0" err="1" smtClean="0"/>
                        <a:t>mkdir</a:t>
                      </a:r>
                      <a:r>
                        <a:rPr lang="en-US" sz="3200" baseline="0" dirty="0" smtClean="0"/>
                        <a:t> dir1 dir2 dir3</a:t>
                      </a:r>
                      <a:endParaRPr lang="en-US" sz="3200" dirty="0"/>
                    </a:p>
                  </a:txBody>
                  <a:tcPr/>
                </a:tc>
                <a:extLst>
                  <a:ext uri="{0D108BD9-81ED-4DB2-BD59-A6C34878D82A}">
                    <a16:rowId xmlns:a16="http://schemas.microsoft.com/office/drawing/2014/main" val="4024596547"/>
                  </a:ext>
                </a:extLst>
              </a:tr>
            </a:tbl>
          </a:graphicData>
        </a:graphic>
      </p:graphicFrame>
    </p:spTree>
    <p:extLst>
      <p:ext uri="{BB962C8B-B14F-4D97-AF65-F5344CB8AC3E}">
        <p14:creationId xmlns:p14="http://schemas.microsoft.com/office/powerpoint/2010/main" val="384030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6" name="Content Placeholder 2"/>
          <p:cNvSpPr>
            <a:spLocks noGrp="1"/>
          </p:cNvSpPr>
          <p:nvPr>
            <p:ph idx="1"/>
          </p:nvPr>
        </p:nvSpPr>
        <p:spPr>
          <a:xfrm>
            <a:off x="962526" y="1844842"/>
            <a:ext cx="10221230" cy="4069170"/>
          </a:xfrm>
        </p:spPr>
        <p:txBody>
          <a:bodyPr>
            <a:normAutofit/>
          </a:bodyPr>
          <a:lstStyle/>
          <a:p>
            <a:pPr marL="0" indent="0">
              <a:buNone/>
            </a:pPr>
            <a:r>
              <a:rPr lang="en-US" sz="2800" b="1" dirty="0" smtClean="0"/>
              <a:t>	</a:t>
            </a:r>
            <a:r>
              <a:rPr lang="en-US" sz="2800" b="1" dirty="0" err="1" smtClean="0"/>
              <a:t>rm</a:t>
            </a:r>
            <a:r>
              <a:rPr lang="en-US" sz="2800" b="1" dirty="0" smtClean="0"/>
              <a:t> – Remove files and directories</a:t>
            </a:r>
          </a:p>
        </p:txBody>
      </p:sp>
      <p:sp>
        <p:nvSpPr>
          <p:cNvPr id="7" name="Rectangle 6"/>
          <p:cNvSpPr/>
          <p:nvPr/>
        </p:nvSpPr>
        <p:spPr>
          <a:xfrm>
            <a:off x="1950720" y="2621280"/>
            <a:ext cx="3246120" cy="631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smtClean="0"/>
              <a:t>rm</a:t>
            </a:r>
            <a:r>
              <a:rPr lang="en-US" sz="2800" b="1" dirty="0" smtClean="0"/>
              <a:t> item….</a:t>
            </a:r>
            <a:endParaRPr lang="en-US" sz="2800" b="1" dirty="0"/>
          </a:p>
        </p:txBody>
      </p:sp>
      <p:graphicFrame>
        <p:nvGraphicFramePr>
          <p:cNvPr id="2" name="Table 1"/>
          <p:cNvGraphicFramePr>
            <a:graphicFrameLocks noGrp="1"/>
          </p:cNvGraphicFramePr>
          <p:nvPr>
            <p:extLst>
              <p:ext uri="{D42A27DB-BD31-4B8C-83A1-F6EECF244321}">
                <p14:modId xmlns:p14="http://schemas.microsoft.com/office/powerpoint/2010/main" val="4058826802"/>
              </p:ext>
            </p:extLst>
          </p:nvPr>
        </p:nvGraphicFramePr>
        <p:xfrm>
          <a:off x="1912889" y="3879427"/>
          <a:ext cx="3283952" cy="1981200"/>
        </p:xfrm>
        <a:graphic>
          <a:graphicData uri="http://schemas.openxmlformats.org/drawingml/2006/table">
            <a:tbl>
              <a:tblPr firstRow="1" bandRow="1">
                <a:tableStyleId>{5C22544A-7EE6-4342-B048-85BDC9FD1C3A}</a:tableStyleId>
              </a:tblPr>
              <a:tblGrid>
                <a:gridCol w="3283952">
                  <a:extLst>
                    <a:ext uri="{9D8B030D-6E8A-4147-A177-3AD203B41FA5}">
                      <a16:colId xmlns:a16="http://schemas.microsoft.com/office/drawing/2014/main" val="1740844060"/>
                    </a:ext>
                  </a:extLst>
                </a:gridCol>
              </a:tblGrid>
              <a:tr h="370840">
                <a:tc>
                  <a:txBody>
                    <a:bodyPr/>
                    <a:lstStyle/>
                    <a:p>
                      <a:pPr algn="ctr"/>
                      <a:r>
                        <a:rPr lang="en-US" sz="2000" dirty="0" smtClean="0">
                          <a:latin typeface="+mn-lt"/>
                        </a:rPr>
                        <a:t>Option</a:t>
                      </a:r>
                      <a:endParaRPr lang="en-US" sz="2000" dirty="0">
                        <a:latin typeface="+mn-lt"/>
                      </a:endParaRPr>
                    </a:p>
                  </a:txBody>
                  <a:tcPr/>
                </a:tc>
                <a:extLst>
                  <a:ext uri="{0D108BD9-81ED-4DB2-BD59-A6C34878D82A}">
                    <a16:rowId xmlns:a16="http://schemas.microsoft.com/office/drawing/2014/main" val="2905454159"/>
                  </a:ext>
                </a:extLst>
              </a:tr>
              <a:tr h="370840">
                <a:tc>
                  <a:txBody>
                    <a:bodyPr/>
                    <a:lstStyle/>
                    <a:p>
                      <a:r>
                        <a:rPr lang="en-US" sz="2000" b="0" i="0" smtClean="0">
                          <a:solidFill>
                            <a:srgbClr val="000000"/>
                          </a:solidFill>
                          <a:effectLst/>
                          <a:latin typeface="+mn-lt"/>
                        </a:rPr>
                        <a:t>-i, --interactive</a:t>
                      </a:r>
                      <a:endParaRPr lang="en-US" sz="2000" dirty="0">
                        <a:effectLst/>
                        <a:latin typeface="+mn-lt"/>
                      </a:endParaRPr>
                    </a:p>
                  </a:txBody>
                  <a:tcPr anchor="ctr"/>
                </a:tc>
                <a:extLst>
                  <a:ext uri="{0D108BD9-81ED-4DB2-BD59-A6C34878D82A}">
                    <a16:rowId xmlns:a16="http://schemas.microsoft.com/office/drawing/2014/main" val="3674172608"/>
                  </a:ext>
                </a:extLst>
              </a:tr>
              <a:tr h="370840">
                <a:tc>
                  <a:txBody>
                    <a:bodyPr/>
                    <a:lstStyle/>
                    <a:p>
                      <a:pPr algn="l"/>
                      <a:r>
                        <a:rPr lang="en-US" sz="2000" b="0" i="0" kern="1200" dirty="0" smtClean="0">
                          <a:solidFill>
                            <a:schemeClr val="dk1"/>
                          </a:solidFill>
                          <a:effectLst/>
                          <a:latin typeface="+mn-lt"/>
                          <a:ea typeface="+mn-ea"/>
                          <a:cs typeface="+mn-cs"/>
                        </a:rPr>
                        <a:t>-r, --recursive</a:t>
                      </a:r>
                      <a:r>
                        <a:rPr lang="en-US" sz="2000" dirty="0" smtClean="0">
                          <a:latin typeface="+mn-lt"/>
                        </a:rPr>
                        <a:t> </a:t>
                      </a:r>
                      <a:endParaRPr lang="en-US" sz="2000" dirty="0">
                        <a:latin typeface="+mn-lt"/>
                      </a:endParaRPr>
                    </a:p>
                  </a:txBody>
                  <a:tcPr/>
                </a:tc>
                <a:extLst>
                  <a:ext uri="{0D108BD9-81ED-4DB2-BD59-A6C34878D82A}">
                    <a16:rowId xmlns:a16="http://schemas.microsoft.com/office/drawing/2014/main" val="1280862387"/>
                  </a:ext>
                </a:extLst>
              </a:tr>
              <a:tr h="370840">
                <a:tc>
                  <a:txBody>
                    <a:bodyPr/>
                    <a:lstStyle/>
                    <a:p>
                      <a:pPr algn="l"/>
                      <a:r>
                        <a:rPr lang="en-US" sz="2000" b="0" i="0" kern="1200" dirty="0" smtClean="0">
                          <a:solidFill>
                            <a:schemeClr val="dk1"/>
                          </a:solidFill>
                          <a:effectLst/>
                          <a:latin typeface="+mn-lt"/>
                          <a:ea typeface="+mn-ea"/>
                          <a:cs typeface="+mn-cs"/>
                        </a:rPr>
                        <a:t>-f, --force</a:t>
                      </a:r>
                      <a:r>
                        <a:rPr lang="en-US" sz="2000" dirty="0" smtClean="0">
                          <a:latin typeface="+mn-lt"/>
                        </a:rPr>
                        <a:t> </a:t>
                      </a:r>
                      <a:endParaRPr lang="en-US" sz="2000" dirty="0">
                        <a:latin typeface="+mn-lt"/>
                      </a:endParaRPr>
                    </a:p>
                  </a:txBody>
                  <a:tcPr/>
                </a:tc>
                <a:extLst>
                  <a:ext uri="{0D108BD9-81ED-4DB2-BD59-A6C34878D82A}">
                    <a16:rowId xmlns:a16="http://schemas.microsoft.com/office/drawing/2014/main" val="1991339876"/>
                  </a:ext>
                </a:extLst>
              </a:tr>
              <a:tr h="370840">
                <a:tc>
                  <a:txBody>
                    <a:bodyPr/>
                    <a:lstStyle/>
                    <a:p>
                      <a:pPr algn="l"/>
                      <a:r>
                        <a:rPr lang="en-US" sz="2000" dirty="0" smtClean="0">
                          <a:latin typeface="+mn-lt"/>
                        </a:rPr>
                        <a:t>-</a:t>
                      </a:r>
                      <a:r>
                        <a:rPr lang="en-US" sz="2000" b="0" i="0" kern="1200" dirty="0" smtClean="0">
                          <a:solidFill>
                            <a:schemeClr val="dk1"/>
                          </a:solidFill>
                          <a:effectLst/>
                          <a:latin typeface="+mn-lt"/>
                          <a:ea typeface="+mn-ea"/>
                          <a:cs typeface="+mn-cs"/>
                        </a:rPr>
                        <a:t>v, --verbose</a:t>
                      </a:r>
                      <a:r>
                        <a:rPr lang="en-US" sz="2000" dirty="0" smtClean="0">
                          <a:latin typeface="+mn-lt"/>
                        </a:rPr>
                        <a:t> </a:t>
                      </a:r>
                      <a:endParaRPr lang="en-US" sz="2000" dirty="0">
                        <a:latin typeface="+mn-lt"/>
                      </a:endParaRPr>
                    </a:p>
                  </a:txBody>
                  <a:tcPr/>
                </a:tc>
                <a:extLst>
                  <a:ext uri="{0D108BD9-81ED-4DB2-BD59-A6C34878D82A}">
                    <a16:rowId xmlns:a16="http://schemas.microsoft.com/office/drawing/2014/main" val="545977335"/>
                  </a:ext>
                </a:extLst>
              </a:tr>
            </a:tbl>
          </a:graphicData>
        </a:graphic>
      </p:graphicFrame>
    </p:spTree>
    <p:extLst>
      <p:ext uri="{BB962C8B-B14F-4D97-AF65-F5344CB8AC3E}">
        <p14:creationId xmlns:p14="http://schemas.microsoft.com/office/powerpoint/2010/main" val="3288350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7280" y="304800"/>
            <a:ext cx="10058400" cy="1432560"/>
          </a:xfrm>
        </p:spPr>
        <p:txBody>
          <a:bodyPr/>
          <a:lstStyle/>
          <a:p>
            <a:r>
              <a:rPr lang="en-US" dirty="0"/>
              <a:t>The commands for working with files and directories</a:t>
            </a:r>
          </a:p>
        </p:txBody>
      </p:sp>
      <p:sp>
        <p:nvSpPr>
          <p:cNvPr id="4" name="Content Placeholder 2"/>
          <p:cNvSpPr>
            <a:spLocks noGrp="1"/>
          </p:cNvSpPr>
          <p:nvPr>
            <p:ph idx="1"/>
          </p:nvPr>
        </p:nvSpPr>
        <p:spPr>
          <a:xfrm>
            <a:off x="962526" y="1844842"/>
            <a:ext cx="10221230" cy="4069170"/>
          </a:xfrm>
        </p:spPr>
        <p:txBody>
          <a:bodyPr>
            <a:normAutofit/>
          </a:bodyPr>
          <a:lstStyle/>
          <a:p>
            <a:pPr marL="0" indent="0">
              <a:buNone/>
            </a:pPr>
            <a:r>
              <a:rPr lang="en-US" sz="2800" b="1" dirty="0" smtClean="0"/>
              <a:t>	ln – Create links </a:t>
            </a:r>
          </a:p>
        </p:txBody>
      </p:sp>
      <p:sp>
        <p:nvSpPr>
          <p:cNvPr id="6" name="Rectangle 5"/>
          <p:cNvSpPr/>
          <p:nvPr/>
        </p:nvSpPr>
        <p:spPr>
          <a:xfrm>
            <a:off x="1950720" y="2621280"/>
            <a:ext cx="3246120" cy="631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smtClean="0"/>
              <a:t>ln file link</a:t>
            </a:r>
            <a:endParaRPr lang="en-US" sz="2800" b="1" dirty="0"/>
          </a:p>
        </p:txBody>
      </p:sp>
      <p:sp>
        <p:nvSpPr>
          <p:cNvPr id="7" name="TextBox 6"/>
          <p:cNvSpPr txBox="1"/>
          <p:nvPr/>
        </p:nvSpPr>
        <p:spPr>
          <a:xfrm>
            <a:off x="3284220" y="3581085"/>
            <a:ext cx="5120640" cy="461665"/>
          </a:xfrm>
          <a:prstGeom prst="rect">
            <a:avLst/>
          </a:prstGeom>
          <a:noFill/>
        </p:spPr>
        <p:txBody>
          <a:bodyPr wrap="square" rtlCol="0">
            <a:spAutoFit/>
          </a:bodyPr>
          <a:lstStyle/>
          <a:p>
            <a:r>
              <a:rPr lang="en-US" sz="2400" dirty="0" smtClean="0"/>
              <a:t>or</a:t>
            </a:r>
            <a:endParaRPr lang="en-US" sz="2400" dirty="0"/>
          </a:p>
        </p:txBody>
      </p:sp>
      <p:sp>
        <p:nvSpPr>
          <p:cNvPr id="8" name="Rectangle 7"/>
          <p:cNvSpPr/>
          <p:nvPr/>
        </p:nvSpPr>
        <p:spPr>
          <a:xfrm>
            <a:off x="1950720" y="4309794"/>
            <a:ext cx="3165290" cy="63120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2800" b="1" dirty="0" smtClean="0"/>
              <a:t>ln – s file link</a:t>
            </a:r>
            <a:endParaRPr lang="en-US" sz="2800" b="1" dirty="0"/>
          </a:p>
        </p:txBody>
      </p:sp>
      <p:sp>
        <p:nvSpPr>
          <p:cNvPr id="9" name="TextBox 8"/>
          <p:cNvSpPr txBox="1"/>
          <p:nvPr/>
        </p:nvSpPr>
        <p:spPr>
          <a:xfrm>
            <a:off x="5654040" y="2621280"/>
            <a:ext cx="5897880" cy="707886"/>
          </a:xfrm>
          <a:prstGeom prst="rect">
            <a:avLst/>
          </a:prstGeom>
          <a:noFill/>
        </p:spPr>
        <p:txBody>
          <a:bodyPr wrap="square" rtlCol="0">
            <a:spAutoFit/>
          </a:bodyPr>
          <a:lstStyle/>
          <a:p>
            <a:r>
              <a:rPr lang="en-US" sz="2000" dirty="0"/>
              <a:t>C</a:t>
            </a:r>
            <a:r>
              <a:rPr lang="en-US" sz="2000" dirty="0" smtClean="0"/>
              <a:t>reate </a:t>
            </a:r>
            <a:r>
              <a:rPr lang="en-US" sz="2000" dirty="0"/>
              <a:t>a hard link </a:t>
            </a:r>
            <a:br>
              <a:rPr lang="en-US" sz="2000" dirty="0"/>
            </a:br>
            <a:endParaRPr lang="en-US" sz="2000" dirty="0"/>
          </a:p>
        </p:txBody>
      </p:sp>
      <p:sp>
        <p:nvSpPr>
          <p:cNvPr id="10" name="TextBox 9"/>
          <p:cNvSpPr txBox="1"/>
          <p:nvPr/>
        </p:nvSpPr>
        <p:spPr>
          <a:xfrm>
            <a:off x="5654040" y="4233114"/>
            <a:ext cx="5501640" cy="400110"/>
          </a:xfrm>
          <a:prstGeom prst="rect">
            <a:avLst/>
          </a:prstGeom>
          <a:noFill/>
        </p:spPr>
        <p:txBody>
          <a:bodyPr wrap="square" rtlCol="0">
            <a:spAutoFit/>
          </a:bodyPr>
          <a:lstStyle/>
          <a:p>
            <a:r>
              <a:rPr lang="en-US" sz="2000" dirty="0"/>
              <a:t>C</a:t>
            </a:r>
            <a:r>
              <a:rPr lang="en-US" sz="2000" dirty="0" smtClean="0"/>
              <a:t>reate </a:t>
            </a:r>
            <a:r>
              <a:rPr lang="en-US" sz="2000" dirty="0"/>
              <a:t>a symbolic </a:t>
            </a:r>
            <a:r>
              <a:rPr lang="en-US" sz="2000" dirty="0" smtClean="0"/>
              <a:t>link</a:t>
            </a:r>
            <a:endParaRPr lang="en-US" sz="2000" dirty="0"/>
          </a:p>
        </p:txBody>
      </p:sp>
    </p:spTree>
    <p:extLst>
      <p:ext uri="{BB962C8B-B14F-4D97-AF65-F5344CB8AC3E}">
        <p14:creationId xmlns:p14="http://schemas.microsoft.com/office/powerpoint/2010/main" val="41668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399</TotalTime>
  <Words>1273</Words>
  <Application>Microsoft Office PowerPoint</Application>
  <PresentationFormat>Widescreen</PresentationFormat>
  <Paragraphs>135</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(Body)</vt:lpstr>
      <vt:lpstr>Calibri Light</vt:lpstr>
      <vt:lpstr>LiberationSerif</vt:lpstr>
      <vt:lpstr>Retrospect</vt:lpstr>
      <vt:lpstr>File and Directory in Linux</vt:lpstr>
      <vt:lpstr>Content</vt:lpstr>
      <vt:lpstr>The commands for working with files and directories</vt:lpstr>
      <vt:lpstr>PowerPoint Presentation</vt:lpstr>
      <vt:lpstr>The commands for working with files and directories</vt:lpstr>
      <vt:lpstr>The commands for working with files and directories</vt:lpstr>
      <vt:lpstr>The commands for working with files and directories</vt:lpstr>
      <vt:lpstr>The commands for working with files and directories</vt:lpstr>
      <vt:lpstr>The commands for working with files and directories</vt:lpstr>
      <vt:lpstr>Wildcard</vt:lpstr>
      <vt:lpstr>Wildcard</vt:lpstr>
      <vt:lpstr>Wildcard</vt:lpstr>
      <vt:lpstr>Difference with Hard link and Soft link</vt:lpstr>
      <vt:lpstr>Difference with Hard link and Soft link</vt:lpstr>
      <vt:lpstr>Difference with Hard link and Soft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Directory in Linux</dc:title>
  <dc:creator>NGUYEN THI UOC D20CN10</dc:creator>
  <cp:lastModifiedBy>NGUYEN THI UOC D20CN10</cp:lastModifiedBy>
  <cp:revision>109</cp:revision>
  <dcterms:created xsi:type="dcterms:W3CDTF">2023-07-24T02:26:48Z</dcterms:created>
  <dcterms:modified xsi:type="dcterms:W3CDTF">2023-07-25T13:13:30Z</dcterms:modified>
</cp:coreProperties>
</file>