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58" r:id="rId3"/>
    <p:sldId id="257" r:id="rId4"/>
    <p:sldId id="266" r:id="rId5"/>
    <p:sldId id="275" r:id="rId6"/>
    <p:sldId id="268" r:id="rId7"/>
    <p:sldId id="260" r:id="rId8"/>
    <p:sldId id="273" r:id="rId9"/>
    <p:sldId id="274" r:id="rId10"/>
    <p:sldId id="272" r:id="rId11"/>
    <p:sldId id="259" r:id="rId12"/>
    <p:sldId id="26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374" autoAdjust="0"/>
    <p:restoredTop sz="76724" autoAdjust="0"/>
  </p:normalViewPr>
  <p:slideViewPr>
    <p:cSldViewPr snapToGrid="0">
      <p:cViewPr varScale="1">
        <p:scale>
          <a:sx n="47" d="100"/>
          <a:sy n="47" d="100"/>
        </p:scale>
        <p:origin x="53" y="403"/>
      </p:cViewPr>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F6069E-08ED-4058-A7C3-F640FE0F9B53}" type="datetimeFigureOut">
              <a:rPr lang="en-US" smtClean="0"/>
              <a:t>7/29/2023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4D19F5-269F-4D5C-BFAA-62426A65E7DC}" type="slidenum">
              <a:rPr lang="en-US" smtClean="0"/>
              <a:t>‹#›</a:t>
            </a:fld>
            <a:endParaRPr lang="en-US"/>
          </a:p>
        </p:txBody>
      </p:sp>
    </p:spTree>
    <p:extLst>
      <p:ext uri="{BB962C8B-B14F-4D97-AF65-F5344CB8AC3E}">
        <p14:creationId xmlns:p14="http://schemas.microsoft.com/office/powerpoint/2010/main" val="37043044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vi.wikipedia.org/wiki/Sudo"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Group</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là</a:t>
            </a:r>
            <a:r>
              <a:rPr lang="en-US" sz="1200" b="0" i="0" kern="1200" dirty="0" smtClean="0">
                <a:solidFill>
                  <a:schemeClr val="tx1"/>
                </a:solidFill>
                <a:effectLst/>
                <a:latin typeface="+mn-lt"/>
                <a:ea typeface="+mn-ea"/>
                <a:cs typeface="+mn-cs"/>
              </a:rPr>
              <a:t> thuật ngữ </a:t>
            </a:r>
            <a:r>
              <a:rPr lang="en-US" sz="1200" b="0" i="0" kern="1200" dirty="0" err="1" smtClean="0">
                <a:solidFill>
                  <a:schemeClr val="tx1"/>
                </a:solidFill>
                <a:effectLst/>
                <a:latin typeface="+mn-lt"/>
                <a:ea typeface="+mn-ea"/>
                <a:cs typeface="+mn-cs"/>
              </a:rPr>
              <a:t>chỉ</a:t>
            </a:r>
            <a:r>
              <a:rPr lang="en-US" sz="1200" b="0" i="0" kern="1200" dirty="0" smtClean="0">
                <a:solidFill>
                  <a:schemeClr val="tx1"/>
                </a:solidFill>
                <a:effectLst/>
                <a:latin typeface="+mn-lt"/>
                <a:ea typeface="+mn-ea"/>
                <a:cs typeface="+mn-cs"/>
              </a:rPr>
              <a:t> 1 nhóm tập </a:t>
            </a:r>
            <a:r>
              <a:rPr lang="en-US" sz="1200" b="0" i="0" kern="1200" dirty="0" err="1" smtClean="0">
                <a:solidFill>
                  <a:schemeClr val="tx1"/>
                </a:solidFill>
                <a:effectLst/>
                <a:latin typeface="+mn-lt"/>
                <a:ea typeface="+mn-ea"/>
                <a:cs typeface="+mn-cs"/>
              </a:rPr>
              <a:t>hợp</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của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nhiều</a:t>
            </a:r>
            <a:r>
              <a:rPr lang="en-US" sz="1200" b="0" i="0" kern="1200" dirty="0" smtClean="0">
                <a:solidFill>
                  <a:schemeClr val="tx1"/>
                </a:solidFill>
                <a:effectLst/>
                <a:latin typeface="+mn-lt"/>
                <a:ea typeface="+mn-ea"/>
                <a:cs typeface="+mn-cs"/>
              </a:rPr>
              <a:t> user lại với </a:t>
            </a:r>
            <a:r>
              <a:rPr lang="en-US" sz="1200" b="0" i="0" kern="1200" dirty="0" err="1" smtClean="0">
                <a:solidFill>
                  <a:schemeClr val="tx1"/>
                </a:solidFill>
                <a:effectLst/>
                <a:latin typeface="+mn-lt"/>
                <a:ea typeface="+mn-ea"/>
                <a:cs typeface="+mn-cs"/>
              </a:rPr>
              <a:t>nhau</a:t>
            </a:r>
            <a:r>
              <a:rPr lang="en-US" sz="1200" b="0" i="0" kern="1200" dirty="0" smtClean="0">
                <a:solidFill>
                  <a:schemeClr val="tx1"/>
                </a:solidFill>
                <a:effectLst/>
                <a:latin typeface="+mn-lt"/>
                <a:ea typeface="+mn-ea"/>
                <a:cs typeface="+mn-cs"/>
              </a:rPr>
              <a:t>. Mỗi user </a:t>
            </a:r>
            <a:r>
              <a:rPr lang="en-US" sz="1200" b="0" i="0" kern="1200" dirty="0" err="1" smtClean="0">
                <a:solidFill>
                  <a:schemeClr val="tx1"/>
                </a:solidFill>
                <a:effectLst/>
                <a:latin typeface="+mn-lt"/>
                <a:ea typeface="+mn-ea"/>
                <a:cs typeface="+mn-cs"/>
              </a:rPr>
              <a:t>trên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linux</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bắt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buộc</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phải</a:t>
            </a:r>
            <a:r>
              <a:rPr lang="en-US" sz="1200" b="0" i="0" kern="1200" dirty="0" smtClean="0">
                <a:solidFill>
                  <a:schemeClr val="tx1"/>
                </a:solidFill>
                <a:effectLst/>
                <a:latin typeface="+mn-lt"/>
                <a:ea typeface="+mn-ea"/>
                <a:cs typeface="+mn-cs"/>
              </a:rPr>
              <a:t> thuộc </a:t>
            </a:r>
            <a:r>
              <a:rPr lang="en-US" sz="1200" b="0" i="0" kern="1200" dirty="0" err="1" smtClean="0">
                <a:solidFill>
                  <a:schemeClr val="tx1"/>
                </a:solidFill>
                <a:effectLst/>
                <a:latin typeface="+mn-lt"/>
                <a:ea typeface="+mn-ea"/>
                <a:cs typeface="+mn-cs"/>
              </a:rPr>
              <a:t>một</a:t>
            </a:r>
            <a:r>
              <a:rPr lang="en-US" sz="1200" b="0" i="0" kern="1200" dirty="0" smtClean="0">
                <a:solidFill>
                  <a:schemeClr val="tx1"/>
                </a:solidFill>
                <a:effectLst/>
                <a:latin typeface="+mn-lt"/>
                <a:ea typeface="+mn-ea"/>
                <a:cs typeface="+mn-cs"/>
              </a:rPr>
              <a:t> group chính (gọi </a:t>
            </a:r>
            <a:r>
              <a:rPr lang="en-US" sz="1200" b="0" i="0" kern="1200" dirty="0" err="1" smtClean="0">
                <a:solidFill>
                  <a:schemeClr val="tx1"/>
                </a:solidFill>
                <a:effectLst/>
                <a:latin typeface="+mn-lt"/>
                <a:ea typeface="+mn-ea"/>
                <a:cs typeface="+mn-cs"/>
              </a:rPr>
              <a:t>là</a:t>
            </a:r>
            <a:r>
              <a:rPr lang="en-US" sz="1200" b="0" i="0" kern="1200" dirty="0" smtClean="0">
                <a:solidFill>
                  <a:schemeClr val="tx1"/>
                </a:solidFill>
                <a:effectLst/>
                <a:latin typeface="+mn-lt"/>
                <a:ea typeface="+mn-ea"/>
                <a:cs typeface="+mn-cs"/>
              </a:rPr>
              <a:t> Primary Group), ngoài </a:t>
            </a:r>
            <a:r>
              <a:rPr lang="en-US" sz="1200" b="0" i="0" kern="1200" dirty="0" err="1" smtClean="0">
                <a:solidFill>
                  <a:schemeClr val="tx1"/>
                </a:solidFill>
                <a:effectLst/>
                <a:latin typeface="+mn-lt"/>
                <a:ea typeface="+mn-ea"/>
                <a:cs typeface="+mn-cs"/>
              </a:rPr>
              <a:t>ra</a:t>
            </a:r>
            <a:r>
              <a:rPr lang="en-US" sz="1200" b="0" i="0" kern="1200" dirty="0" smtClean="0">
                <a:solidFill>
                  <a:schemeClr val="tx1"/>
                </a:solidFill>
                <a:effectLst/>
                <a:latin typeface="+mn-lt"/>
                <a:ea typeface="+mn-ea"/>
                <a:cs typeface="+mn-cs"/>
              </a:rPr>
              <a:t> còn có </a:t>
            </a:r>
            <a:r>
              <a:rPr lang="en-US" sz="1200" b="0" i="0" kern="1200" dirty="0" err="1" smtClean="0">
                <a:solidFill>
                  <a:schemeClr val="tx1"/>
                </a:solidFill>
                <a:effectLst/>
                <a:latin typeface="+mn-lt"/>
                <a:ea typeface="+mn-ea"/>
                <a:cs typeface="+mn-cs"/>
              </a:rPr>
              <a:t>thể</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lựa</a:t>
            </a:r>
            <a:r>
              <a:rPr lang="en-US" sz="1200" b="0" i="0" kern="1200" dirty="0" smtClean="0">
                <a:solidFill>
                  <a:schemeClr val="tx1"/>
                </a:solidFill>
                <a:effectLst/>
                <a:latin typeface="+mn-lt"/>
                <a:ea typeface="+mn-ea"/>
                <a:cs typeface="+mn-cs"/>
              </a:rPr>
              <a:t> chọn tham </a:t>
            </a:r>
            <a:r>
              <a:rPr lang="en-US" sz="1200" b="0" i="0" kern="1200" dirty="0" err="1" smtClean="0">
                <a:solidFill>
                  <a:schemeClr val="tx1"/>
                </a:solidFill>
                <a:effectLst/>
                <a:latin typeface="+mn-lt"/>
                <a:ea typeface="+mn-ea"/>
                <a:cs typeface="+mn-cs"/>
              </a:rPr>
              <a:t>gia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vào</a:t>
            </a:r>
            <a:r>
              <a:rPr lang="en-US" sz="1200" b="0" i="0" kern="1200" dirty="0" smtClean="0">
                <a:solidFill>
                  <a:schemeClr val="tx1"/>
                </a:solidFill>
                <a:effectLst/>
                <a:latin typeface="+mn-lt"/>
                <a:ea typeface="+mn-ea"/>
                <a:cs typeface="+mn-cs"/>
              </a:rPr>
              <a:t> các group </a:t>
            </a:r>
            <a:r>
              <a:rPr lang="en-US" sz="1200" b="0" i="0" kern="1200" dirty="0" err="1" smtClean="0">
                <a:solidFill>
                  <a:schemeClr val="tx1"/>
                </a:solidFill>
                <a:effectLst/>
                <a:latin typeface="+mn-lt"/>
                <a:ea typeface="+mn-ea"/>
                <a:cs typeface="+mn-cs"/>
              </a:rPr>
              <a:t>khác</a:t>
            </a:r>
            <a:r>
              <a:rPr lang="en-US" sz="1200" b="0" i="0" kern="1200" dirty="0" smtClean="0">
                <a:solidFill>
                  <a:schemeClr val="tx1"/>
                </a:solidFill>
                <a:effectLst/>
                <a:latin typeface="+mn-lt"/>
                <a:ea typeface="+mn-ea"/>
                <a:cs typeface="+mn-cs"/>
              </a:rPr>
              <a:t> (gọi </a:t>
            </a:r>
            <a:r>
              <a:rPr lang="en-US" sz="1200" b="0" i="0" kern="1200" dirty="0" err="1" smtClean="0">
                <a:solidFill>
                  <a:schemeClr val="tx1"/>
                </a:solidFill>
                <a:effectLst/>
                <a:latin typeface="+mn-lt"/>
                <a:ea typeface="+mn-ea"/>
                <a:cs typeface="+mn-cs"/>
              </a:rPr>
              <a:t>là</a:t>
            </a:r>
            <a:r>
              <a:rPr lang="en-US" sz="1200" b="0" i="0" kern="1200" dirty="0" smtClean="0">
                <a:solidFill>
                  <a:schemeClr val="tx1"/>
                </a:solidFill>
                <a:effectLst/>
                <a:latin typeface="+mn-lt"/>
                <a:ea typeface="+mn-ea"/>
                <a:cs typeface="+mn-cs"/>
              </a:rPr>
              <a:t> Secondary Group).</a:t>
            </a:r>
          </a:p>
          <a:p>
            <a:endParaRPr lang="en-US" dirty="0" smtClean="0"/>
          </a:p>
          <a:p>
            <a:endParaRPr lang="en-US" dirty="0" smtClean="0"/>
          </a:p>
          <a:p>
            <a:r>
              <a:rPr lang="en-US" dirty="0" err="1" smtClean="0"/>
              <a:t>Tùy</a:t>
            </a:r>
            <a:r>
              <a:rPr lang="en-US" baseline="0" dirty="0" smtClean="0"/>
              <a:t> chọn a </a:t>
            </a:r>
            <a:r>
              <a:rPr lang="en-US" baseline="0" dirty="0" err="1" smtClean="0"/>
              <a:t>là</a:t>
            </a:r>
            <a:r>
              <a:rPr lang="en-US" baseline="0" dirty="0" smtClean="0"/>
              <a:t> thêm user </a:t>
            </a:r>
            <a:r>
              <a:rPr lang="en-US" baseline="0" dirty="0" err="1" smtClean="0"/>
              <a:t>vào</a:t>
            </a:r>
            <a:r>
              <a:rPr lang="en-US" baseline="0" dirty="0" smtClean="0"/>
              <a:t> group mới, </a:t>
            </a:r>
            <a:r>
              <a:rPr lang="en-US" baseline="0" dirty="0" err="1" smtClean="0"/>
              <a:t>nếu</a:t>
            </a:r>
            <a:r>
              <a:rPr lang="en-US" baseline="0" dirty="0" smtClean="0"/>
              <a:t> không có option </a:t>
            </a:r>
            <a:r>
              <a:rPr lang="en-US" baseline="0" dirty="0" err="1" smtClean="0"/>
              <a:t>này</a:t>
            </a:r>
            <a:r>
              <a:rPr lang="en-US" baseline="0" dirty="0" smtClean="0"/>
              <a:t> thì sẽ không </a:t>
            </a:r>
            <a:endParaRPr lang="en-US" dirty="0"/>
          </a:p>
        </p:txBody>
      </p:sp>
      <p:sp>
        <p:nvSpPr>
          <p:cNvPr id="4" name="Slide Number Placeholder 3"/>
          <p:cNvSpPr>
            <a:spLocks noGrp="1"/>
          </p:cNvSpPr>
          <p:nvPr>
            <p:ph type="sldNum" sz="quarter" idx="10"/>
          </p:nvPr>
        </p:nvSpPr>
        <p:spPr/>
        <p:txBody>
          <a:bodyPr/>
          <a:lstStyle/>
          <a:p>
            <a:fld id="{C04D19F5-269F-4D5C-BFAA-62426A65E7DC}" type="slidenum">
              <a:rPr lang="en-US" smtClean="0"/>
              <a:t>6</a:t>
            </a:fld>
            <a:endParaRPr lang="en-US"/>
          </a:p>
        </p:txBody>
      </p:sp>
    </p:spTree>
    <p:extLst>
      <p:ext uri="{BB962C8B-B14F-4D97-AF65-F5344CB8AC3E}">
        <p14:creationId xmlns:p14="http://schemas.microsoft.com/office/powerpoint/2010/main" val="29123408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smtClean="0">
                <a:solidFill>
                  <a:schemeClr val="tx1"/>
                </a:solidFill>
                <a:effectLst/>
                <a:latin typeface="+mn-lt"/>
                <a:ea typeface="+mn-ea"/>
                <a:cs typeface="+mn-cs"/>
              </a:rPr>
              <a:t>Tức là, </a:t>
            </a:r>
            <a:r>
              <a:rPr lang="vi-VN" sz="1200" b="0" i="0" u="none" strike="noStrike" kern="1200" dirty="0" smtClean="0">
                <a:solidFill>
                  <a:schemeClr val="tx1"/>
                </a:solidFill>
                <a:effectLst/>
                <a:latin typeface="+mn-lt"/>
                <a:ea typeface="+mn-ea"/>
                <a:cs typeface="+mn-cs"/>
                <a:hlinkClick r:id="rId3"/>
              </a:rPr>
              <a:t>Sudo</a:t>
            </a:r>
            <a:r>
              <a:rPr lang="vi-VN" sz="1200" b="0" i="0" kern="1200" dirty="0" smtClean="0">
                <a:solidFill>
                  <a:schemeClr val="tx1"/>
                </a:solidFill>
                <a:effectLst/>
                <a:latin typeface="+mn-lt"/>
                <a:ea typeface="+mn-ea"/>
                <a:cs typeface="+mn-cs"/>
              </a:rPr>
              <a:t> cho phép thành viên nào đó có thể thực hiện lệnh trong hệ thống dưới quyền của thành viên khác và không cần cấp quyền đặc biệt. Đối với các bản phân phối của Linux thì những hoạt động của Sudo cực kỳ quan trọng.</a:t>
            </a:r>
            <a:endParaRPr lang="en-US" dirty="0"/>
          </a:p>
        </p:txBody>
      </p:sp>
      <p:sp>
        <p:nvSpPr>
          <p:cNvPr id="4" name="Slide Number Placeholder 3"/>
          <p:cNvSpPr>
            <a:spLocks noGrp="1"/>
          </p:cNvSpPr>
          <p:nvPr>
            <p:ph type="sldNum" sz="quarter" idx="10"/>
          </p:nvPr>
        </p:nvSpPr>
        <p:spPr/>
        <p:txBody>
          <a:bodyPr/>
          <a:lstStyle/>
          <a:p>
            <a:fld id="{C04D19F5-269F-4D5C-BFAA-62426A65E7DC}" type="slidenum">
              <a:rPr lang="en-US" smtClean="0"/>
              <a:t>7</a:t>
            </a:fld>
            <a:endParaRPr lang="en-US"/>
          </a:p>
        </p:txBody>
      </p:sp>
    </p:spTree>
    <p:extLst>
      <p:ext uri="{BB962C8B-B14F-4D97-AF65-F5344CB8AC3E}">
        <p14:creationId xmlns:p14="http://schemas.microsoft.com/office/powerpoint/2010/main" val="35965130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smtClean="0">
                <a:solidFill>
                  <a:schemeClr val="tx1"/>
                </a:solidFill>
                <a:effectLst/>
                <a:latin typeface="+mn-lt"/>
                <a:ea typeface="+mn-ea"/>
                <a:cs typeface="+mn-cs"/>
              </a:rPr>
              <a:t>Bảo mật gia tăng: </a:t>
            </a:r>
            <a:endParaRPr lang="en-US" sz="1200" b="0" i="0" kern="1200" dirty="0" smtClean="0">
              <a:solidFill>
                <a:schemeClr val="tx1"/>
              </a:solidFill>
              <a:effectLst/>
              <a:latin typeface="+mn-lt"/>
              <a:ea typeface="+mn-ea"/>
              <a:cs typeface="+mn-cs"/>
            </a:endParaRPr>
          </a:p>
          <a:p>
            <a:r>
              <a:rPr lang="vi-VN" sz="1200" b="0" i="0" kern="1200" dirty="0" smtClean="0">
                <a:solidFill>
                  <a:schemeClr val="tx1"/>
                </a:solidFill>
                <a:effectLst/>
                <a:latin typeface="+mn-lt"/>
                <a:ea typeface="+mn-ea"/>
                <a:cs typeface="+mn-cs"/>
              </a:rPr>
              <a:t>Sudo giúp tăng cường bảo mật bằng cách cho phép người dùng được cấp quyền thực thi các lệnh với quyền superuser mà không cần truy cập trực tiếp vào tài khoản root. Khi sử dụng sudo, người dùng phải xác thực bằng mật khẩu riêng của họ</a:t>
            </a:r>
            <a:endParaRPr lang="en-US" sz="1200" b="0" i="0" kern="1200" dirty="0" smtClean="0">
              <a:solidFill>
                <a:schemeClr val="tx1"/>
              </a:solidFill>
              <a:effectLst/>
              <a:latin typeface="+mn-lt"/>
              <a:ea typeface="+mn-ea"/>
              <a:cs typeface="+mn-cs"/>
            </a:endParaRPr>
          </a:p>
          <a:p>
            <a:endParaRPr lang="vi-VN" sz="1200" b="0" i="0" kern="1200" dirty="0" smtClean="0">
              <a:solidFill>
                <a:schemeClr val="tx1"/>
              </a:solidFill>
              <a:effectLst/>
              <a:latin typeface="+mn-lt"/>
              <a:ea typeface="+mn-ea"/>
              <a:cs typeface="+mn-cs"/>
            </a:endParaRPr>
          </a:p>
          <a:p>
            <a:r>
              <a:rPr lang="vi-VN" sz="1200" b="0" i="0" kern="1200" dirty="0" smtClean="0">
                <a:solidFill>
                  <a:schemeClr val="tx1"/>
                </a:solidFill>
                <a:effectLst/>
                <a:latin typeface="+mn-lt"/>
                <a:ea typeface="+mn-ea"/>
                <a:cs typeface="+mn-cs"/>
              </a:rPr>
              <a:t>Quản lý quyền hạn: Sudo cho phép quản trị viên hệ thống tùy chỉnh cụ thể quyền hạn cho từng người dùng. Chỉ những người dùng cần thiết mới được cấp quyền sudo, giảm khả năng lỗi do sử dụng tài khoản root hoặc quyền cao vô tội vạ.</a:t>
            </a:r>
            <a:endParaRPr lang="en-US" sz="1200" b="0" i="0" kern="1200" dirty="0" smtClean="0">
              <a:solidFill>
                <a:schemeClr val="tx1"/>
              </a:solidFill>
              <a:effectLst/>
              <a:latin typeface="+mn-lt"/>
              <a:ea typeface="+mn-ea"/>
              <a:cs typeface="+mn-cs"/>
            </a:endParaRPr>
          </a:p>
          <a:p>
            <a:endParaRPr lang="vi-VN" sz="1200" b="0" i="0" kern="1200" dirty="0" smtClean="0">
              <a:solidFill>
                <a:schemeClr val="tx1"/>
              </a:solidFill>
              <a:effectLst/>
              <a:latin typeface="+mn-lt"/>
              <a:ea typeface="+mn-ea"/>
              <a:cs typeface="+mn-cs"/>
            </a:endParaRPr>
          </a:p>
          <a:p>
            <a:r>
              <a:rPr lang="vi-VN" sz="1200" b="0" i="0" kern="1200" dirty="0" smtClean="0">
                <a:solidFill>
                  <a:schemeClr val="tx1"/>
                </a:solidFill>
                <a:effectLst/>
                <a:latin typeface="+mn-lt"/>
                <a:ea typeface="+mn-ea"/>
                <a:cs typeface="+mn-cs"/>
              </a:rPr>
              <a:t>Trao quyền tạm thời: Sudo cho phép người dùng thực thi một lệnh với quyền cao tạm thời. Sau khi lệnh được thực thi, quyền hạn sudo sẽ được thu hồi và người dùng sẽ trở lại với quyền thường.</a:t>
            </a:r>
            <a:endParaRPr lang="en-US" sz="1200" b="0" i="0" kern="1200" dirty="0" smtClean="0">
              <a:solidFill>
                <a:schemeClr val="tx1"/>
              </a:solidFill>
              <a:effectLst/>
              <a:latin typeface="+mn-lt"/>
              <a:ea typeface="+mn-ea"/>
              <a:cs typeface="+mn-cs"/>
            </a:endParaRPr>
          </a:p>
          <a:p>
            <a:endParaRPr lang="vi-VN" sz="1200" b="0" i="0" kern="1200" dirty="0" smtClean="0">
              <a:solidFill>
                <a:schemeClr val="tx1"/>
              </a:solidFill>
              <a:effectLst/>
              <a:latin typeface="+mn-lt"/>
              <a:ea typeface="+mn-ea"/>
              <a:cs typeface="+mn-cs"/>
            </a:endParaRPr>
          </a:p>
          <a:p>
            <a:r>
              <a:rPr lang="vi-VN" sz="1200" b="0" i="0" kern="1200" dirty="0" smtClean="0">
                <a:solidFill>
                  <a:schemeClr val="tx1"/>
                </a:solidFill>
                <a:effectLst/>
                <a:latin typeface="+mn-lt"/>
                <a:ea typeface="+mn-ea"/>
                <a:cs typeface="+mn-cs"/>
              </a:rPr>
              <a:t>Kiểm soát truy cập chính xác: </a:t>
            </a:r>
            <a:endParaRPr lang="en-US" sz="1200" b="0" i="0" kern="1200" dirty="0" smtClean="0">
              <a:solidFill>
                <a:schemeClr val="tx1"/>
              </a:solidFill>
              <a:effectLst/>
              <a:latin typeface="+mn-lt"/>
              <a:ea typeface="+mn-ea"/>
              <a:cs typeface="+mn-cs"/>
            </a:endParaRPr>
          </a:p>
          <a:p>
            <a:r>
              <a:rPr lang="vi-VN" sz="1200" b="0" i="0" kern="1200" dirty="0" smtClean="0">
                <a:solidFill>
                  <a:schemeClr val="tx1"/>
                </a:solidFill>
                <a:effectLst/>
                <a:latin typeface="+mn-lt"/>
                <a:ea typeface="+mn-ea"/>
                <a:cs typeface="+mn-cs"/>
              </a:rPr>
              <a:t>Sudo hỗ trợ kiểm soát truy cập chi tiết đối với từng lệnh cụ thể. Quản trị viên có thể xác định chính xác những lệnh nào và nhóm người dùng nào có thể thực thi.</a:t>
            </a:r>
          </a:p>
          <a:p>
            <a:endParaRPr lang="en-US" dirty="0"/>
          </a:p>
        </p:txBody>
      </p:sp>
      <p:sp>
        <p:nvSpPr>
          <p:cNvPr id="4" name="Slide Number Placeholder 3"/>
          <p:cNvSpPr>
            <a:spLocks noGrp="1"/>
          </p:cNvSpPr>
          <p:nvPr>
            <p:ph type="sldNum" sz="quarter" idx="10"/>
          </p:nvPr>
        </p:nvSpPr>
        <p:spPr/>
        <p:txBody>
          <a:bodyPr/>
          <a:lstStyle/>
          <a:p>
            <a:fld id="{C04D19F5-269F-4D5C-BFAA-62426A65E7DC}" type="slidenum">
              <a:rPr lang="en-US" smtClean="0"/>
              <a:t>8</a:t>
            </a:fld>
            <a:endParaRPr lang="en-US"/>
          </a:p>
        </p:txBody>
      </p:sp>
    </p:spTree>
    <p:extLst>
      <p:ext uri="{BB962C8B-B14F-4D97-AF65-F5344CB8AC3E}">
        <p14:creationId xmlns:p14="http://schemas.microsoft.com/office/powerpoint/2010/main" val="33928213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1" i="0" kern="1200" dirty="0" smtClean="0">
                <a:solidFill>
                  <a:schemeClr val="tx1"/>
                </a:solidFill>
                <a:effectLst/>
                <a:latin typeface="+mn-lt"/>
                <a:ea typeface="+mn-ea"/>
                <a:cs typeface="+mn-cs"/>
              </a:rPr>
              <a:t>root ALL=ALL:ALL) ALL</a:t>
            </a:r>
            <a:r>
              <a:rPr lang="vi-VN" sz="1200" b="0" i="0" kern="1200" dirty="0" smtClean="0">
                <a:solidFill>
                  <a:schemeClr val="tx1"/>
                </a:solidFill>
                <a:effectLst/>
                <a:latin typeface="+mn-lt"/>
                <a:ea typeface="+mn-ea"/>
                <a:cs typeface="+mn-cs"/>
              </a:rPr>
              <a:t> – dòng này nghĩa là root user có đặc quyền không giới hạn và có thể chạy bất kỳ lệnh nào trên hệ thống</a:t>
            </a:r>
          </a:p>
          <a:p>
            <a:r>
              <a:rPr lang="vi-VN" sz="1200" b="1" i="0" kern="1200" dirty="0" smtClean="0">
                <a:solidFill>
                  <a:schemeClr val="tx1"/>
                </a:solidFill>
                <a:effectLst/>
                <a:latin typeface="+mn-lt"/>
                <a:ea typeface="+mn-ea"/>
                <a:cs typeface="+mn-cs"/>
              </a:rPr>
              <a:t>%admin ALL=(ALL) ALL</a:t>
            </a:r>
            <a:r>
              <a:rPr lang="vi-VN" sz="1200" b="0" i="0" kern="1200" dirty="0" smtClean="0">
                <a:solidFill>
                  <a:schemeClr val="tx1"/>
                </a:solidFill>
                <a:effectLst/>
                <a:latin typeface="+mn-lt"/>
                <a:ea typeface="+mn-ea"/>
                <a:cs typeface="+mn-cs"/>
              </a:rPr>
              <a:t> – dấu % chỉ định một nhóm. Bất cứ ai trong nhóm quản trị đều có cùng đặc quyền như của root user</a:t>
            </a:r>
          </a:p>
          <a:p>
            <a:r>
              <a:rPr lang="vi-VN" sz="1200" b="1" i="0" kern="1200" dirty="0" smtClean="0">
                <a:solidFill>
                  <a:schemeClr val="tx1"/>
                </a:solidFill>
                <a:effectLst/>
                <a:latin typeface="+mn-lt"/>
                <a:ea typeface="+mn-ea"/>
                <a:cs typeface="+mn-cs"/>
              </a:rPr>
              <a:t>%sudo ALL=(ALL:ALL) ALL</a:t>
            </a:r>
            <a:r>
              <a:rPr lang="vi-VN" sz="1200" b="0" i="0" kern="1200" dirty="0" smtClean="0">
                <a:solidFill>
                  <a:schemeClr val="tx1"/>
                </a:solidFill>
                <a:effectLst/>
                <a:latin typeface="+mn-lt"/>
                <a:ea typeface="+mn-ea"/>
                <a:cs typeface="+mn-cs"/>
              </a:rPr>
              <a:t> – tất cả users trong nhóm sudo có đặc quyền để chạy bất kỳ lệnh nào</a:t>
            </a:r>
          </a:p>
          <a:p>
            <a:endParaRPr lang="en-US" dirty="0"/>
          </a:p>
        </p:txBody>
      </p:sp>
      <p:sp>
        <p:nvSpPr>
          <p:cNvPr id="4" name="Slide Number Placeholder 3"/>
          <p:cNvSpPr>
            <a:spLocks noGrp="1"/>
          </p:cNvSpPr>
          <p:nvPr>
            <p:ph type="sldNum" sz="quarter" idx="10"/>
          </p:nvPr>
        </p:nvSpPr>
        <p:spPr/>
        <p:txBody>
          <a:bodyPr/>
          <a:lstStyle/>
          <a:p>
            <a:fld id="{C04D19F5-269F-4D5C-BFAA-62426A65E7DC}" type="slidenum">
              <a:rPr lang="en-US" smtClean="0"/>
              <a:t>9</a:t>
            </a:fld>
            <a:endParaRPr lang="en-US"/>
          </a:p>
        </p:txBody>
      </p:sp>
    </p:spTree>
    <p:extLst>
      <p:ext uri="{BB962C8B-B14F-4D97-AF65-F5344CB8AC3E}">
        <p14:creationId xmlns:p14="http://schemas.microsoft.com/office/powerpoint/2010/main" val="10701930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1" i="0" kern="1200" dirty="0" smtClean="0">
                <a:solidFill>
                  <a:schemeClr val="tx1"/>
                </a:solidFill>
                <a:effectLst/>
                <a:latin typeface="+mn-lt"/>
                <a:ea typeface="+mn-ea"/>
                <a:cs typeface="+mn-cs"/>
              </a:rPr>
              <a:t>User hệ thống</a:t>
            </a:r>
            <a:r>
              <a:rPr lang="vi-VN" sz="1200" b="0" i="0" kern="1200" dirty="0" smtClean="0">
                <a:solidFill>
                  <a:schemeClr val="tx1"/>
                </a:solidFill>
                <a:effectLst/>
                <a:latin typeface="+mn-lt"/>
                <a:ea typeface="+mn-ea"/>
                <a:cs typeface="+mn-cs"/>
              </a:rPr>
              <a:t>: dùng để thực thi các module, script cần thiết phục vụ cho HĐH.</a:t>
            </a:r>
            <a:br>
              <a:rPr lang="vi-VN" sz="1200" b="0" i="0" kern="1200" dirty="0" smtClean="0">
                <a:solidFill>
                  <a:schemeClr val="tx1"/>
                </a:solidFill>
                <a:effectLst/>
                <a:latin typeface="+mn-lt"/>
                <a:ea typeface="+mn-ea"/>
                <a:cs typeface="+mn-cs"/>
              </a:rPr>
            </a:br>
            <a:r>
              <a:rPr lang="vi-VN" sz="1200" b="1" i="0" kern="1200" dirty="0" smtClean="0">
                <a:solidFill>
                  <a:schemeClr val="tx1"/>
                </a:solidFill>
                <a:effectLst/>
                <a:latin typeface="+mn-lt"/>
                <a:ea typeface="+mn-ea"/>
                <a:cs typeface="+mn-cs"/>
              </a:rPr>
              <a:t>User người dùng</a:t>
            </a:r>
            <a:r>
              <a:rPr lang="vi-VN" sz="1200" b="0" i="0" kern="1200" dirty="0" smtClean="0">
                <a:solidFill>
                  <a:schemeClr val="tx1"/>
                </a:solidFill>
                <a:effectLst/>
                <a:latin typeface="+mn-lt"/>
                <a:ea typeface="+mn-ea"/>
                <a:cs typeface="+mn-cs"/>
              </a:rPr>
              <a:t>: là những tài khoản để login để sử dụng HĐH. Trong các tài khoản</a:t>
            </a:r>
            <a:br>
              <a:rPr lang="vi-VN" sz="1200" b="0" i="0" kern="1200" dirty="0" smtClean="0">
                <a:solidFill>
                  <a:schemeClr val="tx1"/>
                </a:solidFill>
                <a:effectLst/>
                <a:latin typeface="+mn-lt"/>
                <a:ea typeface="+mn-ea"/>
                <a:cs typeface="+mn-cs"/>
              </a:rPr>
            </a:br>
            <a:r>
              <a:rPr lang="vi-VN" sz="1200" b="0" i="0" kern="1200" dirty="0" smtClean="0">
                <a:solidFill>
                  <a:schemeClr val="tx1"/>
                </a:solidFill>
                <a:effectLst/>
                <a:latin typeface="+mn-lt"/>
                <a:ea typeface="+mn-ea"/>
                <a:cs typeface="+mn-cs"/>
              </a:rPr>
              <a:t>user thì tài khoản user root (superuser) là tài khoản quan trọng nhất. Tài khoản này được</a:t>
            </a:r>
            <a:r>
              <a:rPr lang="en-US" sz="1200" b="0" i="0" kern="1200" baseline="0" dirty="0" smtClean="0">
                <a:solidFill>
                  <a:schemeClr val="tx1"/>
                </a:solidFill>
                <a:effectLst/>
                <a:latin typeface="+mn-lt"/>
                <a:ea typeface="+mn-ea"/>
                <a:cs typeface="+mn-cs"/>
              </a:rPr>
              <a:t> </a:t>
            </a:r>
            <a:r>
              <a:rPr lang="vi-VN" sz="1200" b="0" i="0" kern="1200" dirty="0" smtClean="0">
                <a:solidFill>
                  <a:schemeClr val="tx1"/>
                </a:solidFill>
                <a:effectLst/>
                <a:latin typeface="+mn-lt"/>
                <a:ea typeface="+mn-ea"/>
                <a:cs typeface="+mn-cs"/>
              </a:rPr>
              <a:t>tự động tạo ra khi cài đặt linux. Tài khoản này không thể đổi tên hoặc xóa bỏ. User root</a:t>
            </a:r>
            <a:r>
              <a:rPr lang="en-US" sz="1200" b="0" i="0" kern="1200" baseline="0" dirty="0" smtClean="0">
                <a:solidFill>
                  <a:schemeClr val="tx1"/>
                </a:solidFill>
                <a:effectLst/>
                <a:latin typeface="+mn-lt"/>
                <a:ea typeface="+mn-ea"/>
                <a:cs typeface="+mn-cs"/>
              </a:rPr>
              <a:t> </a:t>
            </a:r>
            <a:r>
              <a:rPr lang="vi-VN" sz="1200" b="0" i="0" kern="1200" dirty="0" smtClean="0">
                <a:solidFill>
                  <a:schemeClr val="tx1"/>
                </a:solidFill>
                <a:effectLst/>
                <a:latin typeface="+mn-lt"/>
                <a:ea typeface="+mn-ea"/>
                <a:cs typeface="+mn-cs"/>
              </a:rPr>
              <a:t>còn được gọi là superuser vì có toàn quyền trên hệ thống. Chỉ làm việc với tài</a:t>
            </a:r>
            <a:r>
              <a:rPr lang="en-US" sz="1200" b="0" i="0" kern="1200" baseline="0" dirty="0" smtClean="0">
                <a:solidFill>
                  <a:schemeClr val="tx1"/>
                </a:solidFill>
                <a:effectLst/>
                <a:latin typeface="+mn-lt"/>
                <a:ea typeface="+mn-ea"/>
                <a:cs typeface="+mn-cs"/>
              </a:rPr>
              <a:t> </a:t>
            </a:r>
            <a:r>
              <a:rPr lang="vi-VN" sz="1200" b="0" i="0" kern="1200" dirty="0" smtClean="0">
                <a:solidFill>
                  <a:schemeClr val="tx1"/>
                </a:solidFill>
                <a:effectLst/>
                <a:latin typeface="+mn-lt"/>
                <a:ea typeface="+mn-ea"/>
                <a:cs typeface="+mn-cs"/>
              </a:rPr>
              <a:t>khoản user</a:t>
            </a:r>
            <a:r>
              <a:rPr lang="en-US" sz="1200" b="0" i="0" kern="1200" baseline="0" dirty="0" smtClean="0">
                <a:solidFill>
                  <a:schemeClr val="tx1"/>
                </a:solidFill>
                <a:effectLst/>
                <a:latin typeface="+mn-lt"/>
                <a:ea typeface="+mn-ea"/>
                <a:cs typeface="+mn-cs"/>
              </a:rPr>
              <a:t> </a:t>
            </a:r>
            <a:r>
              <a:rPr lang="vi-VN" sz="1200" b="0" i="0" kern="1200" dirty="0" smtClean="0">
                <a:solidFill>
                  <a:schemeClr val="tx1"/>
                </a:solidFill>
                <a:effectLst/>
                <a:latin typeface="+mn-lt"/>
                <a:ea typeface="+mn-ea"/>
                <a:cs typeface="+mn-cs"/>
              </a:rPr>
              <a:t>root khi muốn thực hiện công tác quản trị hệ thống, trong các trường hợp khác chỉ nên</a:t>
            </a:r>
            <a:r>
              <a:rPr lang="en-US" sz="1200" b="0" i="0" kern="1200" baseline="0" dirty="0" smtClean="0">
                <a:solidFill>
                  <a:schemeClr val="tx1"/>
                </a:solidFill>
                <a:effectLst/>
                <a:latin typeface="+mn-lt"/>
                <a:ea typeface="+mn-ea"/>
                <a:cs typeface="+mn-cs"/>
              </a:rPr>
              <a:t> </a:t>
            </a:r>
            <a:r>
              <a:rPr lang="vi-VN" sz="1200" b="0" i="0" kern="1200" dirty="0" smtClean="0">
                <a:solidFill>
                  <a:schemeClr val="tx1"/>
                </a:solidFill>
                <a:effectLst/>
                <a:latin typeface="+mn-lt"/>
                <a:ea typeface="+mn-ea"/>
                <a:cs typeface="+mn-cs"/>
              </a:rPr>
              <a:t>làm việc với tài khoản user bình thường.</a:t>
            </a:r>
            <a:r>
              <a:rPr lang="vi-VN" dirty="0" smtClean="0"/>
              <a:t> </a:t>
            </a:r>
            <a:br>
              <a:rPr lang="vi-VN" dirty="0" smtClean="0"/>
            </a:br>
            <a:endParaRPr lang="en-US" dirty="0"/>
          </a:p>
        </p:txBody>
      </p:sp>
      <p:sp>
        <p:nvSpPr>
          <p:cNvPr id="4" name="Slide Number Placeholder 3"/>
          <p:cNvSpPr>
            <a:spLocks noGrp="1"/>
          </p:cNvSpPr>
          <p:nvPr>
            <p:ph type="sldNum" sz="quarter" idx="10"/>
          </p:nvPr>
        </p:nvSpPr>
        <p:spPr/>
        <p:txBody>
          <a:bodyPr/>
          <a:lstStyle/>
          <a:p>
            <a:fld id="{C04D19F5-269F-4D5C-BFAA-62426A65E7DC}" type="slidenum">
              <a:rPr lang="en-US" smtClean="0"/>
              <a:t>11</a:t>
            </a:fld>
            <a:endParaRPr lang="en-US"/>
          </a:p>
        </p:txBody>
      </p:sp>
    </p:spTree>
    <p:extLst>
      <p:ext uri="{BB962C8B-B14F-4D97-AF65-F5344CB8AC3E}">
        <p14:creationId xmlns:p14="http://schemas.microsoft.com/office/powerpoint/2010/main" val="29935022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1" i="0" kern="1200" dirty="0" smtClean="0">
                <a:solidFill>
                  <a:schemeClr val="tx1"/>
                </a:solidFill>
                <a:effectLst/>
                <a:latin typeface="+mn-lt"/>
                <a:ea typeface="+mn-ea"/>
                <a:cs typeface="+mn-cs"/>
              </a:rPr>
              <a:t>User hệ thống</a:t>
            </a:r>
            <a:r>
              <a:rPr lang="vi-VN" sz="1200" b="0" i="0" kern="1200" dirty="0" smtClean="0">
                <a:solidFill>
                  <a:schemeClr val="tx1"/>
                </a:solidFill>
                <a:effectLst/>
                <a:latin typeface="+mn-lt"/>
                <a:ea typeface="+mn-ea"/>
                <a:cs typeface="+mn-cs"/>
              </a:rPr>
              <a:t>: dùng để thực thi các module, script cần thiết phục vụ cho HĐH.</a:t>
            </a:r>
            <a:br>
              <a:rPr lang="vi-VN" sz="1200" b="0" i="0" kern="1200" dirty="0" smtClean="0">
                <a:solidFill>
                  <a:schemeClr val="tx1"/>
                </a:solidFill>
                <a:effectLst/>
                <a:latin typeface="+mn-lt"/>
                <a:ea typeface="+mn-ea"/>
                <a:cs typeface="+mn-cs"/>
              </a:rPr>
            </a:br>
            <a:r>
              <a:rPr lang="vi-VN" sz="1200" b="1" i="0" kern="1200" dirty="0" smtClean="0">
                <a:solidFill>
                  <a:schemeClr val="tx1"/>
                </a:solidFill>
                <a:effectLst/>
                <a:latin typeface="+mn-lt"/>
                <a:ea typeface="+mn-ea"/>
                <a:cs typeface="+mn-cs"/>
              </a:rPr>
              <a:t>User người dùng</a:t>
            </a:r>
            <a:r>
              <a:rPr lang="vi-VN" sz="1200" b="0" i="0" kern="1200" dirty="0" smtClean="0">
                <a:solidFill>
                  <a:schemeClr val="tx1"/>
                </a:solidFill>
                <a:effectLst/>
                <a:latin typeface="+mn-lt"/>
                <a:ea typeface="+mn-ea"/>
                <a:cs typeface="+mn-cs"/>
              </a:rPr>
              <a:t>: là những tài khoản để login để sử dụng HĐH. Trong các tài khoản</a:t>
            </a:r>
            <a:br>
              <a:rPr lang="vi-VN" sz="1200" b="0" i="0" kern="1200" dirty="0" smtClean="0">
                <a:solidFill>
                  <a:schemeClr val="tx1"/>
                </a:solidFill>
                <a:effectLst/>
                <a:latin typeface="+mn-lt"/>
                <a:ea typeface="+mn-ea"/>
                <a:cs typeface="+mn-cs"/>
              </a:rPr>
            </a:br>
            <a:r>
              <a:rPr lang="vi-VN" sz="1200" b="0" i="0" kern="1200" dirty="0" smtClean="0">
                <a:solidFill>
                  <a:schemeClr val="tx1"/>
                </a:solidFill>
                <a:effectLst/>
                <a:latin typeface="+mn-lt"/>
                <a:ea typeface="+mn-ea"/>
                <a:cs typeface="+mn-cs"/>
              </a:rPr>
              <a:t>user thì tài khoản user root (superuser) là tài khoản quan trọng nhất. Tài khoản này được</a:t>
            </a:r>
            <a:r>
              <a:rPr lang="en-US" sz="1200" b="0" i="0" kern="1200" baseline="0" dirty="0" smtClean="0">
                <a:solidFill>
                  <a:schemeClr val="tx1"/>
                </a:solidFill>
                <a:effectLst/>
                <a:latin typeface="+mn-lt"/>
                <a:ea typeface="+mn-ea"/>
                <a:cs typeface="+mn-cs"/>
              </a:rPr>
              <a:t> </a:t>
            </a:r>
            <a:r>
              <a:rPr lang="vi-VN" sz="1200" b="0" i="0" kern="1200" dirty="0" smtClean="0">
                <a:solidFill>
                  <a:schemeClr val="tx1"/>
                </a:solidFill>
                <a:effectLst/>
                <a:latin typeface="+mn-lt"/>
                <a:ea typeface="+mn-ea"/>
                <a:cs typeface="+mn-cs"/>
              </a:rPr>
              <a:t>tự động tạo ra khi cài đặt linux. Tài khoản này không thể đổi tên hoặc xóa bỏ. User root</a:t>
            </a:r>
            <a:r>
              <a:rPr lang="en-US" sz="1200" b="0" i="0" kern="1200" baseline="0" dirty="0" smtClean="0">
                <a:solidFill>
                  <a:schemeClr val="tx1"/>
                </a:solidFill>
                <a:effectLst/>
                <a:latin typeface="+mn-lt"/>
                <a:ea typeface="+mn-ea"/>
                <a:cs typeface="+mn-cs"/>
              </a:rPr>
              <a:t> </a:t>
            </a:r>
            <a:r>
              <a:rPr lang="vi-VN" sz="1200" b="0" i="0" kern="1200" dirty="0" smtClean="0">
                <a:solidFill>
                  <a:schemeClr val="tx1"/>
                </a:solidFill>
                <a:effectLst/>
                <a:latin typeface="+mn-lt"/>
                <a:ea typeface="+mn-ea"/>
                <a:cs typeface="+mn-cs"/>
              </a:rPr>
              <a:t>còn được gọi là superuser vì có toàn quyền trên hệ thống. Chỉ làm việc với tài</a:t>
            </a:r>
            <a:r>
              <a:rPr lang="en-US" sz="1200" b="0" i="0" kern="1200" baseline="0" dirty="0" smtClean="0">
                <a:solidFill>
                  <a:schemeClr val="tx1"/>
                </a:solidFill>
                <a:effectLst/>
                <a:latin typeface="+mn-lt"/>
                <a:ea typeface="+mn-ea"/>
                <a:cs typeface="+mn-cs"/>
              </a:rPr>
              <a:t> </a:t>
            </a:r>
            <a:r>
              <a:rPr lang="vi-VN" sz="1200" b="0" i="0" kern="1200" dirty="0" smtClean="0">
                <a:solidFill>
                  <a:schemeClr val="tx1"/>
                </a:solidFill>
                <a:effectLst/>
                <a:latin typeface="+mn-lt"/>
                <a:ea typeface="+mn-ea"/>
                <a:cs typeface="+mn-cs"/>
              </a:rPr>
              <a:t>khoản user</a:t>
            </a:r>
            <a:r>
              <a:rPr lang="en-US" sz="1200" b="0" i="0" kern="1200" baseline="0" dirty="0" smtClean="0">
                <a:solidFill>
                  <a:schemeClr val="tx1"/>
                </a:solidFill>
                <a:effectLst/>
                <a:latin typeface="+mn-lt"/>
                <a:ea typeface="+mn-ea"/>
                <a:cs typeface="+mn-cs"/>
              </a:rPr>
              <a:t> </a:t>
            </a:r>
            <a:r>
              <a:rPr lang="vi-VN" sz="1200" b="0" i="0" kern="1200" dirty="0" smtClean="0">
                <a:solidFill>
                  <a:schemeClr val="tx1"/>
                </a:solidFill>
                <a:effectLst/>
                <a:latin typeface="+mn-lt"/>
                <a:ea typeface="+mn-ea"/>
                <a:cs typeface="+mn-cs"/>
              </a:rPr>
              <a:t>root khi muốn thực hiện công tác quản trị hệ thống, trong các trường hợp khác chỉ nên</a:t>
            </a:r>
            <a:r>
              <a:rPr lang="en-US" sz="1200" b="0" i="0" kern="1200" baseline="0" dirty="0" smtClean="0">
                <a:solidFill>
                  <a:schemeClr val="tx1"/>
                </a:solidFill>
                <a:effectLst/>
                <a:latin typeface="+mn-lt"/>
                <a:ea typeface="+mn-ea"/>
                <a:cs typeface="+mn-cs"/>
              </a:rPr>
              <a:t> </a:t>
            </a:r>
            <a:r>
              <a:rPr lang="vi-VN" sz="1200" b="0" i="0" kern="1200" dirty="0" smtClean="0">
                <a:solidFill>
                  <a:schemeClr val="tx1"/>
                </a:solidFill>
                <a:effectLst/>
                <a:latin typeface="+mn-lt"/>
                <a:ea typeface="+mn-ea"/>
                <a:cs typeface="+mn-cs"/>
              </a:rPr>
              <a:t>làm việc với tài khoản user bình thường.</a:t>
            </a:r>
            <a:r>
              <a:rPr lang="vi-VN" dirty="0" smtClean="0"/>
              <a:t> </a:t>
            </a:r>
            <a:br>
              <a:rPr lang="vi-VN" dirty="0" smtClean="0"/>
            </a:br>
            <a:endParaRPr lang="en-US" dirty="0"/>
          </a:p>
        </p:txBody>
      </p:sp>
      <p:sp>
        <p:nvSpPr>
          <p:cNvPr id="4" name="Slide Number Placeholder 3"/>
          <p:cNvSpPr>
            <a:spLocks noGrp="1"/>
          </p:cNvSpPr>
          <p:nvPr>
            <p:ph type="sldNum" sz="quarter" idx="10"/>
          </p:nvPr>
        </p:nvSpPr>
        <p:spPr/>
        <p:txBody>
          <a:bodyPr/>
          <a:lstStyle/>
          <a:p>
            <a:fld id="{C04D19F5-269F-4D5C-BFAA-62426A65E7DC}" type="slidenum">
              <a:rPr lang="en-US" smtClean="0"/>
              <a:t>12</a:t>
            </a:fld>
            <a:endParaRPr lang="en-US"/>
          </a:p>
        </p:txBody>
      </p:sp>
    </p:spTree>
    <p:extLst>
      <p:ext uri="{BB962C8B-B14F-4D97-AF65-F5344CB8AC3E}">
        <p14:creationId xmlns:p14="http://schemas.microsoft.com/office/powerpoint/2010/main" val="41025319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D067517-BE35-4D33-B5D8-6B6FFB3AE3C0}" type="datetimeFigureOut">
              <a:rPr lang="en-US" smtClean="0"/>
              <a:t>7/29/2023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8F9404-BA00-4829-B861-110CBABE97C8}"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97560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D067517-BE35-4D33-B5D8-6B6FFB3AE3C0}" type="datetimeFigureOut">
              <a:rPr lang="en-US" smtClean="0"/>
              <a:t>7/29/2023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8F9404-BA00-4829-B861-110CBABE97C8}" type="slidenum">
              <a:rPr lang="en-US" smtClean="0"/>
              <a:t>‹#›</a:t>
            </a:fld>
            <a:endParaRPr lang="en-US"/>
          </a:p>
        </p:txBody>
      </p:sp>
    </p:spTree>
    <p:extLst>
      <p:ext uri="{BB962C8B-B14F-4D97-AF65-F5344CB8AC3E}">
        <p14:creationId xmlns:p14="http://schemas.microsoft.com/office/powerpoint/2010/main" val="38218764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D067517-BE35-4D33-B5D8-6B6FFB3AE3C0}" type="datetimeFigureOut">
              <a:rPr lang="en-US" smtClean="0"/>
              <a:t>7/29/2023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8F9404-BA00-4829-B861-110CBABE97C8}" type="slidenum">
              <a:rPr lang="en-US" smtClean="0"/>
              <a:t>‹#›</a:t>
            </a:fld>
            <a:endParaRPr lang="en-US"/>
          </a:p>
        </p:txBody>
      </p:sp>
    </p:spTree>
    <p:extLst>
      <p:ext uri="{BB962C8B-B14F-4D97-AF65-F5344CB8AC3E}">
        <p14:creationId xmlns:p14="http://schemas.microsoft.com/office/powerpoint/2010/main" val="34885071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D067517-BE35-4D33-B5D8-6B6FFB3AE3C0}" type="datetimeFigureOut">
              <a:rPr lang="en-US" smtClean="0"/>
              <a:t>7/29/2023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8F9404-BA00-4829-B861-110CBABE97C8}" type="slidenum">
              <a:rPr lang="en-US" smtClean="0"/>
              <a:t>‹#›</a:t>
            </a:fld>
            <a:endParaRPr lang="en-US"/>
          </a:p>
        </p:txBody>
      </p:sp>
    </p:spTree>
    <p:extLst>
      <p:ext uri="{BB962C8B-B14F-4D97-AF65-F5344CB8AC3E}">
        <p14:creationId xmlns:p14="http://schemas.microsoft.com/office/powerpoint/2010/main" val="21817806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D067517-BE35-4D33-B5D8-6B6FFB3AE3C0}" type="datetimeFigureOut">
              <a:rPr lang="en-US" smtClean="0"/>
              <a:t>7/29/2023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8F9404-BA00-4829-B861-110CBABE97C8}"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6060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D067517-BE35-4D33-B5D8-6B6FFB3AE3C0}" type="datetimeFigureOut">
              <a:rPr lang="en-US" smtClean="0"/>
              <a:t>7/29/2023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8F9404-BA00-4829-B861-110CBABE97C8}" type="slidenum">
              <a:rPr lang="en-US" smtClean="0"/>
              <a:t>‹#›</a:t>
            </a:fld>
            <a:endParaRPr lang="en-US"/>
          </a:p>
        </p:txBody>
      </p:sp>
    </p:spTree>
    <p:extLst>
      <p:ext uri="{BB962C8B-B14F-4D97-AF65-F5344CB8AC3E}">
        <p14:creationId xmlns:p14="http://schemas.microsoft.com/office/powerpoint/2010/main" val="1141758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D067517-BE35-4D33-B5D8-6B6FFB3AE3C0}" type="datetimeFigureOut">
              <a:rPr lang="en-US" smtClean="0"/>
              <a:t>7/29/2023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58F9404-BA00-4829-B861-110CBABE97C8}" type="slidenum">
              <a:rPr lang="en-US" smtClean="0"/>
              <a:t>‹#›</a:t>
            </a:fld>
            <a:endParaRPr lang="en-US"/>
          </a:p>
        </p:txBody>
      </p:sp>
    </p:spTree>
    <p:extLst>
      <p:ext uri="{BB962C8B-B14F-4D97-AF65-F5344CB8AC3E}">
        <p14:creationId xmlns:p14="http://schemas.microsoft.com/office/powerpoint/2010/main" val="37551154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D067517-BE35-4D33-B5D8-6B6FFB3AE3C0}" type="datetimeFigureOut">
              <a:rPr lang="en-US" smtClean="0"/>
              <a:t>7/29/2023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58F9404-BA00-4829-B861-110CBABE97C8}" type="slidenum">
              <a:rPr lang="en-US" smtClean="0"/>
              <a:t>‹#›</a:t>
            </a:fld>
            <a:endParaRPr lang="en-US"/>
          </a:p>
        </p:txBody>
      </p:sp>
    </p:spTree>
    <p:extLst>
      <p:ext uri="{BB962C8B-B14F-4D97-AF65-F5344CB8AC3E}">
        <p14:creationId xmlns:p14="http://schemas.microsoft.com/office/powerpoint/2010/main" val="31530561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D067517-BE35-4D33-B5D8-6B6FFB3AE3C0}" type="datetimeFigureOut">
              <a:rPr lang="en-US" smtClean="0"/>
              <a:t>7/29/2023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F58F9404-BA00-4829-B861-110CBABE97C8}" type="slidenum">
              <a:rPr lang="en-US" smtClean="0"/>
              <a:t>‹#›</a:t>
            </a:fld>
            <a:endParaRPr lang="en-US"/>
          </a:p>
        </p:txBody>
      </p:sp>
    </p:spTree>
    <p:extLst>
      <p:ext uri="{BB962C8B-B14F-4D97-AF65-F5344CB8AC3E}">
        <p14:creationId xmlns:p14="http://schemas.microsoft.com/office/powerpoint/2010/main" val="994979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D067517-BE35-4D33-B5D8-6B6FFB3AE3C0}" type="datetimeFigureOut">
              <a:rPr lang="en-US" smtClean="0"/>
              <a:t>7/29/2023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58F9404-BA00-4829-B861-110CBABE97C8}" type="slidenum">
              <a:rPr lang="en-US" smtClean="0"/>
              <a:t>‹#›</a:t>
            </a:fld>
            <a:endParaRPr lang="en-US"/>
          </a:p>
        </p:txBody>
      </p:sp>
    </p:spTree>
    <p:extLst>
      <p:ext uri="{BB962C8B-B14F-4D97-AF65-F5344CB8AC3E}">
        <p14:creationId xmlns:p14="http://schemas.microsoft.com/office/powerpoint/2010/main" val="4212615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2D067517-BE35-4D33-B5D8-6B6FFB3AE3C0}" type="datetimeFigureOut">
              <a:rPr lang="en-US" smtClean="0"/>
              <a:t>7/29/2023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8F9404-BA00-4829-B861-110CBABE97C8}" type="slidenum">
              <a:rPr lang="en-US" smtClean="0"/>
              <a:t>‹#›</a:t>
            </a:fld>
            <a:endParaRPr lang="en-US"/>
          </a:p>
        </p:txBody>
      </p:sp>
    </p:spTree>
    <p:extLst>
      <p:ext uri="{BB962C8B-B14F-4D97-AF65-F5344CB8AC3E}">
        <p14:creationId xmlns:p14="http://schemas.microsoft.com/office/powerpoint/2010/main" val="24949063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2D067517-BE35-4D33-B5D8-6B6FFB3AE3C0}" type="datetimeFigureOut">
              <a:rPr lang="en-US" smtClean="0"/>
              <a:t>7/29/2023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F58F9404-BA00-4829-B861-110CBABE97C8}"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99560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User and Group in Linux</a:t>
            </a:r>
            <a:endParaRPr lang="en-US" dirty="0"/>
          </a:p>
        </p:txBody>
      </p:sp>
    </p:spTree>
    <p:extLst>
      <p:ext uri="{BB962C8B-B14F-4D97-AF65-F5344CB8AC3E}">
        <p14:creationId xmlns:p14="http://schemas.microsoft.com/office/powerpoint/2010/main" val="4455518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Tìm </a:t>
            </a:r>
            <a:r>
              <a:rPr lang="en-US" dirty="0" err="1" smtClean="0"/>
              <a:t>hiểu</a:t>
            </a:r>
            <a:r>
              <a:rPr lang="en-US" dirty="0" smtClean="0"/>
              <a:t> </a:t>
            </a:r>
            <a:r>
              <a:rPr lang="en-US" dirty="0" err="1" smtClean="0"/>
              <a:t>Sudo</a:t>
            </a:r>
            <a:r>
              <a:rPr lang="en-US" dirty="0" smtClean="0"/>
              <a:t>, cấp quyền </a:t>
            </a:r>
            <a:r>
              <a:rPr lang="en-US" dirty="0" err="1"/>
              <a:t>s</a:t>
            </a:r>
            <a:r>
              <a:rPr lang="en-US" dirty="0" err="1" smtClean="0"/>
              <a:t>udo</a:t>
            </a:r>
            <a:r>
              <a:rPr lang="en-US" dirty="0" smtClean="0"/>
              <a:t> </a:t>
            </a:r>
            <a:r>
              <a:rPr lang="en-US" dirty="0" err="1" smtClean="0"/>
              <a:t>cho</a:t>
            </a:r>
            <a:r>
              <a:rPr lang="en-US" dirty="0" smtClean="0"/>
              <a:t> User</a:t>
            </a:r>
            <a:endParaRPr lang="en-US" dirty="0"/>
          </a:p>
        </p:txBody>
      </p:sp>
      <p:sp>
        <p:nvSpPr>
          <p:cNvPr id="3" name="Content Placeholder 2"/>
          <p:cNvSpPr>
            <a:spLocks noGrp="1"/>
          </p:cNvSpPr>
          <p:nvPr>
            <p:ph idx="1"/>
          </p:nvPr>
        </p:nvSpPr>
        <p:spPr/>
        <p:txBody>
          <a:bodyPr>
            <a:normAutofit/>
          </a:bodyPr>
          <a:lstStyle/>
          <a:p>
            <a:r>
              <a:rPr lang="en-US" sz="2800" b="1" dirty="0" smtClean="0"/>
              <a:t>Cấp quyền </a:t>
            </a:r>
            <a:r>
              <a:rPr lang="en-US" sz="2800" b="1" dirty="0" err="1" smtClean="0"/>
              <a:t>sudo</a:t>
            </a:r>
            <a:r>
              <a:rPr lang="en-US" sz="2800" b="1" dirty="0" smtClean="0"/>
              <a:t> </a:t>
            </a:r>
            <a:r>
              <a:rPr lang="en-US" sz="2800" b="1" dirty="0" err="1" smtClean="0"/>
              <a:t>cho</a:t>
            </a:r>
            <a:r>
              <a:rPr lang="en-US" sz="2800" b="1" dirty="0" smtClean="0"/>
              <a:t> User</a:t>
            </a:r>
          </a:p>
          <a:p>
            <a:endParaRPr lang="en-US" sz="2800" b="1" dirty="0"/>
          </a:p>
          <a:p>
            <a:r>
              <a:rPr lang="en-US" sz="2800" dirty="0" smtClean="0"/>
              <a:t>Thêm User </a:t>
            </a:r>
            <a:r>
              <a:rPr lang="en-US" sz="2800" dirty="0" err="1" smtClean="0"/>
              <a:t>vào</a:t>
            </a:r>
            <a:r>
              <a:rPr lang="en-US" sz="2800" dirty="0" smtClean="0"/>
              <a:t> nhóm </a:t>
            </a:r>
            <a:r>
              <a:rPr lang="en-US" sz="2800" dirty="0" err="1" smtClean="0"/>
              <a:t>Sudo</a:t>
            </a:r>
            <a:r>
              <a:rPr lang="en-US" sz="2800" dirty="0" smtClean="0"/>
              <a:t>:</a:t>
            </a:r>
            <a:r>
              <a:rPr lang="en-US" sz="2800" dirty="0"/>
              <a:t> </a:t>
            </a:r>
            <a:r>
              <a:rPr lang="en-US" sz="2800" b="1" dirty="0" err="1" smtClean="0"/>
              <a:t>adduser</a:t>
            </a:r>
            <a:r>
              <a:rPr lang="en-US" sz="2800" b="1" dirty="0"/>
              <a:t> </a:t>
            </a:r>
            <a:r>
              <a:rPr lang="en-US" sz="2800" b="1" dirty="0" smtClean="0"/>
              <a:t>[username] </a:t>
            </a:r>
            <a:r>
              <a:rPr lang="en-US" sz="2800" b="1" dirty="0" err="1" smtClean="0"/>
              <a:t>sudo</a:t>
            </a:r>
            <a:endParaRPr lang="en-US" sz="2800" b="1" dirty="0" smtClean="0"/>
          </a:p>
          <a:p>
            <a:endParaRPr lang="en-US" sz="2800" b="1" dirty="0"/>
          </a:p>
          <a:p>
            <a:r>
              <a:rPr lang="en-US" sz="2800" b="1" dirty="0" smtClean="0"/>
              <a:t>VD: </a:t>
            </a:r>
            <a:r>
              <a:rPr lang="en-US" sz="2800" b="1" dirty="0" err="1" smtClean="0"/>
              <a:t>adduser</a:t>
            </a:r>
            <a:r>
              <a:rPr lang="en-US" sz="2800" b="1" dirty="0" smtClean="0"/>
              <a:t> toe </a:t>
            </a:r>
            <a:r>
              <a:rPr lang="en-US" sz="2800" b="1" dirty="0" err="1" smtClean="0"/>
              <a:t>sudo</a:t>
            </a:r>
            <a:r>
              <a:rPr lang="en-US" sz="2800" b="1" smtClean="0"/>
              <a:t>  </a:t>
            </a:r>
            <a:endParaRPr lang="en-US" sz="2800" b="1" dirty="0" smtClean="0"/>
          </a:p>
        </p:txBody>
      </p:sp>
    </p:spTree>
    <p:extLst>
      <p:ext uri="{BB962C8B-B14F-4D97-AF65-F5344CB8AC3E}">
        <p14:creationId xmlns:p14="http://schemas.microsoft.com/office/powerpoint/2010/main" val="8024846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a:t>
            </a:r>
            <a:r>
              <a:rPr lang="en-US" dirty="0" err="1" smtClean="0"/>
              <a:t>etc</a:t>
            </a:r>
            <a:r>
              <a:rPr lang="en-US" dirty="0" smtClean="0"/>
              <a:t>/</a:t>
            </a:r>
            <a:r>
              <a:rPr lang="en-US" dirty="0" err="1" smtClean="0"/>
              <a:t>passwd</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smtClean="0"/>
              <a:t>File </a:t>
            </a:r>
            <a:r>
              <a:rPr lang="en-US" sz="2400" b="1" dirty="0" smtClean="0"/>
              <a:t>/</a:t>
            </a:r>
            <a:r>
              <a:rPr lang="en-US" sz="2400" b="1" dirty="0" err="1" smtClean="0"/>
              <a:t>etc</a:t>
            </a:r>
            <a:r>
              <a:rPr lang="en-US" sz="2400" b="1" dirty="0" smtClean="0"/>
              <a:t>/</a:t>
            </a:r>
            <a:r>
              <a:rPr lang="en-US" sz="2400" b="1" dirty="0" err="1" smtClean="0"/>
              <a:t>passwd</a:t>
            </a:r>
            <a:r>
              <a:rPr lang="en-US" sz="2400" b="1" dirty="0" smtClean="0"/>
              <a:t> </a:t>
            </a:r>
            <a:r>
              <a:rPr lang="en-US" sz="2400" dirty="0" err="1" smtClean="0"/>
              <a:t>là</a:t>
            </a:r>
            <a:r>
              <a:rPr lang="en-US" sz="2400" dirty="0" smtClean="0"/>
              <a:t> file văn </a:t>
            </a:r>
            <a:r>
              <a:rPr lang="en-US" sz="2400" dirty="0" err="1" smtClean="0"/>
              <a:t>bản</a:t>
            </a:r>
            <a:r>
              <a:rPr lang="en-US" sz="2400" dirty="0" smtClean="0"/>
              <a:t> </a:t>
            </a:r>
            <a:r>
              <a:rPr lang="en-US" sz="2400" dirty="0" err="1" smtClean="0"/>
              <a:t>chứa</a:t>
            </a:r>
            <a:r>
              <a:rPr lang="en-US" sz="2400" dirty="0" smtClean="0"/>
              <a:t> </a:t>
            </a:r>
            <a:r>
              <a:rPr lang="en-US" sz="2400" dirty="0" err="1" smtClean="0"/>
              <a:t>thông</a:t>
            </a:r>
            <a:r>
              <a:rPr lang="en-US" sz="2400" dirty="0" smtClean="0"/>
              <a:t> tin </a:t>
            </a:r>
            <a:r>
              <a:rPr lang="en-US" sz="2400" dirty="0" err="1" smtClean="0"/>
              <a:t>về</a:t>
            </a:r>
            <a:r>
              <a:rPr lang="en-US" sz="2400" dirty="0" smtClean="0"/>
              <a:t> các tài khoản user </a:t>
            </a:r>
            <a:r>
              <a:rPr lang="en-US" sz="2400" dirty="0" err="1" smtClean="0"/>
              <a:t>trên</a:t>
            </a:r>
            <a:r>
              <a:rPr lang="en-US" sz="2400" dirty="0" smtClean="0"/>
              <a:t> máy. </a:t>
            </a:r>
            <a:r>
              <a:rPr lang="en-US" sz="2400" dirty="0" err="1" smtClean="0"/>
              <a:t>Mọi</a:t>
            </a:r>
            <a:r>
              <a:rPr lang="en-US" sz="2400" dirty="0" smtClean="0"/>
              <a:t> user đều có </a:t>
            </a:r>
            <a:r>
              <a:rPr lang="en-US" sz="2400" dirty="0" err="1" smtClean="0"/>
              <a:t>thể</a:t>
            </a:r>
            <a:r>
              <a:rPr lang="en-US" sz="2400" dirty="0" smtClean="0"/>
              <a:t> </a:t>
            </a:r>
            <a:r>
              <a:rPr lang="en-US" sz="2400" dirty="0" err="1" smtClean="0"/>
              <a:t>đọc</a:t>
            </a:r>
            <a:r>
              <a:rPr lang="en-US" sz="2400" dirty="0" smtClean="0"/>
              <a:t> </a:t>
            </a:r>
            <a:r>
              <a:rPr lang="en-US" sz="2400" dirty="0" err="1" smtClean="0"/>
              <a:t>được</a:t>
            </a:r>
            <a:r>
              <a:rPr lang="en-US" sz="2400" dirty="0" smtClean="0"/>
              <a:t> nội dung </a:t>
            </a:r>
            <a:r>
              <a:rPr lang="en-US" sz="2400" dirty="0" err="1" smtClean="0"/>
              <a:t>của</a:t>
            </a:r>
            <a:r>
              <a:rPr lang="en-US" sz="2400" dirty="0" smtClean="0"/>
              <a:t> file </a:t>
            </a:r>
            <a:r>
              <a:rPr lang="en-US" sz="2400" dirty="0" err="1" smtClean="0"/>
              <a:t>này</a:t>
            </a:r>
            <a:r>
              <a:rPr lang="en-US" sz="2400" dirty="0" smtClean="0"/>
              <a:t>, </a:t>
            </a:r>
            <a:r>
              <a:rPr lang="en-US" sz="2400" dirty="0" err="1" smtClean="0"/>
              <a:t>những</a:t>
            </a:r>
            <a:r>
              <a:rPr lang="en-US" sz="2400" dirty="0" smtClean="0"/>
              <a:t> </a:t>
            </a:r>
            <a:r>
              <a:rPr lang="en-US" sz="2400" dirty="0" err="1" smtClean="0"/>
              <a:t>chỉ</a:t>
            </a:r>
            <a:r>
              <a:rPr lang="en-US" sz="2400" dirty="0" smtClean="0"/>
              <a:t> có </a:t>
            </a:r>
            <a:r>
              <a:rPr lang="en-US" sz="2400" b="1" dirty="0" smtClean="0"/>
              <a:t>root</a:t>
            </a:r>
            <a:r>
              <a:rPr lang="en-US" sz="2400" dirty="0" smtClean="0"/>
              <a:t> mới có quyền </a:t>
            </a:r>
            <a:r>
              <a:rPr lang="en-US" sz="2400" dirty="0" err="1" smtClean="0"/>
              <a:t>thay</a:t>
            </a:r>
            <a:r>
              <a:rPr lang="en-US" sz="2400" dirty="0" smtClean="0"/>
              <a:t> đổi.</a:t>
            </a:r>
          </a:p>
          <a:p>
            <a:pPr marL="0" indent="0">
              <a:buNone/>
            </a:pPr>
            <a:r>
              <a:rPr lang="en-US" sz="2400" dirty="0" err="1" smtClean="0"/>
              <a:t>Trên</a:t>
            </a:r>
            <a:r>
              <a:rPr lang="en-US" sz="2400" dirty="0" smtClean="0"/>
              <a:t> Linux có 2 loại tài khoản user: </a:t>
            </a:r>
          </a:p>
          <a:p>
            <a:pPr>
              <a:buFont typeface="Arial" panose="020B0604020202020204" pitchFamily="34" charset="0"/>
              <a:buChar char="•"/>
            </a:pPr>
            <a:r>
              <a:rPr lang="en-US" sz="2400" dirty="0" smtClean="0"/>
              <a:t> User hệ thống</a:t>
            </a:r>
          </a:p>
          <a:p>
            <a:pPr>
              <a:buFont typeface="Arial" panose="020B0604020202020204" pitchFamily="34" charset="0"/>
              <a:buChar char="•"/>
            </a:pPr>
            <a:r>
              <a:rPr lang="en-US" sz="2400" dirty="0" smtClean="0"/>
              <a:t> User </a:t>
            </a:r>
            <a:r>
              <a:rPr lang="en-US" sz="2400" dirty="0" err="1" smtClean="0"/>
              <a:t>người</a:t>
            </a:r>
            <a:r>
              <a:rPr lang="en-US" sz="2400" dirty="0" smtClean="0"/>
              <a:t> dùng</a:t>
            </a:r>
          </a:p>
        </p:txBody>
      </p:sp>
    </p:spTree>
    <p:extLst>
      <p:ext uri="{BB962C8B-B14F-4D97-AF65-F5344CB8AC3E}">
        <p14:creationId xmlns:p14="http://schemas.microsoft.com/office/powerpoint/2010/main" val="36908068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a:t>
            </a:r>
            <a:r>
              <a:rPr lang="en-US" dirty="0" err="1" smtClean="0"/>
              <a:t>etc</a:t>
            </a:r>
            <a:r>
              <a:rPr lang="en-US" dirty="0" smtClean="0"/>
              <a:t>/</a:t>
            </a:r>
            <a:r>
              <a:rPr lang="en-US" dirty="0" err="1" smtClean="0"/>
              <a:t>passwd</a:t>
            </a:r>
            <a:endParaRPr lang="en-US" dirty="0"/>
          </a:p>
        </p:txBody>
      </p:sp>
      <p:pic>
        <p:nvPicPr>
          <p:cNvPr id="6" name="Picture 5"/>
          <p:cNvPicPr>
            <a:picLocks noChangeAspect="1"/>
          </p:cNvPicPr>
          <p:nvPr/>
        </p:nvPicPr>
        <p:blipFill>
          <a:blip r:embed="rId3"/>
          <a:stretch>
            <a:fillRect/>
          </a:stretch>
        </p:blipFill>
        <p:spPr>
          <a:xfrm>
            <a:off x="1097280" y="1967838"/>
            <a:ext cx="9664212" cy="4368851"/>
          </a:xfrm>
          <a:prstGeom prst="rect">
            <a:avLst/>
          </a:prstGeom>
        </p:spPr>
      </p:pic>
    </p:spTree>
    <p:extLst>
      <p:ext uri="{BB962C8B-B14F-4D97-AF65-F5344CB8AC3E}">
        <p14:creationId xmlns:p14="http://schemas.microsoft.com/office/powerpoint/2010/main" val="28034309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a:t>
            </a:r>
            <a:endParaRPr lang="en-US" dirty="0"/>
          </a:p>
        </p:txBody>
      </p:sp>
      <p:sp>
        <p:nvSpPr>
          <p:cNvPr id="3" name="Content Placeholder 2"/>
          <p:cNvSpPr>
            <a:spLocks noGrp="1"/>
          </p:cNvSpPr>
          <p:nvPr>
            <p:ph idx="1"/>
          </p:nvPr>
        </p:nvSpPr>
        <p:spPr/>
        <p:txBody>
          <a:bodyPr>
            <a:normAutofit/>
          </a:bodyPr>
          <a:lstStyle/>
          <a:p>
            <a:r>
              <a:rPr lang="en-US" sz="2800" dirty="0" smtClean="0"/>
              <a:t>- Thêm/</a:t>
            </a:r>
            <a:r>
              <a:rPr lang="en-US" sz="2800" dirty="0" err="1" smtClean="0"/>
              <a:t>Xoá</a:t>
            </a:r>
            <a:r>
              <a:rPr lang="en-US" sz="2800" dirty="0" smtClean="0"/>
              <a:t> </a:t>
            </a:r>
            <a:r>
              <a:rPr lang="en-US" sz="2800" dirty="0"/>
              <a:t>user, add user </a:t>
            </a:r>
            <a:r>
              <a:rPr lang="en-US" sz="2800" dirty="0" err="1"/>
              <a:t>vào</a:t>
            </a:r>
            <a:r>
              <a:rPr lang="en-US" sz="2800" dirty="0"/>
              <a:t> group</a:t>
            </a:r>
          </a:p>
          <a:p>
            <a:r>
              <a:rPr lang="en-US" sz="2800" dirty="0" smtClean="0"/>
              <a:t>- </a:t>
            </a:r>
            <a:r>
              <a:rPr lang="en-US" sz="2800" dirty="0" err="1" smtClean="0"/>
              <a:t>Hiểu</a:t>
            </a:r>
            <a:r>
              <a:rPr lang="en-US" sz="2800" dirty="0" smtClean="0"/>
              <a:t> </a:t>
            </a:r>
            <a:r>
              <a:rPr lang="en-US" sz="2800" dirty="0" err="1"/>
              <a:t>về</a:t>
            </a:r>
            <a:r>
              <a:rPr lang="en-US" sz="2800" dirty="0"/>
              <a:t> </a:t>
            </a:r>
            <a:r>
              <a:rPr lang="en-US" sz="2800" dirty="0" err="1"/>
              <a:t>Sudo</a:t>
            </a:r>
            <a:r>
              <a:rPr lang="en-US" sz="2800" dirty="0"/>
              <a:t>, cấp </a:t>
            </a:r>
            <a:r>
              <a:rPr lang="en-US" sz="2800" dirty="0" smtClean="0"/>
              <a:t>quyền </a:t>
            </a:r>
            <a:r>
              <a:rPr lang="en-US" sz="2800" dirty="0" err="1"/>
              <a:t>sudo</a:t>
            </a:r>
            <a:r>
              <a:rPr lang="en-US" sz="2800" dirty="0"/>
              <a:t> </a:t>
            </a:r>
            <a:r>
              <a:rPr lang="en-US" sz="2800" dirty="0" err="1"/>
              <a:t>cho</a:t>
            </a:r>
            <a:r>
              <a:rPr lang="en-US" sz="2800" dirty="0"/>
              <a:t> user</a:t>
            </a:r>
          </a:p>
          <a:p>
            <a:r>
              <a:rPr lang="en-US" sz="2800" dirty="0" smtClean="0"/>
              <a:t>- </a:t>
            </a:r>
            <a:r>
              <a:rPr lang="en-US" sz="2800" dirty="0" err="1" smtClean="0"/>
              <a:t>Hiểu</a:t>
            </a:r>
            <a:r>
              <a:rPr lang="en-US" sz="2800" dirty="0" smtClean="0"/>
              <a:t> </a:t>
            </a:r>
            <a:r>
              <a:rPr lang="en-US" sz="2800" dirty="0"/>
              <a:t>file /</a:t>
            </a:r>
            <a:r>
              <a:rPr lang="en-US" sz="2800" dirty="0" err="1"/>
              <a:t>etc</a:t>
            </a:r>
            <a:r>
              <a:rPr lang="en-US" sz="2800" dirty="0"/>
              <a:t>/password</a:t>
            </a:r>
          </a:p>
        </p:txBody>
      </p:sp>
    </p:spTree>
    <p:extLst>
      <p:ext uri="{BB962C8B-B14F-4D97-AF65-F5344CB8AC3E}">
        <p14:creationId xmlns:p14="http://schemas.microsoft.com/office/powerpoint/2010/main" val="31461422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r>
              <a:rPr lang="en-US" dirty="0" smtClean="0"/>
              <a:t/>
            </a:r>
            <a:br>
              <a:rPr lang="en-US" dirty="0" smtClean="0"/>
            </a:br>
            <a:r>
              <a:rPr lang="en-US" dirty="0"/>
              <a:t/>
            </a:r>
            <a:br>
              <a:rPr lang="en-US" dirty="0"/>
            </a:br>
            <a:r>
              <a:rPr lang="en-US" dirty="0" smtClean="0"/>
              <a:t>Thêm User</a:t>
            </a:r>
            <a:endParaRPr lang="en-US" dirty="0"/>
          </a:p>
        </p:txBody>
      </p:sp>
      <p:sp>
        <p:nvSpPr>
          <p:cNvPr id="4" name="Rectangle 3"/>
          <p:cNvSpPr/>
          <p:nvPr/>
        </p:nvSpPr>
        <p:spPr>
          <a:xfrm>
            <a:off x="1168400" y="2218267"/>
            <a:ext cx="6096000" cy="830997"/>
          </a:xfrm>
          <a:prstGeom prst="rect">
            <a:avLst/>
          </a:prstGeom>
        </p:spPr>
        <p:txBody>
          <a:bodyPr wrap="square">
            <a:spAutoFit/>
          </a:bodyPr>
          <a:lstStyle/>
          <a:p>
            <a:r>
              <a:rPr lang="en-US" sz="2400" b="1" dirty="0" err="1">
                <a:solidFill>
                  <a:srgbClr val="000000"/>
                </a:solidFill>
                <a:latin typeface="Calibri (Body)"/>
              </a:rPr>
              <a:t>useradd</a:t>
            </a:r>
            <a:r>
              <a:rPr lang="en-US" sz="2400" b="1" dirty="0">
                <a:solidFill>
                  <a:srgbClr val="000000"/>
                </a:solidFill>
                <a:latin typeface="Calibri (Body)"/>
              </a:rPr>
              <a:t> [Options] </a:t>
            </a:r>
            <a:r>
              <a:rPr lang="en-US" sz="2400" b="1" dirty="0" err="1">
                <a:solidFill>
                  <a:srgbClr val="000000"/>
                </a:solidFill>
                <a:latin typeface="Calibri (Body)"/>
              </a:rPr>
              <a:t>login_name</a:t>
            </a:r>
            <a:r>
              <a:rPr lang="en-US" sz="2400" dirty="0">
                <a:latin typeface="Calibri (Body)"/>
              </a:rPr>
              <a:t> </a:t>
            </a:r>
            <a:br>
              <a:rPr lang="en-US" sz="2400" dirty="0">
                <a:latin typeface="Calibri (Body)"/>
              </a:rPr>
            </a:br>
            <a:endParaRPr lang="en-US" sz="2400" dirty="0">
              <a:latin typeface="Calibri (Body)"/>
            </a:endParaRPr>
          </a:p>
        </p:txBody>
      </p:sp>
      <p:sp>
        <p:nvSpPr>
          <p:cNvPr id="5" name="Rectangle 4"/>
          <p:cNvSpPr/>
          <p:nvPr/>
        </p:nvSpPr>
        <p:spPr>
          <a:xfrm>
            <a:off x="6096000" y="2145774"/>
            <a:ext cx="6096000" cy="4401205"/>
          </a:xfrm>
          <a:prstGeom prst="rect">
            <a:avLst/>
          </a:prstGeom>
        </p:spPr>
        <p:txBody>
          <a:bodyPr>
            <a:spAutoFit/>
          </a:bodyPr>
          <a:lstStyle/>
          <a:p>
            <a:r>
              <a:rPr lang="vi-VN" sz="2800" dirty="0">
                <a:latin typeface="Calibri (Body)"/>
              </a:rPr>
              <a:t>-c: comment, tạo bí danh.</a:t>
            </a:r>
            <a:br>
              <a:rPr lang="vi-VN" sz="2800" dirty="0">
                <a:latin typeface="Calibri (Body)"/>
              </a:rPr>
            </a:br>
            <a:r>
              <a:rPr lang="vi-VN" sz="2800" dirty="0">
                <a:latin typeface="Calibri (Body)"/>
              </a:rPr>
              <a:t>-u: set user ID. Mặc định sẽ lấy số ID tiếp theo để gán cho user.</a:t>
            </a:r>
            <a:br>
              <a:rPr lang="vi-VN" sz="2800" dirty="0">
                <a:latin typeface="Calibri (Body)"/>
              </a:rPr>
            </a:br>
            <a:r>
              <a:rPr lang="vi-VN" sz="2800" dirty="0">
                <a:latin typeface="Calibri (Body)"/>
              </a:rPr>
              <a:t>-d: chỉ định thư mục home</a:t>
            </a:r>
            <a:r>
              <a:rPr lang="vi-VN" sz="2800" dirty="0" smtClean="0">
                <a:latin typeface="Calibri (Body)"/>
              </a:rPr>
              <a:t>.</a:t>
            </a:r>
            <a:endParaRPr lang="en-US" sz="2800" dirty="0" smtClean="0">
              <a:latin typeface="Calibri (Body)"/>
            </a:endParaRPr>
          </a:p>
          <a:p>
            <a:r>
              <a:rPr lang="en-US" sz="2800" dirty="0" smtClean="0">
                <a:latin typeface="Calibri (Body)"/>
              </a:rPr>
              <a:t>-m: </a:t>
            </a:r>
            <a:r>
              <a:rPr lang="en-US" sz="2800" dirty="0" err="1" smtClean="0">
                <a:latin typeface="Calibri (Body)"/>
              </a:rPr>
              <a:t>tạo</a:t>
            </a:r>
            <a:r>
              <a:rPr lang="en-US" sz="2800" dirty="0" smtClean="0">
                <a:latin typeface="Calibri (Body)"/>
              </a:rPr>
              <a:t> thư mục home </a:t>
            </a:r>
            <a:r>
              <a:rPr lang="en-US" sz="2800" dirty="0" err="1" smtClean="0">
                <a:latin typeface="Calibri (Body)"/>
              </a:rPr>
              <a:t>cho</a:t>
            </a:r>
            <a:r>
              <a:rPr lang="en-US" sz="2800" dirty="0" smtClean="0">
                <a:latin typeface="Calibri (Body)"/>
              </a:rPr>
              <a:t> user </a:t>
            </a:r>
            <a:r>
              <a:rPr lang="vi-VN" sz="2800" dirty="0">
                <a:latin typeface="Calibri (Body)"/>
              </a:rPr>
              <a:t/>
            </a:r>
            <a:br>
              <a:rPr lang="vi-VN" sz="2800" dirty="0">
                <a:latin typeface="Calibri (Body)"/>
              </a:rPr>
            </a:br>
            <a:r>
              <a:rPr lang="vi-VN" sz="2800" dirty="0">
                <a:latin typeface="Calibri (Body)"/>
              </a:rPr>
              <a:t>-g: chỉ định nhóm chính.</a:t>
            </a:r>
            <a:br>
              <a:rPr lang="vi-VN" sz="2800" dirty="0">
                <a:latin typeface="Calibri (Body)"/>
              </a:rPr>
            </a:br>
            <a:r>
              <a:rPr lang="vi-VN" sz="2800" dirty="0">
                <a:latin typeface="Calibri (Body)"/>
              </a:rPr>
              <a:t>-G: chỉ định nhóm phụ (nhóm mở rộng).</a:t>
            </a:r>
            <a:br>
              <a:rPr lang="vi-VN" sz="2800" dirty="0">
                <a:latin typeface="Calibri (Body)"/>
              </a:rPr>
            </a:br>
            <a:r>
              <a:rPr lang="vi-VN" sz="2800" dirty="0">
                <a:latin typeface="Calibri (Body)"/>
              </a:rPr>
              <a:t>-s: chỉ định shell cho user sử dụng. </a:t>
            </a:r>
            <a:br>
              <a:rPr lang="vi-VN" sz="2800" dirty="0">
                <a:latin typeface="Calibri (Body)"/>
              </a:rPr>
            </a:br>
            <a:endParaRPr lang="en-US" sz="2800" dirty="0">
              <a:latin typeface="Calibri (Body)"/>
            </a:endParaRPr>
          </a:p>
        </p:txBody>
      </p:sp>
      <p:sp>
        <p:nvSpPr>
          <p:cNvPr id="6" name="TextBox 5"/>
          <p:cNvSpPr txBox="1"/>
          <p:nvPr/>
        </p:nvSpPr>
        <p:spPr>
          <a:xfrm>
            <a:off x="1168400" y="3383668"/>
            <a:ext cx="2506133" cy="523220"/>
          </a:xfrm>
          <a:prstGeom prst="rect">
            <a:avLst/>
          </a:prstGeom>
          <a:noFill/>
        </p:spPr>
        <p:txBody>
          <a:bodyPr wrap="square" rtlCol="0">
            <a:spAutoFit/>
          </a:bodyPr>
          <a:lstStyle/>
          <a:p>
            <a:r>
              <a:rPr lang="en-US" sz="2800" dirty="0" smtClean="0"/>
              <a:t>Đặt mật khẩu</a:t>
            </a:r>
            <a:endParaRPr lang="en-US" sz="2800" dirty="0"/>
          </a:p>
        </p:txBody>
      </p:sp>
      <p:sp>
        <p:nvSpPr>
          <p:cNvPr id="7" name="Rectangle 6"/>
          <p:cNvSpPr/>
          <p:nvPr/>
        </p:nvSpPr>
        <p:spPr>
          <a:xfrm>
            <a:off x="1097280" y="3951664"/>
            <a:ext cx="6096000" cy="461665"/>
          </a:xfrm>
          <a:prstGeom prst="rect">
            <a:avLst/>
          </a:prstGeom>
        </p:spPr>
        <p:txBody>
          <a:bodyPr>
            <a:spAutoFit/>
          </a:bodyPr>
          <a:lstStyle/>
          <a:p>
            <a:r>
              <a:rPr lang="en-US" sz="2400" b="1" dirty="0" smtClean="0">
                <a:solidFill>
                  <a:srgbClr val="000000"/>
                </a:solidFill>
                <a:latin typeface="Calibri (Body)"/>
              </a:rPr>
              <a:t> </a:t>
            </a:r>
            <a:r>
              <a:rPr lang="en-US" sz="2400" b="1" dirty="0" err="1" smtClean="0">
                <a:solidFill>
                  <a:srgbClr val="000000"/>
                </a:solidFill>
                <a:latin typeface="Calibri (Body)"/>
              </a:rPr>
              <a:t>passwd</a:t>
            </a:r>
            <a:r>
              <a:rPr lang="en-US" sz="2400" b="1" dirty="0" smtClean="0">
                <a:solidFill>
                  <a:srgbClr val="000000"/>
                </a:solidFill>
                <a:latin typeface="Calibri (Body)"/>
              </a:rPr>
              <a:t> </a:t>
            </a:r>
            <a:r>
              <a:rPr lang="en-US" sz="2400" b="1" dirty="0" err="1" smtClean="0">
                <a:solidFill>
                  <a:srgbClr val="000000"/>
                </a:solidFill>
                <a:latin typeface="Calibri (Body)"/>
              </a:rPr>
              <a:t>login_name</a:t>
            </a:r>
            <a:endParaRPr lang="en-US" sz="2400" dirty="0">
              <a:latin typeface="Calibri (Body)"/>
            </a:endParaRPr>
          </a:p>
        </p:txBody>
      </p:sp>
    </p:spTree>
    <p:extLst>
      <p:ext uri="{BB962C8B-B14F-4D97-AF65-F5344CB8AC3E}">
        <p14:creationId xmlns:p14="http://schemas.microsoft.com/office/powerpoint/2010/main" val="41861549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Sửa User</a:t>
            </a:r>
            <a:endParaRPr lang="en-US" dirty="0"/>
          </a:p>
        </p:txBody>
      </p:sp>
      <p:sp>
        <p:nvSpPr>
          <p:cNvPr id="4" name="Content Placeholder 3"/>
          <p:cNvSpPr>
            <a:spLocks noGrp="1"/>
          </p:cNvSpPr>
          <p:nvPr>
            <p:ph idx="1"/>
          </p:nvPr>
        </p:nvSpPr>
        <p:spPr>
          <a:xfrm>
            <a:off x="2841413" y="2150534"/>
            <a:ext cx="10058400" cy="757130"/>
          </a:xfrm>
          <a:prstGeom prst="rect">
            <a:avLst/>
          </a:prstGeom>
        </p:spPr>
        <p:txBody>
          <a:bodyPr wrap="square">
            <a:spAutoFit/>
          </a:bodyPr>
          <a:lstStyle/>
          <a:p>
            <a:r>
              <a:rPr lang="en-US" sz="2400" b="1" dirty="0" err="1" smtClean="0">
                <a:solidFill>
                  <a:srgbClr val="000000"/>
                </a:solidFill>
                <a:latin typeface="Calibri (Body)"/>
              </a:rPr>
              <a:t>usermod</a:t>
            </a:r>
            <a:r>
              <a:rPr lang="en-US" sz="2400" b="1" dirty="0" smtClean="0">
                <a:solidFill>
                  <a:srgbClr val="000000"/>
                </a:solidFill>
                <a:latin typeface="Calibri (Body)"/>
              </a:rPr>
              <a:t> </a:t>
            </a:r>
            <a:r>
              <a:rPr lang="en-US" sz="2400" b="1" dirty="0">
                <a:solidFill>
                  <a:srgbClr val="000000"/>
                </a:solidFill>
                <a:latin typeface="Calibri (Body)"/>
              </a:rPr>
              <a:t>[Options] </a:t>
            </a:r>
            <a:r>
              <a:rPr lang="en-US" sz="2400" b="1" dirty="0" err="1">
                <a:solidFill>
                  <a:srgbClr val="000000"/>
                </a:solidFill>
                <a:latin typeface="Calibri (Body)"/>
              </a:rPr>
              <a:t>login_name</a:t>
            </a:r>
            <a:r>
              <a:rPr lang="en-US" sz="2400" dirty="0">
                <a:latin typeface="Calibri (Body)"/>
              </a:rPr>
              <a:t> </a:t>
            </a:r>
            <a:br>
              <a:rPr lang="en-US" sz="2400" dirty="0">
                <a:latin typeface="Calibri (Body)"/>
              </a:rPr>
            </a:br>
            <a:endParaRPr lang="en-US" sz="2400" dirty="0">
              <a:latin typeface="Calibri (Body)"/>
            </a:endParaRPr>
          </a:p>
        </p:txBody>
      </p:sp>
      <p:sp>
        <p:nvSpPr>
          <p:cNvPr id="5" name="Rectangle 4"/>
          <p:cNvSpPr/>
          <p:nvPr/>
        </p:nvSpPr>
        <p:spPr>
          <a:xfrm>
            <a:off x="2841413" y="3041919"/>
            <a:ext cx="6096000" cy="3108543"/>
          </a:xfrm>
          <a:prstGeom prst="rect">
            <a:avLst/>
          </a:prstGeom>
        </p:spPr>
        <p:txBody>
          <a:bodyPr>
            <a:spAutoFit/>
          </a:bodyPr>
          <a:lstStyle/>
          <a:p>
            <a:r>
              <a:rPr lang="vi-VN" sz="2800" dirty="0">
                <a:latin typeface="Calibri (Body)"/>
              </a:rPr>
              <a:t>-c: comment, tạo bí danh.</a:t>
            </a:r>
            <a:br>
              <a:rPr lang="vi-VN" sz="2800" dirty="0">
                <a:latin typeface="Calibri (Body)"/>
              </a:rPr>
            </a:br>
            <a:r>
              <a:rPr lang="vi-VN" sz="2800" dirty="0" smtClean="0">
                <a:latin typeface="Calibri (Body)"/>
              </a:rPr>
              <a:t>-d</a:t>
            </a:r>
            <a:r>
              <a:rPr lang="vi-VN" sz="2800" dirty="0">
                <a:latin typeface="Calibri (Body)"/>
              </a:rPr>
              <a:t>: thay đổi thư mục home.</a:t>
            </a:r>
            <a:br>
              <a:rPr lang="vi-VN" sz="2800" dirty="0">
                <a:latin typeface="Calibri (Body)"/>
              </a:rPr>
            </a:br>
            <a:r>
              <a:rPr lang="vi-VN" sz="2800" dirty="0">
                <a:latin typeface="Calibri (Body)"/>
              </a:rPr>
              <a:t>-g: chỉ định nhóm chính.</a:t>
            </a:r>
            <a:br>
              <a:rPr lang="vi-VN" sz="2800" dirty="0">
                <a:latin typeface="Calibri (Body)"/>
              </a:rPr>
            </a:br>
            <a:r>
              <a:rPr lang="vi-VN" sz="2800" dirty="0">
                <a:latin typeface="Calibri (Body)"/>
              </a:rPr>
              <a:t>-G: chỉ định nhóm phụ (nhóm mở rộng).</a:t>
            </a:r>
            <a:br>
              <a:rPr lang="vi-VN" sz="2800" dirty="0">
                <a:latin typeface="Calibri (Body)"/>
              </a:rPr>
            </a:br>
            <a:r>
              <a:rPr lang="vi-VN" sz="2800" dirty="0">
                <a:latin typeface="Calibri (Body)"/>
              </a:rPr>
              <a:t>-s: chỉ định shell cho user sử </a:t>
            </a:r>
            <a:r>
              <a:rPr lang="vi-VN" sz="2800" dirty="0" smtClean="0">
                <a:latin typeface="Calibri (Body)"/>
              </a:rPr>
              <a:t>dụng</a:t>
            </a:r>
            <a:r>
              <a:rPr lang="vi-VN" sz="2800" dirty="0">
                <a:latin typeface="Calibri (Body)"/>
              </a:rPr>
              <a:t/>
            </a:r>
            <a:br>
              <a:rPr lang="vi-VN" sz="2800" dirty="0">
                <a:latin typeface="Calibri (Body)"/>
              </a:rPr>
            </a:br>
            <a:endParaRPr lang="en-US" sz="2800" dirty="0">
              <a:latin typeface="Calibri (Body)"/>
            </a:endParaRPr>
          </a:p>
        </p:txBody>
      </p:sp>
    </p:spTree>
    <p:extLst>
      <p:ext uri="{BB962C8B-B14F-4D97-AF65-F5344CB8AC3E}">
        <p14:creationId xmlns:p14="http://schemas.microsoft.com/office/powerpoint/2010/main" val="22804274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Xóa User</a:t>
            </a:r>
            <a:endParaRPr lang="en-US" dirty="0"/>
          </a:p>
        </p:txBody>
      </p:sp>
      <p:sp>
        <p:nvSpPr>
          <p:cNvPr id="3" name="Content Placeholder 2"/>
          <p:cNvSpPr>
            <a:spLocks noGrp="1"/>
          </p:cNvSpPr>
          <p:nvPr>
            <p:ph idx="1"/>
          </p:nvPr>
        </p:nvSpPr>
        <p:spPr/>
        <p:txBody>
          <a:bodyPr>
            <a:normAutofit/>
          </a:bodyPr>
          <a:lstStyle/>
          <a:p>
            <a:r>
              <a:rPr lang="en-US" sz="2800" b="1" dirty="0" err="1">
                <a:solidFill>
                  <a:srgbClr val="000000"/>
                </a:solidFill>
                <a:latin typeface="Calibri (Body)"/>
              </a:rPr>
              <a:t>usermod</a:t>
            </a:r>
            <a:r>
              <a:rPr lang="en-US" sz="2800" b="1" dirty="0">
                <a:solidFill>
                  <a:srgbClr val="000000"/>
                </a:solidFill>
                <a:latin typeface="Calibri (Body)"/>
              </a:rPr>
              <a:t> [Options] </a:t>
            </a:r>
            <a:r>
              <a:rPr lang="en-US" sz="2800" b="1" dirty="0" err="1">
                <a:solidFill>
                  <a:srgbClr val="000000"/>
                </a:solidFill>
                <a:latin typeface="Calibri (Body)"/>
              </a:rPr>
              <a:t>login_name</a:t>
            </a:r>
            <a:r>
              <a:rPr lang="en-US" sz="2800" dirty="0">
                <a:latin typeface="Calibri (Body)"/>
              </a:rPr>
              <a:t> </a:t>
            </a:r>
            <a:br>
              <a:rPr lang="en-US" sz="2800" dirty="0">
                <a:latin typeface="Calibri (Body)"/>
              </a:rPr>
            </a:br>
            <a:endParaRPr lang="en-US" sz="2800" dirty="0">
              <a:latin typeface="Calibri (Body)"/>
            </a:endParaRPr>
          </a:p>
          <a:p>
            <a:r>
              <a:rPr lang="en-US" sz="2800" dirty="0" smtClean="0">
                <a:latin typeface="Calibri (Body)"/>
              </a:rPr>
              <a:t>-r: xóa thư mục home </a:t>
            </a:r>
            <a:r>
              <a:rPr lang="en-US" sz="2800" dirty="0" err="1" smtClean="0">
                <a:latin typeface="Calibri (Body)"/>
              </a:rPr>
              <a:t>của</a:t>
            </a:r>
            <a:r>
              <a:rPr lang="en-US" sz="2800" dirty="0" smtClean="0">
                <a:latin typeface="Calibri (Body)"/>
              </a:rPr>
              <a:t> user</a:t>
            </a:r>
          </a:p>
        </p:txBody>
      </p:sp>
    </p:spTree>
    <p:extLst>
      <p:ext uri="{BB962C8B-B14F-4D97-AF65-F5344CB8AC3E}">
        <p14:creationId xmlns:p14="http://schemas.microsoft.com/office/powerpoint/2010/main" val="31128947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Quản lý Group</a:t>
            </a:r>
            <a:endParaRPr lang="en-US" dirty="0"/>
          </a:p>
        </p:txBody>
      </p:sp>
      <p:sp>
        <p:nvSpPr>
          <p:cNvPr id="3" name="Content Placeholder 2"/>
          <p:cNvSpPr>
            <a:spLocks noGrp="1"/>
          </p:cNvSpPr>
          <p:nvPr>
            <p:ph idx="1"/>
          </p:nvPr>
        </p:nvSpPr>
        <p:spPr/>
        <p:txBody>
          <a:bodyPr>
            <a:normAutofit/>
          </a:bodyPr>
          <a:lstStyle/>
          <a:p>
            <a:pPr marL="0" indent="0">
              <a:buNone/>
            </a:pPr>
            <a:r>
              <a:rPr lang="en-US" sz="2800" dirty="0" smtClean="0">
                <a:solidFill>
                  <a:schemeClr val="tx1"/>
                </a:solidFill>
                <a:latin typeface="Calibri (Body)"/>
              </a:rPr>
              <a:t>Xem danh sách group tại thư mục: </a:t>
            </a:r>
            <a:r>
              <a:rPr lang="en-US" sz="2800" b="1" dirty="0" smtClean="0">
                <a:solidFill>
                  <a:schemeClr val="tx1"/>
                </a:solidFill>
                <a:latin typeface="Calibri (Body)"/>
              </a:rPr>
              <a:t>/</a:t>
            </a:r>
            <a:r>
              <a:rPr lang="en-US" sz="2800" b="1" dirty="0" err="1" smtClean="0">
                <a:solidFill>
                  <a:schemeClr val="tx1"/>
                </a:solidFill>
                <a:latin typeface="Calibri (Body)"/>
              </a:rPr>
              <a:t>etc</a:t>
            </a:r>
            <a:r>
              <a:rPr lang="en-US" sz="2800" b="1" dirty="0" smtClean="0">
                <a:solidFill>
                  <a:schemeClr val="tx1"/>
                </a:solidFill>
                <a:latin typeface="Calibri (Body)"/>
              </a:rPr>
              <a:t>/groups</a:t>
            </a:r>
          </a:p>
          <a:p>
            <a:pPr marL="0" indent="0">
              <a:buNone/>
            </a:pPr>
            <a:r>
              <a:rPr lang="en-US" sz="2800" dirty="0" err="1" smtClean="0">
                <a:solidFill>
                  <a:schemeClr val="tx1"/>
                </a:solidFill>
                <a:latin typeface="Calibri (Body)"/>
              </a:rPr>
              <a:t>Tạo</a:t>
            </a:r>
            <a:r>
              <a:rPr lang="en-US" sz="2800" dirty="0" smtClean="0">
                <a:solidFill>
                  <a:schemeClr val="tx1"/>
                </a:solidFill>
                <a:latin typeface="Calibri (Body)"/>
              </a:rPr>
              <a:t> Group: </a:t>
            </a:r>
            <a:r>
              <a:rPr lang="en-US" sz="2800" b="1" dirty="0" err="1" smtClean="0">
                <a:solidFill>
                  <a:schemeClr val="tx1"/>
                </a:solidFill>
                <a:latin typeface="Calibri (Body)"/>
              </a:rPr>
              <a:t>groupadd</a:t>
            </a:r>
            <a:r>
              <a:rPr lang="en-US" sz="2800" b="1" dirty="0" smtClean="0">
                <a:solidFill>
                  <a:schemeClr val="tx1"/>
                </a:solidFill>
                <a:latin typeface="Calibri (Body)"/>
              </a:rPr>
              <a:t> [</a:t>
            </a:r>
            <a:r>
              <a:rPr lang="en-US" sz="2800" b="1" dirty="0" err="1" smtClean="0">
                <a:solidFill>
                  <a:schemeClr val="tx1"/>
                </a:solidFill>
                <a:latin typeface="Calibri (Body)"/>
              </a:rPr>
              <a:t>groupname</a:t>
            </a:r>
            <a:r>
              <a:rPr lang="en-US" sz="2800" b="1" dirty="0" smtClean="0">
                <a:solidFill>
                  <a:schemeClr val="tx1"/>
                </a:solidFill>
                <a:latin typeface="Calibri (Body)"/>
              </a:rPr>
              <a:t>]</a:t>
            </a:r>
          </a:p>
          <a:p>
            <a:pPr marL="0" indent="0">
              <a:buNone/>
            </a:pPr>
            <a:endParaRPr lang="en-US" sz="2800" b="1" dirty="0" smtClean="0">
              <a:solidFill>
                <a:schemeClr val="tx1"/>
              </a:solidFill>
              <a:latin typeface="Calibri (Body)"/>
            </a:endParaRPr>
          </a:p>
          <a:p>
            <a:pPr marL="0" indent="0">
              <a:buNone/>
            </a:pPr>
            <a:r>
              <a:rPr lang="en-US" sz="2800" dirty="0" smtClean="0">
                <a:solidFill>
                  <a:schemeClr val="tx1"/>
                </a:solidFill>
                <a:latin typeface="Calibri (Body)"/>
              </a:rPr>
              <a:t>Thêm User </a:t>
            </a:r>
            <a:r>
              <a:rPr lang="en-US" sz="2800" dirty="0" err="1" smtClean="0">
                <a:solidFill>
                  <a:schemeClr val="tx1"/>
                </a:solidFill>
                <a:latin typeface="Calibri (Body)"/>
              </a:rPr>
              <a:t>vào</a:t>
            </a:r>
            <a:r>
              <a:rPr lang="en-US" sz="2800" dirty="0" smtClean="0">
                <a:solidFill>
                  <a:schemeClr val="tx1"/>
                </a:solidFill>
                <a:latin typeface="Calibri (Body)"/>
              </a:rPr>
              <a:t> Group: </a:t>
            </a:r>
            <a:r>
              <a:rPr lang="en-US" altLang="en-US" sz="2800" b="1" dirty="0" err="1" smtClean="0">
                <a:solidFill>
                  <a:schemeClr val="tx1"/>
                </a:solidFill>
                <a:latin typeface="Calibri (Body)"/>
              </a:rPr>
              <a:t>usermod</a:t>
            </a:r>
            <a:r>
              <a:rPr lang="en-US" altLang="en-US" sz="2800" b="1" dirty="0" smtClean="0">
                <a:solidFill>
                  <a:schemeClr val="tx1"/>
                </a:solidFill>
                <a:latin typeface="Calibri (Body)"/>
              </a:rPr>
              <a:t> </a:t>
            </a:r>
            <a:r>
              <a:rPr lang="en-US" altLang="en-US" sz="2800" b="1" dirty="0">
                <a:solidFill>
                  <a:schemeClr val="tx1"/>
                </a:solidFill>
                <a:latin typeface="Calibri (Body)"/>
              </a:rPr>
              <a:t>-</a:t>
            </a:r>
            <a:r>
              <a:rPr lang="en-US" altLang="en-US" sz="2800" b="1" dirty="0" err="1" smtClean="0">
                <a:solidFill>
                  <a:schemeClr val="tx1"/>
                </a:solidFill>
                <a:latin typeface="Calibri (Body)"/>
              </a:rPr>
              <a:t>aG</a:t>
            </a:r>
            <a:r>
              <a:rPr lang="en-US" altLang="en-US" sz="2800" b="1" dirty="0" smtClean="0">
                <a:solidFill>
                  <a:schemeClr val="tx1"/>
                </a:solidFill>
                <a:latin typeface="Calibri (Body)"/>
              </a:rPr>
              <a:t> </a:t>
            </a:r>
            <a:r>
              <a:rPr lang="en-US" altLang="en-US" sz="2800" b="1" dirty="0" err="1" smtClean="0">
                <a:solidFill>
                  <a:schemeClr val="tx1"/>
                </a:solidFill>
                <a:latin typeface="Calibri (Body)"/>
              </a:rPr>
              <a:t>groupname</a:t>
            </a:r>
            <a:r>
              <a:rPr lang="en-US" altLang="en-US" sz="2800" b="1" dirty="0" smtClean="0">
                <a:solidFill>
                  <a:schemeClr val="tx1"/>
                </a:solidFill>
                <a:latin typeface="Calibri (Body)"/>
              </a:rPr>
              <a:t> </a:t>
            </a:r>
            <a:r>
              <a:rPr lang="en-US" altLang="en-US" sz="2800" b="1" dirty="0">
                <a:solidFill>
                  <a:schemeClr val="tx1"/>
                </a:solidFill>
                <a:latin typeface="Calibri (Body)"/>
              </a:rPr>
              <a:t>username </a:t>
            </a:r>
          </a:p>
          <a:p>
            <a:pPr marL="0" lvl="0" indent="0" eaLnBrk="0" fontAlgn="base" hangingPunct="0">
              <a:lnSpc>
                <a:spcPct val="100000"/>
              </a:lnSpc>
              <a:spcBef>
                <a:spcPct val="0"/>
              </a:spcBef>
              <a:spcAft>
                <a:spcPct val="0"/>
              </a:spcAft>
              <a:buClrTx/>
              <a:buSzTx/>
              <a:buNone/>
            </a:pPr>
            <a:r>
              <a:rPr lang="en-US" altLang="en-US" sz="2800" dirty="0" err="1" smtClean="0">
                <a:solidFill>
                  <a:schemeClr val="tx1"/>
                </a:solidFill>
                <a:latin typeface="Calibri (Body)"/>
              </a:rPr>
              <a:t>Liệt</a:t>
            </a:r>
            <a:r>
              <a:rPr lang="en-US" altLang="en-US" sz="2800" dirty="0" smtClean="0">
                <a:solidFill>
                  <a:schemeClr val="tx1"/>
                </a:solidFill>
                <a:latin typeface="Calibri (Body)"/>
              </a:rPr>
              <a:t> </a:t>
            </a:r>
            <a:r>
              <a:rPr lang="en-US" altLang="en-US" sz="2800" dirty="0" err="1" smtClean="0">
                <a:solidFill>
                  <a:schemeClr val="tx1"/>
                </a:solidFill>
                <a:latin typeface="Calibri (Body)"/>
              </a:rPr>
              <a:t>kê</a:t>
            </a:r>
            <a:r>
              <a:rPr lang="en-US" altLang="en-US" sz="2800" dirty="0" smtClean="0">
                <a:solidFill>
                  <a:schemeClr val="tx1"/>
                </a:solidFill>
                <a:latin typeface="Calibri (Body)"/>
              </a:rPr>
              <a:t> danh sách Group </a:t>
            </a:r>
            <a:r>
              <a:rPr lang="en-US" altLang="en-US" sz="2800" dirty="0" err="1" smtClean="0">
                <a:solidFill>
                  <a:schemeClr val="tx1"/>
                </a:solidFill>
                <a:latin typeface="Calibri (Body)"/>
              </a:rPr>
              <a:t>của</a:t>
            </a:r>
            <a:r>
              <a:rPr lang="en-US" altLang="en-US" sz="2800" dirty="0" smtClean="0">
                <a:solidFill>
                  <a:schemeClr val="tx1"/>
                </a:solidFill>
                <a:latin typeface="Calibri (Body)"/>
              </a:rPr>
              <a:t> User: </a:t>
            </a:r>
            <a:r>
              <a:rPr lang="en-US" altLang="en-US" sz="2800" b="1" dirty="0" smtClean="0">
                <a:solidFill>
                  <a:schemeClr val="tx1"/>
                </a:solidFill>
                <a:latin typeface="Calibri (Body)"/>
              </a:rPr>
              <a:t>groups username</a:t>
            </a:r>
          </a:p>
          <a:p>
            <a:pPr marL="0" indent="0" eaLnBrk="0" fontAlgn="base" hangingPunct="0">
              <a:lnSpc>
                <a:spcPct val="100000"/>
              </a:lnSpc>
              <a:spcBef>
                <a:spcPct val="0"/>
              </a:spcBef>
              <a:spcAft>
                <a:spcPct val="0"/>
              </a:spcAft>
              <a:buClrTx/>
              <a:buSzTx/>
              <a:buNone/>
            </a:pPr>
            <a:r>
              <a:rPr lang="en-US" altLang="en-US" sz="2800" dirty="0" smtClean="0">
                <a:solidFill>
                  <a:schemeClr val="tx1"/>
                </a:solidFill>
                <a:latin typeface="Calibri (Body)"/>
              </a:rPr>
              <a:t>Xóa User </a:t>
            </a:r>
            <a:r>
              <a:rPr lang="en-US" altLang="en-US" sz="2800" dirty="0" err="1" smtClean="0">
                <a:solidFill>
                  <a:schemeClr val="tx1"/>
                </a:solidFill>
                <a:latin typeface="Calibri (Body)"/>
              </a:rPr>
              <a:t>vào</a:t>
            </a:r>
            <a:r>
              <a:rPr lang="en-US" altLang="en-US" sz="2800" dirty="0" smtClean="0">
                <a:solidFill>
                  <a:schemeClr val="tx1"/>
                </a:solidFill>
                <a:latin typeface="Calibri (Body)"/>
              </a:rPr>
              <a:t> Group: </a:t>
            </a:r>
            <a:r>
              <a:rPr lang="en-US" altLang="en-US" sz="2800" b="1" dirty="0" err="1" smtClean="0">
                <a:solidFill>
                  <a:schemeClr val="tx1"/>
                </a:solidFill>
                <a:latin typeface="Calibri (Body)"/>
              </a:rPr>
              <a:t>gpasswd</a:t>
            </a:r>
            <a:r>
              <a:rPr lang="en-US" altLang="en-US" sz="2800" b="1" dirty="0" smtClean="0">
                <a:solidFill>
                  <a:schemeClr val="tx1"/>
                </a:solidFill>
                <a:latin typeface="Calibri (Body)"/>
              </a:rPr>
              <a:t> </a:t>
            </a:r>
            <a:r>
              <a:rPr lang="en-US" altLang="en-US" sz="2800" b="1" dirty="0">
                <a:solidFill>
                  <a:schemeClr val="tx1"/>
                </a:solidFill>
                <a:latin typeface="Calibri (Body)"/>
              </a:rPr>
              <a:t>-d username </a:t>
            </a:r>
            <a:r>
              <a:rPr lang="en-US" altLang="en-US" sz="2800" b="1" dirty="0" err="1">
                <a:solidFill>
                  <a:schemeClr val="tx1"/>
                </a:solidFill>
                <a:latin typeface="Calibri (Body)"/>
              </a:rPr>
              <a:t>groupname</a:t>
            </a:r>
            <a:r>
              <a:rPr lang="en-US" altLang="en-US" sz="2800" b="1" dirty="0">
                <a:solidFill>
                  <a:schemeClr val="tx1"/>
                </a:solidFill>
                <a:latin typeface="Calibri (Body)"/>
              </a:rPr>
              <a:t> </a:t>
            </a:r>
          </a:p>
          <a:p>
            <a:pPr marL="0" lvl="0" indent="0" eaLnBrk="0" fontAlgn="base" hangingPunct="0">
              <a:lnSpc>
                <a:spcPct val="100000"/>
              </a:lnSpc>
              <a:spcBef>
                <a:spcPct val="0"/>
              </a:spcBef>
              <a:spcAft>
                <a:spcPct val="0"/>
              </a:spcAft>
              <a:buClrTx/>
              <a:buSzTx/>
              <a:buNone/>
            </a:pPr>
            <a:endParaRPr lang="en-US" altLang="en-US" sz="2800" dirty="0" smtClean="0">
              <a:solidFill>
                <a:schemeClr val="tx1"/>
              </a:solidFill>
              <a:latin typeface="Calibri (Body)"/>
            </a:endParaRPr>
          </a:p>
          <a:p>
            <a:pPr marL="0" lvl="0" indent="0" eaLnBrk="0" fontAlgn="base" hangingPunct="0">
              <a:lnSpc>
                <a:spcPct val="100000"/>
              </a:lnSpc>
              <a:spcBef>
                <a:spcPct val="0"/>
              </a:spcBef>
              <a:spcAft>
                <a:spcPct val="0"/>
              </a:spcAft>
              <a:buClrTx/>
              <a:buSzTx/>
              <a:buNone/>
            </a:pPr>
            <a:endParaRPr lang="en-US" altLang="en-US" sz="2800" b="1" dirty="0">
              <a:solidFill>
                <a:schemeClr val="tx1"/>
              </a:solidFill>
              <a:latin typeface="Calibri (Body)"/>
            </a:endParaRPr>
          </a:p>
        </p:txBody>
      </p:sp>
      <p:sp>
        <p:nvSpPr>
          <p:cNvPr id="6" name="Rectangle 3"/>
          <p:cNvSpPr>
            <a:spLocks noChangeArrowheads="1"/>
          </p:cNvSpPr>
          <p:nvPr/>
        </p:nvSpPr>
        <p:spPr bwMode="auto">
          <a:xfrm>
            <a:off x="0" y="13180"/>
            <a:ext cx="65" cy="43083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5235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196271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Tìm </a:t>
            </a:r>
            <a:r>
              <a:rPr lang="en-US" dirty="0" err="1" smtClean="0"/>
              <a:t>hiểu</a:t>
            </a:r>
            <a:r>
              <a:rPr lang="en-US" dirty="0" smtClean="0"/>
              <a:t> </a:t>
            </a:r>
            <a:r>
              <a:rPr lang="en-US" dirty="0" err="1" smtClean="0"/>
              <a:t>Sudo</a:t>
            </a:r>
            <a:r>
              <a:rPr lang="en-US" dirty="0" smtClean="0"/>
              <a:t>, cấp quyền </a:t>
            </a:r>
            <a:r>
              <a:rPr lang="en-US" dirty="0" err="1"/>
              <a:t>s</a:t>
            </a:r>
            <a:r>
              <a:rPr lang="en-US" dirty="0" err="1" smtClean="0"/>
              <a:t>udo</a:t>
            </a:r>
            <a:r>
              <a:rPr lang="en-US" dirty="0" smtClean="0"/>
              <a:t> </a:t>
            </a:r>
            <a:r>
              <a:rPr lang="en-US" dirty="0" err="1" smtClean="0"/>
              <a:t>cho</a:t>
            </a:r>
            <a:r>
              <a:rPr lang="en-US" dirty="0" smtClean="0"/>
              <a:t> User</a:t>
            </a:r>
            <a:endParaRPr lang="en-US" dirty="0"/>
          </a:p>
        </p:txBody>
      </p:sp>
      <p:sp>
        <p:nvSpPr>
          <p:cNvPr id="3" name="Content Placeholder 2"/>
          <p:cNvSpPr>
            <a:spLocks noGrp="1"/>
          </p:cNvSpPr>
          <p:nvPr>
            <p:ph idx="1"/>
          </p:nvPr>
        </p:nvSpPr>
        <p:spPr/>
        <p:txBody>
          <a:bodyPr>
            <a:normAutofit/>
          </a:bodyPr>
          <a:lstStyle/>
          <a:p>
            <a:r>
              <a:rPr lang="en-US" sz="2800" b="1" dirty="0" err="1" smtClean="0"/>
              <a:t>Sudo</a:t>
            </a:r>
            <a:r>
              <a:rPr lang="en-US" sz="2800" b="1" dirty="0" smtClean="0"/>
              <a:t> </a:t>
            </a:r>
            <a:r>
              <a:rPr lang="en-US" sz="2800" b="1" dirty="0" err="1" smtClean="0"/>
              <a:t>là</a:t>
            </a:r>
            <a:r>
              <a:rPr lang="en-US" sz="2800" b="1" dirty="0" smtClean="0"/>
              <a:t> gì?</a:t>
            </a:r>
            <a:endParaRPr lang="en-US" sz="2800" b="1" dirty="0"/>
          </a:p>
          <a:p>
            <a:r>
              <a:rPr lang="en-US" sz="2800" b="1" dirty="0" smtClean="0"/>
              <a:t>- </a:t>
            </a:r>
            <a:r>
              <a:rPr lang="en-US" sz="2800" dirty="0" err="1" smtClean="0"/>
              <a:t>Sudo</a:t>
            </a:r>
            <a:r>
              <a:rPr lang="en-US" sz="2800" dirty="0" smtClean="0"/>
              <a:t> </a:t>
            </a:r>
            <a:r>
              <a:rPr lang="en-US" sz="2800" dirty="0" err="1" smtClean="0"/>
              <a:t>là</a:t>
            </a:r>
            <a:r>
              <a:rPr lang="en-US" sz="2800" dirty="0" smtClean="0"/>
              <a:t> </a:t>
            </a:r>
            <a:r>
              <a:rPr lang="en-US" sz="2800" dirty="0" err="1" smtClean="0"/>
              <a:t>một</a:t>
            </a:r>
            <a:r>
              <a:rPr lang="en-US" sz="2800" dirty="0" smtClean="0"/>
              <a:t> </a:t>
            </a:r>
            <a:r>
              <a:rPr lang="en-US" sz="2800" dirty="0" err="1" smtClean="0"/>
              <a:t>chương</a:t>
            </a:r>
            <a:r>
              <a:rPr lang="en-US" sz="2800" dirty="0" smtClean="0"/>
              <a:t> trình </a:t>
            </a:r>
            <a:r>
              <a:rPr lang="en-US" sz="2800" dirty="0" err="1" smtClean="0"/>
              <a:t>của</a:t>
            </a:r>
            <a:r>
              <a:rPr lang="en-US" sz="2800" dirty="0" smtClean="0"/>
              <a:t> Linux, </a:t>
            </a:r>
            <a:r>
              <a:rPr lang="en-US" sz="2800" dirty="0" err="1" smtClean="0"/>
              <a:t>cho</a:t>
            </a:r>
            <a:r>
              <a:rPr lang="en-US" sz="2800" dirty="0" smtClean="0"/>
              <a:t> phép user chạy </a:t>
            </a:r>
            <a:r>
              <a:rPr lang="en-US" sz="2800" dirty="0" err="1" smtClean="0"/>
              <a:t>một</a:t>
            </a:r>
            <a:r>
              <a:rPr lang="en-US" sz="2800" dirty="0" smtClean="0"/>
              <a:t> </a:t>
            </a:r>
            <a:r>
              <a:rPr lang="en-US" sz="2800" dirty="0" err="1" smtClean="0"/>
              <a:t>chương</a:t>
            </a:r>
            <a:r>
              <a:rPr lang="en-US" sz="2800" dirty="0" smtClean="0"/>
              <a:t> trình với </a:t>
            </a:r>
            <a:r>
              <a:rPr lang="en-US" sz="2800" dirty="0" err="1" smtClean="0"/>
              <a:t>những</a:t>
            </a:r>
            <a:r>
              <a:rPr lang="en-US" sz="2800" dirty="0" smtClean="0"/>
              <a:t> đặc quyền </a:t>
            </a:r>
            <a:r>
              <a:rPr lang="en-US" sz="2800" dirty="0" err="1" smtClean="0"/>
              <a:t>bảo</a:t>
            </a:r>
            <a:r>
              <a:rPr lang="en-US" sz="2800" dirty="0" smtClean="0"/>
              <a:t> mật </a:t>
            </a:r>
            <a:r>
              <a:rPr lang="en-US" sz="2800" dirty="0" err="1" smtClean="0"/>
              <a:t>của</a:t>
            </a:r>
            <a:r>
              <a:rPr lang="en-US" sz="2800" dirty="0" smtClean="0"/>
              <a:t> user </a:t>
            </a:r>
            <a:r>
              <a:rPr lang="en-US" sz="2800" dirty="0" err="1" smtClean="0"/>
              <a:t>khác</a:t>
            </a:r>
            <a:r>
              <a:rPr lang="en-US" sz="2800" dirty="0"/>
              <a:t> </a:t>
            </a:r>
            <a:r>
              <a:rPr lang="en-US" sz="2800" dirty="0" smtClean="0"/>
              <a:t>trong Linux (</a:t>
            </a:r>
            <a:r>
              <a:rPr lang="en-US" sz="2800" dirty="0" err="1" smtClean="0"/>
              <a:t>thường</a:t>
            </a:r>
            <a:r>
              <a:rPr lang="en-US" sz="2800" dirty="0" smtClean="0"/>
              <a:t> </a:t>
            </a:r>
            <a:r>
              <a:rPr lang="en-US" sz="2800" dirty="0" err="1" smtClean="0"/>
              <a:t>là</a:t>
            </a:r>
            <a:r>
              <a:rPr lang="en-US" sz="2800" dirty="0" smtClean="0"/>
              <a:t> root). </a:t>
            </a:r>
            <a:r>
              <a:rPr lang="en-US" sz="2800" dirty="0" err="1" smtClean="0"/>
              <a:t>Phụ</a:t>
            </a:r>
            <a:r>
              <a:rPr lang="en-US" sz="2800" dirty="0" smtClean="0"/>
              <a:t> thuộc </a:t>
            </a:r>
            <a:r>
              <a:rPr lang="en-US" sz="2800" dirty="0" err="1" smtClean="0"/>
              <a:t>vào</a:t>
            </a:r>
            <a:r>
              <a:rPr lang="en-US" sz="2800" dirty="0" smtClean="0"/>
              <a:t> file </a:t>
            </a:r>
            <a:r>
              <a:rPr lang="en-US" sz="2800" b="1" dirty="0" smtClean="0"/>
              <a:t>/</a:t>
            </a:r>
            <a:r>
              <a:rPr lang="en-US" sz="2800" b="1" dirty="0" err="1" smtClean="0"/>
              <a:t>etc</a:t>
            </a:r>
            <a:r>
              <a:rPr lang="en-US" sz="2800" b="1" dirty="0" smtClean="0"/>
              <a:t>/</a:t>
            </a:r>
            <a:r>
              <a:rPr lang="en-US" sz="2800" b="1" dirty="0" err="1" smtClean="0"/>
              <a:t>sudoers</a:t>
            </a:r>
            <a:r>
              <a:rPr lang="en-US" sz="2800" b="1" dirty="0" smtClean="0"/>
              <a:t>, </a:t>
            </a:r>
            <a:r>
              <a:rPr lang="en-US" sz="2800" dirty="0" smtClean="0"/>
              <a:t>xác định </a:t>
            </a:r>
            <a:r>
              <a:rPr lang="en-US" sz="2800" dirty="0" err="1" smtClean="0"/>
              <a:t>người</a:t>
            </a:r>
            <a:r>
              <a:rPr lang="en-US" sz="2800" dirty="0" smtClean="0"/>
              <a:t> dùng </a:t>
            </a:r>
            <a:r>
              <a:rPr lang="en-US" sz="2800" dirty="0" err="1" smtClean="0"/>
              <a:t>nào</a:t>
            </a:r>
            <a:r>
              <a:rPr lang="en-US" sz="2800" dirty="0" smtClean="0"/>
              <a:t> </a:t>
            </a:r>
            <a:r>
              <a:rPr lang="en-US" sz="2800" dirty="0" err="1" smtClean="0"/>
              <a:t>được</a:t>
            </a:r>
            <a:r>
              <a:rPr lang="en-US" sz="2800" dirty="0" smtClean="0"/>
              <a:t> phép </a:t>
            </a:r>
            <a:r>
              <a:rPr lang="en-US" sz="2800" dirty="0" err="1" smtClean="0"/>
              <a:t>thực</a:t>
            </a:r>
            <a:r>
              <a:rPr lang="en-US" sz="2800" dirty="0" smtClean="0"/>
              <a:t> </a:t>
            </a:r>
            <a:r>
              <a:rPr lang="en-US" sz="2800" dirty="0" err="1" smtClean="0"/>
              <a:t>hiện</a:t>
            </a:r>
            <a:r>
              <a:rPr lang="en-US" sz="2800" dirty="0" smtClean="0"/>
              <a:t> các loại lệnh quản lý </a:t>
            </a:r>
            <a:r>
              <a:rPr lang="en-US" sz="2800" dirty="0" err="1" smtClean="0"/>
              <a:t>nào</a:t>
            </a:r>
            <a:endParaRPr lang="en-US" sz="2800" dirty="0" smtClean="0"/>
          </a:p>
          <a:p>
            <a:endParaRPr lang="en-US" sz="2800" b="1" dirty="0"/>
          </a:p>
        </p:txBody>
      </p:sp>
    </p:spTree>
    <p:extLst>
      <p:ext uri="{BB962C8B-B14F-4D97-AF65-F5344CB8AC3E}">
        <p14:creationId xmlns:p14="http://schemas.microsoft.com/office/powerpoint/2010/main" val="35014735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Tìm </a:t>
            </a:r>
            <a:r>
              <a:rPr lang="en-US" dirty="0" err="1" smtClean="0"/>
              <a:t>hiểu</a:t>
            </a:r>
            <a:r>
              <a:rPr lang="en-US" dirty="0" smtClean="0"/>
              <a:t> </a:t>
            </a:r>
            <a:r>
              <a:rPr lang="en-US" dirty="0" err="1" smtClean="0"/>
              <a:t>Sudo</a:t>
            </a:r>
            <a:r>
              <a:rPr lang="en-US" dirty="0" smtClean="0"/>
              <a:t>, cấp quyền </a:t>
            </a:r>
            <a:r>
              <a:rPr lang="en-US" dirty="0" err="1"/>
              <a:t>s</a:t>
            </a:r>
            <a:r>
              <a:rPr lang="en-US" dirty="0" err="1" smtClean="0"/>
              <a:t>udo</a:t>
            </a:r>
            <a:r>
              <a:rPr lang="en-US" dirty="0" smtClean="0"/>
              <a:t> </a:t>
            </a:r>
            <a:r>
              <a:rPr lang="en-US" dirty="0" err="1" smtClean="0"/>
              <a:t>cho</a:t>
            </a:r>
            <a:r>
              <a:rPr lang="en-US" dirty="0" smtClean="0"/>
              <a:t> User</a:t>
            </a:r>
            <a:endParaRPr lang="en-US" dirty="0"/>
          </a:p>
        </p:txBody>
      </p:sp>
      <p:sp>
        <p:nvSpPr>
          <p:cNvPr id="3" name="Content Placeholder 2"/>
          <p:cNvSpPr>
            <a:spLocks noGrp="1"/>
          </p:cNvSpPr>
          <p:nvPr>
            <p:ph idx="1"/>
          </p:nvPr>
        </p:nvSpPr>
        <p:spPr/>
        <p:txBody>
          <a:bodyPr>
            <a:normAutofit/>
          </a:bodyPr>
          <a:lstStyle/>
          <a:p>
            <a:r>
              <a:rPr lang="en-US" sz="2800" b="1" dirty="0" smtClean="0">
                <a:latin typeface="Calibri (Body)"/>
              </a:rPr>
              <a:t>Ưu điểm </a:t>
            </a:r>
            <a:r>
              <a:rPr lang="en-US" sz="2800" b="1" dirty="0" err="1" smtClean="0">
                <a:latin typeface="Calibri (Body)"/>
              </a:rPr>
              <a:t>của</a:t>
            </a:r>
            <a:r>
              <a:rPr lang="en-US" sz="2800" b="1" dirty="0" smtClean="0">
                <a:latin typeface="Calibri (Body)"/>
              </a:rPr>
              <a:t> </a:t>
            </a:r>
            <a:r>
              <a:rPr lang="en-US" sz="2800" b="1" dirty="0" err="1" smtClean="0">
                <a:latin typeface="Calibri (Body)"/>
              </a:rPr>
              <a:t>Sudo</a:t>
            </a:r>
            <a:r>
              <a:rPr lang="en-US" sz="2800" b="1" dirty="0">
                <a:latin typeface="Calibri (Body)"/>
              </a:rPr>
              <a:t> </a:t>
            </a:r>
            <a:r>
              <a:rPr lang="en-US" sz="2800" b="1" dirty="0" err="1" smtClean="0">
                <a:latin typeface="Calibri (Body)"/>
              </a:rPr>
              <a:t>là</a:t>
            </a:r>
            <a:r>
              <a:rPr lang="en-US" sz="2800" b="1" dirty="0" smtClean="0">
                <a:latin typeface="Calibri (Body)"/>
              </a:rPr>
              <a:t> gì?</a:t>
            </a:r>
            <a:r>
              <a:rPr lang="en-US" sz="2400" b="1" dirty="0" smtClean="0">
                <a:latin typeface="Calibri (Body)"/>
              </a:rPr>
              <a:t> </a:t>
            </a:r>
          </a:p>
          <a:p>
            <a:r>
              <a:rPr lang="en-US" sz="2400" b="1" dirty="0" smtClean="0">
                <a:latin typeface="Calibri (Body)"/>
              </a:rPr>
              <a:t>- </a:t>
            </a:r>
            <a:r>
              <a:rPr lang="vi-VN" sz="2400" b="1" dirty="0">
                <a:latin typeface="Calibri (Body)"/>
              </a:rPr>
              <a:t>Quản lý quyền hạn</a:t>
            </a:r>
            <a:r>
              <a:rPr lang="vi-VN" sz="2400" dirty="0">
                <a:latin typeface="Calibri (Body)"/>
              </a:rPr>
              <a:t>: Sudo cho phép quản trị viên hệ thống tùy chỉnh cụ thể quyền hạn cho từng người dùng. Chỉ những người dùng cần thiết mới được cấp quyền sudo, giảm khả năng lỗi do sử dụng tài khoản </a:t>
            </a:r>
            <a:r>
              <a:rPr lang="vi-VN" sz="2400" dirty="0" smtClean="0">
                <a:latin typeface="Calibri (Body)"/>
              </a:rPr>
              <a:t>roo</a:t>
            </a:r>
            <a:r>
              <a:rPr lang="en-US" sz="2400" dirty="0" smtClean="0">
                <a:latin typeface="Calibri (Body)"/>
              </a:rPr>
              <a:t>t</a:t>
            </a:r>
            <a:endParaRPr lang="en-US" sz="2400" dirty="0">
              <a:latin typeface="Calibri (Body)"/>
            </a:endParaRPr>
          </a:p>
          <a:p>
            <a:r>
              <a:rPr lang="en-US" sz="2400" b="1" dirty="0" smtClean="0">
                <a:latin typeface="Calibri (Body)"/>
              </a:rPr>
              <a:t>- </a:t>
            </a:r>
            <a:r>
              <a:rPr lang="en-US" sz="2400" b="1" dirty="0" err="1" smtClean="0">
                <a:latin typeface="Calibri (Body)"/>
              </a:rPr>
              <a:t>Bảo</a:t>
            </a:r>
            <a:r>
              <a:rPr lang="en-US" sz="2400" b="1" dirty="0" smtClean="0">
                <a:latin typeface="Calibri (Body)"/>
              </a:rPr>
              <a:t> mật: </a:t>
            </a:r>
            <a:r>
              <a:rPr lang="vi-VN" sz="2400" dirty="0" smtClean="0">
                <a:latin typeface="Calibri (Body)"/>
              </a:rPr>
              <a:t>Sudo </a:t>
            </a:r>
            <a:r>
              <a:rPr lang="vi-VN" sz="2400" dirty="0">
                <a:latin typeface="Calibri (Body)"/>
              </a:rPr>
              <a:t>giúp tăng cường bảo mật bằng cách cho phép người dùng được cấp quyền thực thi các lệnh với quyền superuser mà không cần truy cập trực tiếp vào tài khoản root. Khi sử dụng sudo, người dùng phải xác thực bằng mật khẩu </a:t>
            </a:r>
            <a:r>
              <a:rPr lang="vi-VN" sz="2400" dirty="0" smtClean="0">
                <a:latin typeface="Calibri (Body)"/>
              </a:rPr>
              <a:t>riêng</a:t>
            </a:r>
            <a:r>
              <a:rPr lang="en-US" sz="2400" dirty="0" smtClean="0">
                <a:latin typeface="Calibri (Body)"/>
              </a:rPr>
              <a:t>.</a:t>
            </a:r>
            <a:endParaRPr lang="en-US" sz="2400" dirty="0">
              <a:latin typeface="Calibri (Body)"/>
            </a:endParaRPr>
          </a:p>
          <a:p>
            <a:endParaRPr lang="en-US" sz="2400" b="1" dirty="0">
              <a:latin typeface="Calibri (Body)"/>
            </a:endParaRPr>
          </a:p>
        </p:txBody>
      </p:sp>
    </p:spTree>
    <p:extLst>
      <p:ext uri="{BB962C8B-B14F-4D97-AF65-F5344CB8AC3E}">
        <p14:creationId xmlns:p14="http://schemas.microsoft.com/office/powerpoint/2010/main" val="36224994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Tìm </a:t>
            </a:r>
            <a:r>
              <a:rPr lang="en-US" dirty="0" err="1" smtClean="0"/>
              <a:t>hiểu</a:t>
            </a:r>
            <a:r>
              <a:rPr lang="en-US" dirty="0" smtClean="0"/>
              <a:t> </a:t>
            </a:r>
            <a:r>
              <a:rPr lang="en-US" dirty="0" err="1" smtClean="0"/>
              <a:t>Sudo</a:t>
            </a:r>
            <a:r>
              <a:rPr lang="en-US" dirty="0" smtClean="0"/>
              <a:t>, cấp quyền </a:t>
            </a:r>
            <a:r>
              <a:rPr lang="en-US" dirty="0" err="1"/>
              <a:t>s</a:t>
            </a:r>
            <a:r>
              <a:rPr lang="en-US" dirty="0" err="1" smtClean="0"/>
              <a:t>udo</a:t>
            </a:r>
            <a:r>
              <a:rPr lang="en-US" dirty="0" smtClean="0"/>
              <a:t> </a:t>
            </a:r>
            <a:r>
              <a:rPr lang="en-US" dirty="0" err="1" smtClean="0"/>
              <a:t>cho</a:t>
            </a:r>
            <a:r>
              <a:rPr lang="en-US" dirty="0" smtClean="0"/>
              <a:t> User</a:t>
            </a:r>
            <a:endParaRPr lang="en-US" dirty="0"/>
          </a:p>
        </p:txBody>
      </p:sp>
      <p:sp>
        <p:nvSpPr>
          <p:cNvPr id="3" name="Content Placeholder 2"/>
          <p:cNvSpPr>
            <a:spLocks noGrp="1"/>
          </p:cNvSpPr>
          <p:nvPr>
            <p:ph idx="1"/>
          </p:nvPr>
        </p:nvSpPr>
        <p:spPr>
          <a:xfrm>
            <a:off x="1097280" y="1845734"/>
            <a:ext cx="2806505" cy="4023360"/>
          </a:xfrm>
        </p:spPr>
        <p:txBody>
          <a:bodyPr>
            <a:normAutofit/>
          </a:bodyPr>
          <a:lstStyle/>
          <a:p>
            <a:pPr algn="just"/>
            <a:r>
              <a:rPr lang="en-US" sz="2800" dirty="0" smtClean="0"/>
              <a:t>Để </a:t>
            </a:r>
            <a:r>
              <a:rPr lang="en-US" sz="2800" dirty="0" err="1" smtClean="0"/>
              <a:t>cho</a:t>
            </a:r>
            <a:r>
              <a:rPr lang="en-US" sz="2800" dirty="0" smtClean="0"/>
              <a:t> phép </a:t>
            </a:r>
            <a:r>
              <a:rPr lang="en-US" sz="2800" dirty="0" err="1" smtClean="0"/>
              <a:t>một</a:t>
            </a:r>
            <a:r>
              <a:rPr lang="en-US" sz="2800" dirty="0" smtClean="0"/>
              <a:t> </a:t>
            </a:r>
            <a:r>
              <a:rPr lang="en-US" sz="2800" dirty="0" err="1" smtClean="0"/>
              <a:t>người</a:t>
            </a:r>
            <a:r>
              <a:rPr lang="en-US" sz="2800" dirty="0" smtClean="0"/>
              <a:t> dùng </a:t>
            </a:r>
            <a:r>
              <a:rPr lang="en-US" sz="2800" dirty="0" err="1" smtClean="0"/>
              <a:t>bất</a:t>
            </a:r>
            <a:r>
              <a:rPr lang="en-US" sz="2800" dirty="0" smtClean="0"/>
              <a:t> </a:t>
            </a:r>
            <a:r>
              <a:rPr lang="en-US" sz="2800" dirty="0" err="1" smtClean="0"/>
              <a:t>kỳ</a:t>
            </a:r>
            <a:r>
              <a:rPr lang="en-US" sz="2800" dirty="0" smtClean="0"/>
              <a:t> có </a:t>
            </a:r>
            <a:r>
              <a:rPr lang="en-US" sz="2800" dirty="0" err="1" smtClean="0"/>
              <a:t>thể</a:t>
            </a:r>
            <a:r>
              <a:rPr lang="en-US" sz="2800" dirty="0" smtClean="0"/>
              <a:t> sử </a:t>
            </a:r>
            <a:r>
              <a:rPr lang="en-US" sz="2800" dirty="0" err="1" smtClean="0"/>
              <a:t>dụng</a:t>
            </a:r>
            <a:r>
              <a:rPr lang="en-US" sz="2800" dirty="0" smtClean="0"/>
              <a:t> với lệnh </a:t>
            </a:r>
            <a:r>
              <a:rPr lang="en-US" sz="2800" dirty="0" err="1" smtClean="0"/>
              <a:t>sudo</a:t>
            </a:r>
            <a:r>
              <a:rPr lang="en-US" sz="2800" dirty="0" smtClean="0"/>
              <a:t>, thì </a:t>
            </a:r>
            <a:r>
              <a:rPr lang="en-US" sz="2800" dirty="0" err="1" smtClean="0"/>
              <a:t>phải</a:t>
            </a:r>
            <a:r>
              <a:rPr lang="en-US" sz="2800" dirty="0" smtClean="0"/>
              <a:t> cấu hình ở file </a:t>
            </a:r>
            <a:r>
              <a:rPr lang="en-US" sz="2800" b="1" dirty="0" smtClean="0"/>
              <a:t>/</a:t>
            </a:r>
            <a:r>
              <a:rPr lang="en-US" sz="2800" b="1" dirty="0" err="1" smtClean="0"/>
              <a:t>etc</a:t>
            </a:r>
            <a:r>
              <a:rPr lang="en-US" sz="2800" b="1" dirty="0" smtClean="0"/>
              <a:t>/</a:t>
            </a:r>
            <a:r>
              <a:rPr lang="en-US" sz="2800" b="1" dirty="0" err="1" smtClean="0"/>
              <a:t>sudoers</a:t>
            </a:r>
            <a:r>
              <a:rPr lang="en-US" sz="2800" dirty="0" smtClean="0"/>
              <a:t>. </a:t>
            </a:r>
            <a:r>
              <a:rPr lang="en-US" sz="2800" dirty="0" err="1" smtClean="0"/>
              <a:t>Khi</a:t>
            </a:r>
            <a:r>
              <a:rPr lang="en-US" sz="2800" dirty="0" smtClean="0"/>
              <a:t> đó user sẽ có </a:t>
            </a:r>
            <a:endParaRPr lang="en-US" sz="2800" dirty="0"/>
          </a:p>
        </p:txBody>
      </p:sp>
      <p:pic>
        <p:nvPicPr>
          <p:cNvPr id="4" name="Picture 3"/>
          <p:cNvPicPr>
            <a:picLocks noChangeAspect="1"/>
          </p:cNvPicPr>
          <p:nvPr/>
        </p:nvPicPr>
        <p:blipFill>
          <a:blip r:embed="rId3"/>
          <a:stretch>
            <a:fillRect/>
          </a:stretch>
        </p:blipFill>
        <p:spPr>
          <a:xfrm>
            <a:off x="4386614" y="1845734"/>
            <a:ext cx="7210092" cy="4555066"/>
          </a:xfrm>
          <a:prstGeom prst="rect">
            <a:avLst/>
          </a:prstGeom>
        </p:spPr>
      </p:pic>
    </p:spTree>
    <p:extLst>
      <p:ext uri="{BB962C8B-B14F-4D97-AF65-F5344CB8AC3E}">
        <p14:creationId xmlns:p14="http://schemas.microsoft.com/office/powerpoint/2010/main" val="216194716"/>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1292</TotalTime>
  <Words>688</Words>
  <Application>Microsoft Office PowerPoint</Application>
  <PresentationFormat>Widescreen</PresentationFormat>
  <Paragraphs>70</Paragraphs>
  <Slides>12</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(Body)</vt:lpstr>
      <vt:lpstr>Calibri Light</vt:lpstr>
      <vt:lpstr>Retrospect</vt:lpstr>
      <vt:lpstr>User and Group in Linux</vt:lpstr>
      <vt:lpstr>Content</vt:lpstr>
      <vt:lpstr>   Thêm User</vt:lpstr>
      <vt:lpstr>Sửa User</vt:lpstr>
      <vt:lpstr>Xóa User</vt:lpstr>
      <vt:lpstr>Quản lý Group</vt:lpstr>
      <vt:lpstr>Tìm hiểu Sudo, cấp quyền sudo cho User</vt:lpstr>
      <vt:lpstr>Tìm hiểu Sudo, cấp quyền sudo cho User</vt:lpstr>
      <vt:lpstr>Tìm hiểu Sudo, cấp quyền sudo cho User</vt:lpstr>
      <vt:lpstr>Tìm hiểu Sudo, cấp quyền sudo cho User</vt:lpstr>
      <vt:lpstr>File /etc/passwd</vt:lpstr>
      <vt:lpstr>File /etc/passwd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User and Group in Linux</dc:title>
  <dc:creator>NGUYEN THI UOC D20CN10</dc:creator>
  <cp:lastModifiedBy>NGUYEN THI UOC D20CN10</cp:lastModifiedBy>
  <cp:revision>72</cp:revision>
  <dcterms:created xsi:type="dcterms:W3CDTF">2023-07-26T02:47:37Z</dcterms:created>
  <dcterms:modified xsi:type="dcterms:W3CDTF">2023-07-29T02:11:55Z</dcterms:modified>
</cp:coreProperties>
</file>