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4029" autoAdjust="0"/>
  </p:normalViewPr>
  <p:slideViewPr>
    <p:cSldViewPr snapToGrid="0">
      <p:cViewPr varScale="1">
        <p:scale>
          <a:sx n="74" d="100"/>
          <a:sy n="74" d="100"/>
        </p:scale>
        <p:origin x="1243" y="58"/>
      </p:cViewPr>
      <p:guideLst/>
    </p:cSldViewPr>
  </p:slideViewPr>
  <p:outlineViewPr>
    <p:cViewPr>
      <p:scale>
        <a:sx n="33" d="100"/>
        <a:sy n="33" d="100"/>
      </p:scale>
      <p:origin x="0" y="-3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87EF-BDDE-41B6-8B2B-D6C7C4EA57A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E538A-9415-4F4F-9F67-49B7EE1C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ký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đầu tiên trong danh sách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file attributes</a:t>
            </a:r>
          </a:p>
          <a:p>
            <a:r>
              <a:rPr lang="en-US" baseline="0" dirty="0" smtClean="0"/>
              <a:t>Ký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đầu tiên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file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</a:t>
            </a:r>
            <a:r>
              <a:rPr lang="en-US" baseline="0" dirty="0" smtClean="0"/>
              <a:t> A character special file. This file type refers to a device that handles data as a stream of bytes, such as a terminal or modem</a:t>
            </a:r>
          </a:p>
          <a:p>
            <a:r>
              <a:rPr lang="en-US" baseline="0" dirty="0" smtClean="0"/>
              <a:t>b: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special 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file type refers to a device that handles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 blocks, such as a hard drive or CD-ROM drive.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r: </a:t>
            </a:r>
          </a:p>
          <a:p>
            <a:r>
              <a:rPr lang="en-US" baseline="0" dirty="0" smtClean="0"/>
              <a:t>files: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phép mở và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directories: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phép list content của directory nếu thuộc tính </a:t>
            </a:r>
            <a:r>
              <a:rPr lang="vi-VN" dirty="0" smtClean="0"/>
              <a:t>x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(execute) cũng được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lệnh ls)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w: </a:t>
            </a:r>
          </a:p>
          <a:p>
            <a:r>
              <a:rPr lang="en-US" baseline="0" dirty="0" smtClean="0"/>
              <a:t>files: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phép ghi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hoặc xóa nội dung file, không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phép xóa hoặc rename. Đổi tên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hoặc xóa sẽ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quyến định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thuộc tính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thư mục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directories: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 phép xóa, tạo, đổi tên file nếu thuộc tính </a:t>
            </a:r>
            <a:r>
              <a:rPr lang="vi-VN" dirty="0" smtClean="0"/>
              <a:t>x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cũng được set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x: </a:t>
            </a:r>
          </a:p>
          <a:p>
            <a:r>
              <a:rPr lang="en-US" baseline="0" dirty="0" smtClean="0"/>
              <a:t>Files: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 phép file được coi như một chương trình có thể thực thi được.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directories: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phép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cập directory. VD: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cd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“-l” option is included, the resulting shell session is 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shell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specified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 This means that the user's environment is loaded and the working directory is changed to the user's home directory. This is usually what we want. If the user is not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superuser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assumed. Notice that (strangely) the “-l” may be abbreviated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“-”, which is how it is most often used.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 -number về cơ bản sẽ có 3 chữ số một số với ý nghĩa số thứ nhất là quyền của user, số thứ 2 là quyền của group, số thứ 3 là quyền của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6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Đặ</a:t>
            </a:r>
            <a:r>
              <a:rPr lang="en-US" baseline="0" dirty="0" smtClean="0"/>
              <a:t>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hỏi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đổi quyền mặc định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file, hoặc thư mục thì làm thế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538A-9415-4F4F-9F67-49B7EE1C7C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2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FD01C4-646C-4E2A-AB9E-67D78427B3D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612929-C157-497B-B900-8B5275FBF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smtClean="0"/>
              <a:t>Permissions </a:t>
            </a:r>
            <a:r>
              <a:rPr lang="en-US" dirty="0"/>
              <a:t>for </a:t>
            </a:r>
            <a:r>
              <a:rPr lang="en-US" dirty="0" smtClean="0"/>
              <a:t>Users</a:t>
            </a:r>
            <a:r>
              <a:rPr lang="en-US" dirty="0"/>
              <a:t>, </a:t>
            </a:r>
            <a:r>
              <a:rPr lang="en-US" dirty="0" smtClean="0"/>
              <a:t>Groups</a:t>
            </a:r>
            <a:r>
              <a:rPr lang="en-US" dirty="0"/>
              <a:t>, </a:t>
            </a: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đổi quyền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055597"/>
            <a:ext cx="5334000" cy="3184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150" y="1928485"/>
            <a:ext cx="44071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VD. Thư mục dir1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 smtClean="0"/>
              <a:t>Mục tiêu: </a:t>
            </a:r>
            <a:r>
              <a:rPr lang="en-US" sz="2800" b="1" dirty="0" err="1" smtClean="0"/>
              <a:t>rwxrw</a:t>
            </a:r>
            <a:r>
              <a:rPr lang="en-US" sz="2800" b="1" dirty="0" smtClean="0"/>
              <a:t>-r--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b="1" dirty="0"/>
          </a:p>
          <a:p>
            <a:r>
              <a:rPr lang="en-US" sz="2800" dirty="0" smtClean="0"/>
              <a:t>User: r + w + x = 4 + 2 + 1 = 7</a:t>
            </a:r>
          </a:p>
          <a:p>
            <a:r>
              <a:rPr lang="en-US" sz="2800" dirty="0" smtClean="0"/>
              <a:t>Group: r + w = 4 + 2 = 6</a:t>
            </a:r>
          </a:p>
          <a:p>
            <a:r>
              <a:rPr lang="en-US" sz="2800" dirty="0" smtClean="0"/>
              <a:t>Other: r = 4 = 4 </a:t>
            </a:r>
          </a:p>
          <a:p>
            <a:endParaRPr lang="en-US" sz="2800" b="1" dirty="0" smtClean="0"/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20105" y="5558312"/>
            <a:ext cx="7837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toe@ToeUbuntu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764 dir1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đổi 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94851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Phân quyền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ký </a:t>
            </a:r>
            <a:r>
              <a:rPr lang="en-US" sz="2800" dirty="0" err="1" smtClean="0"/>
              <a:t>tự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group_permisssion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permisssion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26061"/>
              </p:ext>
            </p:extLst>
          </p:nvPr>
        </p:nvGraphicFramePr>
        <p:xfrm>
          <a:off x="1097275" y="3178053"/>
          <a:ext cx="50292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2">
                  <a:extLst>
                    <a:ext uri="{9D8B030D-6E8A-4147-A177-3AD203B41FA5}">
                      <a16:colId xmlns:a16="http://schemas.microsoft.com/office/drawing/2014/main" val="216573147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360503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Group Permission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Symbolic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3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Other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98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78959"/>
              </p:ext>
            </p:extLst>
          </p:nvPr>
        </p:nvGraphicFramePr>
        <p:xfrm>
          <a:off x="6773304" y="3209671"/>
          <a:ext cx="457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636">
                  <a:extLst>
                    <a:ext uri="{9D8B030D-6E8A-4147-A177-3AD203B41FA5}">
                      <a16:colId xmlns:a16="http://schemas.microsoft.com/office/drawing/2014/main" val="3541188044"/>
                    </a:ext>
                  </a:extLst>
                </a:gridCol>
                <a:gridCol w="2725364">
                  <a:extLst>
                    <a:ext uri="{9D8B030D-6E8A-4147-A177-3AD203B41FA5}">
                      <a16:colId xmlns:a16="http://schemas.microsoft.com/office/drawing/2014/main" val="31132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Symbolic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5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+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Cấp</a:t>
                      </a:r>
                      <a:r>
                        <a:rPr lang="en-US" sz="2400" baseline="0" dirty="0" smtClean="0"/>
                        <a:t> thêm quyền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0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-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Loại</a:t>
                      </a:r>
                      <a:r>
                        <a:rPr lang="en-US" sz="2400" baseline="0" dirty="0" smtClean="0"/>
                        <a:t> bỏ quyền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5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=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Chỉ</a:t>
                      </a:r>
                      <a:r>
                        <a:rPr lang="en-US" sz="2400" baseline="0" dirty="0" smtClean="0"/>
                        <a:t> định quyền </a:t>
                      </a:r>
                      <a:r>
                        <a:rPr lang="en-US" sz="2400" baseline="0" dirty="0" err="1" smtClean="0"/>
                        <a:t>cụ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0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đổi quyền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8413"/>
              </p:ext>
            </p:extLst>
          </p:nvPr>
        </p:nvGraphicFramePr>
        <p:xfrm>
          <a:off x="1097280" y="2113752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69">
                  <a:extLst>
                    <a:ext uri="{9D8B030D-6E8A-4147-A177-3AD203B41FA5}">
                      <a16:colId xmlns:a16="http://schemas.microsoft.com/office/drawing/2014/main" val="846049737"/>
                    </a:ext>
                  </a:extLst>
                </a:gridCol>
                <a:gridCol w="7573031">
                  <a:extLst>
                    <a:ext uri="{9D8B030D-6E8A-4147-A177-3AD203B41FA5}">
                      <a16:colId xmlns:a16="http://schemas.microsoft.com/office/drawing/2014/main" val="38487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g+x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Thêm</a:t>
                      </a:r>
                      <a:r>
                        <a:rPr lang="en-US" sz="2400" baseline="0" dirty="0" smtClean="0"/>
                        <a:t> quyền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 </a:t>
                      </a:r>
                      <a:r>
                        <a:rPr lang="en-US" sz="2400" baseline="0" dirty="0" err="1" smtClean="0"/>
                        <a:t>cho</a:t>
                      </a:r>
                      <a:r>
                        <a:rPr lang="en-US" sz="2400" baseline="0" dirty="0" smtClean="0"/>
                        <a:t> group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Thêm</a:t>
                      </a:r>
                      <a:r>
                        <a:rPr lang="en-US" sz="2400" baseline="0" dirty="0" smtClean="0"/>
                        <a:t> quyền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 </a:t>
                      </a:r>
                      <a:r>
                        <a:rPr lang="en-US" sz="2400" baseline="0" dirty="0" err="1" smtClean="0"/>
                        <a:t>cho</a:t>
                      </a:r>
                      <a:r>
                        <a:rPr lang="en-US" sz="2400" baseline="0" dirty="0" smtClean="0"/>
                        <a:t> tất cả </a:t>
                      </a:r>
                      <a:r>
                        <a:rPr lang="en-US" sz="2400" baseline="0" dirty="0" err="1" smtClean="0"/>
                        <a:t>người</a:t>
                      </a:r>
                      <a:r>
                        <a:rPr lang="en-US" sz="2400" baseline="0" dirty="0" smtClean="0"/>
                        <a:t> dùng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o-</a:t>
                      </a:r>
                      <a:r>
                        <a:rPr lang="en-US" sz="2400" dirty="0" err="1" smtClean="0"/>
                        <a:t>rw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Loại</a:t>
                      </a:r>
                      <a:r>
                        <a:rPr lang="en-US" sz="2400" baseline="0" dirty="0" smtClean="0"/>
                        <a:t> bỏ quyền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 và ghi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other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go=</a:t>
                      </a:r>
                      <a:r>
                        <a:rPr lang="en-US" sz="2400" dirty="0" err="1" smtClean="0"/>
                        <a:t>rw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</a:t>
                      </a:r>
                      <a:r>
                        <a:rPr lang="en-US" sz="2400" baseline="0" dirty="0" smtClean="0"/>
                        <a:t> và other có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 và ghi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4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u+x,go</a:t>
                      </a:r>
                      <a:r>
                        <a:rPr lang="en-US" sz="2400" dirty="0" smtClean="0"/>
                        <a:t>=</a:t>
                      </a:r>
                      <a:r>
                        <a:rPr lang="en-US" sz="2400" dirty="0" err="1" smtClean="0"/>
                        <a:t>rx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Thêm</a:t>
                      </a:r>
                      <a:r>
                        <a:rPr lang="en-US" sz="2400" baseline="0" dirty="0" smtClean="0"/>
                        <a:t> quyền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 </a:t>
                      </a:r>
                      <a:r>
                        <a:rPr lang="en-US" sz="2400" baseline="0" dirty="0" err="1" smtClean="0"/>
                        <a:t>cho</a:t>
                      </a:r>
                      <a:r>
                        <a:rPr lang="en-US" sz="2400" baseline="0" dirty="0" smtClean="0"/>
                        <a:t> user, group và other có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 và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979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60303" y="5464192"/>
            <a:ext cx="8132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toe@ToeUbuntu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u+x,go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dir1</a:t>
            </a:r>
          </a:p>
        </p:txBody>
      </p:sp>
    </p:spTree>
    <p:extLst>
      <p:ext uri="{BB962C8B-B14F-4D97-AF65-F5344CB8AC3E}">
        <p14:creationId xmlns:p14="http://schemas.microsoft.com/office/powerpoint/2010/main" val="5107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hown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đổi User và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2896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 </a:t>
            </a:r>
            <a:r>
              <a:rPr lang="en-US" sz="2800" dirty="0" err="1" smtClean="0"/>
              <a:t>chown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sử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đổi user và group </a:t>
            </a:r>
            <a:r>
              <a:rPr lang="en-US" sz="2800" dirty="0" err="1" smtClean="0"/>
              <a:t>của</a:t>
            </a:r>
            <a:r>
              <a:rPr lang="en-US" sz="2800" dirty="0" smtClean="0"/>
              <a:t> file hoặc directory.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lệnh: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[option] [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owner][:[group]] file...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89181"/>
              </p:ext>
            </p:extLst>
          </p:nvPr>
        </p:nvGraphicFramePr>
        <p:xfrm>
          <a:off x="1097280" y="3493346"/>
          <a:ext cx="44348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840">
                  <a:extLst>
                    <a:ext uri="{9D8B030D-6E8A-4147-A177-3AD203B41FA5}">
                      <a16:colId xmlns:a16="http://schemas.microsoft.com/office/drawing/2014/main" val="52460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chown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toe</a:t>
                      </a:r>
                      <a:r>
                        <a:rPr lang="en-US" sz="2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chown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toe:linux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chown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</a:t>
                      </a:r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chown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toe: dir1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205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6960" y="3493346"/>
            <a:ext cx="5669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 </a:t>
            </a:r>
          </a:p>
          <a:p>
            <a:r>
              <a:rPr lang="en-US" sz="2400" dirty="0" smtClean="0"/>
              <a:t>-h : Sử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soft link </a:t>
            </a:r>
          </a:p>
          <a:p>
            <a:r>
              <a:rPr lang="en-US" sz="2400" dirty="0" smtClean="0"/>
              <a:t>-R: Sử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với thư mục (trong trường </a:t>
            </a:r>
            <a:r>
              <a:rPr lang="en-US" sz="2400" dirty="0" err="1" smtClean="0"/>
              <a:t>hợp</a:t>
            </a:r>
            <a:r>
              <a:rPr lang="en-US" sz="2400" dirty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đổi cả nội dung bên trong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thư mục)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8927097" cy="1450757"/>
          </a:xfrm>
        </p:spPr>
        <p:txBody>
          <a:bodyPr>
            <a:normAutofit/>
          </a:bodyPr>
          <a:lstStyle/>
          <a:p>
            <a:r>
              <a:rPr lang="en-US" dirty="0" err="1" smtClean="0"/>
              <a:t>chgrp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đổi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8927097" cy="40233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Câu</a:t>
            </a:r>
            <a:r>
              <a:rPr lang="en-US" sz="2800" dirty="0" smtClean="0"/>
              <a:t> lệnh </a:t>
            </a:r>
            <a:r>
              <a:rPr lang="en-US" sz="2800" dirty="0" err="1" smtClean="0"/>
              <a:t>chgrp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sử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đổi Group </a:t>
            </a:r>
          </a:p>
          <a:p>
            <a:r>
              <a:rPr lang="en-US" sz="2800" dirty="0" err="1" smtClean="0"/>
              <a:t>Câu</a:t>
            </a:r>
            <a:r>
              <a:rPr lang="en-US" sz="2800" dirty="0" smtClean="0"/>
              <a:t> lệnh: </a:t>
            </a:r>
            <a:r>
              <a:rPr lang="en-US" sz="2800" dirty="0"/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[option] [group] file…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3554306"/>
            <a:ext cx="1066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Options: </a:t>
            </a:r>
          </a:p>
          <a:p>
            <a:r>
              <a:rPr lang="en-US" sz="2800" dirty="0" smtClean="0"/>
              <a:t>-h : Sử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soft link </a:t>
            </a:r>
          </a:p>
          <a:p>
            <a:r>
              <a:rPr lang="en-US" sz="2800" dirty="0" smtClean="0"/>
              <a:t>-R: Sử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với thư mục (trong trường </a:t>
            </a:r>
            <a:r>
              <a:rPr lang="en-US" sz="2800" dirty="0" err="1" smtClean="0"/>
              <a:t>hợp</a:t>
            </a:r>
            <a:r>
              <a:rPr lang="en-US" sz="2800" dirty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đổi cả nội dung bên trong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thư mục)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umask</a:t>
            </a:r>
            <a:r>
              <a:rPr lang="en-US" dirty="0" smtClean="0"/>
              <a:t> – Đặt quyền mặc định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file hoặc </a:t>
            </a:r>
            <a:r>
              <a:rPr lang="en-US" sz="2800" dirty="0" err="1"/>
              <a:t>tạo</a:t>
            </a:r>
            <a:r>
              <a:rPr lang="en-US" sz="2800" dirty="0"/>
              <a:t> thư mục, mặc định hệ thống sẽ gán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quyền mặc định: </a:t>
            </a:r>
          </a:p>
          <a:p>
            <a:pPr>
              <a:buFontTx/>
              <a:buChar char="-"/>
            </a:pPr>
            <a:r>
              <a:rPr lang="en-US" sz="2800" dirty="0"/>
              <a:t>File: 666 (</a:t>
            </a:r>
            <a:r>
              <a:rPr lang="en-US" sz="2800" dirty="0" err="1"/>
              <a:t>rw-rw-rw</a:t>
            </a:r>
            <a:r>
              <a:rPr lang="en-US" sz="2800" dirty="0"/>
              <a:t>)</a:t>
            </a:r>
          </a:p>
          <a:p>
            <a:pPr>
              <a:buFontTx/>
              <a:buChar char="-"/>
            </a:pPr>
            <a:r>
              <a:rPr lang="en-US" sz="2800" dirty="0"/>
              <a:t>Directory: 777 (</a:t>
            </a:r>
            <a:r>
              <a:rPr lang="en-US" sz="2800" dirty="0" err="1"/>
              <a:t>rwxrwxrwx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Linux </a:t>
            </a:r>
            <a:r>
              <a:rPr lang="en-US" sz="2800" dirty="0" err="1"/>
              <a:t>cung</a:t>
            </a:r>
            <a:r>
              <a:rPr lang="en-US" sz="2800" dirty="0"/>
              <a:t> cấp </a:t>
            </a:r>
            <a:r>
              <a:rPr lang="en-US" sz="2800" dirty="0" err="1"/>
              <a:t>một</a:t>
            </a:r>
            <a:r>
              <a:rPr lang="en-US" sz="2800" dirty="0"/>
              <a:t> công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b="1" dirty="0" err="1" smtClean="0"/>
              <a:t>umask</a:t>
            </a:r>
            <a:r>
              <a:rPr lang="en-US" sz="2800" b="1" dirty="0" smtClean="0"/>
              <a:t>. </a:t>
            </a:r>
            <a:r>
              <a:rPr lang="en-US" sz="2800" dirty="0" smtClean="0"/>
              <a:t>Kiểm </a:t>
            </a:r>
            <a:r>
              <a:rPr lang="en-US" sz="2800" dirty="0" err="1" smtClean="0"/>
              <a:t>soát</a:t>
            </a:r>
            <a:r>
              <a:rPr lang="en-US" sz="2800" dirty="0" smtClean="0"/>
              <a:t> các quyền mặc định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cấp </a:t>
            </a:r>
            <a:r>
              <a:rPr lang="en-US" sz="2800" dirty="0" err="1" smtClean="0"/>
              <a:t>khi</a:t>
            </a:r>
            <a:r>
              <a:rPr lang="en-US" sz="2800" dirty="0" smtClean="0"/>
              <a:t> file hoặc directory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.</a:t>
            </a:r>
            <a:endParaRPr lang="en-US" sz="2800" b="1" dirty="0"/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3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umask</a:t>
            </a:r>
            <a:r>
              <a:rPr lang="en-US" dirty="0"/>
              <a:t> – Đặt quyền mặc định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Câu</a:t>
            </a:r>
            <a:r>
              <a:rPr lang="en-US" sz="2800" dirty="0" smtClean="0"/>
              <a:t> lệnh: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45" y="2513979"/>
            <a:ext cx="8759202" cy="30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umask</a:t>
            </a:r>
            <a:r>
              <a:rPr lang="en-US" dirty="0"/>
              <a:t> – Đặt quyền mặc định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Cách tính: 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41857" y="2368446"/>
            <a:ext cx="8997096" cy="494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-rw-rw-r-- 1 toe toe    0 Aug  1 04:54 file.txt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99997"/>
              </p:ext>
            </p:extLst>
          </p:nvPr>
        </p:nvGraphicFramePr>
        <p:xfrm>
          <a:off x="1741858" y="3522827"/>
          <a:ext cx="6083008" cy="1554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14350">
                  <a:extLst>
                    <a:ext uri="{9D8B030D-6E8A-4147-A177-3AD203B41FA5}">
                      <a16:colId xmlns:a16="http://schemas.microsoft.com/office/drawing/2014/main" val="648338319"/>
                    </a:ext>
                  </a:extLst>
                </a:gridCol>
                <a:gridCol w="3568658">
                  <a:extLst>
                    <a:ext uri="{9D8B030D-6E8A-4147-A177-3AD203B41FA5}">
                      <a16:colId xmlns:a16="http://schemas.microsoft.com/office/drawing/2014/main" val="174264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Original</a:t>
                      </a:r>
                      <a:r>
                        <a:rPr lang="en-US" sz="2400" b="1" baseline="0" dirty="0" smtClean="0"/>
                        <a:t> file mode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110</a:t>
                      </a:r>
                      <a:r>
                        <a:rPr lang="en-US" sz="2800" b="0" baseline="0" dirty="0" smtClean="0"/>
                        <a:t> 110 110 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6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Mask</a:t>
                      </a:r>
                      <a:r>
                        <a:rPr lang="en-US" sz="2400" b="1" baseline="0" dirty="0" smtClean="0"/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000</a:t>
                      </a:r>
                      <a:r>
                        <a:rPr lang="en-US" sz="2800" b="0" baseline="0" dirty="0" smtClean="0"/>
                        <a:t> 000 010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Result</a:t>
                      </a:r>
                      <a:r>
                        <a:rPr lang="en-US" sz="2400" b="1" baseline="0" dirty="0" smtClean="0"/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110 110 100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92109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826675" y="5602852"/>
            <a:ext cx="299805" cy="3746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21227" y="5499762"/>
            <a:ext cx="4717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666 – 002 = 664 : </a:t>
            </a:r>
            <a:r>
              <a:rPr lang="en-US" sz="2800" b="1" dirty="0" err="1"/>
              <a:t>rw</a:t>
            </a:r>
            <a:r>
              <a:rPr lang="en-US" sz="2800" b="1" dirty="0"/>
              <a:t>- </a:t>
            </a:r>
            <a:r>
              <a:rPr lang="en-US" sz="2800" b="1" dirty="0" err="1"/>
              <a:t>rw</a:t>
            </a:r>
            <a:r>
              <a:rPr lang="en-US" sz="2800" b="1" dirty="0"/>
              <a:t>- r--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0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 Phân </a:t>
            </a:r>
            <a:r>
              <a:rPr lang="en-US" sz="2800" dirty="0"/>
              <a:t>quyền </a:t>
            </a:r>
            <a:r>
              <a:rPr lang="en-US" sz="2800" dirty="0" err="1"/>
              <a:t>cho</a:t>
            </a:r>
            <a:r>
              <a:rPr lang="en-US" sz="2800" dirty="0"/>
              <a:t> owner, group, </a:t>
            </a:r>
            <a:r>
              <a:rPr lang="en-US" sz="2800" dirty="0" smtClean="0"/>
              <a:t>everybody</a:t>
            </a:r>
            <a:endParaRPr lang="en-US" sz="2800" dirty="0"/>
          </a:p>
          <a:p>
            <a:r>
              <a:rPr lang="en-US" sz="2800" dirty="0" smtClean="0"/>
              <a:t>- Phân </a:t>
            </a:r>
            <a:r>
              <a:rPr lang="en-US" sz="2800" dirty="0"/>
              <a:t>biệt </a:t>
            </a:r>
            <a:r>
              <a:rPr lang="en-US" sz="2800" dirty="0" err="1"/>
              <a:t>su</a:t>
            </a:r>
            <a:r>
              <a:rPr lang="en-US" sz="2800" dirty="0"/>
              <a:t> và </a:t>
            </a:r>
            <a:r>
              <a:rPr lang="en-US" sz="2800" dirty="0" err="1"/>
              <a:t>sudo</a:t>
            </a:r>
            <a:endParaRPr lang="en-US" sz="2800" dirty="0"/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chmod</a:t>
            </a:r>
            <a:r>
              <a:rPr lang="en-US" sz="2800" dirty="0"/>
              <a:t>, </a:t>
            </a:r>
            <a:r>
              <a:rPr lang="en-US" sz="2800" dirty="0" err="1"/>
              <a:t>chown</a:t>
            </a:r>
            <a:r>
              <a:rPr lang="en-US" sz="2800" dirty="0"/>
              <a:t> , </a:t>
            </a:r>
            <a:r>
              <a:rPr lang="en-US" sz="2800" dirty="0" err="1"/>
              <a:t>chgrp</a:t>
            </a:r>
            <a:endParaRPr lang="en-US" sz="2800" dirty="0"/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umask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53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06853" cy="1450757"/>
          </a:xfrm>
        </p:spPr>
        <p:txBody>
          <a:bodyPr>
            <a:normAutofit/>
          </a:bodyPr>
          <a:lstStyle/>
          <a:p>
            <a:r>
              <a:rPr lang="en-US" dirty="0"/>
              <a:t>Phân quyền </a:t>
            </a:r>
            <a:r>
              <a:rPr lang="en-US" dirty="0" err="1"/>
              <a:t>cho</a:t>
            </a:r>
            <a:r>
              <a:rPr lang="en-US" dirty="0"/>
              <a:t> owner, </a:t>
            </a:r>
            <a:r>
              <a:rPr lang="en-US" dirty="0" smtClean="0"/>
              <a:t>group, everybody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116667"/>
            <a:ext cx="10058400" cy="3217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toe@ToeUbuntu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:~$ ls -l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 44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-r-- 1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0 Jul 28 16:02 data.txt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2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4096 Jul 28 03:00 dir1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2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4096 Jul 28 03:00 dir2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2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4096 Jul 28 03:00 dir3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2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4096 Jul 28 03:00 dir4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-r-- 1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449 Jul 28 07:03 err.txt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-r-- 1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62 Jul 28 06:54 ls-output.txt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-r-- 1 toe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449 Jul 28 06:41 output.txt</a:t>
            </a:r>
          </a:p>
        </p:txBody>
      </p:sp>
    </p:spTree>
    <p:extLst>
      <p:ext uri="{BB962C8B-B14F-4D97-AF65-F5344CB8AC3E}">
        <p14:creationId xmlns:p14="http://schemas.microsoft.com/office/powerpoint/2010/main" val="39579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40720" cy="1450757"/>
          </a:xfrm>
        </p:spPr>
        <p:txBody>
          <a:bodyPr/>
          <a:lstStyle/>
          <a:p>
            <a:r>
              <a:rPr lang="en-US" dirty="0"/>
              <a:t>Phân quyền </a:t>
            </a:r>
            <a:r>
              <a:rPr lang="en-US" dirty="0" err="1"/>
              <a:t>cho</a:t>
            </a:r>
            <a:r>
              <a:rPr lang="en-US" dirty="0"/>
              <a:t> owner, group, everybody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File Types</a:t>
            </a:r>
          </a:p>
          <a:p>
            <a:pPr marL="0" indent="0">
              <a:buNone/>
            </a:pPr>
            <a:r>
              <a:rPr lang="en-US" sz="2800" dirty="0" smtClean="0"/>
              <a:t>- Ký </a:t>
            </a:r>
            <a:r>
              <a:rPr lang="en-US" sz="2800" dirty="0" err="1" smtClean="0"/>
              <a:t>tự</a:t>
            </a:r>
            <a:r>
              <a:rPr lang="en-US" sz="2800" dirty="0" smtClean="0"/>
              <a:t> đầu tiên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file type 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98826"/>
              </p:ext>
            </p:extLst>
          </p:nvPr>
        </p:nvGraphicFramePr>
        <p:xfrm>
          <a:off x="1097280" y="2964103"/>
          <a:ext cx="10058400" cy="336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93">
                  <a:extLst>
                    <a:ext uri="{9D8B030D-6E8A-4147-A177-3AD203B41FA5}">
                      <a16:colId xmlns:a16="http://schemas.microsoft.com/office/drawing/2014/main" val="3541041765"/>
                    </a:ext>
                  </a:extLst>
                </a:gridCol>
                <a:gridCol w="7428807">
                  <a:extLst>
                    <a:ext uri="{9D8B030D-6E8A-4147-A177-3AD203B41FA5}">
                      <a16:colId xmlns:a16="http://schemas.microsoft.com/office/drawing/2014/main" val="3355537265"/>
                    </a:ext>
                  </a:extLst>
                </a:gridCol>
              </a:tblGrid>
              <a:tr h="560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Attribute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File Type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69600"/>
                  </a:ext>
                </a:extLst>
              </a:tr>
              <a:tr h="560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r>
                        <a:rPr lang="en-US" sz="2800" baseline="0" dirty="0" smtClean="0"/>
                        <a:t> regular file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1091"/>
                  </a:ext>
                </a:extLst>
              </a:tr>
              <a:tr h="560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r>
                        <a:rPr lang="en-US" sz="2800" baseline="0" dirty="0" smtClean="0"/>
                        <a:t> directory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91153"/>
                  </a:ext>
                </a:extLst>
              </a:tr>
              <a:tr h="560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symbolic</a:t>
                      </a:r>
                      <a:r>
                        <a:rPr lang="en-US" sz="2800" baseline="0" dirty="0" smtClean="0"/>
                        <a:t> link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14284"/>
                  </a:ext>
                </a:extLst>
              </a:tr>
              <a:tr h="560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character special file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29024"/>
                  </a:ext>
                </a:extLst>
              </a:tr>
              <a:tr h="560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block special file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0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 (Body)"/>
              </a:rPr>
              <a:t>Ownership</a:t>
            </a:r>
          </a:p>
          <a:p>
            <a:pPr>
              <a:buFontTx/>
              <a:buChar char="-"/>
            </a:pPr>
            <a:r>
              <a:rPr lang="en-US" sz="2800" b="1" dirty="0" smtClean="0">
                <a:latin typeface="Calibri (Body)"/>
              </a:rPr>
              <a:t> User: </a:t>
            </a:r>
            <a:r>
              <a:rPr lang="en-US" sz="2800" dirty="0" smtClean="0">
                <a:latin typeface="Calibri (Body)"/>
              </a:rPr>
              <a:t>Người </a:t>
            </a:r>
            <a:r>
              <a:rPr lang="en-US" sz="2800" dirty="0" err="1" smtClean="0">
                <a:latin typeface="Calibri (Body)"/>
              </a:rPr>
              <a:t>tạo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ra</a:t>
            </a:r>
            <a:r>
              <a:rPr lang="en-US" sz="2800" dirty="0" smtClean="0">
                <a:latin typeface="Calibri (Body)"/>
              </a:rPr>
              <a:t> file hoặc thư mục sẽ mặc định trở </a:t>
            </a:r>
            <a:r>
              <a:rPr lang="en-US" sz="2800" dirty="0" err="1" smtClean="0">
                <a:latin typeface="Calibri (Body)"/>
              </a:rPr>
              <a:t>thành</a:t>
            </a:r>
            <a:r>
              <a:rPr lang="en-US" sz="2800" dirty="0" smtClean="0">
                <a:latin typeface="Calibri (Body)"/>
              </a:rPr>
              <a:t> chủ sở </a:t>
            </a:r>
            <a:r>
              <a:rPr lang="en-US" sz="2800" dirty="0" err="1" smtClean="0">
                <a:latin typeface="Calibri (Body)"/>
              </a:rPr>
              <a:t>hữu</a:t>
            </a:r>
            <a:endParaRPr lang="en-US" sz="2800" dirty="0" smtClean="0">
              <a:latin typeface="Calibri (Body)"/>
            </a:endParaRPr>
          </a:p>
          <a:p>
            <a:pPr>
              <a:buFontTx/>
              <a:buChar char="-"/>
            </a:pPr>
            <a:r>
              <a:rPr lang="en-US" sz="2800" b="1" dirty="0" smtClean="0">
                <a:latin typeface="Calibri (Body)"/>
              </a:rPr>
              <a:t> Group: </a:t>
            </a:r>
            <a:r>
              <a:rPr lang="en-US" sz="2800" dirty="0" smtClean="0">
                <a:latin typeface="Calibri (Body)"/>
              </a:rPr>
              <a:t>Nhóm sở </a:t>
            </a:r>
            <a:r>
              <a:rPr lang="en-US" sz="2800" dirty="0" err="1" smtClean="0">
                <a:latin typeface="Calibri (Body)"/>
              </a:rPr>
              <a:t>hữu</a:t>
            </a:r>
            <a:endParaRPr lang="en-US" sz="2800" dirty="0" smtClean="0">
              <a:latin typeface="Calibri (Body)"/>
            </a:endParaRPr>
          </a:p>
          <a:p>
            <a:pPr>
              <a:buFontTx/>
              <a:buChar char="-"/>
            </a:pPr>
            <a:r>
              <a:rPr lang="en-US" sz="2800" b="1" dirty="0" smtClean="0">
                <a:latin typeface="Calibri (Body)"/>
              </a:rPr>
              <a:t> Other: </a:t>
            </a:r>
            <a:r>
              <a:rPr lang="en-US" sz="2800" dirty="0" smtClean="0">
                <a:latin typeface="Calibri (Body)"/>
              </a:rPr>
              <a:t>Không </a:t>
            </a:r>
            <a:r>
              <a:rPr lang="en-US" sz="2800" dirty="0" err="1" smtClean="0">
                <a:latin typeface="Calibri (Body)"/>
              </a:rPr>
              <a:t>nằm</a:t>
            </a:r>
            <a:r>
              <a:rPr lang="en-US" sz="2800" dirty="0" smtClean="0">
                <a:latin typeface="Calibri (Body)"/>
              </a:rPr>
              <a:t> trong User và Group</a:t>
            </a:r>
            <a:endParaRPr lang="en-US" sz="2800" dirty="0"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5332" y="287867"/>
            <a:ext cx="10752667" cy="1449493"/>
          </a:xfrm>
        </p:spPr>
        <p:txBody>
          <a:bodyPr/>
          <a:lstStyle/>
          <a:p>
            <a:r>
              <a:rPr lang="en-US" dirty="0"/>
              <a:t>Phân quyền </a:t>
            </a:r>
            <a:r>
              <a:rPr lang="en-US" dirty="0" err="1"/>
              <a:t>cho</a:t>
            </a:r>
            <a:r>
              <a:rPr lang="en-US" dirty="0"/>
              <a:t> owner, group, everybody</a:t>
            </a:r>
          </a:p>
        </p:txBody>
      </p:sp>
    </p:spTree>
    <p:extLst>
      <p:ext uri="{BB962C8B-B14F-4D97-AF65-F5344CB8AC3E}">
        <p14:creationId xmlns:p14="http://schemas.microsoft.com/office/powerpoint/2010/main" val="30760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244" y="314793"/>
            <a:ext cx="10783756" cy="1422567"/>
          </a:xfrm>
        </p:spPr>
        <p:txBody>
          <a:bodyPr/>
          <a:lstStyle/>
          <a:p>
            <a:r>
              <a:rPr lang="en-US" dirty="0"/>
              <a:t>Phân quyền </a:t>
            </a:r>
            <a:r>
              <a:rPr lang="en-US" dirty="0" err="1"/>
              <a:t>cho</a:t>
            </a:r>
            <a:r>
              <a:rPr lang="en-US" dirty="0"/>
              <a:t> owner, group, everybody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 (Body)"/>
              </a:rPr>
              <a:t>Permission Attributes </a:t>
            </a:r>
            <a:br>
              <a:rPr lang="en-US" sz="2800" b="1" dirty="0">
                <a:latin typeface="Calibri (Body)"/>
              </a:rPr>
            </a:br>
            <a:endParaRPr lang="en-US" sz="2800" b="1" dirty="0" smtClean="0">
              <a:latin typeface="Calibri (Body)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alibri (Body)"/>
              </a:rPr>
              <a:t>r</a:t>
            </a:r>
            <a:r>
              <a:rPr lang="en-US" sz="2800" dirty="0" smtClean="0">
                <a:latin typeface="Calibri (Body)"/>
              </a:rPr>
              <a:t>	: read</a:t>
            </a:r>
          </a:p>
          <a:p>
            <a:pPr marL="0" indent="0">
              <a:buNone/>
            </a:pPr>
            <a:r>
              <a:rPr lang="en-US" sz="2800" b="1" dirty="0" smtClean="0">
                <a:latin typeface="Calibri (Body)"/>
              </a:rPr>
              <a:t>w</a:t>
            </a:r>
            <a:r>
              <a:rPr lang="en-US" sz="2800" dirty="0" smtClean="0">
                <a:latin typeface="Calibri (Body)"/>
              </a:rPr>
              <a:t>	: write</a:t>
            </a:r>
          </a:p>
          <a:p>
            <a:pPr marL="0" indent="0">
              <a:buNone/>
            </a:pPr>
            <a:r>
              <a:rPr lang="en-US" sz="2800" b="1" dirty="0" smtClean="0">
                <a:latin typeface="Calibri (Body)"/>
              </a:rPr>
              <a:t>x</a:t>
            </a:r>
            <a:r>
              <a:rPr lang="en-US" sz="2800" dirty="0" smtClean="0">
                <a:latin typeface="Calibri (Body)"/>
              </a:rPr>
              <a:t>	: execute</a:t>
            </a:r>
          </a:p>
          <a:p>
            <a:pPr marL="0" indent="0">
              <a:buNone/>
            </a:pPr>
            <a:r>
              <a:rPr lang="en-US" sz="2800" b="1" dirty="0" smtClean="0">
                <a:latin typeface="Calibri (Body)"/>
              </a:rPr>
              <a:t>-</a:t>
            </a:r>
            <a:r>
              <a:rPr lang="en-US" sz="2800" dirty="0" smtClean="0">
                <a:latin typeface="Calibri (Body)"/>
              </a:rPr>
              <a:t>	: không có quyền	</a:t>
            </a:r>
            <a:endParaRPr lang="en-US" sz="2800" dirty="0">
              <a:latin typeface="Calibri (Body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48786"/>
              </p:ext>
            </p:extLst>
          </p:nvPr>
        </p:nvGraphicFramePr>
        <p:xfrm>
          <a:off x="5374640" y="2720451"/>
          <a:ext cx="578104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88">
                  <a:extLst>
                    <a:ext uri="{9D8B030D-6E8A-4147-A177-3AD203B41FA5}">
                      <a16:colId xmlns:a16="http://schemas.microsoft.com/office/drawing/2014/main" val="3449280542"/>
                    </a:ext>
                  </a:extLst>
                </a:gridCol>
                <a:gridCol w="4036152">
                  <a:extLst>
                    <a:ext uri="{9D8B030D-6E8A-4147-A177-3AD203B41FA5}">
                      <a16:colId xmlns:a16="http://schemas.microsoft.com/office/drawing/2014/main" val="19310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Mô</a:t>
                      </a:r>
                      <a:r>
                        <a:rPr lang="en-US" sz="2800" baseline="0" dirty="0" smtClean="0"/>
                        <a:t> tả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rwx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Có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toàn</a:t>
                      </a:r>
                      <a:r>
                        <a:rPr lang="en-US" sz="2800" baseline="0" dirty="0" smtClean="0"/>
                        <a:t> quyền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r--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Chỉ</a:t>
                      </a:r>
                      <a:r>
                        <a:rPr lang="en-US" sz="2800" baseline="0" dirty="0" smtClean="0"/>
                        <a:t> có quyền </a:t>
                      </a:r>
                      <a:r>
                        <a:rPr lang="en-US" sz="2800" baseline="0" dirty="0" err="1" smtClean="0"/>
                        <a:t>đọc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rw</a:t>
                      </a:r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Chỉ</a:t>
                      </a:r>
                      <a:r>
                        <a:rPr lang="en-US" sz="2800" baseline="0" dirty="0" smtClean="0"/>
                        <a:t> có quyền </a:t>
                      </a:r>
                      <a:r>
                        <a:rPr lang="en-US" sz="2800" baseline="0" dirty="0" err="1" smtClean="0"/>
                        <a:t>đọc</a:t>
                      </a:r>
                      <a:r>
                        <a:rPr lang="en-US" sz="2800" baseline="0" dirty="0" smtClean="0"/>
                        <a:t> và ghi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---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Không</a:t>
                      </a:r>
                      <a:r>
                        <a:rPr lang="en-US" sz="2800" baseline="0" dirty="0" smtClean="0"/>
                        <a:t> có quyền gì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5304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Quyền hạn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file sẽ </a:t>
            </a:r>
            <a:r>
              <a:rPr lang="en-US" sz="2800" dirty="0" err="1" smtClean="0"/>
              <a:t>gồm</a:t>
            </a:r>
            <a:r>
              <a:rPr lang="en-US" sz="2800" dirty="0" smtClean="0"/>
              <a:t> cả 3 nhóm quyền (user, group, other) nên danh sách quyền sẽ </a:t>
            </a:r>
            <a:r>
              <a:rPr lang="en-US" sz="2800" dirty="0" err="1" smtClean="0"/>
              <a:t>gồm</a:t>
            </a:r>
            <a:r>
              <a:rPr lang="en-US" sz="2800" dirty="0" smtClean="0"/>
              <a:t> 9 ký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244" y="134911"/>
            <a:ext cx="10783756" cy="1422567"/>
          </a:xfrm>
        </p:spPr>
        <p:txBody>
          <a:bodyPr/>
          <a:lstStyle/>
          <a:p>
            <a:r>
              <a:rPr lang="en-US" dirty="0"/>
              <a:t>Phân quyền </a:t>
            </a:r>
            <a:r>
              <a:rPr lang="en-US" dirty="0" err="1"/>
              <a:t>cho</a:t>
            </a:r>
            <a:r>
              <a:rPr lang="en-US" dirty="0"/>
              <a:t> owner, group, everybody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4028"/>
              </p:ext>
            </p:extLst>
          </p:nvPr>
        </p:nvGraphicFramePr>
        <p:xfrm>
          <a:off x="1154244" y="3058132"/>
          <a:ext cx="10508104" cy="276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16">
                  <a:extLst>
                    <a:ext uri="{9D8B030D-6E8A-4147-A177-3AD203B41FA5}">
                      <a16:colId xmlns:a16="http://schemas.microsoft.com/office/drawing/2014/main" val="1508714338"/>
                    </a:ext>
                  </a:extLst>
                </a:gridCol>
                <a:gridCol w="8552388">
                  <a:extLst>
                    <a:ext uri="{9D8B030D-6E8A-4147-A177-3AD203B41FA5}">
                      <a16:colId xmlns:a16="http://schemas.microsoft.com/office/drawing/2014/main" val="3315473825"/>
                    </a:ext>
                  </a:extLst>
                </a:gridCol>
              </a:tblGrid>
              <a:tr h="646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31696"/>
                  </a:ext>
                </a:extLst>
              </a:tr>
              <a:tr h="6465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rwx</a:t>
                      </a:r>
                      <a:r>
                        <a:rPr lang="en-US" sz="2400" dirty="0" smtClean="0"/>
                        <a:t>------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Một</a:t>
                      </a:r>
                      <a:r>
                        <a:rPr lang="en-US" sz="2400" baseline="0" dirty="0" smtClean="0"/>
                        <a:t> file có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, ghi và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chủ sở </a:t>
                      </a:r>
                      <a:r>
                        <a:rPr lang="en-US" sz="2400" baseline="0" dirty="0" err="1" smtClean="0"/>
                        <a:t>hữu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21622"/>
                  </a:ext>
                </a:extLst>
              </a:tr>
              <a:tr h="646528">
                <a:tc>
                  <a:txBody>
                    <a:bodyPr/>
                    <a:lstStyle/>
                    <a:p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drwxrwx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Một</a:t>
                      </a:r>
                      <a:r>
                        <a:rPr lang="en-US" sz="2400" baseline="0" dirty="0" smtClean="0"/>
                        <a:t> thư mục. Chủ sở </a:t>
                      </a:r>
                      <a:r>
                        <a:rPr lang="en-US" sz="2400" baseline="0" dirty="0" err="1" smtClean="0"/>
                        <a:t>hữu</a:t>
                      </a:r>
                      <a:r>
                        <a:rPr lang="en-US" sz="2400" baseline="0" dirty="0" smtClean="0"/>
                        <a:t> và nhóm sở </a:t>
                      </a:r>
                      <a:r>
                        <a:rPr lang="en-US" sz="2400" baseline="0" dirty="0" err="1" smtClean="0"/>
                        <a:t>hữu</a:t>
                      </a:r>
                      <a:r>
                        <a:rPr lang="en-US" sz="2400" baseline="0" dirty="0" smtClean="0"/>
                        <a:t> có toán quyền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66622"/>
                  </a:ext>
                </a:extLst>
              </a:tr>
              <a:tr h="646528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rwxr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Chủ</a:t>
                      </a:r>
                      <a:r>
                        <a:rPr lang="en-US" sz="2400" baseline="0" dirty="0" smtClean="0"/>
                        <a:t> sở </a:t>
                      </a:r>
                      <a:r>
                        <a:rPr lang="en-US" sz="2400" baseline="0" dirty="0" err="1" smtClean="0"/>
                        <a:t>hữu</a:t>
                      </a:r>
                      <a:r>
                        <a:rPr lang="en-US" sz="2400" baseline="0" dirty="0" smtClean="0"/>
                        <a:t> có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viết</a:t>
                      </a:r>
                      <a:r>
                        <a:rPr lang="en-US" sz="2400" baseline="0" dirty="0" smtClean="0"/>
                        <a:t>, và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thi. File có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được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 và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thi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mọi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người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1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biệt </a:t>
            </a:r>
            <a:r>
              <a:rPr lang="en-US" dirty="0" err="1"/>
              <a:t>su</a:t>
            </a:r>
            <a:r>
              <a:rPr lang="en-US" dirty="0"/>
              <a:t> và </a:t>
            </a:r>
            <a:r>
              <a:rPr lang="en-US" dirty="0" err="1"/>
              <a:t>sudo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00887"/>
              </p:ext>
            </p:extLst>
          </p:nvPr>
        </p:nvGraphicFramePr>
        <p:xfrm>
          <a:off x="1097280" y="2338602"/>
          <a:ext cx="10058400" cy="259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9092846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35494578"/>
                    </a:ext>
                  </a:extLst>
                </a:gridCol>
              </a:tblGrid>
              <a:tr h="558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su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27521"/>
                  </a:ext>
                </a:extLst>
              </a:tr>
              <a:tr h="2019713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Lệnh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khởi động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khởi động Shell với tư cách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dùng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khác</a:t>
                      </a:r>
                      <a:endParaRPr lang="en-US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Câu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lệnh: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 [user]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 Lệnh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xác định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dùng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phép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các loại lệnh quản lý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cấu hình ở file 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sudoers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2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en-US" dirty="0" err="1" smtClean="0"/>
              <a:t>Thay</a:t>
            </a:r>
            <a:r>
              <a:rPr lang="en-US" dirty="0" smtClean="0"/>
              <a:t> đổi 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chmod</a:t>
            </a:r>
            <a:r>
              <a:rPr lang="en-US" sz="2800" dirty="0" smtClean="0"/>
              <a:t> (change mode) </a:t>
            </a:r>
          </a:p>
          <a:p>
            <a:r>
              <a:rPr lang="en-US" sz="2800" dirty="0" smtClean="0"/>
              <a:t>- Phân quyền </a:t>
            </a:r>
            <a:r>
              <a:rPr lang="en-US" sz="2800" dirty="0" err="1" smtClean="0"/>
              <a:t>bằng</a:t>
            </a:r>
            <a:r>
              <a:rPr lang="en-US" sz="2800" dirty="0"/>
              <a:t> số: </a:t>
            </a:r>
            <a:endParaRPr lang="en-US" sz="2800" dirty="0" smtClean="0"/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permissions-number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filename]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1031</Words>
  <Application>Microsoft Office PowerPoint</Application>
  <PresentationFormat>Widescreen</PresentationFormat>
  <Paragraphs>181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Courier New</vt:lpstr>
      <vt:lpstr>Wingdings</vt:lpstr>
      <vt:lpstr>Retrospect</vt:lpstr>
      <vt:lpstr>Linux Permissions for Users, Groups, Others</vt:lpstr>
      <vt:lpstr>Content </vt:lpstr>
      <vt:lpstr>Phân quyền cho owner, group, everybody</vt:lpstr>
      <vt:lpstr>Phân quyền cho owner, group, everybody</vt:lpstr>
      <vt:lpstr>Phân quyền cho owner, group, everybody</vt:lpstr>
      <vt:lpstr>Phân quyền cho owner, group, everybody</vt:lpstr>
      <vt:lpstr>Phân quyền cho owner, group, everybody</vt:lpstr>
      <vt:lpstr>Phân biệt su và sudo</vt:lpstr>
      <vt:lpstr>chmod – Thay đổi quyền</vt:lpstr>
      <vt:lpstr>chmod – Thay đổi quyền</vt:lpstr>
      <vt:lpstr>chmod – Thay đổi quyền</vt:lpstr>
      <vt:lpstr>chmod – Thay đổi quyền</vt:lpstr>
      <vt:lpstr>chown – Thay đổi User và Group </vt:lpstr>
      <vt:lpstr>chgrp – Thay đổi Group </vt:lpstr>
      <vt:lpstr>umask – Đặt quyền mặc định </vt:lpstr>
      <vt:lpstr>umask – Đặt quyền mặc định </vt:lpstr>
      <vt:lpstr>umask – Đặt quyền mặc định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permissions for users, groups, others</dc:title>
  <dc:creator>NGUYEN THI UOC D20CN10</dc:creator>
  <cp:lastModifiedBy>NGUYEN THI UOC D20CN10</cp:lastModifiedBy>
  <cp:revision>129</cp:revision>
  <dcterms:created xsi:type="dcterms:W3CDTF">2023-07-31T03:23:26Z</dcterms:created>
  <dcterms:modified xsi:type="dcterms:W3CDTF">2023-08-01T05:29:16Z</dcterms:modified>
</cp:coreProperties>
</file>