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8" r:id="rId4"/>
    <p:sldId id="258" r:id="rId5"/>
    <p:sldId id="263" r:id="rId6"/>
    <p:sldId id="260" r:id="rId7"/>
    <p:sldId id="259" r:id="rId8"/>
    <p:sldId id="269" r:id="rId9"/>
    <p:sldId id="262" r:id="rId10"/>
    <p:sldId id="271" r:id="rId11"/>
    <p:sldId id="270"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1" autoAdjust="0"/>
    <p:restoredTop sz="56193" autoAdjust="0"/>
  </p:normalViewPr>
  <p:slideViewPr>
    <p:cSldViewPr snapToGrid="0">
      <p:cViewPr varScale="1">
        <p:scale>
          <a:sx n="46" d="100"/>
          <a:sy n="46" d="100"/>
        </p:scale>
        <p:origin x="144" y="43"/>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C2A04-7A95-471C-8119-A581054B7BA6}"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0BF4E-5082-4E15-AF61-3AAB0947FAE5}" type="slidenum">
              <a:rPr lang="en-US" smtClean="0"/>
              <a:t>‹#›</a:t>
            </a:fld>
            <a:endParaRPr lang="en-US"/>
          </a:p>
        </p:txBody>
      </p:sp>
    </p:spTree>
    <p:extLst>
      <p:ext uri="{BB962C8B-B14F-4D97-AF65-F5344CB8AC3E}">
        <p14:creationId xmlns:p14="http://schemas.microsoft.com/office/powerpoint/2010/main" val="150826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Khi bạn có ý định đăng nhập, máy chủ sẽ kiểm tra public key và sau đó tạo một chuỗi ngẫu nhiên và mã hóa nó bằng public key này. Tin nhắn mã hóa này chỉ có thể được giải mã bằng private key có liên kết.</a:t>
            </a:r>
          </a:p>
          <a:p>
            <a:r>
              <a:rPr lang="vi-VN" sz="1200" b="0" i="0" kern="1200" dirty="0" smtClean="0">
                <a:solidFill>
                  <a:schemeClr val="tx1"/>
                </a:solidFill>
                <a:effectLst/>
                <a:latin typeface="+mn-lt"/>
                <a:ea typeface="+mn-ea"/>
                <a:cs typeface="+mn-cs"/>
              </a:rPr>
              <a:t>Máy chủ sẽ gửi tin nhắn đã mã hóa này đến máy tính của bạn. Khi nhận được tin nhắn, máy tính sẽ giải mã nó bằng private key và gửi tin nhắn này trở lại máy chủ. Nếu tất cả đều khớp, bạn sẽ được thông qua.</a:t>
            </a:r>
          </a:p>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4</a:t>
            </a:fld>
            <a:endParaRPr lang="en-US"/>
          </a:p>
        </p:txBody>
      </p:sp>
    </p:spTree>
    <p:extLst>
      <p:ext uri="{BB962C8B-B14F-4D97-AF65-F5344CB8AC3E}">
        <p14:creationId xmlns:p14="http://schemas.microsoft.com/office/powerpoint/2010/main" val="299232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Một cặp SSH Key: Public Key và Private Key </a:t>
            </a:r>
            <a:r>
              <a:rPr lang="en-US" sz="1200" dirty="0" err="1" smtClean="0"/>
              <a:t>được</a:t>
            </a:r>
            <a:r>
              <a:rPr lang="en-US" sz="1200" dirty="0" smtClean="0"/>
              <a:t> </a:t>
            </a:r>
            <a:r>
              <a:rPr lang="en-US" sz="1200" dirty="0" err="1" smtClean="0"/>
              <a:t>tạo</a:t>
            </a:r>
            <a:r>
              <a:rPr lang="en-US" sz="1200" dirty="0" smtClean="0"/>
              <a:t> </a:t>
            </a:r>
            <a:r>
              <a:rPr lang="en-US" sz="1200" dirty="0" err="1" smtClean="0"/>
              <a:t>trên</a:t>
            </a:r>
            <a:r>
              <a:rPr lang="en-US" sz="1200" dirty="0" smtClean="0"/>
              <a:t> máy tính.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Public Key </a:t>
            </a:r>
            <a:r>
              <a:rPr lang="en-US" sz="1200" dirty="0" err="1" smtClean="0"/>
              <a:t>được</a:t>
            </a:r>
            <a:r>
              <a:rPr lang="en-US" sz="1200" dirty="0" smtClean="0"/>
              <a:t> lưu trữ </a:t>
            </a:r>
            <a:r>
              <a:rPr lang="en-US" sz="1200" dirty="0" err="1" smtClean="0"/>
              <a:t>trên</a:t>
            </a:r>
            <a:r>
              <a:rPr lang="en-US" sz="1200" dirty="0" smtClean="0"/>
              <a:t> Server, Private Key </a:t>
            </a:r>
            <a:r>
              <a:rPr lang="en-US" sz="1200" dirty="0" err="1" smtClean="0"/>
              <a:t>được</a:t>
            </a:r>
            <a:r>
              <a:rPr lang="en-US" sz="1200" dirty="0" smtClean="0"/>
              <a:t> lưu trữ </a:t>
            </a:r>
            <a:r>
              <a:rPr lang="en-US" sz="1200" dirty="0" err="1" smtClean="0"/>
              <a:t>trên</a:t>
            </a:r>
            <a:r>
              <a:rPr lang="en-US" sz="1200" dirty="0" smtClean="0"/>
              <a:t> Client</a:t>
            </a:r>
          </a:p>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5</a:t>
            </a:fld>
            <a:endParaRPr lang="en-US"/>
          </a:p>
        </p:txBody>
      </p:sp>
    </p:spTree>
    <p:extLst>
      <p:ext uri="{BB962C8B-B14F-4D97-AF65-F5344CB8AC3E}">
        <p14:creationId xmlns:p14="http://schemas.microsoft.com/office/powerpoint/2010/main" val="415814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6</a:t>
            </a:fld>
            <a:endParaRPr lang="en-US"/>
          </a:p>
        </p:txBody>
      </p:sp>
    </p:spTree>
    <p:extLst>
      <p:ext uri="{BB962C8B-B14F-4D97-AF65-F5344CB8AC3E}">
        <p14:creationId xmlns:p14="http://schemas.microsoft.com/office/powerpoint/2010/main" val="4254998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Packet Length: </a:t>
            </a:r>
            <a:r>
              <a:rPr lang="en-US" sz="1200" b="0" i="0" kern="120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biết gói có dung lượng như thế nào.</a:t>
            </a:r>
          </a:p>
          <a:p>
            <a:r>
              <a:rPr lang="vi-VN" sz="1200" b="0" i="0" kern="1200" dirty="0" smtClean="0">
                <a:solidFill>
                  <a:schemeClr val="tx1"/>
                </a:solidFill>
                <a:effectLst/>
                <a:latin typeface="+mn-lt"/>
                <a:ea typeface="+mn-ea"/>
                <a:cs typeface="+mn-cs"/>
              </a:rPr>
              <a:t>Padding Amount: cho</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biết có bao nhiêu phần đệm.</a:t>
            </a:r>
          </a:p>
          <a:p>
            <a:r>
              <a:rPr lang="vi-VN" sz="1200" b="0" i="0" kern="1200" dirty="0" smtClean="0">
                <a:solidFill>
                  <a:schemeClr val="tx1"/>
                </a:solidFill>
                <a:effectLst/>
                <a:latin typeface="+mn-lt"/>
                <a:ea typeface="+mn-ea"/>
                <a:cs typeface="+mn-cs"/>
              </a:rPr>
              <a:t>Payload: dữ liệu.</a:t>
            </a:r>
          </a:p>
          <a:p>
            <a:r>
              <a:rPr lang="vi-VN" sz="1200" b="0" i="0" kern="1200" dirty="0" smtClean="0">
                <a:solidFill>
                  <a:schemeClr val="tx1"/>
                </a:solidFill>
                <a:effectLst/>
                <a:latin typeface="+mn-lt"/>
                <a:ea typeface="+mn-ea"/>
                <a:cs typeface="+mn-cs"/>
              </a:rPr>
              <a:t>Padding: là các byte ngẫu nhiên không có nghĩa gì cả nhưng được mã hóa cùng với payload để khiến việc phát hiện dữ liệu trở nên khó khăn hơn vì đã ném vào dữ liệu bổ sung ngẫu nhiên này.</a:t>
            </a:r>
          </a:p>
          <a:p>
            <a:r>
              <a:rPr lang="vi-VN" sz="1200" b="0" i="0" kern="1200" dirty="0" smtClean="0">
                <a:solidFill>
                  <a:schemeClr val="tx1"/>
                </a:solidFill>
                <a:effectLst/>
                <a:latin typeface="+mn-lt"/>
                <a:ea typeface="+mn-ea"/>
                <a:cs typeface="+mn-cs"/>
              </a:rPr>
              <a:t>Message Authentication Code: đ</a:t>
            </a:r>
            <a:r>
              <a:rPr lang="en-US" sz="1200" b="0" i="0" kern="1200" dirty="0" smtClean="0">
                <a:solidFill>
                  <a:schemeClr val="tx1"/>
                </a:solidFill>
                <a:effectLst/>
                <a:latin typeface="+mn-lt"/>
                <a:ea typeface="+mn-ea"/>
                <a:cs typeface="+mn-cs"/>
              </a:rPr>
              <a:t>ể</a:t>
            </a:r>
            <a:r>
              <a:rPr lang="vi-VN" sz="1200" b="0" i="0" kern="1200" dirty="0" smtClean="0">
                <a:solidFill>
                  <a:schemeClr val="tx1"/>
                </a:solidFill>
                <a:effectLst/>
                <a:latin typeface="+mn-lt"/>
                <a:ea typeface="+mn-ea"/>
                <a:cs typeface="+mn-cs"/>
              </a:rPr>
              <a:t> có thể chắc chắn dữ liệu chưa bị giả mạo.</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40BF4E-5082-4E15-AF61-3AAB0947FAE5}" type="slidenum">
              <a:rPr lang="en-US" smtClean="0"/>
              <a:t>7</a:t>
            </a:fld>
            <a:endParaRPr lang="en-US"/>
          </a:p>
        </p:txBody>
      </p:sp>
    </p:spTree>
    <p:extLst>
      <p:ext uri="{BB962C8B-B14F-4D97-AF65-F5344CB8AC3E}">
        <p14:creationId xmlns:p14="http://schemas.microsoft.com/office/powerpoint/2010/main" val="247274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altLang="en-US" sz="1200" dirty="0" smtClean="0">
                <a:solidFill>
                  <a:srgbClr val="1B1B1B"/>
                </a:solidFill>
                <a:latin typeface="Calibri (Body)"/>
              </a:rPr>
              <a:t>Payload </a:t>
            </a:r>
            <a:r>
              <a:rPr lang="en-US" altLang="en-US" sz="1200" dirty="0" err="1" smtClean="0">
                <a:solidFill>
                  <a:srgbClr val="1B1B1B"/>
                </a:solidFill>
                <a:latin typeface="Calibri (Body)"/>
              </a:rPr>
              <a:t>cũng</a:t>
            </a:r>
            <a:r>
              <a:rPr lang="en-US" altLang="en-US" sz="1200" dirty="0" smtClean="0">
                <a:solidFill>
                  <a:srgbClr val="1B1B1B"/>
                </a:solidFill>
                <a:latin typeface="Calibri (Body)"/>
              </a:rPr>
              <a:t> có </a:t>
            </a:r>
            <a:r>
              <a:rPr lang="en-US" altLang="en-US" sz="1200" dirty="0" err="1" smtClean="0">
                <a:solidFill>
                  <a:srgbClr val="1B1B1B"/>
                </a:solidFill>
                <a:latin typeface="Calibri (Body)"/>
              </a:rPr>
              <a:t>thể</a:t>
            </a:r>
            <a:r>
              <a:rPr lang="en-US" altLang="en-US" sz="1200" dirty="0" smtClean="0">
                <a:solidFill>
                  <a:srgbClr val="1B1B1B"/>
                </a:solidFill>
                <a:latin typeface="Calibri (Body)"/>
              </a:rPr>
              <a:t> </a:t>
            </a:r>
            <a:r>
              <a:rPr lang="en-US" altLang="en-US" sz="1200" dirty="0" err="1" smtClean="0">
                <a:solidFill>
                  <a:srgbClr val="1B1B1B"/>
                </a:solidFill>
                <a:latin typeface="Calibri (Body)"/>
              </a:rPr>
              <a:t>được</a:t>
            </a:r>
            <a:r>
              <a:rPr lang="en-US" altLang="en-US" sz="1200" dirty="0" smtClean="0">
                <a:solidFill>
                  <a:srgbClr val="1B1B1B"/>
                </a:solidFill>
                <a:latin typeface="Calibri (Body)"/>
              </a:rPr>
              <a:t> nén </a:t>
            </a:r>
            <a:r>
              <a:rPr lang="en-US" altLang="en-US" sz="1200" dirty="0" err="1" smtClean="0">
                <a:solidFill>
                  <a:srgbClr val="1B1B1B"/>
                </a:solidFill>
                <a:latin typeface="Calibri (Body)"/>
              </a:rPr>
              <a:t>bằng</a:t>
            </a:r>
            <a:r>
              <a:rPr lang="en-US" altLang="en-US" sz="1200" dirty="0" smtClean="0">
                <a:solidFill>
                  <a:srgbClr val="1B1B1B"/>
                </a:solidFill>
                <a:latin typeface="Calibri (Body)"/>
              </a:rPr>
              <a:t> các thuật toán nén tiêu chuẩn. </a:t>
            </a:r>
            <a:r>
              <a:rPr lang="en-US" altLang="en-US" sz="1200" dirty="0" err="1" smtClean="0">
                <a:solidFill>
                  <a:srgbClr val="1B1B1B"/>
                </a:solidFill>
                <a:latin typeface="Calibri (Body)"/>
              </a:rPr>
              <a:t>Toàn</a:t>
            </a:r>
            <a:r>
              <a:rPr lang="en-US" altLang="en-US" sz="1200" dirty="0" smtClean="0">
                <a:solidFill>
                  <a:srgbClr val="1B1B1B"/>
                </a:solidFill>
                <a:latin typeface="Calibri (Body)"/>
              </a:rPr>
              <a:t> bộ packet, không </a:t>
            </a:r>
            <a:r>
              <a:rPr lang="en-US" altLang="en-US" sz="1200" dirty="0" err="1" smtClean="0">
                <a:solidFill>
                  <a:srgbClr val="1B1B1B"/>
                </a:solidFill>
                <a:latin typeface="Calibri (Body)"/>
              </a:rPr>
              <a:t>bao</a:t>
            </a:r>
            <a:r>
              <a:rPr lang="en-US" altLang="en-US" sz="1200" dirty="0" smtClean="0">
                <a:solidFill>
                  <a:srgbClr val="1B1B1B"/>
                </a:solidFill>
                <a:latin typeface="Calibri (Body)"/>
              </a:rPr>
              <a:t> </a:t>
            </a:r>
            <a:r>
              <a:rPr lang="en-US" altLang="en-US" sz="1200" dirty="0" err="1" smtClean="0">
                <a:solidFill>
                  <a:srgbClr val="1B1B1B"/>
                </a:solidFill>
                <a:latin typeface="Calibri (Body)"/>
              </a:rPr>
              <a:t>gồm</a:t>
            </a:r>
            <a:r>
              <a:rPr lang="en-US" altLang="en-US" sz="1200" dirty="0" smtClean="0">
                <a:solidFill>
                  <a:srgbClr val="1B1B1B"/>
                </a:solidFill>
                <a:latin typeface="Calibri (Body)"/>
              </a:rPr>
              <a:t> độ dài và mã xác </a:t>
            </a:r>
            <a:r>
              <a:rPr lang="en-US" altLang="en-US" sz="1200" dirty="0" err="1" smtClean="0">
                <a:solidFill>
                  <a:srgbClr val="1B1B1B"/>
                </a:solidFill>
                <a:latin typeface="Calibri (Body)"/>
              </a:rPr>
              <a:t>thực</a:t>
            </a:r>
            <a:r>
              <a:rPr lang="en-US" altLang="en-US" sz="1200" dirty="0" smtClean="0">
                <a:solidFill>
                  <a:srgbClr val="1B1B1B"/>
                </a:solidFill>
                <a:latin typeface="Calibri (Body)"/>
              </a:rPr>
              <a:t>, </a:t>
            </a:r>
            <a:r>
              <a:rPr lang="en-US" altLang="en-US" sz="1200" dirty="0" err="1" smtClean="0">
                <a:solidFill>
                  <a:srgbClr val="1B1B1B"/>
                </a:solidFill>
                <a:latin typeface="Calibri (Body)"/>
              </a:rPr>
              <a:t>sau</a:t>
            </a:r>
            <a:r>
              <a:rPr lang="en-US" altLang="en-US" sz="1200" dirty="0" smtClean="0">
                <a:solidFill>
                  <a:srgbClr val="1B1B1B"/>
                </a:solidFill>
                <a:latin typeface="Calibri (Body)"/>
              </a:rPr>
              <a:t> đó </a:t>
            </a:r>
            <a:r>
              <a:rPr lang="en-US" altLang="en-US" sz="1200" dirty="0" err="1" smtClean="0">
                <a:solidFill>
                  <a:srgbClr val="1B1B1B"/>
                </a:solidFill>
                <a:latin typeface="Calibri (Body)"/>
              </a:rPr>
              <a:t>được</a:t>
            </a:r>
            <a:r>
              <a:rPr lang="en-US" altLang="en-US" sz="1200" dirty="0" smtClean="0">
                <a:solidFill>
                  <a:srgbClr val="1B1B1B"/>
                </a:solidFill>
                <a:latin typeface="Calibri (Body)"/>
              </a:rPr>
              <a:t> mã hóa.</a:t>
            </a:r>
            <a:r>
              <a:rPr lang="en-US" altLang="en-US" sz="1200" dirty="0" smtClean="0">
                <a:latin typeface="Calibri (Body)"/>
              </a:rPr>
              <a:t> </a:t>
            </a:r>
          </a:p>
          <a:p>
            <a:pPr lvl="0" eaLnBrk="0" fontAlgn="base" hangingPunct="0">
              <a:spcBef>
                <a:spcPct val="0"/>
              </a:spcBef>
              <a:spcAft>
                <a:spcPct val="0"/>
              </a:spcAft>
            </a:pPr>
            <a:endParaRPr lang="en-US" altLang="en-US" sz="1200" dirty="0" smtClean="0">
              <a:latin typeface="Calibri (Body)"/>
            </a:endParaRPr>
          </a:p>
          <a:p>
            <a:pPr lvl="0" eaLnBrk="0" fontAlgn="base" hangingPunct="0">
              <a:spcBef>
                <a:spcPct val="0"/>
              </a:spcBef>
              <a:spcAft>
                <a:spcPct val="0"/>
              </a:spcAft>
            </a:pPr>
            <a:r>
              <a:rPr lang="vi-VN" sz="1200" dirty="0" smtClean="0">
                <a:latin typeface="Calibri (Body)"/>
              </a:rPr>
              <a:t>Packet sau đó được gửi đến server. Server giải mã gói tin và giải nén payload để trích xuất dữ liệu. Quá trình tương tự được thực hiện cho mọi gói được gửi qua connection.</a:t>
            </a:r>
            <a:endParaRPr lang="en-US" altLang="en-US" sz="1200" dirty="0">
              <a:latin typeface="Calibri (Body)"/>
            </a:endParaRPr>
          </a:p>
        </p:txBody>
      </p:sp>
      <p:sp>
        <p:nvSpPr>
          <p:cNvPr id="4" name="Slide Number Placeholder 3"/>
          <p:cNvSpPr>
            <a:spLocks noGrp="1"/>
          </p:cNvSpPr>
          <p:nvPr>
            <p:ph type="sldNum" sz="quarter" idx="10"/>
          </p:nvPr>
        </p:nvSpPr>
        <p:spPr/>
        <p:txBody>
          <a:bodyPr/>
          <a:lstStyle/>
          <a:p>
            <a:fld id="{B540BF4E-5082-4E15-AF61-3AAB0947FAE5}" type="slidenum">
              <a:rPr lang="en-US" smtClean="0"/>
              <a:t>8</a:t>
            </a:fld>
            <a:endParaRPr lang="en-US"/>
          </a:p>
        </p:txBody>
      </p:sp>
    </p:spTree>
    <p:extLst>
      <p:ext uri="{BB962C8B-B14F-4D97-AF65-F5344CB8AC3E}">
        <p14:creationId xmlns:p14="http://schemas.microsoft.com/office/powerpoint/2010/main" val="176324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Symmetric encryption là một dạng mã hóa sử dụng secret key (chìa khóa bí mật) ở cả 2 chiều mã hóa và giải mã tin nhắn bởi cả host và client. Điều này có nghĩa là bất kỳ ai nắm được khóa đều có thể giải mã tin nhắn trong quá trình chuyền.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Nguyên tắc hoạt động của Symmetrical Encryption là cả client và server tạo chung một key bí mật và key đó không được tiết lộ cho bên thứ ba. Quá trình tạo symmetric key được thực hiện bởi key exchange algorithm. Key đó được dùng như chìa khóa mã hóa cho cả hai đầu kết nối.</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Điều khiến cho thuật toán này an toàn là vì key không được truyền giữa client và host. Thay vào đó, cả 2 máy tính chia sẽ thông tin chung và sau đó sử dụng chúng để tính ra khóa bí mật. Vì vậy, kể cả có máy khác bắt được thông tin chung, nó cũng không thể tính ra key bí mật vì không biết được thuật toán tạo key.</a:t>
            </a:r>
          </a:p>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11</a:t>
            </a:fld>
            <a:endParaRPr lang="en-US"/>
          </a:p>
        </p:txBody>
      </p:sp>
    </p:spTree>
    <p:extLst>
      <p:ext uri="{BB962C8B-B14F-4D97-AF65-F5344CB8AC3E}">
        <p14:creationId xmlns:p14="http://schemas.microsoft.com/office/powerpoint/2010/main" val="146890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Xác thực và đăng nhập:</a:t>
            </a:r>
            <a:r>
              <a:rPr lang="vi-VN" sz="1200" b="0" i="0" kern="1200" dirty="0" smtClean="0">
                <a:solidFill>
                  <a:schemeClr val="tx1"/>
                </a:solidFill>
                <a:effectLst/>
                <a:latin typeface="+mn-lt"/>
                <a:ea typeface="+mn-ea"/>
                <a:cs typeface="+mn-cs"/>
              </a:rPr>
              <a:t> Khi bạn cố gắng kết nối với máy chủ từ xa, máy chủ sẽ gửi một thử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thách đến máy client. Máy client sử dụng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khóa bí mật để giải mã thử thách và gửi lại kết quả. Nếu máy chủ xác minh rằng máy client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có khóa bí mật và có thể giải mã chính xác, quá trình xác thực thành công và bạn được đăng nhập vào máy chủ.</a:t>
            </a:r>
          </a:p>
          <a:p>
            <a:r>
              <a:rPr lang="vi-VN" sz="1200" b="0" i="0" kern="1200" dirty="0" smtClean="0">
                <a:solidFill>
                  <a:schemeClr val="tx1"/>
                </a:solidFill>
                <a:effectLst/>
                <a:latin typeface="+mn-lt"/>
                <a:ea typeface="+mn-ea"/>
                <a:cs typeface="+mn-cs"/>
              </a:rPr>
              <a:t>Khóa bí mật luôn nằm trên máy client và không bao giờ được tiết lộ cho bất kỳ ai khác, bao gồm cả máy chủ.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Chức năng chính của khóa</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 bí mật là để xác thực bạn với máy chủ từ xa và không nên bao giờ rơi vào tay của kẻ khác.</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40BF4E-5082-4E15-AF61-3AAB0947FAE5}" type="slidenum">
              <a:rPr lang="en-US" smtClean="0"/>
              <a:t>12</a:t>
            </a:fld>
            <a:endParaRPr lang="en-US"/>
          </a:p>
        </p:txBody>
      </p:sp>
    </p:spTree>
    <p:extLst>
      <p:ext uri="{BB962C8B-B14F-4D97-AF65-F5344CB8AC3E}">
        <p14:creationId xmlns:p14="http://schemas.microsoft.com/office/powerpoint/2010/main" val="1503028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88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36342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269081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231071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39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7EAC60-9088-44A7-A500-D179784D4A2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412148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7EAC60-9088-44A7-A500-D179784D4A2B}"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265370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7EAC60-9088-44A7-A500-D179784D4A2B}"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133482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7EAC60-9088-44A7-A500-D179784D4A2B}" type="datetimeFigureOut">
              <a:rPr lang="en-US" smtClean="0"/>
              <a:t>8/7/2023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36783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7EAC60-9088-44A7-A500-D179784D4A2B}" type="datetimeFigureOut">
              <a:rPr lang="en-US" smtClean="0"/>
              <a:t>8/7/2023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23CC06-8265-4F64-9C87-D15764A2D244}" type="slidenum">
              <a:rPr lang="en-US" smtClean="0"/>
              <a:t>‹#›</a:t>
            </a:fld>
            <a:endParaRPr lang="en-US"/>
          </a:p>
        </p:txBody>
      </p:sp>
    </p:spTree>
    <p:extLst>
      <p:ext uri="{BB962C8B-B14F-4D97-AF65-F5344CB8AC3E}">
        <p14:creationId xmlns:p14="http://schemas.microsoft.com/office/powerpoint/2010/main" val="267272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EAC60-9088-44A7-A500-D179784D4A2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309606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7EAC60-9088-44A7-A500-D179784D4A2B}" type="datetimeFigureOut">
              <a:rPr lang="en-US" smtClean="0"/>
              <a:t>8/7/2023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23CC06-8265-4F64-9C87-D15764A2D24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737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SSH / SCP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176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vi-VN" sz="2400" dirty="0">
                <a:latin typeface="Calibri (Body)"/>
              </a:rPr>
              <a:t>Để giữ an toàn cho SSH, SSH sử dụng ba loại kỹ thuật thao tác dữ liệu khác nhau tại các điểm khác nhau trong quá trình truyền. </a:t>
            </a:r>
            <a:endParaRPr lang="en-US" sz="2400" dirty="0" smtClean="0">
              <a:latin typeface="Calibri (Body)"/>
            </a:endParaRPr>
          </a:p>
          <a:p>
            <a:r>
              <a:rPr lang="vi-VN" sz="2400" dirty="0" smtClean="0">
                <a:latin typeface="Calibri (Body)"/>
              </a:rPr>
              <a:t>Ba </a:t>
            </a:r>
            <a:r>
              <a:rPr lang="vi-VN" sz="2400" dirty="0">
                <a:latin typeface="Calibri (Body)"/>
              </a:rPr>
              <a:t>kỹ thuật được sử dụng trong SSH là:</a:t>
            </a:r>
          </a:p>
          <a:p>
            <a:r>
              <a:rPr lang="en-US" sz="2400" dirty="0" smtClean="0">
                <a:latin typeface="Calibri (Body)"/>
              </a:rPr>
              <a:t>- </a:t>
            </a:r>
            <a:r>
              <a:rPr lang="vi-VN" sz="2400" dirty="0" smtClean="0">
                <a:latin typeface="Calibri (Body)"/>
              </a:rPr>
              <a:t>Symmetrical </a:t>
            </a:r>
            <a:r>
              <a:rPr lang="vi-VN" sz="2400" dirty="0">
                <a:latin typeface="Calibri (Body)"/>
              </a:rPr>
              <a:t>Encryption</a:t>
            </a:r>
          </a:p>
          <a:p>
            <a:r>
              <a:rPr lang="en-US" sz="2400" dirty="0" smtClean="0">
                <a:latin typeface="Calibri (Body)"/>
              </a:rPr>
              <a:t>- </a:t>
            </a:r>
            <a:r>
              <a:rPr lang="vi-VN" sz="2400" dirty="0" smtClean="0">
                <a:latin typeface="Calibri (Body)"/>
              </a:rPr>
              <a:t>Asymmetrical </a:t>
            </a:r>
            <a:r>
              <a:rPr lang="vi-VN" sz="2400" dirty="0">
                <a:latin typeface="Calibri (Body)"/>
              </a:rPr>
              <a:t>Encryption</a:t>
            </a:r>
          </a:p>
          <a:p>
            <a:r>
              <a:rPr lang="en-US" sz="2400" dirty="0" smtClean="0">
                <a:latin typeface="Calibri (Body)"/>
              </a:rPr>
              <a:t>- </a:t>
            </a:r>
            <a:r>
              <a:rPr lang="vi-VN" sz="2400" dirty="0" smtClean="0">
                <a:latin typeface="Calibri (Body)"/>
              </a:rPr>
              <a:t>Hashing</a:t>
            </a:r>
            <a:endParaRPr lang="vi-VN" sz="2400" dirty="0">
              <a:latin typeface="Calibri (Body)"/>
            </a:endParaRPr>
          </a:p>
        </p:txBody>
      </p:sp>
    </p:spTree>
    <p:extLst>
      <p:ext uri="{BB962C8B-B14F-4D97-AF65-F5344CB8AC3E}">
        <p14:creationId xmlns:p14="http://schemas.microsoft.com/office/powerpoint/2010/main" val="177019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en-US" sz="2800" b="1" dirty="0"/>
              <a:t>Symmetrical </a:t>
            </a:r>
            <a:r>
              <a:rPr lang="en-US" sz="2800" b="1" dirty="0" smtClean="0"/>
              <a:t>Encryption (Mã hóa </a:t>
            </a:r>
            <a:r>
              <a:rPr lang="en-US" sz="2800" b="1" dirty="0" err="1" smtClean="0"/>
              <a:t>đối</a:t>
            </a:r>
            <a:r>
              <a:rPr lang="en-US" sz="2800" b="1" dirty="0" smtClean="0"/>
              <a:t> </a:t>
            </a:r>
            <a:r>
              <a:rPr lang="en-US" sz="2800" b="1" dirty="0" err="1" smtClean="0"/>
              <a:t>xứng</a:t>
            </a:r>
            <a:r>
              <a:rPr lang="en-US" sz="2800" b="1" dirty="0" smtClean="0"/>
              <a:t>) </a:t>
            </a:r>
          </a:p>
          <a:p>
            <a:endParaRPr lang="en-US" sz="2400" b="1" dirty="0"/>
          </a:p>
        </p:txBody>
      </p:sp>
      <p:pic>
        <p:nvPicPr>
          <p:cNvPr id="3074" name="Picture 2" descr="Symmetrical-encry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79" y="3857414"/>
            <a:ext cx="9582453" cy="23678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7279" y="2435317"/>
            <a:ext cx="10320998" cy="1200329"/>
          </a:xfrm>
          <a:prstGeom prst="rect">
            <a:avLst/>
          </a:prstGeom>
        </p:spPr>
        <p:txBody>
          <a:bodyPr wrap="square">
            <a:spAutoFit/>
          </a:bodyPr>
          <a:lstStyle/>
          <a:p>
            <a:r>
              <a:rPr lang="vi-VN" sz="2400" dirty="0">
                <a:solidFill>
                  <a:srgbClr val="333333"/>
                </a:solidFill>
                <a:latin typeface="Calibri (Body)"/>
              </a:rPr>
              <a:t>Symmetrical encryption là loại mã hóa trong đó chỉ có một khóa (</a:t>
            </a:r>
            <a:r>
              <a:rPr lang="vi-VN" sz="2400" b="1" dirty="0">
                <a:solidFill>
                  <a:srgbClr val="333333"/>
                </a:solidFill>
                <a:latin typeface="Calibri (Body)"/>
              </a:rPr>
              <a:t>secret key</a:t>
            </a:r>
            <a:r>
              <a:rPr lang="vi-VN" sz="2400" dirty="0">
                <a:solidFill>
                  <a:srgbClr val="333333"/>
                </a:solidFill>
                <a:latin typeface="Calibri (Body)"/>
              </a:rPr>
              <a:t>) được sử dụng để vừa mã hóa vừa giải mã thông tin ở cả </a:t>
            </a:r>
            <a:r>
              <a:rPr lang="vi-VN" sz="2400" dirty="0" smtClean="0">
                <a:solidFill>
                  <a:srgbClr val="333333"/>
                </a:solidFill>
                <a:latin typeface="Calibri (Body)"/>
              </a:rPr>
              <a:t>trên</a:t>
            </a:r>
            <a:r>
              <a:rPr lang="en-US" sz="2400" dirty="0" smtClean="0">
                <a:solidFill>
                  <a:srgbClr val="333333"/>
                </a:solidFill>
                <a:latin typeface="Calibri (Body)"/>
              </a:rPr>
              <a:t> client và server.</a:t>
            </a:r>
            <a:endParaRPr lang="en-US" sz="2400" dirty="0">
              <a:latin typeface="Calibri (Body)"/>
            </a:endParaRPr>
          </a:p>
        </p:txBody>
      </p:sp>
    </p:spTree>
    <p:extLst>
      <p:ext uri="{BB962C8B-B14F-4D97-AF65-F5344CB8AC3E}">
        <p14:creationId xmlns:p14="http://schemas.microsoft.com/office/powerpoint/2010/main" val="96722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en-US" sz="2400" b="1" dirty="0">
                <a:latin typeface="Calibri (Body)"/>
              </a:rPr>
              <a:t>Asymmetrical </a:t>
            </a:r>
            <a:r>
              <a:rPr lang="en-US" sz="2400" b="1" dirty="0" err="1" smtClean="0">
                <a:latin typeface="Calibri (Body)"/>
              </a:rPr>
              <a:t>Encrytion</a:t>
            </a:r>
            <a:r>
              <a:rPr lang="en-US" sz="2400" b="1" dirty="0" smtClean="0">
                <a:latin typeface="Calibri (Body)"/>
              </a:rPr>
              <a:t> (Mã hóa </a:t>
            </a:r>
            <a:r>
              <a:rPr lang="en-US" sz="2400" b="1" dirty="0" err="1" smtClean="0">
                <a:latin typeface="Calibri (Body)"/>
              </a:rPr>
              <a:t>bất</a:t>
            </a:r>
            <a:r>
              <a:rPr lang="en-US" sz="2400" b="1" dirty="0" smtClean="0">
                <a:latin typeface="Calibri (Body)"/>
              </a:rPr>
              <a:t> </a:t>
            </a:r>
            <a:r>
              <a:rPr lang="en-US" sz="2400" b="1" dirty="0" err="1" smtClean="0">
                <a:latin typeface="Calibri (Body)"/>
              </a:rPr>
              <a:t>đối</a:t>
            </a:r>
            <a:r>
              <a:rPr lang="en-US" sz="2400" b="1" dirty="0" smtClean="0">
                <a:latin typeface="Calibri (Body)"/>
              </a:rPr>
              <a:t> </a:t>
            </a:r>
            <a:r>
              <a:rPr lang="en-US" sz="2400" b="1" dirty="0" err="1" smtClean="0">
                <a:latin typeface="Calibri (Body)"/>
              </a:rPr>
              <a:t>xứng</a:t>
            </a:r>
            <a:r>
              <a:rPr lang="en-US" sz="2400" b="1" dirty="0" smtClean="0">
                <a:latin typeface="Calibri (Body)"/>
              </a:rPr>
              <a:t>) </a:t>
            </a:r>
            <a:endParaRPr lang="en-US" sz="2400" b="1" dirty="0">
              <a:latin typeface="Calibri (Body)"/>
            </a:endParaRPr>
          </a:p>
          <a:p>
            <a:r>
              <a:rPr lang="en-US" sz="2400" dirty="0" err="1" smtClean="0">
                <a:latin typeface="Calibri (Body)"/>
              </a:rPr>
              <a:t>Là</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phương</a:t>
            </a:r>
            <a:r>
              <a:rPr lang="en-US" sz="2400" dirty="0" smtClean="0">
                <a:latin typeface="Calibri (Body)"/>
              </a:rPr>
              <a:t> thức mã hóa không </a:t>
            </a:r>
            <a:r>
              <a:rPr lang="en-US" sz="2400" dirty="0" err="1" smtClean="0">
                <a:latin typeface="Calibri (Body)"/>
              </a:rPr>
              <a:t>đối</a:t>
            </a:r>
            <a:r>
              <a:rPr lang="en-US" sz="2400" dirty="0" smtClean="0">
                <a:latin typeface="Calibri (Body)"/>
              </a:rPr>
              <a:t> </a:t>
            </a:r>
            <a:r>
              <a:rPr lang="en-US" sz="2400" dirty="0" err="1" smtClean="0">
                <a:latin typeface="Calibri (Body)"/>
              </a:rPr>
              <a:t>xứng</a:t>
            </a:r>
            <a:r>
              <a:rPr lang="en-US" sz="2400" dirty="0" smtClean="0">
                <a:latin typeface="Calibri (Body)"/>
              </a:rPr>
              <a:t> </a:t>
            </a:r>
            <a:r>
              <a:rPr lang="en-US" sz="2400" dirty="0" err="1" smtClean="0">
                <a:latin typeface="Calibri (Body)"/>
              </a:rPr>
              <a:t>được</a:t>
            </a:r>
            <a:r>
              <a:rPr lang="en-US" sz="2400" dirty="0" smtClean="0">
                <a:latin typeface="Calibri (Body)"/>
              </a:rPr>
              <a:t> sử </a:t>
            </a:r>
            <a:r>
              <a:rPr lang="en-US" sz="2400" dirty="0" err="1" smtClean="0">
                <a:latin typeface="Calibri (Body)"/>
              </a:rPr>
              <a:t>dụng</a:t>
            </a:r>
            <a:r>
              <a:rPr lang="en-US" sz="2400" dirty="0" smtClean="0">
                <a:latin typeface="Calibri (Body)"/>
              </a:rPr>
              <a:t> trong SSH </a:t>
            </a:r>
            <a:r>
              <a:rPr lang="en-US" sz="2400" dirty="0" err="1" smtClean="0">
                <a:latin typeface="Calibri (Body)"/>
              </a:rPr>
              <a:t>để</a:t>
            </a:r>
            <a:r>
              <a:rPr lang="en-US" sz="2400" dirty="0" smtClean="0">
                <a:latin typeface="Calibri (Body)"/>
              </a:rPr>
              <a:t> </a:t>
            </a:r>
            <a:r>
              <a:rPr lang="en-US" sz="2400" dirty="0" err="1" smtClean="0">
                <a:latin typeface="Calibri (Body)"/>
              </a:rPr>
              <a:t>bảo</a:t>
            </a:r>
            <a:r>
              <a:rPr lang="en-US" sz="2400" dirty="0" smtClean="0">
                <a:latin typeface="Calibri (Body)"/>
              </a:rPr>
              <a:t> vệ </a:t>
            </a:r>
            <a:r>
              <a:rPr lang="en-US" sz="2400" dirty="0" err="1" smtClean="0">
                <a:latin typeface="Calibri (Body)"/>
              </a:rPr>
              <a:t>đăng</a:t>
            </a:r>
            <a:r>
              <a:rPr lang="en-US" sz="2400" dirty="0" smtClean="0">
                <a:latin typeface="Calibri (Body)"/>
              </a:rPr>
              <a:t> nhập và xác </a:t>
            </a:r>
            <a:r>
              <a:rPr lang="en-US" sz="2400" dirty="0" err="1" smtClean="0">
                <a:latin typeface="Calibri (Body)"/>
              </a:rPr>
              <a:t>thực</a:t>
            </a:r>
            <a:r>
              <a:rPr lang="en-US" sz="2400" dirty="0" smtClean="0">
                <a:latin typeface="Calibri (Body)"/>
              </a:rPr>
              <a:t> </a:t>
            </a:r>
            <a:r>
              <a:rPr lang="en-US" sz="2400" dirty="0" err="1" smtClean="0">
                <a:latin typeface="Calibri (Body)"/>
              </a:rPr>
              <a:t>người</a:t>
            </a:r>
            <a:r>
              <a:rPr lang="en-US" sz="2400" dirty="0" smtClean="0">
                <a:latin typeface="Calibri (Body)"/>
              </a:rPr>
              <a:t> dùng. </a:t>
            </a:r>
          </a:p>
          <a:p>
            <a:endParaRPr lang="en-US" sz="2400" dirty="0" smtClean="0">
              <a:latin typeface="Calibri (Body)"/>
            </a:endParaRPr>
          </a:p>
          <a:p>
            <a:r>
              <a:rPr lang="en-US" sz="2400" b="1" dirty="0" smtClean="0">
                <a:latin typeface="Calibri (Body)"/>
              </a:rPr>
              <a:t>Hashing: </a:t>
            </a:r>
            <a:r>
              <a:rPr lang="en-US" sz="2400" dirty="0" smtClean="0">
                <a:latin typeface="Calibri (Body)"/>
              </a:rPr>
              <a:t>Dùng </a:t>
            </a:r>
            <a:r>
              <a:rPr lang="en-US" sz="2400" dirty="0" err="1" smtClean="0">
                <a:latin typeface="Calibri (Body)"/>
              </a:rPr>
              <a:t>để</a:t>
            </a:r>
            <a:r>
              <a:rPr lang="en-US" sz="2400" dirty="0" smtClean="0">
                <a:latin typeface="Calibri (Body)"/>
              </a:rPr>
              <a:t> </a:t>
            </a:r>
            <a:r>
              <a:rPr lang="en-US" sz="2400" dirty="0" err="1" smtClean="0">
                <a:latin typeface="Calibri (Body)"/>
              </a:rPr>
              <a:t>bảo</a:t>
            </a:r>
            <a:r>
              <a:rPr lang="en-US" sz="2400" dirty="0" smtClean="0">
                <a:latin typeface="Calibri (Body)"/>
              </a:rPr>
              <a:t> đảm tính </a:t>
            </a:r>
            <a:r>
              <a:rPr lang="en-US" sz="2400" dirty="0" err="1" smtClean="0">
                <a:latin typeface="Calibri (Body)"/>
              </a:rPr>
              <a:t>toàn</a:t>
            </a:r>
            <a:r>
              <a:rPr lang="en-US" sz="2400" dirty="0" smtClean="0">
                <a:latin typeface="Calibri (Body)"/>
              </a:rPr>
              <a:t> </a:t>
            </a:r>
            <a:r>
              <a:rPr lang="en-US" sz="2400" dirty="0" err="1" smtClean="0">
                <a:latin typeface="Calibri (Body)"/>
              </a:rPr>
              <a:t>vẹn</a:t>
            </a:r>
            <a:r>
              <a:rPr lang="en-US" sz="2400" dirty="0" smtClean="0">
                <a:latin typeface="Calibri (Body)"/>
              </a:rPr>
              <a:t> trong </a:t>
            </a:r>
            <a:r>
              <a:rPr lang="en-US" sz="2400" dirty="0" err="1" smtClean="0">
                <a:latin typeface="Calibri (Body)"/>
              </a:rPr>
              <a:t>quá</a:t>
            </a:r>
            <a:r>
              <a:rPr lang="en-US" sz="2400" dirty="0" smtClean="0">
                <a:latin typeface="Calibri (Body)"/>
              </a:rPr>
              <a:t> trình truyền </a:t>
            </a:r>
            <a:r>
              <a:rPr lang="en-US" sz="2400" dirty="0" err="1" smtClean="0">
                <a:latin typeface="Calibri (Body)"/>
              </a:rPr>
              <a:t>tải</a:t>
            </a:r>
            <a:r>
              <a:rPr lang="en-US" sz="2400" dirty="0" smtClean="0">
                <a:latin typeface="Calibri (Body)"/>
              </a:rPr>
              <a:t> và xác </a:t>
            </a:r>
            <a:r>
              <a:rPr lang="en-US" sz="2400" dirty="0" err="1" smtClean="0">
                <a:latin typeface="Calibri (Body)"/>
              </a:rPr>
              <a:t>thực</a:t>
            </a:r>
            <a:endParaRPr lang="en-US" sz="2400" b="1" dirty="0">
              <a:latin typeface="Calibri (Body)"/>
            </a:endParaRPr>
          </a:p>
        </p:txBody>
      </p:sp>
    </p:spTree>
    <p:extLst>
      <p:ext uri="{BB962C8B-B14F-4D97-AF65-F5344CB8AC3E}">
        <p14:creationId xmlns:p14="http://schemas.microsoft.com/office/powerpoint/2010/main" val="3295847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Sử </a:t>
            </a:r>
            <a:r>
              <a:rPr lang="vi-VN" sz="2800" dirty="0">
                <a:latin typeface="Calibri (Body)"/>
                <a:cs typeface="Calibri" panose="020F0502020204030204" pitchFamily="34" charset="0"/>
              </a:rPr>
              <a:t>dụng cơ bản</a:t>
            </a:r>
          </a:p>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Cơ </a:t>
            </a:r>
            <a:r>
              <a:rPr lang="vi-VN" sz="2800" dirty="0">
                <a:latin typeface="Calibri (Body)"/>
                <a:cs typeface="Calibri" panose="020F0502020204030204" pitchFamily="34" charset="0"/>
              </a:rPr>
              <a:t>chế hoạt động</a:t>
            </a:r>
          </a:p>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SSH </a:t>
            </a:r>
            <a:r>
              <a:rPr lang="vi-VN" sz="2800" dirty="0">
                <a:latin typeface="Calibri (Body)"/>
                <a:cs typeface="Calibri" panose="020F0502020204030204" pitchFamily="34" charset="0"/>
              </a:rPr>
              <a:t>sử dụng key</a:t>
            </a:r>
          </a:p>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Thay </a:t>
            </a:r>
            <a:r>
              <a:rPr lang="vi-VN" sz="2800" dirty="0">
                <a:latin typeface="Calibri (Body)"/>
                <a:cs typeface="Calibri" panose="020F0502020204030204" pitchFamily="34" charset="0"/>
              </a:rPr>
              <a:t>đổi SSH port</a:t>
            </a:r>
          </a:p>
        </p:txBody>
      </p:sp>
    </p:spTree>
    <p:extLst>
      <p:ext uri="{BB962C8B-B14F-4D97-AF65-F5344CB8AC3E}">
        <p14:creationId xmlns:p14="http://schemas.microsoft.com/office/powerpoint/2010/main" val="4143190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r>
              <a:rPr lang="en-US" sz="2400" b="1" dirty="0" smtClean="0"/>
              <a:t>SSH </a:t>
            </a:r>
            <a:r>
              <a:rPr lang="en-US" sz="2400" b="1" dirty="0" err="1" smtClean="0"/>
              <a:t>là</a:t>
            </a:r>
            <a:r>
              <a:rPr lang="en-US" sz="2400" b="1" dirty="0" smtClean="0"/>
              <a:t> gì? </a:t>
            </a:r>
            <a:endParaRPr lang="en-US" sz="2400" b="1" dirty="0"/>
          </a:p>
          <a:p>
            <a:r>
              <a:rPr lang="en-US" sz="2400" dirty="0" smtClean="0"/>
              <a:t>SSH (Secure Shell): giao thức </a:t>
            </a:r>
            <a:r>
              <a:rPr lang="en-US" sz="2400" dirty="0" err="1" smtClean="0"/>
              <a:t>hỗ</a:t>
            </a:r>
            <a:r>
              <a:rPr lang="en-US" sz="2400" dirty="0" smtClean="0"/>
              <a:t> </a:t>
            </a:r>
            <a:r>
              <a:rPr lang="en-US" sz="2400" dirty="0" err="1" smtClean="0"/>
              <a:t>trợ</a:t>
            </a:r>
            <a:r>
              <a:rPr lang="en-US" sz="2400" dirty="0" smtClean="0"/>
              <a:t> </a:t>
            </a:r>
            <a:r>
              <a:rPr lang="en-US" sz="2400" dirty="0" err="1" smtClean="0"/>
              <a:t>truy</a:t>
            </a:r>
            <a:r>
              <a:rPr lang="en-US" sz="2400" dirty="0" smtClean="0"/>
              <a:t> cập </a:t>
            </a:r>
            <a:r>
              <a:rPr lang="en-US" sz="2400" dirty="0" err="1" smtClean="0"/>
              <a:t>vào</a:t>
            </a:r>
            <a:r>
              <a:rPr lang="en-US" sz="2400" dirty="0" smtClean="0"/>
              <a:t> máy chủ </a:t>
            </a:r>
            <a:r>
              <a:rPr lang="en-US" sz="2400" dirty="0" err="1" smtClean="0"/>
              <a:t>từ</a:t>
            </a:r>
            <a:r>
              <a:rPr lang="en-US" sz="2400" dirty="0" smtClean="0"/>
              <a:t> xa </a:t>
            </a:r>
            <a:r>
              <a:rPr lang="en-US" sz="2400" dirty="0" err="1" smtClean="0"/>
              <a:t>thông</a:t>
            </a:r>
            <a:r>
              <a:rPr lang="en-US" sz="2400" dirty="0" smtClean="0"/>
              <a:t> qua mạng Internet </a:t>
            </a:r>
            <a:r>
              <a:rPr lang="en-US" sz="2400" dirty="0" err="1" smtClean="0"/>
              <a:t>một</a:t>
            </a:r>
            <a:r>
              <a:rPr lang="en-US" sz="2400" dirty="0" smtClean="0"/>
              <a:t> cách an </a:t>
            </a:r>
            <a:r>
              <a:rPr lang="en-US" sz="2400" dirty="0" err="1" smtClean="0"/>
              <a:t>toàn</a:t>
            </a:r>
            <a:r>
              <a:rPr lang="en-US" sz="2400" dirty="0" smtClean="0"/>
              <a:t>. </a:t>
            </a:r>
          </a:p>
          <a:p>
            <a:r>
              <a:rPr lang="en-US" sz="2400" dirty="0" smtClean="0"/>
              <a:t>SSH thiết </a:t>
            </a:r>
            <a:r>
              <a:rPr lang="en-US" sz="2400" dirty="0" err="1" smtClean="0"/>
              <a:t>lập</a:t>
            </a:r>
            <a:r>
              <a:rPr lang="en-US" sz="2400" dirty="0" smtClean="0"/>
              <a:t> </a:t>
            </a:r>
            <a:r>
              <a:rPr lang="en-US" sz="2400" dirty="0" err="1" smtClean="0"/>
              <a:t>một</a:t>
            </a:r>
            <a:r>
              <a:rPr lang="en-US" sz="2400" dirty="0" smtClean="0"/>
              <a:t> </a:t>
            </a:r>
            <a:r>
              <a:rPr lang="en-US" sz="2400" dirty="0" err="1" smtClean="0"/>
              <a:t>kết</a:t>
            </a:r>
            <a:r>
              <a:rPr lang="en-US" sz="2400" dirty="0" smtClean="0"/>
              <a:t> nối </a:t>
            </a:r>
            <a:r>
              <a:rPr lang="en-US" sz="2400" dirty="0" err="1" smtClean="0"/>
              <a:t>được</a:t>
            </a:r>
            <a:r>
              <a:rPr lang="en-US" sz="2400" dirty="0" smtClean="0"/>
              <a:t> </a:t>
            </a:r>
            <a:r>
              <a:rPr lang="en-US" sz="2400" dirty="0" err="1" smtClean="0"/>
              <a:t>bảo</a:t>
            </a:r>
            <a:r>
              <a:rPr lang="en-US" sz="2400" dirty="0" smtClean="0"/>
              <a:t> mật </a:t>
            </a:r>
            <a:r>
              <a:rPr lang="en-US" sz="2400" dirty="0" err="1" smtClean="0"/>
              <a:t>bằng</a:t>
            </a:r>
            <a:r>
              <a:rPr lang="en-US" sz="2400" dirty="0" smtClean="0"/>
              <a:t> mật mã </a:t>
            </a:r>
            <a:r>
              <a:rPr lang="en-US" sz="2400" dirty="0" err="1" smtClean="0"/>
              <a:t>giữa</a:t>
            </a:r>
            <a:r>
              <a:rPr lang="en-US" sz="2400" dirty="0" smtClean="0"/>
              <a:t> </a:t>
            </a:r>
            <a:r>
              <a:rPr lang="en-US" sz="2400" dirty="0" err="1" smtClean="0"/>
              <a:t>hai</a:t>
            </a:r>
            <a:r>
              <a:rPr lang="en-US" sz="2400" dirty="0" smtClean="0"/>
              <a:t> bên (client và server), xác </a:t>
            </a:r>
            <a:r>
              <a:rPr lang="en-US" sz="2400" dirty="0" err="1" smtClean="0"/>
              <a:t>thực</a:t>
            </a:r>
            <a:r>
              <a:rPr lang="en-US" sz="2400" dirty="0" smtClean="0"/>
              <a:t> mỗi bên với bên còn lại, </a:t>
            </a:r>
            <a:r>
              <a:rPr lang="en-US" sz="2400" dirty="0" err="1" smtClean="0"/>
              <a:t>đồng</a:t>
            </a:r>
            <a:r>
              <a:rPr lang="en-US" sz="2400" dirty="0" smtClean="0"/>
              <a:t> </a:t>
            </a:r>
            <a:r>
              <a:rPr lang="en-US" sz="2400" dirty="0" err="1" smtClean="0"/>
              <a:t>thời</a:t>
            </a:r>
            <a:r>
              <a:rPr lang="en-US" sz="2400" dirty="0" smtClean="0"/>
              <a:t> chuyển các lệnh và xuất qua lại. </a:t>
            </a:r>
          </a:p>
          <a:p>
            <a:r>
              <a:rPr lang="en-US" sz="2400" dirty="0" err="1" smtClean="0"/>
              <a:t>Thường</a:t>
            </a:r>
            <a:r>
              <a:rPr lang="en-US" sz="2400" dirty="0" smtClean="0"/>
              <a:t> giao tiếp qua </a:t>
            </a:r>
            <a:r>
              <a:rPr lang="en-US" sz="2400" dirty="0" err="1" smtClean="0"/>
              <a:t>cổng</a:t>
            </a:r>
            <a:r>
              <a:rPr lang="en-US" sz="2400" dirty="0" smtClean="0"/>
              <a:t> 22 </a:t>
            </a:r>
          </a:p>
          <a:p>
            <a:endParaRPr lang="en-US" sz="2400" dirty="0"/>
          </a:p>
        </p:txBody>
      </p:sp>
    </p:spTree>
    <p:extLst>
      <p:ext uri="{BB962C8B-B14F-4D97-AF65-F5344CB8AC3E}">
        <p14:creationId xmlns:p14="http://schemas.microsoft.com/office/powerpoint/2010/main" val="423044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r>
              <a:rPr lang="en-US" sz="2400" b="1" dirty="0" smtClean="0"/>
              <a:t>SSH xác </a:t>
            </a:r>
            <a:r>
              <a:rPr lang="en-US" sz="2400" b="1" dirty="0" err="1" smtClean="0"/>
              <a:t>thực</a:t>
            </a:r>
            <a:r>
              <a:rPr lang="en-US" sz="2400" b="1" dirty="0" smtClean="0"/>
              <a:t> </a:t>
            </a:r>
            <a:r>
              <a:rPr lang="en-US" sz="2400" b="1" dirty="0" err="1" smtClean="0"/>
              <a:t>người</a:t>
            </a:r>
            <a:r>
              <a:rPr lang="en-US" sz="2400" b="1" dirty="0" smtClean="0"/>
              <a:t> dùng</a:t>
            </a:r>
          </a:p>
        </p:txBody>
      </p:sp>
      <p:graphicFrame>
        <p:nvGraphicFramePr>
          <p:cNvPr id="4" name="Table 3"/>
          <p:cNvGraphicFramePr>
            <a:graphicFrameLocks noGrp="1"/>
          </p:cNvGraphicFramePr>
          <p:nvPr>
            <p:extLst>
              <p:ext uri="{D42A27DB-BD31-4B8C-83A1-F6EECF244321}">
                <p14:modId xmlns:p14="http://schemas.microsoft.com/office/powerpoint/2010/main" val="1321289511"/>
              </p:ext>
            </p:extLst>
          </p:nvPr>
        </p:nvGraphicFramePr>
        <p:xfrm>
          <a:off x="1175886" y="2323876"/>
          <a:ext cx="9979794" cy="2975722"/>
        </p:xfrm>
        <a:graphic>
          <a:graphicData uri="http://schemas.openxmlformats.org/drawingml/2006/table">
            <a:tbl>
              <a:tblPr firstRow="1" bandRow="1">
                <a:tableStyleId>{5940675A-B579-460E-94D1-54222C63F5DA}</a:tableStyleId>
              </a:tblPr>
              <a:tblGrid>
                <a:gridCol w="4989897">
                  <a:extLst>
                    <a:ext uri="{9D8B030D-6E8A-4147-A177-3AD203B41FA5}">
                      <a16:colId xmlns:a16="http://schemas.microsoft.com/office/drawing/2014/main" val="832526853"/>
                    </a:ext>
                  </a:extLst>
                </a:gridCol>
                <a:gridCol w="4989897">
                  <a:extLst>
                    <a:ext uri="{9D8B030D-6E8A-4147-A177-3AD203B41FA5}">
                      <a16:colId xmlns:a16="http://schemas.microsoft.com/office/drawing/2014/main" val="1735265413"/>
                    </a:ext>
                  </a:extLst>
                </a:gridCol>
              </a:tblGrid>
              <a:tr h="415402">
                <a:tc>
                  <a:txBody>
                    <a:bodyPr/>
                    <a:lstStyle/>
                    <a:p>
                      <a:pPr algn="ctr"/>
                      <a:r>
                        <a:rPr lang="en-US" sz="1800" b="1" dirty="0" smtClean="0"/>
                        <a:t>SSH Password </a:t>
                      </a:r>
                      <a:endParaRPr lang="en-US" sz="1800" b="1" dirty="0" smtClean="0">
                        <a:latin typeface="Calibri (Body)"/>
                      </a:endParaRPr>
                    </a:p>
                  </a:txBody>
                  <a:tcPr/>
                </a:tc>
                <a:tc>
                  <a:txBody>
                    <a:bodyPr/>
                    <a:lstStyle/>
                    <a:p>
                      <a:pPr algn="ctr"/>
                      <a:r>
                        <a:rPr lang="en-US" sz="1800" b="1" dirty="0" smtClean="0"/>
                        <a:t>SSH Key </a:t>
                      </a:r>
                      <a:endParaRPr lang="en-US" sz="1800" b="1" dirty="0">
                        <a:latin typeface="Calibri (Body)"/>
                      </a:endParaRPr>
                    </a:p>
                  </a:txBody>
                  <a:tcPr/>
                </a:tc>
                <a:extLst>
                  <a:ext uri="{0D108BD9-81ED-4DB2-BD59-A6C34878D82A}">
                    <a16:rowId xmlns:a16="http://schemas.microsoft.com/office/drawing/2014/main" val="3255796937"/>
                  </a:ext>
                </a:extLst>
              </a:tr>
              <a:tr h="415402">
                <a:tc>
                  <a:txBody>
                    <a:bodyPr/>
                    <a:lstStyle/>
                    <a:p>
                      <a:pPr marL="285750" indent="-285750">
                        <a:buFontTx/>
                        <a:buChar char="-"/>
                      </a:pPr>
                      <a:r>
                        <a:rPr lang="en-US" dirty="0" smtClean="0">
                          <a:latin typeface="Calibri (Body)"/>
                        </a:rPr>
                        <a:t>Kiểm</a:t>
                      </a:r>
                      <a:r>
                        <a:rPr lang="en-US" baseline="0" dirty="0" smtClean="0">
                          <a:latin typeface="Calibri (Body)"/>
                        </a:rPr>
                        <a:t> </a:t>
                      </a:r>
                      <a:r>
                        <a:rPr lang="en-US" baseline="0" dirty="0" err="1" smtClean="0">
                          <a:latin typeface="Calibri (Body)"/>
                        </a:rPr>
                        <a:t>tra</a:t>
                      </a:r>
                      <a:r>
                        <a:rPr lang="en-US" baseline="0" dirty="0" smtClean="0">
                          <a:latin typeface="Calibri (Body)"/>
                        </a:rPr>
                        <a:t> tên </a:t>
                      </a:r>
                      <a:r>
                        <a:rPr lang="en-US" baseline="0" dirty="0" err="1" smtClean="0">
                          <a:latin typeface="Calibri (Body)"/>
                        </a:rPr>
                        <a:t>người</a:t>
                      </a:r>
                      <a:r>
                        <a:rPr lang="en-US" baseline="0" dirty="0" smtClean="0">
                          <a:latin typeface="Calibri (Body)"/>
                        </a:rPr>
                        <a:t> dùng và mật khẩu, </a:t>
                      </a:r>
                      <a:r>
                        <a:rPr lang="en-US" baseline="0" dirty="0" err="1" smtClean="0">
                          <a:latin typeface="Calibri (Body)"/>
                        </a:rPr>
                        <a:t>nếu</a:t>
                      </a:r>
                      <a:r>
                        <a:rPr lang="en-US" baseline="0" dirty="0" smtClean="0">
                          <a:latin typeface="Calibri (Body)"/>
                        </a:rPr>
                        <a:t> đúng sẽ </a:t>
                      </a:r>
                      <a:r>
                        <a:rPr lang="en-US" baseline="0" dirty="0" err="1" smtClean="0">
                          <a:latin typeface="Calibri (Body)"/>
                        </a:rPr>
                        <a:t>chấp</a:t>
                      </a:r>
                      <a:r>
                        <a:rPr lang="en-US" baseline="0" dirty="0" smtClean="0">
                          <a:latin typeface="Calibri (Body)"/>
                        </a:rPr>
                        <a:t> </a:t>
                      </a:r>
                      <a:r>
                        <a:rPr lang="en-US" baseline="0" dirty="0" err="1" smtClean="0">
                          <a:latin typeface="Calibri (Body)"/>
                        </a:rPr>
                        <a:t>thuận</a:t>
                      </a:r>
                      <a:r>
                        <a:rPr lang="en-US" baseline="0" dirty="0" smtClean="0">
                          <a:latin typeface="Calibri (Body)"/>
                        </a:rPr>
                        <a:t> yêu </a:t>
                      </a:r>
                      <a:r>
                        <a:rPr lang="en-US" baseline="0" dirty="0" err="1" smtClean="0">
                          <a:latin typeface="Calibri (Body)"/>
                        </a:rPr>
                        <a:t>cầu</a:t>
                      </a:r>
                      <a:endParaRPr lang="en-US" baseline="0" dirty="0" smtClean="0">
                        <a:latin typeface="Calibri (Body)"/>
                      </a:endParaRPr>
                    </a:p>
                    <a:p>
                      <a:pPr marL="285750" indent="-285750">
                        <a:buFontTx/>
                        <a:buChar char="-"/>
                      </a:pPr>
                      <a:r>
                        <a:rPr lang="en-US" baseline="0" dirty="0" smtClean="0">
                          <a:latin typeface="Calibri (Body)"/>
                        </a:rPr>
                        <a:t>Ưu điểm: </a:t>
                      </a:r>
                      <a:r>
                        <a:rPr lang="en-US" baseline="0" dirty="0" err="1" smtClean="0">
                          <a:latin typeface="Calibri (Body)"/>
                        </a:rPr>
                        <a:t>Thuận</a:t>
                      </a:r>
                      <a:r>
                        <a:rPr lang="en-US" baseline="0" dirty="0" smtClean="0">
                          <a:latin typeface="Calibri (Body)"/>
                        </a:rPr>
                        <a:t> </a:t>
                      </a:r>
                      <a:r>
                        <a:rPr lang="en-US" baseline="0" dirty="0" err="1" smtClean="0">
                          <a:latin typeface="Calibri (Body)"/>
                        </a:rPr>
                        <a:t>tiện</a:t>
                      </a:r>
                      <a:r>
                        <a:rPr lang="en-US" baseline="0" dirty="0" smtClean="0">
                          <a:latin typeface="Calibri (Body)"/>
                        </a:rPr>
                        <a:t> </a:t>
                      </a:r>
                      <a:r>
                        <a:rPr lang="en-US" baseline="0" dirty="0" err="1" smtClean="0">
                          <a:latin typeface="Calibri (Body)"/>
                        </a:rPr>
                        <a:t>cho</a:t>
                      </a:r>
                      <a:r>
                        <a:rPr lang="en-US" baseline="0" dirty="0" smtClean="0">
                          <a:latin typeface="Calibri (Body)"/>
                        </a:rPr>
                        <a:t> </a:t>
                      </a:r>
                      <a:r>
                        <a:rPr lang="en-US" baseline="0" dirty="0" err="1" smtClean="0">
                          <a:latin typeface="Calibri (Body)"/>
                        </a:rPr>
                        <a:t>người</a:t>
                      </a:r>
                      <a:r>
                        <a:rPr lang="en-US" baseline="0" dirty="0" smtClean="0">
                          <a:latin typeface="Calibri (Body)"/>
                        </a:rPr>
                        <a:t> dùng</a:t>
                      </a:r>
                    </a:p>
                    <a:p>
                      <a:pPr marL="285750" indent="-285750">
                        <a:buFontTx/>
                        <a:buChar char="-"/>
                      </a:pPr>
                      <a:r>
                        <a:rPr lang="en-US" baseline="0" dirty="0" err="1" smtClean="0">
                          <a:latin typeface="Calibri (Body)"/>
                        </a:rPr>
                        <a:t>Nhược</a:t>
                      </a:r>
                      <a:r>
                        <a:rPr lang="en-US" baseline="0" dirty="0" smtClean="0">
                          <a:latin typeface="Calibri (Body)"/>
                        </a:rPr>
                        <a:t> điểm: Có </a:t>
                      </a:r>
                      <a:r>
                        <a:rPr lang="en-US" baseline="0" dirty="0" err="1" smtClean="0">
                          <a:latin typeface="Calibri (Body)"/>
                        </a:rPr>
                        <a:t>thể</a:t>
                      </a:r>
                      <a:r>
                        <a:rPr lang="en-US" baseline="0" dirty="0" smtClean="0">
                          <a:latin typeface="Calibri (Body)"/>
                        </a:rPr>
                        <a:t> </a:t>
                      </a:r>
                      <a:r>
                        <a:rPr lang="en-US" baseline="0" dirty="0" err="1" smtClean="0">
                          <a:latin typeface="Calibri (Body)"/>
                        </a:rPr>
                        <a:t>bị</a:t>
                      </a:r>
                      <a:r>
                        <a:rPr lang="en-US" baseline="0" dirty="0" smtClean="0">
                          <a:latin typeface="Calibri (Body)"/>
                        </a:rPr>
                        <a:t> </a:t>
                      </a:r>
                      <a:r>
                        <a:rPr lang="en-US" baseline="0" dirty="0" err="1" smtClean="0">
                          <a:latin typeface="Calibri (Body)"/>
                        </a:rPr>
                        <a:t>tấn</a:t>
                      </a:r>
                      <a:r>
                        <a:rPr lang="en-US" baseline="0" dirty="0" smtClean="0">
                          <a:latin typeface="Calibri (Body)"/>
                        </a:rPr>
                        <a:t> công </a:t>
                      </a:r>
                      <a:r>
                        <a:rPr lang="en-US" baseline="0" dirty="0" err="1" smtClean="0">
                          <a:latin typeface="Calibri (Body)"/>
                        </a:rPr>
                        <a:t>vét</a:t>
                      </a:r>
                      <a:r>
                        <a:rPr lang="en-US" baseline="0" dirty="0" smtClean="0">
                          <a:latin typeface="Calibri (Body)"/>
                        </a:rPr>
                        <a:t> </a:t>
                      </a:r>
                      <a:r>
                        <a:rPr lang="en-US" baseline="0" dirty="0" err="1" smtClean="0">
                          <a:latin typeface="Calibri (Body)"/>
                        </a:rPr>
                        <a:t>cạn</a:t>
                      </a:r>
                      <a:r>
                        <a:rPr lang="en-US" baseline="0" dirty="0" smtClean="0">
                          <a:latin typeface="Calibri (Body)"/>
                        </a:rPr>
                        <a:t> </a:t>
                      </a:r>
                      <a:endParaRPr lang="en-US" dirty="0">
                        <a:latin typeface="Calibri (Body)"/>
                      </a:endParaRPr>
                    </a:p>
                  </a:txBody>
                  <a:tcPr/>
                </a:tc>
                <a:tc>
                  <a:txBody>
                    <a:bodyPr/>
                    <a:lstStyle/>
                    <a:p>
                      <a:pPr marL="285750" indent="-285750">
                        <a:buFontTx/>
                        <a:buChar char="-"/>
                      </a:pPr>
                      <a:r>
                        <a:rPr lang="en-US" dirty="0" smtClean="0">
                          <a:latin typeface="Calibri (Body)"/>
                        </a:rPr>
                        <a:t>Một</a:t>
                      </a:r>
                      <a:r>
                        <a:rPr lang="en-US" baseline="0" dirty="0" smtClean="0">
                          <a:latin typeface="Calibri (Body)"/>
                        </a:rPr>
                        <a:t> cặp SSH Key: Public Key và Private Key </a:t>
                      </a:r>
                      <a:r>
                        <a:rPr lang="en-US" baseline="0" dirty="0" err="1" smtClean="0">
                          <a:latin typeface="Calibri (Body)"/>
                        </a:rPr>
                        <a:t>được</a:t>
                      </a:r>
                      <a:r>
                        <a:rPr lang="en-US" baseline="0" dirty="0" smtClean="0">
                          <a:latin typeface="Calibri (Body)"/>
                        </a:rPr>
                        <a:t> </a:t>
                      </a:r>
                      <a:r>
                        <a:rPr lang="en-US" baseline="0" dirty="0" err="1" smtClean="0">
                          <a:latin typeface="Calibri (Body)"/>
                        </a:rPr>
                        <a:t>tạo</a:t>
                      </a:r>
                      <a:r>
                        <a:rPr lang="en-US" baseline="0" dirty="0" smtClean="0">
                          <a:latin typeface="Calibri (Body)"/>
                        </a:rPr>
                        <a:t> </a:t>
                      </a:r>
                      <a:r>
                        <a:rPr lang="en-US" baseline="0" dirty="0" err="1" smtClean="0">
                          <a:latin typeface="Calibri (Body)"/>
                        </a:rPr>
                        <a:t>trên</a:t>
                      </a:r>
                      <a:r>
                        <a:rPr lang="en-US" baseline="0" dirty="0" smtClean="0">
                          <a:latin typeface="Calibri (Body)"/>
                        </a:rPr>
                        <a:t> máy tính </a:t>
                      </a:r>
                    </a:p>
                    <a:p>
                      <a:pPr marL="285750" indent="-285750">
                        <a:buFontTx/>
                        <a:buChar char="-"/>
                      </a:pPr>
                      <a:r>
                        <a:rPr lang="en-US" baseline="0" dirty="0" smtClean="0">
                          <a:latin typeface="Calibri (Body)"/>
                        </a:rPr>
                        <a:t>Public Key </a:t>
                      </a:r>
                      <a:r>
                        <a:rPr lang="en-US" baseline="0" dirty="0" err="1" smtClean="0">
                          <a:latin typeface="Calibri (Body)"/>
                        </a:rPr>
                        <a:t>được</a:t>
                      </a:r>
                      <a:r>
                        <a:rPr lang="en-US" baseline="0" dirty="0" smtClean="0">
                          <a:latin typeface="Calibri (Body)"/>
                        </a:rPr>
                        <a:t> lưu trữ </a:t>
                      </a:r>
                      <a:r>
                        <a:rPr lang="en-US" baseline="0" dirty="0" err="1" smtClean="0">
                          <a:latin typeface="Calibri (Body)"/>
                        </a:rPr>
                        <a:t>trên</a:t>
                      </a:r>
                      <a:r>
                        <a:rPr lang="en-US" baseline="0" dirty="0" smtClean="0">
                          <a:latin typeface="Calibri (Body)"/>
                        </a:rPr>
                        <a:t> Server, Private Key </a:t>
                      </a:r>
                      <a:r>
                        <a:rPr lang="en-US" baseline="0" dirty="0" err="1" smtClean="0">
                          <a:latin typeface="Calibri (Body)"/>
                        </a:rPr>
                        <a:t>được</a:t>
                      </a:r>
                      <a:r>
                        <a:rPr lang="en-US" baseline="0" dirty="0" smtClean="0">
                          <a:latin typeface="Calibri (Body)"/>
                        </a:rPr>
                        <a:t> lưu trữ </a:t>
                      </a:r>
                      <a:r>
                        <a:rPr lang="en-US" baseline="0" dirty="0" err="1" smtClean="0">
                          <a:latin typeface="Calibri (Body)"/>
                        </a:rPr>
                        <a:t>trên</a:t>
                      </a:r>
                      <a:r>
                        <a:rPr lang="en-US" baseline="0" dirty="0" smtClean="0">
                          <a:latin typeface="Calibri (Body)"/>
                        </a:rPr>
                        <a:t> Client</a:t>
                      </a:r>
                    </a:p>
                    <a:p>
                      <a:pPr marL="285750" indent="-285750">
                        <a:buFontTx/>
                        <a:buChar char="-"/>
                      </a:pPr>
                      <a:r>
                        <a:rPr lang="en-US" baseline="0" dirty="0" smtClean="0">
                          <a:latin typeface="Calibri (Body)"/>
                        </a:rPr>
                        <a:t>Ưu điểm: An </a:t>
                      </a:r>
                      <a:r>
                        <a:rPr lang="en-US" baseline="0" dirty="0" err="1" smtClean="0">
                          <a:latin typeface="Calibri (Body)"/>
                        </a:rPr>
                        <a:t>toàn</a:t>
                      </a:r>
                      <a:r>
                        <a:rPr lang="en-US" baseline="0" dirty="0" smtClean="0">
                          <a:latin typeface="Calibri (Body)"/>
                        </a:rPr>
                        <a:t> hơn so với SSH Password </a:t>
                      </a:r>
                    </a:p>
                    <a:p>
                      <a:pPr marL="285750" indent="-285750">
                        <a:buFontTx/>
                        <a:buChar char="-"/>
                      </a:pPr>
                      <a:r>
                        <a:rPr lang="en-US" baseline="0" dirty="0" err="1" smtClean="0">
                          <a:latin typeface="Calibri (Body)"/>
                        </a:rPr>
                        <a:t>Nhược</a:t>
                      </a:r>
                      <a:r>
                        <a:rPr lang="en-US" baseline="0" dirty="0" smtClean="0">
                          <a:latin typeface="Calibri (Body)"/>
                        </a:rPr>
                        <a:t> điểm: Private Key cần </a:t>
                      </a:r>
                      <a:r>
                        <a:rPr lang="en-US" baseline="0" dirty="0" err="1" smtClean="0">
                          <a:latin typeface="Calibri (Body)"/>
                        </a:rPr>
                        <a:t>được</a:t>
                      </a:r>
                      <a:r>
                        <a:rPr lang="en-US" baseline="0" dirty="0" smtClean="0">
                          <a:latin typeface="Calibri (Body)"/>
                        </a:rPr>
                        <a:t> lưu trữ </a:t>
                      </a:r>
                      <a:r>
                        <a:rPr lang="en-US" baseline="0" dirty="0" err="1" smtClean="0">
                          <a:latin typeface="Calibri (Body)"/>
                        </a:rPr>
                        <a:t>trên</a:t>
                      </a:r>
                      <a:r>
                        <a:rPr lang="en-US" baseline="0" dirty="0" smtClean="0">
                          <a:latin typeface="Calibri (Body)"/>
                        </a:rPr>
                        <a:t> các thiết </a:t>
                      </a:r>
                      <a:r>
                        <a:rPr lang="en-US" baseline="0" dirty="0" err="1" smtClean="0">
                          <a:latin typeface="Calibri (Body)"/>
                        </a:rPr>
                        <a:t>bị</a:t>
                      </a:r>
                      <a:r>
                        <a:rPr lang="en-US" baseline="0" dirty="0" smtClean="0">
                          <a:latin typeface="Calibri (Body)"/>
                        </a:rPr>
                        <a:t> </a:t>
                      </a:r>
                      <a:r>
                        <a:rPr lang="en-US" baseline="0" dirty="0" err="1" smtClean="0">
                          <a:latin typeface="Calibri (Body)"/>
                        </a:rPr>
                        <a:t>được</a:t>
                      </a:r>
                      <a:r>
                        <a:rPr lang="en-US" baseline="0" dirty="0" smtClean="0">
                          <a:latin typeface="Calibri (Body)"/>
                        </a:rPr>
                        <a:t> dùng </a:t>
                      </a:r>
                      <a:r>
                        <a:rPr lang="en-US" baseline="0" dirty="0" err="1" smtClean="0">
                          <a:latin typeface="Calibri (Body)"/>
                        </a:rPr>
                        <a:t>để</a:t>
                      </a:r>
                      <a:r>
                        <a:rPr lang="en-US" baseline="0" dirty="0" smtClean="0">
                          <a:latin typeface="Calibri (Body)"/>
                        </a:rPr>
                        <a:t> </a:t>
                      </a:r>
                      <a:r>
                        <a:rPr lang="en-US" baseline="0" dirty="0" err="1" smtClean="0">
                          <a:latin typeface="Calibri (Body)"/>
                        </a:rPr>
                        <a:t>đăng</a:t>
                      </a:r>
                      <a:r>
                        <a:rPr lang="en-US" baseline="0" dirty="0" smtClean="0">
                          <a:latin typeface="Calibri (Body)"/>
                        </a:rPr>
                        <a:t> nhập </a:t>
                      </a:r>
                      <a:r>
                        <a:rPr lang="en-US" baseline="0" dirty="0" err="1" smtClean="0">
                          <a:latin typeface="Calibri (Body)"/>
                        </a:rPr>
                        <a:t>vào</a:t>
                      </a:r>
                      <a:r>
                        <a:rPr lang="en-US" baseline="0" dirty="0" smtClean="0">
                          <a:latin typeface="Calibri (Body)"/>
                        </a:rPr>
                        <a:t> Server</a:t>
                      </a:r>
                    </a:p>
                  </a:txBody>
                  <a:tcPr/>
                </a:tc>
                <a:extLst>
                  <a:ext uri="{0D108BD9-81ED-4DB2-BD59-A6C34878D82A}">
                    <a16:rowId xmlns:a16="http://schemas.microsoft.com/office/drawing/2014/main" val="2699836091"/>
                  </a:ext>
                </a:extLst>
              </a:tr>
            </a:tbl>
          </a:graphicData>
        </a:graphic>
      </p:graphicFrame>
    </p:spTree>
    <p:extLst>
      <p:ext uri="{BB962C8B-B14F-4D97-AF65-F5344CB8AC3E}">
        <p14:creationId xmlns:p14="http://schemas.microsoft.com/office/powerpoint/2010/main" val="3383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SSH Key hoạt động </a:t>
            </a:r>
            <a:r>
              <a:rPr lang="en-US" sz="2400" dirty="0" err="1" smtClean="0"/>
              <a:t>như</a:t>
            </a:r>
            <a:r>
              <a:rPr lang="en-US" sz="2400" dirty="0" smtClean="0"/>
              <a:t> thế </a:t>
            </a:r>
            <a:r>
              <a:rPr lang="en-US" sz="2400" dirty="0" err="1" smtClean="0"/>
              <a:t>nào</a:t>
            </a:r>
            <a:r>
              <a:rPr lang="en-US" sz="2400" dirty="0" smtClean="0"/>
              <a:t>? Tìm </a:t>
            </a:r>
            <a:r>
              <a:rPr lang="en-US" sz="2400" dirty="0" err="1" smtClean="0"/>
              <a:t>hiểu</a:t>
            </a:r>
            <a:r>
              <a:rPr lang="en-US" sz="2400" dirty="0" smtClean="0"/>
              <a:t> </a:t>
            </a:r>
            <a:r>
              <a:rPr lang="en-US" sz="2400" dirty="0" err="1" smtClean="0"/>
              <a:t>về</a:t>
            </a:r>
            <a:r>
              <a:rPr lang="en-US" sz="2400" dirty="0" smtClean="0"/>
              <a:t> SSH Key.</a:t>
            </a:r>
          </a:p>
          <a:p>
            <a:pPr marL="285750" indent="-285750">
              <a:buFontTx/>
              <a:buChar char="-"/>
            </a:pPr>
            <a:r>
              <a:rPr lang="en-US" sz="2400" dirty="0"/>
              <a:t>Một cặp SSH Key: Public Key và Private </a:t>
            </a:r>
            <a:r>
              <a:rPr lang="en-US" sz="2400" dirty="0" smtClean="0"/>
              <a:t>Key.</a:t>
            </a:r>
          </a:p>
          <a:p>
            <a:pPr marL="285750" indent="-285750">
              <a:buFontTx/>
              <a:buChar char="-"/>
            </a:pPr>
            <a:r>
              <a:rPr lang="en-US" sz="2400" dirty="0" err="1" smtClean="0"/>
              <a:t>Thông</a:t>
            </a:r>
            <a:r>
              <a:rPr lang="en-US" sz="2400" dirty="0" smtClean="0"/>
              <a:t> tin </a:t>
            </a:r>
            <a:r>
              <a:rPr lang="en-US" sz="2400" dirty="0" err="1" smtClean="0"/>
              <a:t>của</a:t>
            </a:r>
            <a:r>
              <a:rPr lang="en-US" sz="2400" dirty="0" smtClean="0"/>
              <a:t> Public Key sẽ </a:t>
            </a:r>
            <a:r>
              <a:rPr lang="en-US" sz="2400" dirty="0" err="1" smtClean="0"/>
              <a:t>được</a:t>
            </a:r>
            <a:r>
              <a:rPr lang="en-US" sz="2400" dirty="0" smtClean="0"/>
              <a:t> lưu trữ trong </a:t>
            </a:r>
            <a:r>
              <a:rPr lang="en-US" sz="2400" b="1" dirty="0" smtClean="0"/>
              <a:t>~/.</a:t>
            </a:r>
            <a:r>
              <a:rPr lang="en-US" sz="2400" b="1" dirty="0" err="1" smtClean="0"/>
              <a:t>ssh</a:t>
            </a:r>
            <a:r>
              <a:rPr lang="en-US" sz="2400" b="1" dirty="0" smtClean="0"/>
              <a:t>/</a:t>
            </a:r>
            <a:r>
              <a:rPr lang="en-US" sz="2400" b="1" dirty="0" err="1" smtClean="0"/>
              <a:t>authorized_keys</a:t>
            </a:r>
            <a:endParaRPr lang="en-US" sz="2400" b="1" dirty="0"/>
          </a:p>
          <a:p>
            <a:pPr marL="285750" indent="-285750">
              <a:buFontTx/>
              <a:buChar char="-"/>
            </a:pPr>
            <a:r>
              <a:rPr lang="en-US" sz="2400" dirty="0" smtClean="0"/>
              <a:t>Public Key </a:t>
            </a:r>
            <a:r>
              <a:rPr lang="en-US" sz="2400" dirty="0" err="1" smtClean="0"/>
              <a:t>được</a:t>
            </a:r>
            <a:r>
              <a:rPr lang="en-US" sz="2400" dirty="0" smtClean="0"/>
              <a:t> dùng </a:t>
            </a:r>
            <a:r>
              <a:rPr lang="en-US" sz="2400" dirty="0" err="1" smtClean="0"/>
              <a:t>để</a:t>
            </a:r>
            <a:r>
              <a:rPr lang="en-US" sz="2400" dirty="0" smtClean="0"/>
              <a:t> mã hóa dữ </a:t>
            </a:r>
            <a:r>
              <a:rPr lang="en-US" sz="2400" dirty="0" err="1" smtClean="0"/>
              <a:t>liệu</a:t>
            </a:r>
            <a:r>
              <a:rPr lang="en-US" sz="2400" dirty="0" smtClean="0"/>
              <a:t>, và dữ </a:t>
            </a:r>
            <a:r>
              <a:rPr lang="en-US" sz="2400" dirty="0" err="1" smtClean="0"/>
              <a:t>liệu</a:t>
            </a:r>
            <a:r>
              <a:rPr lang="en-US" sz="2400" dirty="0" smtClean="0"/>
              <a:t> đó sẽ </a:t>
            </a:r>
            <a:r>
              <a:rPr lang="en-US" sz="2400" dirty="0" err="1" smtClean="0"/>
              <a:t>được</a:t>
            </a:r>
            <a:r>
              <a:rPr lang="en-US" sz="2400" dirty="0" smtClean="0"/>
              <a:t> </a:t>
            </a:r>
            <a:r>
              <a:rPr lang="en-US" sz="2400" dirty="0" err="1" smtClean="0"/>
              <a:t>giải</a:t>
            </a:r>
            <a:r>
              <a:rPr lang="en-US" sz="2400" dirty="0" smtClean="0"/>
              <a:t> mã </a:t>
            </a:r>
            <a:r>
              <a:rPr lang="en-US" sz="2400" dirty="0" err="1" smtClean="0"/>
              <a:t>bởi</a:t>
            </a:r>
            <a:r>
              <a:rPr lang="en-US" sz="2400" dirty="0" smtClean="0"/>
              <a:t> Private Key </a:t>
            </a:r>
            <a:r>
              <a:rPr lang="en-US" sz="2400" dirty="0" err="1" smtClean="0"/>
              <a:t>của</a:t>
            </a:r>
            <a:r>
              <a:rPr lang="en-US" sz="2400" dirty="0" smtClean="0"/>
              <a:t> </a:t>
            </a:r>
            <a:r>
              <a:rPr lang="en-US" sz="2400" dirty="0" err="1" smtClean="0"/>
              <a:t>người</a:t>
            </a:r>
            <a:r>
              <a:rPr lang="en-US" sz="2400" dirty="0" smtClean="0"/>
              <a:t> dùng</a:t>
            </a:r>
            <a:endParaRPr lang="en-US" sz="2400" dirty="0"/>
          </a:p>
        </p:txBody>
      </p:sp>
    </p:spTree>
    <p:extLst>
      <p:ext uri="{BB962C8B-B14F-4D97-AF65-F5344CB8AC3E}">
        <p14:creationId xmlns:p14="http://schemas.microsoft.com/office/powerpoint/2010/main" val="3775688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Kết nối SSH tới Server: </a:t>
            </a:r>
          </a:p>
          <a:p>
            <a:pPr marL="0" indent="0">
              <a:buNone/>
            </a:pPr>
            <a:r>
              <a:rPr lang="en-US" sz="2800" b="1" dirty="0" err="1" smtClean="0">
                <a:latin typeface="Courier New" panose="02070309020205020404" pitchFamily="49" charset="0"/>
                <a:cs typeface="Courier New" panose="02070309020205020404" pitchFamily="49" charset="0"/>
              </a:rPr>
              <a:t>ssh</a:t>
            </a:r>
            <a:r>
              <a:rPr lang="en-US" sz="2800" b="1" dirty="0" smtClean="0">
                <a:latin typeface="Courier New" panose="02070309020205020404" pitchFamily="49" charset="0"/>
                <a:cs typeface="Courier New" panose="02070309020205020404" pitchFamily="49" charset="0"/>
              </a:rPr>
              <a:t> &lt;username&gt;@&lt;</a:t>
            </a:r>
            <a:r>
              <a:rPr lang="en-US" sz="2800" b="1" dirty="0" err="1" smtClean="0">
                <a:latin typeface="Courier New" panose="02070309020205020404" pitchFamily="49" charset="0"/>
                <a:cs typeface="Courier New" panose="02070309020205020404" pitchFamily="49" charset="0"/>
              </a:rPr>
              <a:t>ip_server</a:t>
            </a:r>
            <a:r>
              <a:rPr lang="en-US" sz="2800" b="1" dirty="0" smtClean="0">
                <a:latin typeface="Courier New" panose="02070309020205020404" pitchFamily="49" charset="0"/>
                <a:cs typeface="Courier New" panose="02070309020205020404" pitchFamily="49" charset="0"/>
              </a:rPr>
              <a:t>&gt;</a:t>
            </a:r>
          </a:p>
          <a:p>
            <a:pPr marL="0" indent="0">
              <a:buNone/>
            </a:pPr>
            <a:r>
              <a:rPr lang="en-US" sz="2800" dirty="0" smtClean="0">
                <a:latin typeface="Courier New" panose="02070309020205020404" pitchFamily="49" charset="0"/>
                <a:cs typeface="Courier New" panose="02070309020205020404" pitchFamily="49" charset="0"/>
              </a:rPr>
              <a:t>VD: </a:t>
            </a:r>
            <a:r>
              <a:rPr lang="en-US" sz="2800" dirty="0" err="1" smtClean="0">
                <a:latin typeface="Courier New" panose="02070309020205020404" pitchFamily="49" charset="0"/>
                <a:cs typeface="Courier New" panose="02070309020205020404" pitchFamily="49" charset="0"/>
              </a:rPr>
              <a:t>ssh</a:t>
            </a:r>
            <a:r>
              <a:rPr lang="en-US" sz="2800" dirty="0" smtClean="0">
                <a:latin typeface="Courier New" panose="02070309020205020404" pitchFamily="49" charset="0"/>
                <a:cs typeface="Courier New" panose="02070309020205020404" pitchFamily="49" charset="0"/>
              </a:rPr>
              <a:t> toe@192.168.1.125</a:t>
            </a:r>
            <a:endParaRPr lang="en-US" sz="2800" dirty="0">
              <a:latin typeface="Courier New" panose="02070309020205020404" pitchFamily="49" charset="0"/>
              <a:cs typeface="Courier New" panose="02070309020205020404" pitchFamily="49" charset="0"/>
            </a:endParaRPr>
          </a:p>
          <a:p>
            <a:pPr marL="0" indent="0">
              <a:buNone/>
            </a:pPr>
            <a:r>
              <a:rPr lang="en-US" sz="2800" dirty="0" smtClean="0">
                <a:cs typeface="Courier New" panose="02070309020205020404" pitchFamily="49" charset="0"/>
              </a:rPr>
              <a:t>Nếu </a:t>
            </a:r>
            <a:r>
              <a:rPr lang="en-US" sz="2800" dirty="0" err="1" smtClean="0">
                <a:cs typeface="Courier New" panose="02070309020205020404" pitchFamily="49" charset="0"/>
              </a:rPr>
              <a:t>cổng</a:t>
            </a:r>
            <a:r>
              <a:rPr lang="en-US" sz="2800" dirty="0" smtClean="0">
                <a:cs typeface="Courier New" panose="02070309020205020404" pitchFamily="49" charset="0"/>
              </a:rPr>
              <a:t> </a:t>
            </a:r>
            <a:r>
              <a:rPr lang="en-US" sz="2800" dirty="0" err="1" smtClean="0">
                <a:cs typeface="Courier New" panose="02070309020205020404" pitchFamily="49" charset="0"/>
              </a:rPr>
              <a:t>kết</a:t>
            </a:r>
            <a:r>
              <a:rPr lang="en-US" sz="2800" dirty="0" smtClean="0">
                <a:cs typeface="Courier New" panose="02070309020205020404" pitchFamily="49" charset="0"/>
              </a:rPr>
              <a:t> nối </a:t>
            </a:r>
            <a:r>
              <a:rPr lang="en-US" sz="2800" dirty="0" err="1" smtClean="0">
                <a:cs typeface="Courier New" panose="02070309020205020404" pitchFamily="49" charset="0"/>
              </a:rPr>
              <a:t>khác</a:t>
            </a:r>
            <a:r>
              <a:rPr lang="en-US" sz="2800" dirty="0" smtClean="0">
                <a:cs typeface="Courier New" panose="02070309020205020404" pitchFamily="49" charset="0"/>
              </a:rPr>
              <a:t> 22, thì sử </a:t>
            </a:r>
            <a:r>
              <a:rPr lang="en-US" sz="2800" dirty="0" err="1" smtClean="0">
                <a:cs typeface="Courier New" panose="02070309020205020404" pitchFamily="49" charset="0"/>
              </a:rPr>
              <a:t>dụng</a:t>
            </a:r>
            <a:r>
              <a:rPr lang="en-US" sz="2800" dirty="0" smtClean="0">
                <a:cs typeface="Courier New" panose="02070309020205020404" pitchFamily="49" charset="0"/>
              </a:rPr>
              <a:t> tham số -p: </a:t>
            </a:r>
          </a:p>
          <a:p>
            <a:pPr marL="0" indent="0">
              <a:buNone/>
            </a:pPr>
            <a:r>
              <a:rPr lang="en-US" sz="2800" b="1" dirty="0" err="1" smtClean="0">
                <a:latin typeface="Courier New" panose="02070309020205020404" pitchFamily="49" charset="0"/>
                <a:cs typeface="Courier New" panose="02070309020205020404" pitchFamily="49" charset="0"/>
              </a:rPr>
              <a:t>ssh</a:t>
            </a:r>
            <a:r>
              <a:rPr lang="en-US" sz="2800" b="1" dirty="0" smtClean="0">
                <a:latin typeface="Courier New" panose="02070309020205020404" pitchFamily="49" charset="0"/>
                <a:cs typeface="Courier New" panose="02070309020205020404" pitchFamily="49" charset="0"/>
              </a:rPr>
              <a:t> –p &lt;port&gt; &lt;username&gt;@&lt;</a:t>
            </a:r>
            <a:r>
              <a:rPr lang="en-US" sz="2800" b="1" dirty="0" err="1" smtClean="0">
                <a:latin typeface="Courier New" panose="02070309020205020404" pitchFamily="49" charset="0"/>
                <a:cs typeface="Courier New" panose="02070309020205020404" pitchFamily="49" charset="0"/>
              </a:rPr>
              <a:t>ip_server</a:t>
            </a:r>
            <a:r>
              <a:rPr lang="en-US" sz="2800" b="1" dirty="0" smtClean="0">
                <a:latin typeface="Courier New" panose="02070309020205020404" pitchFamily="49" charset="0"/>
                <a:cs typeface="Courier New" panose="02070309020205020404" pitchFamily="49" charset="0"/>
              </a:rPr>
              <a:t>&gt;</a:t>
            </a:r>
          </a:p>
          <a:p>
            <a:pPr marL="0" indent="0">
              <a:buNone/>
            </a:pPr>
            <a:r>
              <a:rPr lang="en-US" sz="2800" dirty="0" smtClean="0">
                <a:cs typeface="Courier New" panose="02070309020205020404" pitchFamily="49" charset="0"/>
              </a:rPr>
              <a:t>VD: </a:t>
            </a:r>
            <a:r>
              <a:rPr lang="en-US" sz="2800" dirty="0" err="1" smtClean="0">
                <a:latin typeface="Courier New" panose="02070309020205020404" pitchFamily="49" charset="0"/>
                <a:cs typeface="Courier New" panose="02070309020205020404" pitchFamily="49" charset="0"/>
              </a:rPr>
              <a:t>ssh</a:t>
            </a:r>
            <a:r>
              <a:rPr lang="en-US" sz="2800" dirty="0" smtClean="0">
                <a:latin typeface="Courier New" panose="02070309020205020404" pitchFamily="49" charset="0"/>
                <a:cs typeface="Courier New" panose="02070309020205020404" pitchFamily="49" charset="0"/>
              </a:rPr>
              <a:t> –p 2000 toe@192.169.1.125</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804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Body)"/>
              </a:rPr>
              <a:t>SSH hoạt động </a:t>
            </a:r>
            <a:r>
              <a:rPr lang="en-US" sz="2400" dirty="0" err="1" smtClean="0">
                <a:latin typeface="Calibri (Body)"/>
              </a:rPr>
              <a:t>như</a:t>
            </a:r>
            <a:r>
              <a:rPr lang="en-US" sz="2400" dirty="0" smtClean="0">
                <a:latin typeface="Calibri (Body)"/>
              </a:rPr>
              <a:t> thế </a:t>
            </a:r>
            <a:r>
              <a:rPr lang="en-US" sz="2400" dirty="0" err="1" smtClean="0">
                <a:latin typeface="Calibri (Body)"/>
              </a:rPr>
              <a:t>nào</a:t>
            </a:r>
            <a:r>
              <a:rPr lang="en-US" sz="2400" dirty="0">
                <a:latin typeface="Calibri (Body)"/>
              </a:rPr>
              <a:t>?</a:t>
            </a:r>
          </a:p>
        </p:txBody>
      </p:sp>
      <p:sp>
        <p:nvSpPr>
          <p:cNvPr id="6" name="TextBox 5"/>
          <p:cNvSpPr txBox="1"/>
          <p:nvPr/>
        </p:nvSpPr>
        <p:spPr>
          <a:xfrm>
            <a:off x="5044660" y="2452774"/>
            <a:ext cx="7877907" cy="3416320"/>
          </a:xfrm>
          <a:prstGeom prst="rect">
            <a:avLst/>
          </a:prstGeom>
          <a:noFill/>
        </p:spPr>
        <p:txBody>
          <a:bodyPr wrap="square" rtlCol="0">
            <a:spAutoFit/>
          </a:bodyPr>
          <a:lstStyle/>
          <a:p>
            <a:r>
              <a:rPr lang="en-US" sz="2400" dirty="0" smtClean="0">
                <a:latin typeface="Calibri (Body)"/>
                <a:cs typeface="Calibri" panose="020F0502020204030204" pitchFamily="34" charset="0"/>
              </a:rPr>
              <a:t>SSH chia dữ </a:t>
            </a:r>
            <a:r>
              <a:rPr lang="en-US" sz="2400" dirty="0" err="1" smtClean="0">
                <a:latin typeface="Calibri (Body)"/>
                <a:cs typeface="Calibri" panose="020F0502020204030204" pitchFamily="34" charset="0"/>
              </a:rPr>
              <a:t>liệu</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thành</a:t>
            </a:r>
            <a:r>
              <a:rPr lang="en-US" sz="2400" dirty="0">
                <a:latin typeface="Calibri (Body)"/>
                <a:cs typeface="Calibri" panose="020F0502020204030204" pitchFamily="34" charset="0"/>
              </a:rPr>
              <a:t> </a:t>
            </a:r>
            <a:r>
              <a:rPr lang="en-US" sz="2400" dirty="0" err="1" smtClean="0">
                <a:latin typeface="Calibri (Body)"/>
                <a:cs typeface="Calibri" panose="020F0502020204030204" pitchFamily="34" charset="0"/>
              </a:rPr>
              <a:t>nhiều</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gói</a:t>
            </a:r>
            <a:r>
              <a:rPr lang="en-US" sz="2400" dirty="0" smtClean="0">
                <a:latin typeface="Calibri (Body)"/>
                <a:cs typeface="Calibri" panose="020F0502020204030204" pitchFamily="34" charset="0"/>
              </a:rPr>
              <a:t> tin. </a:t>
            </a:r>
          </a:p>
          <a:p>
            <a:endParaRPr lang="en-US" sz="2400" dirty="0" smtClean="0">
              <a:latin typeface="Calibri (Body)"/>
              <a:cs typeface="Calibri" panose="020F0502020204030204" pitchFamily="34" charset="0"/>
            </a:endParaRPr>
          </a:p>
          <a:p>
            <a:r>
              <a:rPr lang="vi-VN" sz="2400" b="1" dirty="0">
                <a:latin typeface="Calibri (Body)"/>
                <a:cs typeface="Calibri" panose="020F0502020204030204" pitchFamily="34" charset="0"/>
              </a:rPr>
              <a:t>Packet Length</a:t>
            </a:r>
            <a:r>
              <a:rPr lang="vi-VN" sz="2400" dirty="0">
                <a:latin typeface="Calibri (Body)"/>
                <a:cs typeface="Calibri" panose="020F0502020204030204" pitchFamily="34" charset="0"/>
              </a:rPr>
              <a:t>: </a:t>
            </a:r>
            <a:r>
              <a:rPr lang="en-US" sz="2400" dirty="0" err="1">
                <a:latin typeface="Calibri (Body)"/>
                <a:cs typeface="Calibri" panose="020F0502020204030204" pitchFamily="34" charset="0"/>
              </a:rPr>
              <a:t>cho</a:t>
            </a:r>
            <a:r>
              <a:rPr lang="en-US" sz="2400" dirty="0">
                <a:latin typeface="Calibri (Body)"/>
                <a:cs typeface="Calibri" panose="020F0502020204030204" pitchFamily="34" charset="0"/>
              </a:rPr>
              <a:t> </a:t>
            </a:r>
            <a:r>
              <a:rPr lang="vi-VN" sz="2400" dirty="0" smtClean="0">
                <a:latin typeface="Calibri (Body)"/>
                <a:cs typeface="Calibri" panose="020F0502020204030204" pitchFamily="34" charset="0"/>
              </a:rPr>
              <a:t>biế</a:t>
            </a:r>
            <a:r>
              <a:rPr lang="en-US" sz="2400" dirty="0" smtClean="0">
                <a:latin typeface="Calibri (Body)"/>
                <a:cs typeface="Calibri" panose="020F0502020204030204" pitchFamily="34" charset="0"/>
              </a:rPr>
              <a:t>t dung </a:t>
            </a:r>
            <a:r>
              <a:rPr lang="en-US" sz="2400" dirty="0" err="1" smtClean="0">
                <a:latin typeface="Calibri (Body)"/>
                <a:cs typeface="Calibri" panose="020F0502020204030204" pitchFamily="34" charset="0"/>
              </a:rPr>
              <a:t>lượng</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của</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gói</a:t>
            </a:r>
            <a:r>
              <a:rPr lang="en-US" sz="2400" dirty="0" smtClean="0">
                <a:latin typeface="Calibri (Body)"/>
                <a:cs typeface="Calibri" panose="020F0502020204030204" pitchFamily="34" charset="0"/>
              </a:rPr>
              <a:t> tin</a:t>
            </a:r>
            <a:endParaRPr lang="vi-VN" sz="2400" dirty="0">
              <a:latin typeface="Calibri (Body)"/>
              <a:cs typeface="Calibri" panose="020F0502020204030204" pitchFamily="34" charset="0"/>
            </a:endParaRPr>
          </a:p>
          <a:p>
            <a:r>
              <a:rPr lang="vi-VN" sz="2400" b="1" dirty="0">
                <a:latin typeface="Calibri (Body)"/>
                <a:cs typeface="Calibri" panose="020F0502020204030204" pitchFamily="34" charset="0"/>
              </a:rPr>
              <a:t>Padding Amount</a:t>
            </a:r>
            <a:r>
              <a:rPr lang="vi-VN" sz="2400" dirty="0">
                <a:latin typeface="Calibri (Body)"/>
                <a:cs typeface="Calibri" panose="020F0502020204030204" pitchFamily="34" charset="0"/>
              </a:rPr>
              <a:t>: cho</a:t>
            </a:r>
            <a:r>
              <a:rPr lang="en-US" sz="2400" dirty="0">
                <a:latin typeface="Calibri (Body)"/>
                <a:cs typeface="Calibri" panose="020F0502020204030204" pitchFamily="34" charset="0"/>
              </a:rPr>
              <a:t> </a:t>
            </a:r>
            <a:r>
              <a:rPr lang="vi-VN" sz="2400" dirty="0">
                <a:latin typeface="Calibri (Body)"/>
                <a:cs typeface="Calibri" panose="020F0502020204030204" pitchFamily="34" charset="0"/>
              </a:rPr>
              <a:t>biết có bao nhiêu phần đệm.</a:t>
            </a:r>
          </a:p>
          <a:p>
            <a:r>
              <a:rPr lang="vi-VN" sz="2400" b="1" dirty="0">
                <a:latin typeface="Calibri (Body)"/>
                <a:cs typeface="Calibri" panose="020F0502020204030204" pitchFamily="34" charset="0"/>
              </a:rPr>
              <a:t>Payload</a:t>
            </a:r>
            <a:r>
              <a:rPr lang="vi-VN" sz="2400" dirty="0">
                <a:latin typeface="Calibri (Body)"/>
                <a:cs typeface="Calibri" panose="020F0502020204030204" pitchFamily="34" charset="0"/>
              </a:rPr>
              <a:t>: dữ liệu.</a:t>
            </a:r>
          </a:p>
          <a:p>
            <a:r>
              <a:rPr lang="vi-VN" sz="2400" b="1" dirty="0">
                <a:latin typeface="Calibri (Body)"/>
                <a:cs typeface="Calibri" panose="020F0502020204030204" pitchFamily="34" charset="0"/>
              </a:rPr>
              <a:t>Padding</a:t>
            </a:r>
            <a:r>
              <a:rPr lang="vi-VN" sz="2400" dirty="0">
                <a:latin typeface="Calibri (Body)"/>
                <a:cs typeface="Calibri" panose="020F0502020204030204" pitchFamily="34" charset="0"/>
              </a:rPr>
              <a:t>: là các byte ngẫu </a:t>
            </a:r>
            <a:r>
              <a:rPr lang="en-US" sz="2400" dirty="0" smtClean="0">
                <a:latin typeface="Calibri (Body)"/>
                <a:cs typeface="Calibri" panose="020F0502020204030204" pitchFamily="34" charset="0"/>
              </a:rPr>
              <a:t>nhiên </a:t>
            </a:r>
          </a:p>
          <a:p>
            <a:r>
              <a:rPr lang="vi-VN" sz="2400" b="1" dirty="0" smtClean="0">
                <a:latin typeface="Calibri (Body)"/>
                <a:cs typeface="Calibri" panose="020F0502020204030204" pitchFamily="34" charset="0"/>
              </a:rPr>
              <a:t>Message </a:t>
            </a:r>
            <a:r>
              <a:rPr lang="vi-VN" sz="2400" b="1" dirty="0">
                <a:latin typeface="Calibri (Body)"/>
                <a:cs typeface="Calibri" panose="020F0502020204030204" pitchFamily="34" charset="0"/>
              </a:rPr>
              <a:t>Authentication Code</a:t>
            </a:r>
            <a:r>
              <a:rPr lang="vi-VN" sz="2400" dirty="0">
                <a:latin typeface="Calibri (Body)"/>
                <a:cs typeface="Calibri" panose="020F0502020204030204" pitchFamily="34" charset="0"/>
              </a:rPr>
              <a:t>: đ</a:t>
            </a:r>
            <a:r>
              <a:rPr lang="en-US" sz="2400" dirty="0">
                <a:latin typeface="Calibri (Body)"/>
                <a:cs typeface="Calibri" panose="020F0502020204030204" pitchFamily="34" charset="0"/>
              </a:rPr>
              <a:t>ể</a:t>
            </a:r>
            <a:r>
              <a:rPr lang="vi-VN" sz="2400" dirty="0">
                <a:latin typeface="Calibri (Body)"/>
                <a:cs typeface="Calibri" panose="020F0502020204030204" pitchFamily="34" charset="0"/>
              </a:rPr>
              <a:t> có thể chắc chắn dữ liệu chưa bị giả mạo.</a:t>
            </a:r>
          </a:p>
          <a:p>
            <a:endParaRPr lang="en-US" sz="2400" dirty="0">
              <a:latin typeface="Calibri (Body)"/>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788744" y="2409490"/>
            <a:ext cx="3947380" cy="3874079"/>
          </a:xfrm>
          <a:prstGeom prst="rect">
            <a:avLst/>
          </a:prstGeom>
        </p:spPr>
      </p:pic>
    </p:spTree>
    <p:extLst>
      <p:ext uri="{BB962C8B-B14F-4D97-AF65-F5344CB8AC3E}">
        <p14:creationId xmlns:p14="http://schemas.microsoft.com/office/powerpoint/2010/main" val="731041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Body)"/>
              </a:rPr>
              <a:t> SSH hoạt động </a:t>
            </a:r>
            <a:r>
              <a:rPr lang="en-US" sz="2400" dirty="0" err="1" smtClean="0">
                <a:latin typeface="Calibri (Body)"/>
              </a:rPr>
              <a:t>như</a:t>
            </a:r>
            <a:r>
              <a:rPr lang="en-US" sz="2400" dirty="0" smtClean="0">
                <a:latin typeface="Calibri (Body)"/>
              </a:rPr>
              <a:t> thế </a:t>
            </a:r>
            <a:r>
              <a:rPr lang="en-US" sz="2400" dirty="0" err="1" smtClean="0">
                <a:latin typeface="Calibri (Body)"/>
              </a:rPr>
              <a:t>nào</a:t>
            </a:r>
            <a:r>
              <a:rPr lang="en-US" sz="2400" dirty="0">
                <a:latin typeface="Calibri (Body)"/>
              </a:rPr>
              <a:t>?</a:t>
            </a:r>
          </a:p>
        </p:txBody>
      </p:sp>
      <p:pic>
        <p:nvPicPr>
          <p:cNvPr id="4" name="Picture 3"/>
          <p:cNvPicPr>
            <a:picLocks noChangeAspect="1"/>
          </p:cNvPicPr>
          <p:nvPr/>
        </p:nvPicPr>
        <p:blipFill>
          <a:blip r:embed="rId3"/>
          <a:stretch>
            <a:fillRect/>
          </a:stretch>
        </p:blipFill>
        <p:spPr>
          <a:xfrm>
            <a:off x="6995574" y="1011981"/>
            <a:ext cx="5196426" cy="5137265"/>
          </a:xfrm>
          <a:prstGeom prst="rect">
            <a:avLst/>
          </a:prstGeom>
        </p:spPr>
      </p:pic>
      <p:sp>
        <p:nvSpPr>
          <p:cNvPr id="7" name="TextBox 6"/>
          <p:cNvSpPr txBox="1"/>
          <p:nvPr/>
        </p:nvSpPr>
        <p:spPr>
          <a:xfrm>
            <a:off x="1097280" y="2508738"/>
            <a:ext cx="6816436" cy="2308324"/>
          </a:xfrm>
          <a:prstGeom prst="rect">
            <a:avLst/>
          </a:prstGeom>
          <a:noFill/>
        </p:spPr>
        <p:txBody>
          <a:bodyPr wrap="square" rtlCol="0">
            <a:spAutoFit/>
          </a:bodyPr>
          <a:lstStyle/>
          <a:p>
            <a:pPr lvl="0" eaLnBrk="0" fontAlgn="base" hangingPunct="0">
              <a:spcBef>
                <a:spcPct val="0"/>
              </a:spcBef>
              <a:spcAft>
                <a:spcPct val="0"/>
              </a:spcAft>
            </a:pPr>
            <a:r>
              <a:rPr lang="en-US" altLang="en-US" sz="2400" dirty="0">
                <a:solidFill>
                  <a:srgbClr val="1B1B1B"/>
                </a:solidFill>
                <a:latin typeface="Calibri (Body)"/>
              </a:rPr>
              <a:t>Payload </a:t>
            </a:r>
            <a:r>
              <a:rPr lang="en-US" altLang="en-US" sz="2400" dirty="0" err="1">
                <a:solidFill>
                  <a:srgbClr val="1B1B1B"/>
                </a:solidFill>
                <a:latin typeface="Calibri (Body)"/>
              </a:rPr>
              <a:t>cũng</a:t>
            </a:r>
            <a:r>
              <a:rPr lang="en-US" altLang="en-US" sz="2400" dirty="0">
                <a:solidFill>
                  <a:srgbClr val="1B1B1B"/>
                </a:solidFill>
                <a:latin typeface="Calibri (Body)"/>
              </a:rPr>
              <a:t> có </a:t>
            </a:r>
            <a:r>
              <a:rPr lang="en-US" altLang="en-US" sz="2400" dirty="0" err="1">
                <a:solidFill>
                  <a:srgbClr val="1B1B1B"/>
                </a:solidFill>
                <a:latin typeface="Calibri (Body)"/>
              </a:rPr>
              <a:t>thể</a:t>
            </a:r>
            <a:r>
              <a:rPr lang="en-US" altLang="en-US" sz="2400" dirty="0">
                <a:solidFill>
                  <a:srgbClr val="1B1B1B"/>
                </a:solidFill>
                <a:latin typeface="Calibri (Body)"/>
              </a:rPr>
              <a:t> </a:t>
            </a:r>
            <a:r>
              <a:rPr lang="en-US" altLang="en-US" sz="2400" dirty="0" err="1">
                <a:solidFill>
                  <a:srgbClr val="1B1B1B"/>
                </a:solidFill>
                <a:latin typeface="Calibri (Body)"/>
              </a:rPr>
              <a:t>được</a:t>
            </a:r>
            <a:r>
              <a:rPr lang="en-US" altLang="en-US" sz="2400" dirty="0">
                <a:solidFill>
                  <a:srgbClr val="1B1B1B"/>
                </a:solidFill>
                <a:latin typeface="Calibri (Body)"/>
              </a:rPr>
              <a:t> nén </a:t>
            </a:r>
            <a:r>
              <a:rPr lang="en-US" altLang="en-US" sz="2400" dirty="0" err="1">
                <a:solidFill>
                  <a:srgbClr val="1B1B1B"/>
                </a:solidFill>
                <a:latin typeface="Calibri (Body)"/>
              </a:rPr>
              <a:t>bằng</a:t>
            </a:r>
            <a:r>
              <a:rPr lang="en-US" altLang="en-US" sz="2400" dirty="0">
                <a:solidFill>
                  <a:srgbClr val="1B1B1B"/>
                </a:solidFill>
                <a:latin typeface="Calibri (Body)"/>
              </a:rPr>
              <a:t> các thuật toán nén tiêu chuẩn. </a:t>
            </a:r>
            <a:endParaRPr lang="en-US" altLang="en-US" sz="2400" dirty="0" smtClean="0">
              <a:solidFill>
                <a:srgbClr val="1B1B1B"/>
              </a:solidFill>
              <a:latin typeface="Calibri (Body)"/>
            </a:endParaRPr>
          </a:p>
          <a:p>
            <a:pPr lvl="0" eaLnBrk="0" fontAlgn="base" hangingPunct="0">
              <a:spcBef>
                <a:spcPct val="0"/>
              </a:spcBef>
              <a:spcAft>
                <a:spcPct val="0"/>
              </a:spcAft>
            </a:pPr>
            <a:endParaRPr lang="en-US" altLang="en-US" sz="2400" dirty="0">
              <a:latin typeface="Calibri (Body)"/>
            </a:endParaRPr>
          </a:p>
          <a:p>
            <a:pPr lvl="0" eaLnBrk="0" fontAlgn="base" hangingPunct="0">
              <a:spcBef>
                <a:spcPct val="0"/>
              </a:spcBef>
              <a:spcAft>
                <a:spcPct val="0"/>
              </a:spcAft>
            </a:pPr>
            <a:r>
              <a:rPr lang="vi-VN" sz="2400" dirty="0">
                <a:latin typeface="Calibri (Body)"/>
              </a:rPr>
              <a:t>Packet sau đó được gửi đến server. Server giải mã gói tin và giải nén payload để trích xuất dữ </a:t>
            </a:r>
            <a:r>
              <a:rPr lang="vi-VN" sz="2400" dirty="0" smtClean="0">
                <a:latin typeface="Calibri (Body)"/>
              </a:rPr>
              <a:t>liệu</a:t>
            </a:r>
            <a:r>
              <a:rPr lang="en-US" sz="2400" dirty="0" smtClean="0">
                <a:latin typeface="Calibri (Body)"/>
              </a:rPr>
              <a:t>.</a:t>
            </a:r>
            <a:endParaRPr lang="en-US" altLang="en-US" sz="2400" dirty="0">
              <a:latin typeface="Calibri (Body)"/>
            </a:endParaRPr>
          </a:p>
        </p:txBody>
      </p:sp>
      <p:sp>
        <p:nvSpPr>
          <p:cNvPr id="8"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8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vi-VN" sz="2400" dirty="0">
                <a:latin typeface="Calibri (Body)"/>
              </a:rPr>
              <a:t>Để giữ an toàn cho SSH, SSH sử dụng ba loại kỹ thuật thao tác dữ liệu khác nhau tại các điểm khác nhau trong quá trình truyền. </a:t>
            </a:r>
            <a:endParaRPr lang="en-US" sz="2400" dirty="0" smtClean="0">
              <a:latin typeface="Calibri (Body)"/>
            </a:endParaRPr>
          </a:p>
          <a:p>
            <a:r>
              <a:rPr lang="vi-VN" sz="2400" dirty="0" smtClean="0">
                <a:latin typeface="Calibri (Body)"/>
              </a:rPr>
              <a:t>Ba </a:t>
            </a:r>
            <a:r>
              <a:rPr lang="vi-VN" sz="2400" dirty="0">
                <a:latin typeface="Calibri (Body)"/>
              </a:rPr>
              <a:t>kỹ thuật được sử dụng trong SSH là:</a:t>
            </a:r>
          </a:p>
          <a:p>
            <a:r>
              <a:rPr lang="en-US" sz="2400" dirty="0" smtClean="0">
                <a:latin typeface="Calibri (Body)"/>
              </a:rPr>
              <a:t>- </a:t>
            </a:r>
            <a:r>
              <a:rPr lang="vi-VN" sz="2400" dirty="0" smtClean="0">
                <a:latin typeface="Calibri (Body)"/>
              </a:rPr>
              <a:t>Symmetrical </a:t>
            </a:r>
            <a:r>
              <a:rPr lang="vi-VN" sz="2400" dirty="0">
                <a:latin typeface="Calibri (Body)"/>
              </a:rPr>
              <a:t>Encryption</a:t>
            </a:r>
          </a:p>
          <a:p>
            <a:r>
              <a:rPr lang="en-US" sz="2400" dirty="0" smtClean="0">
                <a:latin typeface="Calibri (Body)"/>
              </a:rPr>
              <a:t>- </a:t>
            </a:r>
            <a:r>
              <a:rPr lang="vi-VN" sz="2400" dirty="0" smtClean="0">
                <a:latin typeface="Calibri (Body)"/>
              </a:rPr>
              <a:t>Asymmetrical </a:t>
            </a:r>
            <a:r>
              <a:rPr lang="vi-VN" sz="2400" dirty="0">
                <a:latin typeface="Calibri (Body)"/>
              </a:rPr>
              <a:t>Encryption</a:t>
            </a:r>
          </a:p>
          <a:p>
            <a:r>
              <a:rPr lang="en-US" sz="2400" dirty="0" smtClean="0">
                <a:latin typeface="Calibri (Body)"/>
              </a:rPr>
              <a:t>- </a:t>
            </a:r>
            <a:r>
              <a:rPr lang="vi-VN" sz="2400" dirty="0" smtClean="0">
                <a:latin typeface="Calibri (Body)"/>
              </a:rPr>
              <a:t>Hashing</a:t>
            </a:r>
            <a:endParaRPr lang="vi-VN" sz="2400" dirty="0">
              <a:latin typeface="Calibri (Body)"/>
            </a:endParaRPr>
          </a:p>
        </p:txBody>
      </p:sp>
    </p:spTree>
    <p:extLst>
      <p:ext uri="{BB962C8B-B14F-4D97-AF65-F5344CB8AC3E}">
        <p14:creationId xmlns:p14="http://schemas.microsoft.com/office/powerpoint/2010/main" val="391137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360</TotalTime>
  <Words>1174</Words>
  <Application>Microsoft Office PowerPoint</Application>
  <PresentationFormat>Widescreen</PresentationFormat>
  <Paragraphs>99</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(Body)</vt:lpstr>
      <vt:lpstr>Calibri Light</vt:lpstr>
      <vt:lpstr>Courier New</vt:lpstr>
      <vt:lpstr>Retrospect</vt:lpstr>
      <vt:lpstr>SSH / SCP </vt:lpstr>
      <vt:lpstr>Content</vt:lpstr>
      <vt:lpstr>SSH</vt:lpstr>
      <vt:lpstr>SSH</vt:lpstr>
      <vt:lpstr>SSH</vt:lpstr>
      <vt:lpstr>SSH</vt:lpstr>
      <vt:lpstr>SSH</vt:lpstr>
      <vt:lpstr>SSH</vt:lpstr>
      <vt:lpstr>Các kỹ thuật mã hóa trong SSH </vt:lpstr>
      <vt:lpstr>Các kỹ thuật mã hóa trong SSH </vt:lpstr>
      <vt:lpstr>Các kỹ thuật mã hóa trong SSH </vt:lpstr>
      <vt:lpstr>Các kỹ thuật mã hóa trong SSH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 / SCP </dc:title>
  <dc:creator>NGUYEN THI UOC D20CN10</dc:creator>
  <cp:lastModifiedBy>NGUYEN THI UOC D20CN10</cp:lastModifiedBy>
  <cp:revision>90</cp:revision>
  <dcterms:created xsi:type="dcterms:W3CDTF">2023-08-03T03:06:56Z</dcterms:created>
  <dcterms:modified xsi:type="dcterms:W3CDTF">2023-08-07T02:43:12Z</dcterms:modified>
</cp:coreProperties>
</file>