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61" r:id="rId5"/>
    <p:sldId id="262" r:id="rId6"/>
    <p:sldId id="263" r:id="rId7"/>
    <p:sldId id="264" r:id="rId8"/>
    <p:sldId id="265" r:id="rId9"/>
    <p:sldId id="266" r:id="rId10"/>
    <p:sldId id="267" r:id="rId11"/>
    <p:sldId id="268" r:id="rId12"/>
    <p:sldId id="269" r:id="rId13"/>
    <p:sldId id="270" r:id="rId14"/>
    <p:sldId id="274" r:id="rId15"/>
    <p:sldId id="271" r:id="rId16"/>
    <p:sldId id="272" r:id="rId17"/>
    <p:sldId id="273" r:id="rId18"/>
    <p:sldId id="259" r:id="rId19"/>
    <p:sldId id="260"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1029" autoAdjust="0"/>
    <p:restoredTop sz="71552" autoAdjust="0"/>
  </p:normalViewPr>
  <p:slideViewPr>
    <p:cSldViewPr snapToGrid="0">
      <p:cViewPr varScale="1">
        <p:scale>
          <a:sx n="21" d="100"/>
          <a:sy n="21" d="100"/>
        </p:scale>
        <p:origin x="43" y="946"/>
      </p:cViewPr>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0DD27F-2CF3-4508-8DF0-E328AAA75BEE}" type="datetimeFigureOut">
              <a:rPr lang="en-US" smtClean="0"/>
              <a:t>9/1/2023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2289DF-51C2-4A4A-B9BC-C6210E22BCD9}" type="slidenum">
              <a:rPr lang="en-US" smtClean="0"/>
              <a:t>‹#›</a:t>
            </a:fld>
            <a:endParaRPr lang="en-US"/>
          </a:p>
        </p:txBody>
      </p:sp>
    </p:spTree>
    <p:extLst>
      <p:ext uri="{BB962C8B-B14F-4D97-AF65-F5344CB8AC3E}">
        <p14:creationId xmlns:p14="http://schemas.microsoft.com/office/powerpoint/2010/main" val="553962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someschool.edu/someDepartment/home.index"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www.someschool.edu/"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example.com/"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www.example.co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Giả sử người dùng gõ URL:</a:t>
            </a:r>
            <a:br>
              <a:rPr lang="vi-VN" sz="1200" b="0" i="0" kern="1200" dirty="0" smtClean="0">
                <a:solidFill>
                  <a:schemeClr val="tx1"/>
                </a:solidFill>
                <a:effectLst/>
                <a:latin typeface="+mn-lt"/>
                <a:ea typeface="+mn-ea"/>
                <a:cs typeface="+mn-cs"/>
              </a:rPr>
            </a:br>
            <a:r>
              <a:rPr lang="vi-VN" sz="1200" b="0" i="1" u="none" strike="noStrike" kern="1200" dirty="0" smtClean="0">
                <a:solidFill>
                  <a:schemeClr val="tx1"/>
                </a:solidFill>
                <a:effectLst/>
                <a:latin typeface="+mn-lt"/>
                <a:ea typeface="+mn-ea"/>
                <a:cs typeface="+mn-cs"/>
                <a:hlinkClick r:id="rId3"/>
              </a:rPr>
              <a:t>www.someSchool.edu/someDepartment/home.index</a:t>
            </a:r>
            <a:endParaRPr lang="vi-VN"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1. </a:t>
            </a:r>
            <a:r>
              <a:rPr lang="vi-VN" sz="1200" b="0" i="0" kern="1200" dirty="0" smtClean="0">
                <a:solidFill>
                  <a:schemeClr val="tx1"/>
                </a:solidFill>
                <a:effectLst/>
                <a:latin typeface="+mn-lt"/>
                <a:ea typeface="+mn-ea"/>
                <a:cs typeface="+mn-cs"/>
              </a:rPr>
              <a:t>HTTP client khởi tạo kết nối TCP tới HTTP server tại </a:t>
            </a:r>
            <a:r>
              <a:rPr lang="vi-VN" sz="1200" b="0" i="0" u="none" strike="noStrike" kern="1200" dirty="0" smtClean="0">
                <a:solidFill>
                  <a:schemeClr val="tx1"/>
                </a:solidFill>
                <a:effectLst/>
                <a:latin typeface="+mn-lt"/>
                <a:ea typeface="+mn-ea"/>
                <a:cs typeface="+mn-cs"/>
                <a:hlinkClick r:id="rId4"/>
              </a:rPr>
              <a:t>www.someSchool.edu</a:t>
            </a:r>
            <a:r>
              <a:rPr lang="vi-VN" sz="1200" b="0" i="0" kern="1200" dirty="0" smtClean="0">
                <a:solidFill>
                  <a:schemeClr val="tx1"/>
                </a:solidFill>
                <a:effectLst/>
                <a:latin typeface="+mn-lt"/>
                <a:ea typeface="+mn-ea"/>
                <a:cs typeface="+mn-cs"/>
              </a:rPr>
              <a:t> trên cổng 80</a:t>
            </a:r>
          </a:p>
          <a:p>
            <a:r>
              <a:rPr lang="en-US" sz="1200" b="0" i="0" kern="1200" dirty="0" smtClean="0">
                <a:solidFill>
                  <a:schemeClr val="tx1"/>
                </a:solidFill>
                <a:effectLst/>
                <a:latin typeface="+mn-lt"/>
                <a:ea typeface="+mn-ea"/>
                <a:cs typeface="+mn-cs"/>
              </a:rPr>
              <a:t>2. </a:t>
            </a:r>
            <a:r>
              <a:rPr lang="vi-VN" sz="1200" b="0" i="0" kern="1200" dirty="0" smtClean="0">
                <a:solidFill>
                  <a:schemeClr val="tx1"/>
                </a:solidFill>
                <a:effectLst/>
                <a:latin typeface="+mn-lt"/>
                <a:ea typeface="+mn-ea"/>
                <a:cs typeface="+mn-cs"/>
              </a:rPr>
              <a:t>HTTP server tại host </a:t>
            </a:r>
            <a:r>
              <a:rPr lang="vi-VN" sz="1200" b="0" i="0" u="none" strike="noStrike" kern="1200" dirty="0" smtClean="0">
                <a:solidFill>
                  <a:schemeClr val="tx1"/>
                </a:solidFill>
                <a:effectLst/>
                <a:latin typeface="+mn-lt"/>
                <a:ea typeface="+mn-ea"/>
                <a:cs typeface="+mn-cs"/>
                <a:hlinkClick r:id="rId4"/>
              </a:rPr>
              <a:t>www.someSchool.edu</a:t>
            </a:r>
            <a:r>
              <a:rPr lang="vi-VN" sz="1200" b="0" i="0" kern="1200" dirty="0" smtClean="0">
                <a:solidFill>
                  <a:schemeClr val="tx1"/>
                </a:solidFill>
                <a:effectLst/>
                <a:latin typeface="+mn-lt"/>
                <a:ea typeface="+mn-ea"/>
                <a:cs typeface="+mn-cs"/>
              </a:rPr>
              <a:t> đang chờ kết nối TCP tại cổng 80, chấp nhận kết nối, thông báo cho client</a:t>
            </a:r>
          </a:p>
          <a:p>
            <a:r>
              <a:rPr lang="en-US" sz="1200" b="0" i="0" kern="1200" dirty="0" smtClean="0">
                <a:solidFill>
                  <a:schemeClr val="tx1"/>
                </a:solidFill>
                <a:effectLst/>
                <a:latin typeface="+mn-lt"/>
                <a:ea typeface="+mn-ea"/>
                <a:cs typeface="+mn-cs"/>
              </a:rPr>
              <a:t>3. </a:t>
            </a:r>
            <a:r>
              <a:rPr lang="vi-VN" sz="1200" b="0" i="0" kern="1200" dirty="0" smtClean="0">
                <a:solidFill>
                  <a:schemeClr val="tx1"/>
                </a:solidFill>
                <a:effectLst/>
                <a:latin typeface="+mn-lt"/>
                <a:ea typeface="+mn-ea"/>
                <a:cs typeface="+mn-cs"/>
              </a:rPr>
              <a:t>HTTP client gửi thông điệp HTTP yêu cầu vào socket kết nối TCP. Thông điệp chỉ ra là client muốn lấy đối tượng someDepartment/home.index</a:t>
            </a:r>
          </a:p>
          <a:p>
            <a:r>
              <a:rPr lang="en-US" sz="1200" b="0" i="0" kern="1200" dirty="0" smtClean="0">
                <a:solidFill>
                  <a:schemeClr val="tx1"/>
                </a:solidFill>
                <a:effectLst/>
                <a:latin typeface="+mn-lt"/>
                <a:ea typeface="+mn-ea"/>
                <a:cs typeface="+mn-cs"/>
              </a:rPr>
              <a:t>4. </a:t>
            </a:r>
            <a:r>
              <a:rPr lang="vi-VN" sz="1200" b="0" i="0" kern="1200" dirty="0" smtClean="0">
                <a:solidFill>
                  <a:schemeClr val="tx1"/>
                </a:solidFill>
                <a:effectLst/>
                <a:latin typeface="+mn-lt"/>
                <a:ea typeface="+mn-ea"/>
                <a:cs typeface="+mn-cs"/>
              </a:rPr>
              <a:t>HTTP server nhận thông điệp yêu cầu, định dạng thông điệp đáp ứng chứa đối tượng được yêu cầu và gửi thông điệp vào socket của nó</a:t>
            </a:r>
          </a:p>
          <a:p>
            <a:r>
              <a:rPr lang="en-US" sz="1200" b="0" i="0" kern="1200" dirty="0" smtClean="0">
                <a:solidFill>
                  <a:schemeClr val="tx1"/>
                </a:solidFill>
                <a:effectLst/>
                <a:latin typeface="+mn-lt"/>
                <a:ea typeface="+mn-ea"/>
                <a:cs typeface="+mn-cs"/>
              </a:rPr>
              <a:t>5. </a:t>
            </a:r>
            <a:r>
              <a:rPr lang="vi-VN" sz="1200" b="0" i="0" kern="1200" dirty="0" smtClean="0">
                <a:solidFill>
                  <a:schemeClr val="tx1"/>
                </a:solidFill>
                <a:effectLst/>
                <a:latin typeface="+mn-lt"/>
                <a:ea typeface="+mn-ea"/>
                <a:cs typeface="+mn-cs"/>
              </a:rPr>
              <a:t>HTTP server đóng kết nối TCP</a:t>
            </a:r>
          </a:p>
          <a:p>
            <a:r>
              <a:rPr lang="en-US" sz="1200" b="0" i="0" kern="1200" dirty="0" smtClean="0">
                <a:solidFill>
                  <a:schemeClr val="tx1"/>
                </a:solidFill>
                <a:effectLst/>
                <a:latin typeface="+mn-lt"/>
                <a:ea typeface="+mn-ea"/>
                <a:cs typeface="+mn-cs"/>
              </a:rPr>
              <a:t>6. </a:t>
            </a:r>
            <a:r>
              <a:rPr lang="vi-VN" sz="1200" b="0" i="0" kern="1200" dirty="0" smtClean="0">
                <a:solidFill>
                  <a:schemeClr val="tx1"/>
                </a:solidFill>
                <a:effectLst/>
                <a:latin typeface="+mn-lt"/>
                <a:ea typeface="+mn-ea"/>
                <a:cs typeface="+mn-cs"/>
              </a:rPr>
              <a:t>HTTP client nhận thông điệp đáp ứng chứa tệp HTML, hiểu thị HTML. Phân tích tệp HTML, tìm 10 đối tượng PEG được tham chiếu</a:t>
            </a:r>
          </a:p>
          <a:p>
            <a:r>
              <a:rPr lang="en-US" sz="1200" b="0" i="0" kern="1200" dirty="0" smtClean="0">
                <a:solidFill>
                  <a:schemeClr val="tx1"/>
                </a:solidFill>
                <a:effectLst/>
                <a:latin typeface="+mn-lt"/>
                <a:ea typeface="+mn-ea"/>
                <a:cs typeface="+mn-cs"/>
              </a:rPr>
              <a:t>7. </a:t>
            </a:r>
            <a:r>
              <a:rPr lang="vi-VN" sz="1200" b="0" i="0" kern="1200" dirty="0" smtClean="0">
                <a:solidFill>
                  <a:schemeClr val="tx1"/>
                </a:solidFill>
                <a:effectLst/>
                <a:latin typeface="+mn-lt"/>
                <a:ea typeface="+mn-ea"/>
                <a:cs typeface="+mn-cs"/>
              </a:rPr>
              <a:t>Các bước từ 1 đến 6 được lặp lại cho từng đối tượng trong 10 đối tượng JPEG</a:t>
            </a:r>
          </a:p>
          <a:p>
            <a:endParaRPr lang="en-US" dirty="0"/>
          </a:p>
        </p:txBody>
      </p:sp>
      <p:sp>
        <p:nvSpPr>
          <p:cNvPr id="4" name="Slide Number Placeholder 3"/>
          <p:cNvSpPr>
            <a:spLocks noGrp="1"/>
          </p:cNvSpPr>
          <p:nvPr>
            <p:ph type="sldNum" sz="quarter" idx="10"/>
          </p:nvPr>
        </p:nvSpPr>
        <p:spPr/>
        <p:txBody>
          <a:bodyPr/>
          <a:lstStyle/>
          <a:p>
            <a:fld id="{F82289DF-51C2-4A4A-B9BC-C6210E22BCD9}" type="slidenum">
              <a:rPr lang="en-US" smtClean="0"/>
              <a:t>7</a:t>
            </a:fld>
            <a:endParaRPr lang="en-US"/>
          </a:p>
        </p:txBody>
      </p:sp>
    </p:spTree>
    <p:extLst>
      <p:ext uri="{BB962C8B-B14F-4D97-AF65-F5344CB8AC3E}">
        <p14:creationId xmlns:p14="http://schemas.microsoft.com/office/powerpoint/2010/main" val="2536086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smtClean="0">
                <a:solidFill>
                  <a:schemeClr val="tx1"/>
                </a:solidFill>
                <a:effectLst/>
                <a:latin typeface="+mn-lt"/>
                <a:ea typeface="+mn-ea"/>
                <a:cs typeface="+mn-cs"/>
              </a:rPr>
              <a:t>Khởi tạo kết nối</a:t>
            </a:r>
            <a:r>
              <a:rPr lang="vi-VN" sz="1200" b="0" i="0" kern="1200" dirty="0" smtClean="0">
                <a:solidFill>
                  <a:schemeClr val="tx1"/>
                </a:solidFill>
                <a:effectLst/>
                <a:latin typeface="+mn-lt"/>
                <a:ea typeface="+mn-ea"/>
                <a:cs typeface="+mn-cs"/>
              </a:rPr>
              <a:t>:</a:t>
            </a:r>
          </a:p>
          <a:p>
            <a:pPr lvl="1"/>
            <a:r>
              <a:rPr lang="en-US" sz="1200" b="0" i="0" kern="1200" dirty="0" smtClean="0">
                <a:solidFill>
                  <a:schemeClr val="tx1"/>
                </a:solidFill>
                <a:effectLst/>
                <a:latin typeface="+mn-lt"/>
                <a:ea typeface="+mn-ea"/>
                <a:cs typeface="+mn-cs"/>
              </a:rPr>
              <a:t>M</a:t>
            </a:r>
            <a:r>
              <a:rPr lang="vi-VN" sz="1200" b="0" i="0" kern="1200" dirty="0" smtClean="0">
                <a:solidFill>
                  <a:schemeClr val="tx1"/>
                </a:solidFill>
                <a:effectLst/>
                <a:latin typeface="+mn-lt"/>
                <a:ea typeface="+mn-ea"/>
                <a:cs typeface="+mn-cs"/>
              </a:rPr>
              <a:t>ở trình duyệt và nhập URL của trang web vào thanh địa chỉ.</a:t>
            </a:r>
          </a:p>
          <a:p>
            <a:pPr lvl="1"/>
            <a:r>
              <a:rPr lang="vi-VN" sz="1200" b="0" i="0" kern="1200" dirty="0" smtClean="0">
                <a:solidFill>
                  <a:schemeClr val="tx1"/>
                </a:solidFill>
                <a:effectLst/>
                <a:latin typeface="+mn-lt"/>
                <a:ea typeface="+mn-ea"/>
                <a:cs typeface="+mn-cs"/>
              </a:rPr>
              <a:t>Trình duyệt tạo một kết nối đến máy chủ web thông qua giao thức HTTP.</a:t>
            </a:r>
          </a:p>
          <a:p>
            <a:pPr lvl="1"/>
            <a:r>
              <a:rPr lang="vi-VN" sz="1200" b="0" i="0" kern="1200" dirty="0" smtClean="0">
                <a:solidFill>
                  <a:schemeClr val="tx1"/>
                </a:solidFill>
                <a:effectLst/>
                <a:latin typeface="+mn-lt"/>
                <a:ea typeface="+mn-ea"/>
                <a:cs typeface="+mn-cs"/>
              </a:rPr>
              <a:t>Kết nối này được thiết lập và mở để gửi yêu cầu và nhận phản hồi từ máy chủ.</a:t>
            </a:r>
          </a:p>
          <a:p>
            <a:r>
              <a:rPr lang="vi-VN" sz="1200" b="1" i="0" kern="1200" dirty="0" smtClean="0">
                <a:solidFill>
                  <a:schemeClr val="tx1"/>
                </a:solidFill>
                <a:effectLst/>
                <a:latin typeface="+mn-lt"/>
                <a:ea typeface="+mn-ea"/>
                <a:cs typeface="+mn-cs"/>
              </a:rPr>
              <a:t>Yêu cầu và phản hồi ban đầu</a:t>
            </a:r>
            <a:r>
              <a:rPr lang="vi-VN" sz="1200" b="0" i="0" kern="1200" dirty="0" smtClean="0">
                <a:solidFill>
                  <a:schemeClr val="tx1"/>
                </a:solidFill>
                <a:effectLst/>
                <a:latin typeface="+mn-lt"/>
                <a:ea typeface="+mn-ea"/>
                <a:cs typeface="+mn-cs"/>
              </a:rPr>
              <a:t>:</a:t>
            </a:r>
          </a:p>
          <a:p>
            <a:pPr lvl="1"/>
            <a:r>
              <a:rPr lang="vi-VN" sz="1200" b="0" i="0" kern="1200" dirty="0" smtClean="0">
                <a:solidFill>
                  <a:schemeClr val="tx1"/>
                </a:solidFill>
                <a:effectLst/>
                <a:latin typeface="+mn-lt"/>
                <a:ea typeface="+mn-ea"/>
                <a:cs typeface="+mn-cs"/>
              </a:rPr>
              <a:t>Trình duyệt gửi yêu cầu ban đầu đến máy chủ web. Yêu cầu này có thể bao gồm việc tải trang HTML chính.</a:t>
            </a:r>
          </a:p>
          <a:p>
            <a:pPr lvl="1"/>
            <a:r>
              <a:rPr lang="vi-VN" sz="1200" b="0" i="0" kern="1200" dirty="0" smtClean="0">
                <a:solidFill>
                  <a:schemeClr val="tx1"/>
                </a:solidFill>
                <a:effectLst/>
                <a:latin typeface="+mn-lt"/>
                <a:ea typeface="+mn-ea"/>
                <a:cs typeface="+mn-cs"/>
              </a:rPr>
              <a:t>Máy chủ web xử lý yêu cầu và gửi lại trình duyệt phản hồi, bao gồm trang HTML và các tài nguyên liên quan như hình ảnh, CSS và JavaScript.</a:t>
            </a:r>
          </a:p>
          <a:p>
            <a:pPr lvl="1"/>
            <a:r>
              <a:rPr lang="vi-VN" sz="1200" b="0" i="0" kern="1200" dirty="0" smtClean="0">
                <a:solidFill>
                  <a:schemeClr val="tx1"/>
                </a:solidFill>
                <a:effectLst/>
                <a:latin typeface="+mn-lt"/>
                <a:ea typeface="+mn-ea"/>
                <a:cs typeface="+mn-cs"/>
              </a:rPr>
              <a:t>Kết nối không bị đóng sau khi phản hồi được gửi.</a:t>
            </a:r>
          </a:p>
          <a:p>
            <a:r>
              <a:rPr lang="vi-VN" sz="1200" b="1" i="0" kern="1200" dirty="0" smtClean="0">
                <a:solidFill>
                  <a:schemeClr val="tx1"/>
                </a:solidFill>
                <a:effectLst/>
                <a:latin typeface="+mn-lt"/>
                <a:ea typeface="+mn-ea"/>
                <a:cs typeface="+mn-cs"/>
              </a:rPr>
              <a:t>Tải tài nguyên thứ hai và tiếp theo</a:t>
            </a:r>
            <a:r>
              <a:rPr lang="vi-VN" sz="1200" b="0" i="0" kern="1200" dirty="0" smtClean="0">
                <a:solidFill>
                  <a:schemeClr val="tx1"/>
                </a:solidFill>
                <a:effectLst/>
                <a:latin typeface="+mn-lt"/>
                <a:ea typeface="+mn-ea"/>
                <a:cs typeface="+mn-cs"/>
              </a:rPr>
              <a:t>:</a:t>
            </a:r>
          </a:p>
          <a:p>
            <a:pPr lvl="1"/>
            <a:r>
              <a:rPr lang="vi-VN" sz="1200" b="0" i="0" kern="1200" dirty="0" smtClean="0">
                <a:solidFill>
                  <a:schemeClr val="tx1"/>
                </a:solidFill>
                <a:effectLst/>
                <a:latin typeface="+mn-lt"/>
                <a:ea typeface="+mn-ea"/>
                <a:cs typeface="+mn-cs"/>
              </a:rPr>
              <a:t>Trình duyệt hiển thị trang HTML và phát hiện các tài nguyên bổ sung như hình ảnh.</a:t>
            </a:r>
          </a:p>
          <a:p>
            <a:pPr lvl="1"/>
            <a:r>
              <a:rPr lang="vi-VN" sz="1200" b="0" i="0" kern="1200" dirty="0" smtClean="0">
                <a:solidFill>
                  <a:schemeClr val="tx1"/>
                </a:solidFill>
                <a:effectLst/>
                <a:latin typeface="+mn-lt"/>
                <a:ea typeface="+mn-ea"/>
                <a:cs typeface="+mn-cs"/>
              </a:rPr>
              <a:t>Thay vì mở một kết nối mới cho mỗi tài nguyên, trình duyệt sử dụng kết nối đã thiết lập để gửi các yêu cầu cho hình ảnh và tài nguyên khác.</a:t>
            </a:r>
          </a:p>
          <a:p>
            <a:pPr lvl="1"/>
            <a:r>
              <a:rPr lang="vi-VN" sz="1200" b="0" i="0" kern="1200" dirty="0" smtClean="0">
                <a:solidFill>
                  <a:schemeClr val="tx1"/>
                </a:solidFill>
                <a:effectLst/>
                <a:latin typeface="+mn-lt"/>
                <a:ea typeface="+mn-ea"/>
                <a:cs typeface="+mn-cs"/>
              </a:rPr>
              <a:t>Máy chủ web xử lý các yêu cầu này và gửi các tài nguyên tương ứng qua kết nối hiện tại.</a:t>
            </a:r>
          </a:p>
          <a:p>
            <a:r>
              <a:rPr lang="en-US" sz="1200" b="1" i="0" kern="1200" dirty="0" smtClean="0">
                <a:solidFill>
                  <a:schemeClr val="tx1"/>
                </a:solidFill>
                <a:effectLst/>
                <a:latin typeface="+mn-lt"/>
                <a:ea typeface="+mn-ea"/>
                <a:cs typeface="+mn-cs"/>
              </a:rPr>
              <a:t>Người</a:t>
            </a:r>
            <a:r>
              <a:rPr lang="en-US" sz="1200" b="1" i="0" kern="1200" baseline="0" dirty="0" smtClean="0">
                <a:solidFill>
                  <a:schemeClr val="tx1"/>
                </a:solidFill>
                <a:effectLst/>
                <a:latin typeface="+mn-lt"/>
                <a:ea typeface="+mn-ea"/>
                <a:cs typeface="+mn-cs"/>
              </a:rPr>
              <a:t> dùng </a:t>
            </a:r>
            <a:r>
              <a:rPr lang="vi-VN" sz="1200" b="1" i="0" kern="1200" dirty="0" smtClean="0">
                <a:solidFill>
                  <a:schemeClr val="tx1"/>
                </a:solidFill>
                <a:effectLst/>
                <a:latin typeface="+mn-lt"/>
                <a:ea typeface="+mn-ea"/>
                <a:cs typeface="+mn-cs"/>
              </a:rPr>
              <a:t>duyệt trang web</a:t>
            </a:r>
            <a:r>
              <a:rPr lang="vi-VN" sz="1200" b="0" i="0" kern="1200" dirty="0" smtClean="0">
                <a:solidFill>
                  <a:schemeClr val="tx1"/>
                </a:solidFill>
                <a:effectLst/>
                <a:latin typeface="+mn-lt"/>
                <a:ea typeface="+mn-ea"/>
                <a:cs typeface="+mn-cs"/>
              </a:rPr>
              <a:t>:</a:t>
            </a:r>
          </a:p>
          <a:p>
            <a:pPr lvl="1"/>
            <a:r>
              <a:rPr lang="en-US" sz="1200" b="0" i="0" kern="1200" dirty="0" smtClean="0">
                <a:solidFill>
                  <a:schemeClr val="tx1"/>
                </a:solidFill>
                <a:effectLst/>
                <a:latin typeface="+mn-lt"/>
                <a:ea typeface="+mn-ea"/>
                <a:cs typeface="+mn-cs"/>
              </a:rPr>
              <a:t>C</a:t>
            </a:r>
            <a:r>
              <a:rPr lang="vi-VN" sz="1200" b="0" i="0" kern="1200" dirty="0" smtClean="0">
                <a:solidFill>
                  <a:schemeClr val="tx1"/>
                </a:solidFill>
                <a:effectLst/>
                <a:latin typeface="+mn-lt"/>
                <a:ea typeface="+mn-ea"/>
                <a:cs typeface="+mn-cs"/>
              </a:rPr>
              <a:t>ó thể duyệt trang web, chuyển đến các trang khác hoặc thực hiện các tương tác khác.</a:t>
            </a:r>
          </a:p>
          <a:p>
            <a:pPr lvl="1"/>
            <a:r>
              <a:rPr lang="vi-VN" sz="1200" b="0" i="0" kern="1200" dirty="0" smtClean="0">
                <a:solidFill>
                  <a:schemeClr val="tx1"/>
                </a:solidFill>
                <a:effectLst/>
                <a:latin typeface="+mn-lt"/>
                <a:ea typeface="+mn-ea"/>
                <a:cs typeface="+mn-cs"/>
              </a:rPr>
              <a:t>Kết nối bền vững vẫn mở và sẵn sàng để gửi các yêu cầu khác khi cần.</a:t>
            </a:r>
          </a:p>
          <a:p>
            <a:endParaRPr lang="en-US" dirty="0"/>
          </a:p>
        </p:txBody>
      </p:sp>
      <p:sp>
        <p:nvSpPr>
          <p:cNvPr id="4" name="Slide Number Placeholder 3"/>
          <p:cNvSpPr>
            <a:spLocks noGrp="1"/>
          </p:cNvSpPr>
          <p:nvPr>
            <p:ph type="sldNum" sz="quarter" idx="10"/>
          </p:nvPr>
        </p:nvSpPr>
        <p:spPr/>
        <p:txBody>
          <a:bodyPr/>
          <a:lstStyle/>
          <a:p>
            <a:fld id="{F82289DF-51C2-4A4A-B9BC-C6210E22BCD9}" type="slidenum">
              <a:rPr lang="en-US" smtClean="0"/>
              <a:t>8</a:t>
            </a:fld>
            <a:endParaRPr lang="en-US"/>
          </a:p>
        </p:txBody>
      </p:sp>
    </p:spTree>
    <p:extLst>
      <p:ext uri="{BB962C8B-B14F-4D97-AF65-F5344CB8AC3E}">
        <p14:creationId xmlns:p14="http://schemas.microsoft.com/office/powerpoint/2010/main" val="364385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Một số header thông dụng như:</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 Accept: loại nội dung có thể nhận được từ thông điệp</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response. Ví dụ: text/plain, text/html</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 Accept-Encoding: các kiểu nén được chấp nhận. Ví dụ: gzip,</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deflate, xz, exi…</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 Connection: tùy chọn điều khiển cho kết nối hiện thời. Ví dụ:</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Keep-Alive, Close…</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 Cookie: thông tin HTTP Cookie từ server</a:t>
            </a:r>
            <a:r>
              <a:rPr lang="vi-VN" dirty="0" smtClean="0"/>
              <a:t> </a:t>
            </a:r>
            <a:br>
              <a:rPr lang="vi-VN" dirty="0" smtClean="0"/>
            </a:br>
            <a:endParaRPr lang="en-US" dirty="0"/>
          </a:p>
        </p:txBody>
      </p:sp>
      <p:sp>
        <p:nvSpPr>
          <p:cNvPr id="4" name="Slide Number Placeholder 3"/>
          <p:cNvSpPr>
            <a:spLocks noGrp="1"/>
          </p:cNvSpPr>
          <p:nvPr>
            <p:ph type="sldNum" sz="quarter" idx="10"/>
          </p:nvPr>
        </p:nvSpPr>
        <p:spPr/>
        <p:txBody>
          <a:bodyPr/>
          <a:lstStyle/>
          <a:p>
            <a:fld id="{F82289DF-51C2-4A4A-B9BC-C6210E22BCD9}" type="slidenum">
              <a:rPr lang="en-US" smtClean="0"/>
              <a:t>12</a:t>
            </a:fld>
            <a:endParaRPr lang="en-US"/>
          </a:p>
        </p:txBody>
      </p:sp>
    </p:spTree>
    <p:extLst>
      <p:ext uri="{BB962C8B-B14F-4D97-AF65-F5344CB8AC3E}">
        <p14:creationId xmlns:p14="http://schemas.microsoft.com/office/powerpoint/2010/main" val="1328439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smtClean="0">
                <a:solidFill>
                  <a:schemeClr val="tx1"/>
                </a:solidFill>
                <a:effectLst/>
                <a:latin typeface="+mn-lt"/>
                <a:ea typeface="+mn-ea"/>
                <a:cs typeface="+mn-cs"/>
              </a:rPr>
              <a:t>Ví dụ về Cookies trên một trang web mua sắm trực tuyến:</a:t>
            </a:r>
            <a:endParaRPr lang="vi-VN" sz="1200" b="0" i="0" kern="1200" dirty="0" smtClean="0">
              <a:solidFill>
                <a:schemeClr val="tx1"/>
              </a:solidFill>
              <a:effectLst/>
              <a:latin typeface="+mn-lt"/>
              <a:ea typeface="+mn-ea"/>
              <a:cs typeface="+mn-cs"/>
            </a:endParaRPr>
          </a:p>
          <a:p>
            <a:r>
              <a:rPr lang="vi-VN" sz="1200" b="1" i="0" kern="1200" dirty="0" smtClean="0">
                <a:solidFill>
                  <a:schemeClr val="tx1"/>
                </a:solidFill>
                <a:effectLst/>
                <a:latin typeface="+mn-lt"/>
                <a:ea typeface="+mn-ea"/>
                <a:cs typeface="+mn-cs"/>
              </a:rPr>
              <a:t>Lần đầu truy cập</a:t>
            </a:r>
            <a:r>
              <a:rPr lang="vi-VN" sz="1200" b="0" i="0" kern="1200" dirty="0" smtClean="0">
                <a:solidFill>
                  <a:schemeClr val="tx1"/>
                </a:solidFill>
                <a:effectLst/>
                <a:latin typeface="+mn-lt"/>
                <a:ea typeface="+mn-ea"/>
                <a:cs typeface="+mn-cs"/>
              </a:rPr>
              <a:t>: Khi</a:t>
            </a:r>
            <a:r>
              <a:rPr lang="en-US"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truy cập một trang web mua sắm trực tuyến lần đầu tiên, trang web sẽ tạo một cookie để lưu thông tin </a:t>
            </a:r>
            <a:r>
              <a:rPr lang="en-US" sz="1200" b="0" i="0" kern="1200" dirty="0" err="1" smtClean="0">
                <a:solidFill>
                  <a:schemeClr val="tx1"/>
                </a:solidFill>
                <a:effectLst/>
                <a:latin typeface="+mn-lt"/>
                <a:ea typeface="+mn-ea"/>
                <a:cs typeface="+mn-cs"/>
              </a:rPr>
              <a:t>về</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người</a:t>
            </a:r>
            <a:r>
              <a:rPr lang="en-US" sz="1200" b="0" i="0" kern="1200" baseline="0" dirty="0" smtClean="0">
                <a:solidFill>
                  <a:schemeClr val="tx1"/>
                </a:solidFill>
                <a:effectLst/>
                <a:latin typeface="+mn-lt"/>
                <a:ea typeface="+mn-ea"/>
                <a:cs typeface="+mn-cs"/>
              </a:rPr>
              <a:t> dùng</a:t>
            </a:r>
            <a:r>
              <a:rPr lang="vi-VN" sz="1200" b="0" i="0" kern="1200" dirty="0" smtClean="0">
                <a:solidFill>
                  <a:schemeClr val="tx1"/>
                </a:solidFill>
                <a:effectLst/>
                <a:latin typeface="+mn-lt"/>
                <a:ea typeface="+mn-ea"/>
                <a:cs typeface="+mn-cs"/>
              </a:rPr>
              <a:t> Ví dụ, nó có thể lưu tên người dùng của </a:t>
            </a:r>
            <a:r>
              <a:rPr lang="en-US" sz="1200" b="0" i="0" kern="1200" dirty="0" err="1" smtClean="0">
                <a:solidFill>
                  <a:schemeClr val="tx1"/>
                </a:solidFill>
                <a:effectLst/>
                <a:latin typeface="+mn-lt"/>
                <a:ea typeface="+mn-ea"/>
                <a:cs typeface="+mn-cs"/>
              </a:rPr>
              <a:t>người</a:t>
            </a:r>
            <a:r>
              <a:rPr lang="en-US" sz="1200" b="0" i="0" kern="1200" baseline="0" dirty="0" smtClean="0">
                <a:solidFill>
                  <a:schemeClr val="tx1"/>
                </a:solidFill>
                <a:effectLst/>
                <a:latin typeface="+mn-lt"/>
                <a:ea typeface="+mn-ea"/>
                <a:cs typeface="+mn-cs"/>
              </a:rPr>
              <a:t> dùng</a:t>
            </a:r>
            <a:r>
              <a:rPr lang="vi-VN" sz="1200" b="0" i="0" kern="1200" dirty="0" smtClean="0">
                <a:solidFill>
                  <a:schemeClr val="tx1"/>
                </a:solidFill>
                <a:effectLst/>
                <a:latin typeface="+mn-lt"/>
                <a:ea typeface="+mn-ea"/>
                <a:cs typeface="+mn-cs"/>
              </a:rPr>
              <a:t> và các sản phẩm</a:t>
            </a:r>
            <a:r>
              <a:rPr lang="en-US"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đã xem.</a:t>
            </a:r>
          </a:p>
          <a:p>
            <a:r>
              <a:rPr lang="vi-VN" sz="1200" b="1" i="0" kern="1200" dirty="0" smtClean="0">
                <a:solidFill>
                  <a:schemeClr val="tx1"/>
                </a:solidFill>
                <a:effectLst/>
                <a:latin typeface="+mn-lt"/>
                <a:ea typeface="+mn-ea"/>
                <a:cs typeface="+mn-cs"/>
              </a:rPr>
              <a:t>Thêm sản phẩm vào giỏ hàng</a:t>
            </a:r>
            <a:r>
              <a:rPr lang="vi-VN"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a:t>
            </a:r>
            <a:r>
              <a:rPr lang="vi-VN" sz="1200" b="0" i="0" kern="1200" dirty="0" smtClean="0">
                <a:solidFill>
                  <a:schemeClr val="tx1"/>
                </a:solidFill>
                <a:effectLst/>
                <a:latin typeface="+mn-lt"/>
                <a:ea typeface="+mn-ea"/>
                <a:cs typeface="+mn-cs"/>
              </a:rPr>
              <a:t>iếp tục duyệt trang web và thêm một số sản phẩm vào giỏ hàng của mình. Thông tin về các sản phẩm này cũng được lưu trong cookie.</a:t>
            </a:r>
          </a:p>
          <a:p>
            <a:r>
              <a:rPr lang="vi-VN" sz="1200" b="1" i="0" kern="1200" dirty="0" smtClean="0">
                <a:solidFill>
                  <a:schemeClr val="tx1"/>
                </a:solidFill>
                <a:effectLst/>
                <a:latin typeface="+mn-lt"/>
                <a:ea typeface="+mn-ea"/>
                <a:cs typeface="+mn-cs"/>
              </a:rPr>
              <a:t>Thoát và truy cập lại sau</a:t>
            </a:r>
            <a:r>
              <a:rPr lang="vi-VN" sz="1200" b="0" i="0" kern="1200" dirty="0" smtClean="0">
                <a:solidFill>
                  <a:schemeClr val="tx1"/>
                </a:solidFill>
                <a:effectLst/>
                <a:latin typeface="+mn-lt"/>
                <a:ea typeface="+mn-ea"/>
                <a:cs typeface="+mn-cs"/>
              </a:rPr>
              <a:t>: Nếu </a:t>
            </a:r>
            <a:r>
              <a:rPr lang="en-US" sz="1200" b="0" i="0" kern="1200" baseline="0" dirty="0" err="1" smtClean="0">
                <a:solidFill>
                  <a:schemeClr val="tx1"/>
                </a:solidFill>
                <a:effectLst/>
                <a:latin typeface="+mn-lt"/>
                <a:ea typeface="+mn-ea"/>
                <a:cs typeface="+mn-cs"/>
              </a:rPr>
              <a:t>người</a:t>
            </a:r>
            <a:r>
              <a:rPr lang="en-US" sz="1200" b="0" i="0" kern="1200" baseline="0" dirty="0" smtClean="0">
                <a:solidFill>
                  <a:schemeClr val="tx1"/>
                </a:solidFill>
                <a:effectLst/>
                <a:latin typeface="+mn-lt"/>
                <a:ea typeface="+mn-ea"/>
                <a:cs typeface="+mn-cs"/>
              </a:rPr>
              <a:t> dùng</a:t>
            </a:r>
            <a:r>
              <a:rPr lang="vi-VN" sz="1200" b="0" i="0" kern="1200" dirty="0" smtClean="0">
                <a:solidFill>
                  <a:schemeClr val="tx1"/>
                </a:solidFill>
                <a:effectLst/>
                <a:latin typeface="+mn-lt"/>
                <a:ea typeface="+mn-ea"/>
                <a:cs typeface="+mn-cs"/>
              </a:rPr>
              <a:t> thoát khỏi trình duyệt và truy cập lại trang web sau một thời gian, trang web sẽ đọc cookie trên máy tính của </a:t>
            </a:r>
            <a:r>
              <a:rPr lang="en-US" sz="1200" b="0" i="0" kern="1200" baseline="0" dirty="0" err="1" smtClean="0">
                <a:solidFill>
                  <a:schemeClr val="tx1"/>
                </a:solidFill>
                <a:effectLst/>
                <a:latin typeface="+mn-lt"/>
                <a:ea typeface="+mn-ea"/>
                <a:cs typeface="+mn-cs"/>
              </a:rPr>
              <a:t>người</a:t>
            </a:r>
            <a:r>
              <a:rPr lang="en-US" sz="1200" b="0" i="0" kern="1200" baseline="0" dirty="0" smtClean="0">
                <a:solidFill>
                  <a:schemeClr val="tx1"/>
                </a:solidFill>
                <a:effectLst/>
                <a:latin typeface="+mn-lt"/>
                <a:ea typeface="+mn-ea"/>
                <a:cs typeface="+mn-cs"/>
              </a:rPr>
              <a:t> dùng </a:t>
            </a:r>
            <a:r>
              <a:rPr lang="vi-VN" sz="1200" b="0" i="0" kern="1200" dirty="0" smtClean="0">
                <a:solidFill>
                  <a:schemeClr val="tx1"/>
                </a:solidFill>
                <a:effectLst/>
                <a:latin typeface="+mn-lt"/>
                <a:ea typeface="+mn-ea"/>
                <a:cs typeface="+mn-cs"/>
              </a:rPr>
              <a:t>. Nhờ đó, nó biết được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người</a:t>
            </a:r>
            <a:r>
              <a:rPr lang="en-US" sz="1200" b="0" i="0" kern="1200" baseline="0" dirty="0" smtClean="0">
                <a:solidFill>
                  <a:schemeClr val="tx1"/>
                </a:solidFill>
                <a:effectLst/>
                <a:latin typeface="+mn-lt"/>
                <a:ea typeface="+mn-ea"/>
                <a:cs typeface="+mn-cs"/>
              </a:rPr>
              <a:t> dùng </a:t>
            </a:r>
            <a:r>
              <a:rPr lang="vi-VN" sz="1200" b="0" i="0" kern="1200" dirty="0" smtClean="0">
                <a:solidFill>
                  <a:schemeClr val="tx1"/>
                </a:solidFill>
                <a:effectLst/>
                <a:latin typeface="+mn-lt"/>
                <a:ea typeface="+mn-ea"/>
                <a:cs typeface="+mn-cs"/>
              </a:rPr>
              <a:t>đã đăng nhập (nếu có) và có thể hiển thị thông tin về giỏ hàng của </a:t>
            </a:r>
            <a:r>
              <a:rPr lang="en-US" sz="1200" b="0" i="0" kern="1200" baseline="0" dirty="0" err="1" smtClean="0">
                <a:solidFill>
                  <a:schemeClr val="tx1"/>
                </a:solidFill>
                <a:effectLst/>
                <a:latin typeface="+mn-lt"/>
                <a:ea typeface="+mn-ea"/>
                <a:cs typeface="+mn-cs"/>
              </a:rPr>
              <a:t>người</a:t>
            </a:r>
            <a:r>
              <a:rPr lang="en-US" sz="1200" b="0" i="0" kern="1200" baseline="0" dirty="0" smtClean="0">
                <a:solidFill>
                  <a:schemeClr val="tx1"/>
                </a:solidFill>
                <a:effectLst/>
                <a:latin typeface="+mn-lt"/>
                <a:ea typeface="+mn-ea"/>
                <a:cs typeface="+mn-cs"/>
              </a:rPr>
              <a:t> dùng </a:t>
            </a:r>
            <a:r>
              <a:rPr lang="vi-VN" sz="1200" b="0" i="0" kern="1200" dirty="0" smtClean="0">
                <a:solidFill>
                  <a:schemeClr val="tx1"/>
                </a:solidFill>
                <a:effectLst/>
                <a:latin typeface="+mn-lt"/>
                <a:ea typeface="+mn-ea"/>
                <a:cs typeface="+mn-cs"/>
              </a:rPr>
              <a:t> và sản phẩm </a:t>
            </a:r>
            <a:r>
              <a:rPr lang="en-US" sz="1200" b="0" i="0" kern="1200" baseline="0" dirty="0" err="1" smtClean="0">
                <a:solidFill>
                  <a:schemeClr val="tx1"/>
                </a:solidFill>
                <a:effectLst/>
                <a:latin typeface="+mn-lt"/>
                <a:ea typeface="+mn-ea"/>
                <a:cs typeface="+mn-cs"/>
              </a:rPr>
              <a:t>người</a:t>
            </a:r>
            <a:r>
              <a:rPr lang="en-US" sz="1200" b="0" i="0" kern="1200" baseline="0" dirty="0" smtClean="0">
                <a:solidFill>
                  <a:schemeClr val="tx1"/>
                </a:solidFill>
                <a:effectLst/>
                <a:latin typeface="+mn-lt"/>
                <a:ea typeface="+mn-ea"/>
                <a:cs typeface="+mn-cs"/>
              </a:rPr>
              <a:t> dùng </a:t>
            </a:r>
            <a:r>
              <a:rPr lang="vi-VN" sz="1200" b="0" i="0" kern="1200" dirty="0" smtClean="0">
                <a:solidFill>
                  <a:schemeClr val="tx1"/>
                </a:solidFill>
                <a:effectLst/>
                <a:latin typeface="+mn-lt"/>
                <a:ea typeface="+mn-ea"/>
                <a:cs typeface="+mn-cs"/>
              </a:rPr>
              <a:t> đã chọn trước đó.</a:t>
            </a:r>
          </a:p>
          <a:p>
            <a:r>
              <a:rPr lang="vi-VN" sz="1200" b="1" i="0" kern="1200" dirty="0" smtClean="0">
                <a:solidFill>
                  <a:schemeClr val="tx1"/>
                </a:solidFill>
                <a:effectLst/>
                <a:latin typeface="+mn-lt"/>
                <a:ea typeface="+mn-ea"/>
                <a:cs typeface="+mn-cs"/>
              </a:rPr>
              <a:t>Đăng nhập tự động</a:t>
            </a:r>
            <a:r>
              <a:rPr lang="vi-VN" sz="1200" b="0" i="0" kern="1200" dirty="0" smtClean="0">
                <a:solidFill>
                  <a:schemeClr val="tx1"/>
                </a:solidFill>
                <a:effectLst/>
                <a:latin typeface="+mn-lt"/>
                <a:ea typeface="+mn-ea"/>
                <a:cs typeface="+mn-cs"/>
              </a:rPr>
              <a:t>: Nếu </a:t>
            </a:r>
            <a:r>
              <a:rPr lang="en-US" sz="1200" b="0" i="0" kern="1200" baseline="0" dirty="0" err="1" smtClean="0">
                <a:solidFill>
                  <a:schemeClr val="tx1"/>
                </a:solidFill>
                <a:effectLst/>
                <a:latin typeface="+mn-lt"/>
                <a:ea typeface="+mn-ea"/>
                <a:cs typeface="+mn-cs"/>
              </a:rPr>
              <a:t>người</a:t>
            </a:r>
            <a:r>
              <a:rPr lang="en-US" sz="1200" b="0" i="0" kern="1200" baseline="0" dirty="0" smtClean="0">
                <a:solidFill>
                  <a:schemeClr val="tx1"/>
                </a:solidFill>
                <a:effectLst/>
                <a:latin typeface="+mn-lt"/>
                <a:ea typeface="+mn-ea"/>
                <a:cs typeface="+mn-cs"/>
              </a:rPr>
              <a:t> dùng </a:t>
            </a:r>
            <a:r>
              <a:rPr lang="vi-VN" sz="1200" b="0" i="0" kern="1200" dirty="0" smtClean="0">
                <a:solidFill>
                  <a:schemeClr val="tx1"/>
                </a:solidFill>
                <a:effectLst/>
                <a:latin typeface="+mn-lt"/>
                <a:ea typeface="+mn-ea"/>
                <a:cs typeface="+mn-cs"/>
              </a:rPr>
              <a:t> đã đăng nhập lần trước và trang web lưu thông tin đăng nhập trong cookie, </a:t>
            </a:r>
            <a:r>
              <a:rPr lang="en-US" sz="1200" b="0" i="0" kern="1200" baseline="0" dirty="0" err="1" smtClean="0">
                <a:solidFill>
                  <a:schemeClr val="tx1"/>
                </a:solidFill>
                <a:effectLst/>
                <a:latin typeface="+mn-lt"/>
                <a:ea typeface="+mn-ea"/>
                <a:cs typeface="+mn-cs"/>
              </a:rPr>
              <a:t>người</a:t>
            </a:r>
            <a:r>
              <a:rPr lang="en-US" sz="1200" b="0" i="0" kern="1200" baseline="0" dirty="0" smtClean="0">
                <a:solidFill>
                  <a:schemeClr val="tx1"/>
                </a:solidFill>
                <a:effectLst/>
                <a:latin typeface="+mn-lt"/>
                <a:ea typeface="+mn-ea"/>
                <a:cs typeface="+mn-cs"/>
              </a:rPr>
              <a:t> dùng </a:t>
            </a:r>
            <a:r>
              <a:rPr lang="vi-VN" sz="1200" b="0" i="0" kern="1200" dirty="0" smtClean="0">
                <a:solidFill>
                  <a:schemeClr val="tx1"/>
                </a:solidFill>
                <a:effectLst/>
                <a:latin typeface="+mn-lt"/>
                <a:ea typeface="+mn-ea"/>
                <a:cs typeface="+mn-cs"/>
              </a:rPr>
              <a:t> có thể tự động đăng nhập mà không cần phải nhập lại tên người dùng và mật khẩu.</a:t>
            </a:r>
          </a:p>
          <a:p>
            <a:r>
              <a:rPr lang="vi-VN" sz="1200" b="1" i="0" kern="1200" dirty="0" smtClean="0">
                <a:solidFill>
                  <a:schemeClr val="tx1"/>
                </a:solidFill>
                <a:effectLst/>
                <a:latin typeface="+mn-lt"/>
                <a:ea typeface="+mn-ea"/>
                <a:cs typeface="+mn-cs"/>
              </a:rPr>
              <a:t>Gợi ý sản phẩm</a:t>
            </a:r>
            <a:r>
              <a:rPr lang="vi-VN" sz="1200" b="0" i="0" kern="1200" dirty="0" smtClean="0">
                <a:solidFill>
                  <a:schemeClr val="tx1"/>
                </a:solidFill>
                <a:effectLst/>
                <a:latin typeface="+mn-lt"/>
                <a:ea typeface="+mn-ea"/>
                <a:cs typeface="+mn-cs"/>
              </a:rPr>
              <a:t>: Dựa trên lịch sử mua sắm của </a:t>
            </a:r>
            <a:r>
              <a:rPr lang="en-US" sz="1200" b="0" i="0" kern="1200" baseline="0" dirty="0" err="1" smtClean="0">
                <a:solidFill>
                  <a:schemeClr val="tx1"/>
                </a:solidFill>
                <a:effectLst/>
                <a:latin typeface="+mn-lt"/>
                <a:ea typeface="+mn-ea"/>
                <a:cs typeface="+mn-cs"/>
              </a:rPr>
              <a:t>người</a:t>
            </a:r>
            <a:r>
              <a:rPr lang="en-US" sz="1200" b="0" i="0" kern="1200" baseline="0" dirty="0" smtClean="0">
                <a:solidFill>
                  <a:schemeClr val="tx1"/>
                </a:solidFill>
                <a:effectLst/>
                <a:latin typeface="+mn-lt"/>
                <a:ea typeface="+mn-ea"/>
                <a:cs typeface="+mn-cs"/>
              </a:rPr>
              <a:t> dùng </a:t>
            </a:r>
            <a:r>
              <a:rPr lang="vi-VN" sz="1200" b="0" i="0" kern="1200" dirty="0" smtClean="0">
                <a:solidFill>
                  <a:schemeClr val="tx1"/>
                </a:solidFill>
                <a:effectLst/>
                <a:latin typeface="+mn-lt"/>
                <a:ea typeface="+mn-ea"/>
                <a:cs typeface="+mn-cs"/>
              </a:rPr>
              <a:t> (lưu trong cookies), trang web có thể đề xuất các sản phẩm hoặc dịch vụ mà </a:t>
            </a:r>
            <a:r>
              <a:rPr lang="en-US" sz="1200" b="0" i="0" kern="1200" baseline="0" dirty="0" err="1" smtClean="0">
                <a:solidFill>
                  <a:schemeClr val="tx1"/>
                </a:solidFill>
                <a:effectLst/>
                <a:latin typeface="+mn-lt"/>
                <a:ea typeface="+mn-ea"/>
                <a:cs typeface="+mn-cs"/>
              </a:rPr>
              <a:t>người</a:t>
            </a:r>
            <a:r>
              <a:rPr lang="en-US" sz="1200" b="0" i="0" kern="1200" baseline="0" dirty="0" smtClean="0">
                <a:solidFill>
                  <a:schemeClr val="tx1"/>
                </a:solidFill>
                <a:effectLst/>
                <a:latin typeface="+mn-lt"/>
                <a:ea typeface="+mn-ea"/>
                <a:cs typeface="+mn-cs"/>
              </a:rPr>
              <a:t> dùng </a:t>
            </a:r>
            <a:r>
              <a:rPr lang="vi-VN" sz="1200" b="0" i="0" kern="1200" dirty="0" smtClean="0">
                <a:solidFill>
                  <a:schemeClr val="tx1"/>
                </a:solidFill>
                <a:effectLst/>
                <a:latin typeface="+mn-lt"/>
                <a:ea typeface="+mn-ea"/>
                <a:cs typeface="+mn-cs"/>
              </a:rPr>
              <a:t> có thể quan tâm.</a:t>
            </a:r>
          </a:p>
          <a:p>
            <a:r>
              <a:rPr lang="vi-VN" sz="1200" b="1" i="0" kern="1200" dirty="0" smtClean="0">
                <a:solidFill>
                  <a:schemeClr val="tx1"/>
                </a:solidFill>
                <a:effectLst/>
                <a:latin typeface="+mn-lt"/>
                <a:ea typeface="+mn-ea"/>
                <a:cs typeface="+mn-cs"/>
              </a:rPr>
              <a:t>Quản lý cookie</a:t>
            </a:r>
            <a:r>
              <a:rPr lang="vi-VN" sz="1200" b="0" i="0" kern="1200" dirty="0" smtClean="0">
                <a:solidFill>
                  <a:schemeClr val="tx1"/>
                </a:solidFill>
                <a:effectLst/>
                <a:latin typeface="+mn-lt"/>
                <a:ea typeface="+mn-ea"/>
                <a:cs typeface="+mn-cs"/>
              </a:rPr>
              <a:t>: Trang web cũng cung cấp cho </a:t>
            </a:r>
            <a:r>
              <a:rPr lang="en-US" sz="1200" b="0" i="0" kern="1200" baseline="0" dirty="0" err="1" smtClean="0">
                <a:solidFill>
                  <a:schemeClr val="tx1"/>
                </a:solidFill>
                <a:effectLst/>
                <a:latin typeface="+mn-lt"/>
                <a:ea typeface="+mn-ea"/>
                <a:cs typeface="+mn-cs"/>
              </a:rPr>
              <a:t>người</a:t>
            </a:r>
            <a:r>
              <a:rPr lang="en-US" sz="1200" b="0" i="0" kern="1200" baseline="0" dirty="0" smtClean="0">
                <a:solidFill>
                  <a:schemeClr val="tx1"/>
                </a:solidFill>
                <a:effectLst/>
                <a:latin typeface="+mn-lt"/>
                <a:ea typeface="+mn-ea"/>
                <a:cs typeface="+mn-cs"/>
              </a:rPr>
              <a:t> dùng </a:t>
            </a:r>
            <a:r>
              <a:rPr lang="vi-VN" sz="1200" b="0" i="0" kern="1200" dirty="0" smtClean="0">
                <a:solidFill>
                  <a:schemeClr val="tx1"/>
                </a:solidFill>
                <a:effectLst/>
                <a:latin typeface="+mn-lt"/>
                <a:ea typeface="+mn-ea"/>
                <a:cs typeface="+mn-cs"/>
              </a:rPr>
              <a:t> khả năng quản lý cookie. </a:t>
            </a:r>
            <a:r>
              <a:rPr lang="en-US" sz="1200" b="0" i="0" kern="1200" baseline="0" dirty="0" err="1" smtClean="0">
                <a:solidFill>
                  <a:schemeClr val="tx1"/>
                </a:solidFill>
                <a:effectLst/>
                <a:latin typeface="+mn-lt"/>
                <a:ea typeface="+mn-ea"/>
                <a:cs typeface="+mn-cs"/>
              </a:rPr>
              <a:t>người</a:t>
            </a:r>
            <a:r>
              <a:rPr lang="en-US" sz="1200" b="0" i="0" kern="1200" baseline="0" dirty="0" smtClean="0">
                <a:solidFill>
                  <a:schemeClr val="tx1"/>
                </a:solidFill>
                <a:effectLst/>
                <a:latin typeface="+mn-lt"/>
                <a:ea typeface="+mn-ea"/>
                <a:cs typeface="+mn-cs"/>
              </a:rPr>
              <a:t> dùng </a:t>
            </a:r>
            <a:r>
              <a:rPr lang="vi-VN" sz="1200" b="0" i="0" kern="1200" dirty="0" smtClean="0">
                <a:solidFill>
                  <a:schemeClr val="tx1"/>
                </a:solidFill>
                <a:effectLst/>
                <a:latin typeface="+mn-lt"/>
                <a:ea typeface="+mn-ea"/>
                <a:cs typeface="+mn-cs"/>
              </a:rPr>
              <a:t> có thể xóa cookie hoặc vô hiệu hóa chúng nếu bạn không muốn thông tin cá nhân của mình được lưu trữ.</a:t>
            </a:r>
          </a:p>
          <a:p>
            <a:endParaRPr lang="en-US" dirty="0"/>
          </a:p>
        </p:txBody>
      </p:sp>
      <p:sp>
        <p:nvSpPr>
          <p:cNvPr id="4" name="Slide Number Placeholder 3"/>
          <p:cNvSpPr>
            <a:spLocks noGrp="1"/>
          </p:cNvSpPr>
          <p:nvPr>
            <p:ph type="sldNum" sz="quarter" idx="10"/>
          </p:nvPr>
        </p:nvSpPr>
        <p:spPr/>
        <p:txBody>
          <a:bodyPr/>
          <a:lstStyle/>
          <a:p>
            <a:fld id="{F82289DF-51C2-4A4A-B9BC-C6210E22BCD9}" type="slidenum">
              <a:rPr lang="en-US" smtClean="0"/>
              <a:t>18</a:t>
            </a:fld>
            <a:endParaRPr lang="en-US"/>
          </a:p>
        </p:txBody>
      </p:sp>
    </p:spTree>
    <p:extLst>
      <p:ext uri="{BB962C8B-B14F-4D97-AF65-F5344CB8AC3E}">
        <p14:creationId xmlns:p14="http://schemas.microsoft.com/office/powerpoint/2010/main" val="4083906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smtClean="0">
                <a:solidFill>
                  <a:schemeClr val="tx1"/>
                </a:solidFill>
                <a:effectLst/>
                <a:latin typeface="+mn-lt"/>
                <a:ea typeface="+mn-ea"/>
                <a:cs typeface="+mn-cs"/>
              </a:rPr>
              <a:t>Người dùng truy cập trang web</a:t>
            </a:r>
            <a:r>
              <a:rPr lang="vi-VN" sz="1200" b="0" i="0" kern="1200" dirty="0" smtClean="0">
                <a:solidFill>
                  <a:schemeClr val="tx1"/>
                </a:solidFill>
                <a:effectLst/>
                <a:latin typeface="+mn-lt"/>
                <a:ea typeface="+mn-ea"/>
                <a:cs typeface="+mn-cs"/>
              </a:rPr>
              <a:t>:</a:t>
            </a:r>
          </a:p>
          <a:p>
            <a:pPr lvl="1"/>
            <a:r>
              <a:rPr lang="vi-VN" sz="1200" b="0" i="0" kern="1200" dirty="0" smtClean="0">
                <a:solidFill>
                  <a:schemeClr val="tx1"/>
                </a:solidFill>
                <a:effectLst/>
                <a:latin typeface="+mn-lt"/>
                <a:ea typeface="+mn-ea"/>
                <a:cs typeface="+mn-cs"/>
              </a:rPr>
              <a:t>Người dùng mở trình duyệt web và nhập URL của một trang web (ví dụ: </a:t>
            </a:r>
            <a:r>
              <a:rPr lang="vi-VN" sz="1200" b="0" i="0" u="sng" kern="1200" dirty="0" smtClean="0">
                <a:solidFill>
                  <a:schemeClr val="tx1"/>
                </a:solidFill>
                <a:effectLst/>
                <a:latin typeface="+mn-lt"/>
                <a:ea typeface="+mn-ea"/>
                <a:cs typeface="+mn-cs"/>
                <a:hlinkClick r:id="rId3"/>
              </a:rPr>
              <a:t>https://www.example.com</a:t>
            </a:r>
            <a:r>
              <a:rPr lang="vi-VN" sz="1200" b="0" i="0" kern="1200" dirty="0" smtClean="0">
                <a:solidFill>
                  <a:schemeClr val="tx1"/>
                </a:solidFill>
                <a:effectLst/>
                <a:latin typeface="+mn-lt"/>
                <a:ea typeface="+mn-ea"/>
                <a:cs typeface="+mn-cs"/>
              </a:rPr>
              <a:t>) và nhấn Enter.</a:t>
            </a:r>
          </a:p>
          <a:p>
            <a:r>
              <a:rPr lang="vi-VN" sz="1200" b="1" i="0" kern="1200" dirty="0" smtClean="0">
                <a:solidFill>
                  <a:schemeClr val="tx1"/>
                </a:solidFill>
                <a:effectLst/>
                <a:latin typeface="+mn-lt"/>
                <a:ea typeface="+mn-ea"/>
                <a:cs typeface="+mn-cs"/>
              </a:rPr>
              <a:t>Kiểm tra web cache</a:t>
            </a:r>
            <a:r>
              <a:rPr lang="vi-VN" sz="1200" b="0" i="0" kern="1200" dirty="0" smtClean="0">
                <a:solidFill>
                  <a:schemeClr val="tx1"/>
                </a:solidFill>
                <a:effectLst/>
                <a:latin typeface="+mn-lt"/>
                <a:ea typeface="+mn-ea"/>
                <a:cs typeface="+mn-cs"/>
              </a:rPr>
              <a:t>:</a:t>
            </a:r>
          </a:p>
          <a:p>
            <a:pPr lvl="1"/>
            <a:r>
              <a:rPr lang="vi-VN" sz="1200" b="0" i="0" kern="1200" dirty="0" smtClean="0">
                <a:solidFill>
                  <a:schemeClr val="tx1"/>
                </a:solidFill>
                <a:effectLst/>
                <a:latin typeface="+mn-lt"/>
                <a:ea typeface="+mn-ea"/>
                <a:cs typeface="+mn-cs"/>
              </a:rPr>
              <a:t>Trước khi trình duyệt gửi yêu cầu đến máy chủ gốc (origin server) của trang web, nó sẽ kiểm tra xem có cache nào trên máy tính của người dùng có chứa nội dung trang web này không.</a:t>
            </a:r>
          </a:p>
          <a:p>
            <a:r>
              <a:rPr lang="vi-VN" sz="1200" b="1" i="0" kern="1200" dirty="0" smtClean="0">
                <a:solidFill>
                  <a:schemeClr val="tx1"/>
                </a:solidFill>
                <a:effectLst/>
                <a:latin typeface="+mn-lt"/>
                <a:ea typeface="+mn-ea"/>
                <a:cs typeface="+mn-cs"/>
              </a:rPr>
              <a:t>Trường hợp 1: Cache không tồn tại</a:t>
            </a:r>
            <a:r>
              <a:rPr lang="vi-VN" sz="1200" b="0" i="0" kern="1200" dirty="0" smtClean="0">
                <a:solidFill>
                  <a:schemeClr val="tx1"/>
                </a:solidFill>
                <a:effectLst/>
                <a:latin typeface="+mn-lt"/>
                <a:ea typeface="+mn-ea"/>
                <a:cs typeface="+mn-cs"/>
              </a:rPr>
              <a:t>:</a:t>
            </a:r>
          </a:p>
          <a:p>
            <a:pPr lvl="1"/>
            <a:r>
              <a:rPr lang="vi-VN" sz="1200" b="0" i="0" kern="1200" dirty="0" smtClean="0">
                <a:solidFill>
                  <a:schemeClr val="tx1"/>
                </a:solidFill>
                <a:effectLst/>
                <a:latin typeface="+mn-lt"/>
                <a:ea typeface="+mn-ea"/>
                <a:cs typeface="+mn-cs"/>
              </a:rPr>
              <a:t>Nếu cache trên máy tính của người dùng không chứa nội dung trang web (do đây là lần đầu truy cập), trình duyệt sẽ gửi yêu cầu đến máy chủ gốc để tải trang web.</a:t>
            </a:r>
          </a:p>
          <a:p>
            <a:r>
              <a:rPr lang="vi-VN" sz="1200" b="1" i="0" kern="1200" dirty="0" smtClean="0">
                <a:solidFill>
                  <a:schemeClr val="tx1"/>
                </a:solidFill>
                <a:effectLst/>
                <a:latin typeface="+mn-lt"/>
                <a:ea typeface="+mn-ea"/>
                <a:cs typeface="+mn-cs"/>
              </a:rPr>
              <a:t>Tải trang web từ máy chủ gốc</a:t>
            </a:r>
            <a:r>
              <a:rPr lang="vi-VN" sz="1200" b="0" i="0" kern="1200" dirty="0" smtClean="0">
                <a:solidFill>
                  <a:schemeClr val="tx1"/>
                </a:solidFill>
                <a:effectLst/>
                <a:latin typeface="+mn-lt"/>
                <a:ea typeface="+mn-ea"/>
                <a:cs typeface="+mn-cs"/>
              </a:rPr>
              <a:t>:</a:t>
            </a:r>
          </a:p>
          <a:p>
            <a:pPr lvl="1"/>
            <a:r>
              <a:rPr lang="vi-VN" sz="1200" b="0" i="0" kern="1200" dirty="0" smtClean="0">
                <a:solidFill>
                  <a:schemeClr val="tx1"/>
                </a:solidFill>
                <a:effectLst/>
                <a:latin typeface="+mn-lt"/>
                <a:ea typeface="+mn-ea"/>
                <a:cs typeface="+mn-cs"/>
              </a:rPr>
              <a:t>Máy chủ gốc nhận yêu cầu từ trình duyệt và trả về trang web cụ thể, chẳng hạn là trang chính (home page) của </a:t>
            </a:r>
            <a:r>
              <a:rPr lang="vi-VN" sz="1200" b="0" i="0" u="sng" kern="1200" dirty="0" smtClean="0">
                <a:solidFill>
                  <a:schemeClr val="tx1"/>
                </a:solidFill>
                <a:effectLst/>
                <a:latin typeface="+mn-lt"/>
                <a:ea typeface="+mn-ea"/>
                <a:cs typeface="+mn-cs"/>
                <a:hlinkClick r:id="rId4"/>
              </a:rPr>
              <a:t>www.example.com</a:t>
            </a:r>
            <a:r>
              <a:rPr lang="vi-VN" sz="1200" b="0" i="0" kern="1200" dirty="0" smtClean="0">
                <a:solidFill>
                  <a:schemeClr val="tx1"/>
                </a:solidFill>
                <a:effectLst/>
                <a:latin typeface="+mn-lt"/>
                <a:ea typeface="+mn-ea"/>
                <a:cs typeface="+mn-cs"/>
              </a:rPr>
              <a:t>.</a:t>
            </a:r>
          </a:p>
          <a:p>
            <a:r>
              <a:rPr lang="vi-VN" sz="1200" b="1" i="0" kern="1200" dirty="0" smtClean="0">
                <a:solidFill>
                  <a:schemeClr val="tx1"/>
                </a:solidFill>
                <a:effectLst/>
                <a:latin typeface="+mn-lt"/>
                <a:ea typeface="+mn-ea"/>
                <a:cs typeface="+mn-cs"/>
              </a:rPr>
              <a:t>Lưu trữ trang web trong cache</a:t>
            </a:r>
            <a:r>
              <a:rPr lang="vi-VN" sz="1200" b="0" i="0" kern="1200" dirty="0" smtClean="0">
                <a:solidFill>
                  <a:schemeClr val="tx1"/>
                </a:solidFill>
                <a:effectLst/>
                <a:latin typeface="+mn-lt"/>
                <a:ea typeface="+mn-ea"/>
                <a:cs typeface="+mn-cs"/>
              </a:rPr>
              <a:t>:</a:t>
            </a:r>
          </a:p>
          <a:p>
            <a:pPr lvl="1"/>
            <a:r>
              <a:rPr lang="vi-VN" sz="1200" b="0" i="0" kern="1200" dirty="0" smtClean="0">
                <a:solidFill>
                  <a:schemeClr val="tx1"/>
                </a:solidFill>
                <a:effectLst/>
                <a:latin typeface="+mn-lt"/>
                <a:ea typeface="+mn-ea"/>
                <a:cs typeface="+mn-cs"/>
              </a:rPr>
              <a:t>Sau khi tải trang web thành công, trình duyệt có thể lưu trữ nội dung này trong cache trên máy tính của người dùng để sử dụng trong lần truy cập sau.</a:t>
            </a:r>
          </a:p>
          <a:p>
            <a:r>
              <a:rPr lang="vi-VN" sz="1200" b="1" i="0" kern="1200" dirty="0" smtClean="0">
                <a:solidFill>
                  <a:schemeClr val="tx1"/>
                </a:solidFill>
                <a:effectLst/>
                <a:latin typeface="+mn-lt"/>
                <a:ea typeface="+mn-ea"/>
                <a:cs typeface="+mn-cs"/>
              </a:rPr>
              <a:t>Trường hợp 2: Cache tồn tại</a:t>
            </a:r>
            <a:r>
              <a:rPr lang="vi-VN" sz="1200" b="0" i="0" kern="1200" dirty="0" smtClean="0">
                <a:solidFill>
                  <a:schemeClr val="tx1"/>
                </a:solidFill>
                <a:effectLst/>
                <a:latin typeface="+mn-lt"/>
                <a:ea typeface="+mn-ea"/>
                <a:cs typeface="+mn-cs"/>
              </a:rPr>
              <a:t>:</a:t>
            </a:r>
          </a:p>
          <a:p>
            <a:pPr lvl="1"/>
            <a:r>
              <a:rPr lang="vi-VN" sz="1200" b="0" i="0" kern="1200" dirty="0" smtClean="0">
                <a:solidFill>
                  <a:schemeClr val="tx1"/>
                </a:solidFill>
                <a:effectLst/>
                <a:latin typeface="+mn-lt"/>
                <a:ea typeface="+mn-ea"/>
                <a:cs typeface="+mn-cs"/>
              </a:rPr>
              <a:t>Trong các lần truy cập sau, nếu người dùng truy cập lại cùng một trang web (ví dụ: </a:t>
            </a:r>
            <a:r>
              <a:rPr lang="vi-VN" sz="1200" b="0" i="0" u="sng" kern="1200" dirty="0" smtClean="0">
                <a:solidFill>
                  <a:schemeClr val="tx1"/>
                </a:solidFill>
                <a:effectLst/>
                <a:latin typeface="+mn-lt"/>
                <a:ea typeface="+mn-ea"/>
                <a:cs typeface="+mn-cs"/>
                <a:hlinkClick r:id="rId3"/>
              </a:rPr>
              <a:t>https://www.example.com</a:t>
            </a:r>
            <a:r>
              <a:rPr lang="vi-VN" sz="1200" b="0" i="0" kern="1200" dirty="0" smtClean="0">
                <a:solidFill>
                  <a:schemeClr val="tx1"/>
                </a:solidFill>
                <a:effectLst/>
                <a:latin typeface="+mn-lt"/>
                <a:ea typeface="+mn-ea"/>
                <a:cs typeface="+mn-cs"/>
              </a:rPr>
              <a:t>), trình duyệt sẽ kiểm tra cache trước khi gửi yêu cầu đến máy chủ gốc.</a:t>
            </a:r>
          </a:p>
          <a:p>
            <a:r>
              <a:rPr lang="vi-VN" sz="1200" b="1" i="0" kern="1200" dirty="0" smtClean="0">
                <a:solidFill>
                  <a:schemeClr val="tx1"/>
                </a:solidFill>
                <a:effectLst/>
                <a:latin typeface="+mn-lt"/>
                <a:ea typeface="+mn-ea"/>
                <a:cs typeface="+mn-cs"/>
              </a:rPr>
              <a:t>Sử dụng dữ liệu từ cache</a:t>
            </a:r>
            <a:r>
              <a:rPr lang="vi-VN" sz="1200" b="0" i="0" kern="1200" dirty="0" smtClean="0">
                <a:solidFill>
                  <a:schemeClr val="tx1"/>
                </a:solidFill>
                <a:effectLst/>
                <a:latin typeface="+mn-lt"/>
                <a:ea typeface="+mn-ea"/>
                <a:cs typeface="+mn-cs"/>
              </a:rPr>
              <a:t>:</a:t>
            </a:r>
          </a:p>
          <a:p>
            <a:pPr lvl="1"/>
            <a:r>
              <a:rPr lang="vi-VN" sz="1200" b="0" i="0" kern="1200" dirty="0" smtClean="0">
                <a:solidFill>
                  <a:schemeClr val="tx1"/>
                </a:solidFill>
                <a:effectLst/>
                <a:latin typeface="+mn-lt"/>
                <a:ea typeface="+mn-ea"/>
                <a:cs typeface="+mn-cs"/>
              </a:rPr>
              <a:t>Nếu cache trên máy tính của người dùng chứa nội dung trang web và nó vẫn còn hợp lệ (tức là không hết hạn), trình duyệt sẽ sử dụng dữ liệu từ cache thay vì gửi yêu cầu đến máy chủ gốc. Điều này giúp giảm thời gian phản hồi và giảm tải cho máy chủ gốc.</a:t>
            </a:r>
          </a:p>
          <a:p>
            <a:r>
              <a:rPr lang="vi-VN" sz="1200" b="1" i="0" kern="1200" dirty="0" smtClean="0">
                <a:solidFill>
                  <a:schemeClr val="tx1"/>
                </a:solidFill>
                <a:effectLst/>
                <a:latin typeface="+mn-lt"/>
                <a:ea typeface="+mn-ea"/>
                <a:cs typeface="+mn-cs"/>
              </a:rPr>
              <a:t>Kiểm tra sự hợp lệ của cache</a:t>
            </a:r>
            <a:r>
              <a:rPr lang="vi-VN" sz="1200" b="0" i="0" kern="1200" dirty="0" smtClean="0">
                <a:solidFill>
                  <a:schemeClr val="tx1"/>
                </a:solidFill>
                <a:effectLst/>
                <a:latin typeface="+mn-lt"/>
                <a:ea typeface="+mn-ea"/>
                <a:cs typeface="+mn-cs"/>
              </a:rPr>
              <a:t>:</a:t>
            </a:r>
          </a:p>
          <a:p>
            <a:pPr lvl="1"/>
            <a:r>
              <a:rPr lang="vi-VN" sz="1200" b="0" i="0" kern="1200" dirty="0" smtClean="0">
                <a:solidFill>
                  <a:schemeClr val="tx1"/>
                </a:solidFill>
                <a:effectLst/>
                <a:latin typeface="+mn-lt"/>
                <a:ea typeface="+mn-ea"/>
                <a:cs typeface="+mn-cs"/>
              </a:rPr>
              <a:t>Trình duyệt cũng có thể kiểm tra xem cache còn hợp lệ không. Nếu trang web đã thay đổi kể từ khi nó được lưu trong cache, trình duyệt có thể quyết định tải lại nội dung mới từ máy chủ gốc.</a:t>
            </a:r>
          </a:p>
          <a:p>
            <a:endParaRPr lang="en-US" dirty="0"/>
          </a:p>
        </p:txBody>
      </p:sp>
      <p:sp>
        <p:nvSpPr>
          <p:cNvPr id="4" name="Slide Number Placeholder 3"/>
          <p:cNvSpPr>
            <a:spLocks noGrp="1"/>
          </p:cNvSpPr>
          <p:nvPr>
            <p:ph type="sldNum" sz="quarter" idx="10"/>
          </p:nvPr>
        </p:nvSpPr>
        <p:spPr/>
        <p:txBody>
          <a:bodyPr/>
          <a:lstStyle/>
          <a:p>
            <a:fld id="{F82289DF-51C2-4A4A-B9BC-C6210E22BCD9}" type="slidenum">
              <a:rPr lang="en-US" smtClean="0"/>
              <a:t>20</a:t>
            </a:fld>
            <a:endParaRPr lang="en-US"/>
          </a:p>
        </p:txBody>
      </p:sp>
    </p:spTree>
    <p:extLst>
      <p:ext uri="{BB962C8B-B14F-4D97-AF65-F5344CB8AC3E}">
        <p14:creationId xmlns:p14="http://schemas.microsoft.com/office/powerpoint/2010/main" val="4146795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C3370EE-36C9-4366-A62D-0FD931358F6F}" type="datetimeFigureOut">
              <a:rPr lang="en-US" smtClean="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2C67F8-6C33-4BF6-ADC0-97F093E2AF6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842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3370EE-36C9-4366-A62D-0FD931358F6F}" type="datetimeFigureOut">
              <a:rPr lang="en-US" smtClean="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2C67F8-6C33-4BF6-ADC0-97F093E2AF68}" type="slidenum">
              <a:rPr lang="en-US" smtClean="0"/>
              <a:t>‹#›</a:t>
            </a:fld>
            <a:endParaRPr lang="en-US"/>
          </a:p>
        </p:txBody>
      </p:sp>
    </p:spTree>
    <p:extLst>
      <p:ext uri="{BB962C8B-B14F-4D97-AF65-F5344CB8AC3E}">
        <p14:creationId xmlns:p14="http://schemas.microsoft.com/office/powerpoint/2010/main" val="4052915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3370EE-36C9-4366-A62D-0FD931358F6F}" type="datetimeFigureOut">
              <a:rPr lang="en-US" smtClean="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2C67F8-6C33-4BF6-ADC0-97F093E2AF68}" type="slidenum">
              <a:rPr lang="en-US" smtClean="0"/>
              <a:t>‹#›</a:t>
            </a:fld>
            <a:endParaRPr lang="en-US"/>
          </a:p>
        </p:txBody>
      </p:sp>
    </p:spTree>
    <p:extLst>
      <p:ext uri="{BB962C8B-B14F-4D97-AF65-F5344CB8AC3E}">
        <p14:creationId xmlns:p14="http://schemas.microsoft.com/office/powerpoint/2010/main" val="2627494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3370EE-36C9-4366-A62D-0FD931358F6F}" type="datetimeFigureOut">
              <a:rPr lang="en-US" smtClean="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2C67F8-6C33-4BF6-ADC0-97F093E2AF68}" type="slidenum">
              <a:rPr lang="en-US" smtClean="0"/>
              <a:t>‹#›</a:t>
            </a:fld>
            <a:endParaRPr lang="en-US"/>
          </a:p>
        </p:txBody>
      </p:sp>
    </p:spTree>
    <p:extLst>
      <p:ext uri="{BB962C8B-B14F-4D97-AF65-F5344CB8AC3E}">
        <p14:creationId xmlns:p14="http://schemas.microsoft.com/office/powerpoint/2010/main" val="2542424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C3370EE-36C9-4366-A62D-0FD931358F6F}" type="datetimeFigureOut">
              <a:rPr lang="en-US" smtClean="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2C67F8-6C33-4BF6-ADC0-97F093E2AF6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1497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C3370EE-36C9-4366-A62D-0FD931358F6F}" type="datetimeFigureOut">
              <a:rPr lang="en-US" smtClean="0"/>
              <a:t>9/1/2023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2C67F8-6C33-4BF6-ADC0-97F093E2AF68}" type="slidenum">
              <a:rPr lang="en-US" smtClean="0"/>
              <a:t>‹#›</a:t>
            </a:fld>
            <a:endParaRPr lang="en-US"/>
          </a:p>
        </p:txBody>
      </p:sp>
    </p:spTree>
    <p:extLst>
      <p:ext uri="{BB962C8B-B14F-4D97-AF65-F5344CB8AC3E}">
        <p14:creationId xmlns:p14="http://schemas.microsoft.com/office/powerpoint/2010/main" val="4290889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C3370EE-36C9-4366-A62D-0FD931358F6F}" type="datetimeFigureOut">
              <a:rPr lang="en-US" smtClean="0"/>
              <a:t>9/1/2023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2C67F8-6C33-4BF6-ADC0-97F093E2AF68}" type="slidenum">
              <a:rPr lang="en-US" smtClean="0"/>
              <a:t>‹#›</a:t>
            </a:fld>
            <a:endParaRPr lang="en-US"/>
          </a:p>
        </p:txBody>
      </p:sp>
    </p:spTree>
    <p:extLst>
      <p:ext uri="{BB962C8B-B14F-4D97-AF65-F5344CB8AC3E}">
        <p14:creationId xmlns:p14="http://schemas.microsoft.com/office/powerpoint/2010/main" val="1142243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C3370EE-36C9-4366-A62D-0FD931358F6F}" type="datetimeFigureOut">
              <a:rPr lang="en-US" smtClean="0"/>
              <a:t>9/1/2023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2C67F8-6C33-4BF6-ADC0-97F093E2AF68}" type="slidenum">
              <a:rPr lang="en-US" smtClean="0"/>
              <a:t>‹#›</a:t>
            </a:fld>
            <a:endParaRPr lang="en-US"/>
          </a:p>
        </p:txBody>
      </p:sp>
    </p:spTree>
    <p:extLst>
      <p:ext uri="{BB962C8B-B14F-4D97-AF65-F5344CB8AC3E}">
        <p14:creationId xmlns:p14="http://schemas.microsoft.com/office/powerpoint/2010/main" val="1841659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C3370EE-36C9-4366-A62D-0FD931358F6F}" type="datetimeFigureOut">
              <a:rPr lang="en-US" smtClean="0"/>
              <a:t>9/1/2023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C2C67F8-6C33-4BF6-ADC0-97F093E2AF68}" type="slidenum">
              <a:rPr lang="en-US" smtClean="0"/>
              <a:t>‹#›</a:t>
            </a:fld>
            <a:endParaRPr lang="en-US"/>
          </a:p>
        </p:txBody>
      </p:sp>
    </p:spTree>
    <p:extLst>
      <p:ext uri="{BB962C8B-B14F-4D97-AF65-F5344CB8AC3E}">
        <p14:creationId xmlns:p14="http://schemas.microsoft.com/office/powerpoint/2010/main" val="677942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C3370EE-36C9-4366-A62D-0FD931358F6F}" type="datetimeFigureOut">
              <a:rPr lang="en-US" smtClean="0"/>
              <a:t>9/1/2023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C2C67F8-6C33-4BF6-ADC0-97F093E2AF68}" type="slidenum">
              <a:rPr lang="en-US" smtClean="0"/>
              <a:t>‹#›</a:t>
            </a:fld>
            <a:endParaRPr lang="en-US"/>
          </a:p>
        </p:txBody>
      </p:sp>
    </p:spTree>
    <p:extLst>
      <p:ext uri="{BB962C8B-B14F-4D97-AF65-F5344CB8AC3E}">
        <p14:creationId xmlns:p14="http://schemas.microsoft.com/office/powerpoint/2010/main" val="3512363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C3370EE-36C9-4366-A62D-0FD931358F6F}" type="datetimeFigureOut">
              <a:rPr lang="en-US" smtClean="0"/>
              <a:t>9/1/2023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2C67F8-6C33-4BF6-ADC0-97F093E2AF68}" type="slidenum">
              <a:rPr lang="en-US" smtClean="0"/>
              <a:t>‹#›</a:t>
            </a:fld>
            <a:endParaRPr lang="en-US"/>
          </a:p>
        </p:txBody>
      </p:sp>
    </p:spTree>
    <p:extLst>
      <p:ext uri="{BB962C8B-B14F-4D97-AF65-F5344CB8AC3E}">
        <p14:creationId xmlns:p14="http://schemas.microsoft.com/office/powerpoint/2010/main" val="1265653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C3370EE-36C9-4366-A62D-0FD931358F6F}" type="datetimeFigureOut">
              <a:rPr lang="en-US" smtClean="0"/>
              <a:t>9/1/2023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C2C67F8-6C33-4BF6-ADC0-97F093E2AF6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839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HTTP/ HTTPS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855740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286603"/>
            <a:ext cx="11551921" cy="1450757"/>
          </a:xfrm>
        </p:spPr>
        <p:txBody>
          <a:bodyPr>
            <a:normAutofit/>
          </a:bodyPr>
          <a:lstStyle/>
          <a:p>
            <a:r>
              <a:rPr lang="en-US" dirty="0" smtClean="0"/>
              <a:t>HTTP request</a:t>
            </a:r>
            <a:endParaRPr lang="en-US" dirty="0"/>
          </a:p>
        </p:txBody>
      </p:sp>
      <p:sp>
        <p:nvSpPr>
          <p:cNvPr id="3" name="Content Placeholder 2"/>
          <p:cNvSpPr>
            <a:spLocks noGrp="1"/>
          </p:cNvSpPr>
          <p:nvPr>
            <p:ph idx="1"/>
          </p:nvPr>
        </p:nvSpPr>
        <p:spPr>
          <a:xfrm>
            <a:off x="1097280" y="1845734"/>
            <a:ext cx="4107766" cy="4023360"/>
          </a:xfrm>
        </p:spPr>
        <p:txBody>
          <a:bodyPr/>
          <a:lstStyle/>
          <a:p>
            <a:r>
              <a:rPr lang="en-US" sz="2400" b="1" dirty="0" smtClean="0">
                <a:latin typeface="Calibri (Body)"/>
              </a:rPr>
              <a:t>HTTP request</a:t>
            </a:r>
            <a:endParaRPr lang="en-US" sz="2400" b="1" dirty="0">
              <a:latin typeface="Calibri (Body)"/>
            </a:endParaRPr>
          </a:p>
          <a:p>
            <a:r>
              <a:rPr lang="en-US" dirty="0">
                <a:latin typeface="Calibri (Body)"/>
              </a:rPr>
              <a:t>Định </a:t>
            </a:r>
            <a:r>
              <a:rPr lang="en-US" dirty="0" err="1">
                <a:latin typeface="Calibri (Body)"/>
              </a:rPr>
              <a:t>dạng</a:t>
            </a:r>
            <a:r>
              <a:rPr lang="en-US" dirty="0">
                <a:latin typeface="Calibri (Body)"/>
              </a:rPr>
              <a:t> </a:t>
            </a:r>
            <a:r>
              <a:rPr lang="en-US" dirty="0" err="1">
                <a:latin typeface="Calibri (Body)"/>
              </a:rPr>
              <a:t>chung</a:t>
            </a:r>
            <a:r>
              <a:rPr lang="en-US" dirty="0">
                <a:latin typeface="Calibri (Body)"/>
              </a:rPr>
              <a:t>:</a:t>
            </a:r>
          </a:p>
          <a:p>
            <a:r>
              <a:rPr lang="en-US" dirty="0" smtClean="0">
                <a:latin typeface="Calibri (Body)"/>
              </a:rPr>
              <a:t>- Dòng </a:t>
            </a:r>
            <a:r>
              <a:rPr lang="en-US" dirty="0">
                <a:latin typeface="Calibri (Body)"/>
              </a:rPr>
              <a:t>yêu </a:t>
            </a:r>
            <a:r>
              <a:rPr lang="en-US" dirty="0" err="1">
                <a:latin typeface="Calibri (Body)"/>
              </a:rPr>
              <a:t>cầu</a:t>
            </a:r>
            <a:endParaRPr lang="en-US" dirty="0">
              <a:latin typeface="Calibri (Body)"/>
            </a:endParaRPr>
          </a:p>
          <a:p>
            <a:r>
              <a:rPr lang="en-US" dirty="0" smtClean="0">
                <a:latin typeface="Calibri (Body)"/>
              </a:rPr>
              <a:t>- Dòng </a:t>
            </a:r>
            <a:r>
              <a:rPr lang="en-US" dirty="0">
                <a:latin typeface="Calibri (Body)"/>
              </a:rPr>
              <a:t>tiêu đề</a:t>
            </a:r>
          </a:p>
          <a:p>
            <a:r>
              <a:rPr lang="en-US" dirty="0" smtClean="0">
                <a:latin typeface="Calibri (Body)"/>
              </a:rPr>
              <a:t>- </a:t>
            </a:r>
            <a:r>
              <a:rPr lang="en-US" dirty="0" err="1" smtClean="0">
                <a:latin typeface="Calibri (Body)"/>
              </a:rPr>
              <a:t>Phần</a:t>
            </a:r>
            <a:r>
              <a:rPr lang="en-US" dirty="0" smtClean="0">
                <a:latin typeface="Calibri (Body)"/>
              </a:rPr>
              <a:t> </a:t>
            </a:r>
            <a:r>
              <a:rPr lang="en-US" dirty="0" err="1">
                <a:latin typeface="Calibri (Body)"/>
              </a:rPr>
              <a:t>thân</a:t>
            </a:r>
            <a:endParaRPr lang="en-US" dirty="0">
              <a:latin typeface="Calibri (Body)"/>
            </a:endParaRPr>
          </a:p>
          <a:p>
            <a:endParaRPr lang="en-US" dirty="0">
              <a:latin typeface="Calibri (Body)"/>
            </a:endParaRPr>
          </a:p>
        </p:txBody>
      </p:sp>
      <p:pic>
        <p:nvPicPr>
          <p:cNvPr id="3074" name="Picture 2" descr="markdow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9266" y="2192151"/>
            <a:ext cx="6951218" cy="3785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9851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286603"/>
            <a:ext cx="11551921" cy="1450757"/>
          </a:xfrm>
        </p:spPr>
        <p:txBody>
          <a:bodyPr>
            <a:normAutofit/>
          </a:bodyPr>
          <a:lstStyle/>
          <a:p>
            <a:r>
              <a:rPr lang="en-US" dirty="0" smtClean="0"/>
              <a:t>HTTP request</a:t>
            </a:r>
            <a:endParaRPr lang="en-US" dirty="0"/>
          </a:p>
        </p:txBody>
      </p:sp>
      <p:sp>
        <p:nvSpPr>
          <p:cNvPr id="3" name="Content Placeholder 2"/>
          <p:cNvSpPr>
            <a:spLocks noGrp="1"/>
          </p:cNvSpPr>
          <p:nvPr>
            <p:ph idx="1"/>
          </p:nvPr>
        </p:nvSpPr>
        <p:spPr/>
        <p:txBody>
          <a:bodyPr/>
          <a:lstStyle/>
          <a:p>
            <a:r>
              <a:rPr lang="vi-VN" b="1" dirty="0" smtClean="0">
                <a:latin typeface="Calibri (Body)"/>
              </a:rPr>
              <a:t>Dòng </a:t>
            </a:r>
            <a:r>
              <a:rPr lang="vi-VN" b="1" dirty="0">
                <a:latin typeface="Calibri (Body)"/>
              </a:rPr>
              <a:t>yêu cầu </a:t>
            </a:r>
            <a:r>
              <a:rPr lang="vi-VN" dirty="0">
                <a:latin typeface="Calibri (Body)"/>
              </a:rPr>
              <a:t>có 3 trường</a:t>
            </a:r>
            <a:br>
              <a:rPr lang="vi-VN" dirty="0">
                <a:latin typeface="Calibri (Body)"/>
              </a:rPr>
            </a:br>
            <a:r>
              <a:rPr lang="en-US" dirty="0" smtClean="0">
                <a:latin typeface="Calibri (Body)"/>
              </a:rPr>
              <a:t>- </a:t>
            </a:r>
            <a:r>
              <a:rPr lang="vi-VN" dirty="0" smtClean="0">
                <a:latin typeface="Calibri (Body)"/>
              </a:rPr>
              <a:t>Trường </a:t>
            </a:r>
            <a:r>
              <a:rPr lang="vi-VN" dirty="0">
                <a:latin typeface="Calibri (Body)"/>
              </a:rPr>
              <a:t>phương thức – </a:t>
            </a:r>
            <a:r>
              <a:rPr lang="vi-VN" b="1" dirty="0" smtClean="0">
                <a:latin typeface="Calibri (Body)"/>
              </a:rPr>
              <a:t>method</a:t>
            </a:r>
            <a:r>
              <a:rPr lang="en-US" dirty="0" smtClean="0">
                <a:latin typeface="Calibri (Body)"/>
              </a:rPr>
              <a:t>: </a:t>
            </a:r>
            <a:r>
              <a:rPr lang="vi-VN" dirty="0" smtClean="0">
                <a:latin typeface="Calibri (Body)"/>
              </a:rPr>
              <a:t>GET</a:t>
            </a:r>
            <a:r>
              <a:rPr lang="vi-VN" dirty="0">
                <a:latin typeface="Calibri (Body)"/>
              </a:rPr>
              <a:t>, POST, HEAD, PUT và </a:t>
            </a:r>
            <a:r>
              <a:rPr lang="vi-VN" dirty="0" smtClean="0">
                <a:latin typeface="Calibri (Body)"/>
              </a:rPr>
              <a:t>DELETE</a:t>
            </a:r>
            <a:endParaRPr lang="en-US" dirty="0">
              <a:latin typeface="Calibri (Body)"/>
            </a:endParaRPr>
          </a:p>
          <a:p>
            <a:pPr marL="0" indent="0">
              <a:buNone/>
            </a:pPr>
            <a:r>
              <a:rPr lang="en-US" dirty="0" smtClean="0">
                <a:latin typeface="Calibri (Body)"/>
              </a:rPr>
              <a:t> - </a:t>
            </a:r>
            <a:r>
              <a:rPr lang="vi-VN" dirty="0" smtClean="0">
                <a:latin typeface="Calibri (Body)"/>
              </a:rPr>
              <a:t>Trường </a:t>
            </a:r>
            <a:r>
              <a:rPr lang="vi-VN" b="1" dirty="0">
                <a:latin typeface="Calibri (Body)"/>
              </a:rPr>
              <a:t>URL</a:t>
            </a:r>
            <a:r>
              <a:rPr lang="vi-VN" dirty="0">
                <a:latin typeface="Calibri (Body)"/>
              </a:rPr>
              <a:t> (đường </a:t>
            </a:r>
            <a:r>
              <a:rPr lang="vi-VN" dirty="0" smtClean="0">
                <a:latin typeface="Calibri (Body)"/>
              </a:rPr>
              <a:t>dẫn)</a:t>
            </a:r>
            <a:r>
              <a:rPr lang="en-US" dirty="0" smtClean="0">
                <a:latin typeface="Calibri (Body)"/>
              </a:rPr>
              <a:t>: </a:t>
            </a:r>
            <a:r>
              <a:rPr lang="vi-VN" dirty="0" smtClean="0">
                <a:latin typeface="Calibri (Body)"/>
              </a:rPr>
              <a:t>Dùng </a:t>
            </a:r>
            <a:r>
              <a:rPr lang="vi-VN" dirty="0">
                <a:latin typeface="Calibri (Body)"/>
              </a:rPr>
              <a:t>để định danh nguồn tài nguyên mà client yêu cầu, bắt</a:t>
            </a:r>
            <a:br>
              <a:rPr lang="vi-VN" dirty="0">
                <a:latin typeface="Calibri (Body)"/>
              </a:rPr>
            </a:br>
            <a:r>
              <a:rPr lang="vi-VN" dirty="0">
                <a:latin typeface="Calibri (Body)"/>
              </a:rPr>
              <a:t>buộc phải có ít nhất là dấu </a:t>
            </a:r>
            <a:r>
              <a:rPr lang="vi-VN" dirty="0" smtClean="0">
                <a:latin typeface="Calibri (Body)"/>
              </a:rPr>
              <a:t>“/”.</a:t>
            </a:r>
            <a:endParaRPr lang="en-US" dirty="0">
              <a:latin typeface="Calibri (Body)"/>
            </a:endParaRPr>
          </a:p>
          <a:p>
            <a:pPr marL="0" indent="0">
              <a:buNone/>
            </a:pPr>
            <a:r>
              <a:rPr lang="en-US" dirty="0" smtClean="0">
                <a:latin typeface="Calibri (Body)"/>
              </a:rPr>
              <a:t> - </a:t>
            </a:r>
            <a:r>
              <a:rPr lang="vi-VN" dirty="0" smtClean="0">
                <a:latin typeface="Calibri (Body)"/>
              </a:rPr>
              <a:t>Trường phiên bản HTTP – </a:t>
            </a:r>
            <a:r>
              <a:rPr lang="vi-VN" b="1" dirty="0" smtClean="0">
                <a:latin typeface="Calibri (Body)"/>
              </a:rPr>
              <a:t>version</a:t>
            </a:r>
            <a:r>
              <a:rPr lang="en-US" dirty="0" smtClean="0">
                <a:latin typeface="Calibri (Body)"/>
              </a:rPr>
              <a:t>: </a:t>
            </a:r>
            <a:r>
              <a:rPr lang="vi-VN" dirty="0" smtClean="0">
                <a:latin typeface="Calibri (Body)"/>
              </a:rPr>
              <a:t>Là phiên bản HTTP client đang sử dụng (thường là HTTP/1.0</a:t>
            </a:r>
            <a:r>
              <a:rPr lang="en-US" dirty="0" smtClean="0">
                <a:latin typeface="Calibri (Body)"/>
              </a:rPr>
              <a:t> </a:t>
            </a:r>
            <a:r>
              <a:rPr lang="vi-VN" dirty="0" smtClean="0">
                <a:latin typeface="Calibri (Body)"/>
              </a:rPr>
              <a:t>hoặc HTTP/1.1) </a:t>
            </a:r>
            <a:r>
              <a:rPr lang="vi-VN" dirty="0">
                <a:latin typeface="Calibri (Body)"/>
              </a:rPr>
              <a:t/>
            </a:r>
            <a:br>
              <a:rPr lang="vi-VN" dirty="0">
                <a:latin typeface="Calibri (Body)"/>
              </a:rPr>
            </a:br>
            <a:endParaRPr lang="en-US" dirty="0">
              <a:latin typeface="Calibri (Body)"/>
            </a:endParaRPr>
          </a:p>
        </p:txBody>
      </p:sp>
      <p:pic>
        <p:nvPicPr>
          <p:cNvPr id="4" name="Picture 3"/>
          <p:cNvPicPr>
            <a:picLocks noChangeAspect="1"/>
          </p:cNvPicPr>
          <p:nvPr/>
        </p:nvPicPr>
        <p:blipFill>
          <a:blip r:embed="rId2"/>
          <a:stretch>
            <a:fillRect/>
          </a:stretch>
        </p:blipFill>
        <p:spPr>
          <a:xfrm>
            <a:off x="1027309" y="4398433"/>
            <a:ext cx="10198342" cy="916915"/>
          </a:xfrm>
          <a:prstGeom prst="rect">
            <a:avLst/>
          </a:prstGeom>
        </p:spPr>
      </p:pic>
    </p:spTree>
    <p:extLst>
      <p:ext uri="{BB962C8B-B14F-4D97-AF65-F5344CB8AC3E}">
        <p14:creationId xmlns:p14="http://schemas.microsoft.com/office/powerpoint/2010/main" val="6386219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286603"/>
            <a:ext cx="11551921" cy="1450757"/>
          </a:xfrm>
        </p:spPr>
        <p:txBody>
          <a:bodyPr>
            <a:normAutofit/>
          </a:bodyPr>
          <a:lstStyle/>
          <a:p>
            <a:r>
              <a:rPr lang="en-US" dirty="0" smtClean="0"/>
              <a:t>HTTP request</a:t>
            </a:r>
            <a:endParaRPr lang="en-US" dirty="0"/>
          </a:p>
        </p:txBody>
      </p:sp>
      <p:sp>
        <p:nvSpPr>
          <p:cNvPr id="3" name="Content Placeholder 2"/>
          <p:cNvSpPr>
            <a:spLocks noGrp="1"/>
          </p:cNvSpPr>
          <p:nvPr>
            <p:ph idx="1"/>
          </p:nvPr>
        </p:nvSpPr>
        <p:spPr/>
        <p:txBody>
          <a:bodyPr/>
          <a:lstStyle/>
          <a:p>
            <a:r>
              <a:rPr lang="en-US" b="1" dirty="0">
                <a:latin typeface="Calibri (Body)"/>
              </a:rPr>
              <a:t>Các dòng tiêu đề </a:t>
            </a:r>
            <a:r>
              <a:rPr lang="en-US" dirty="0" smtClean="0">
                <a:latin typeface="Calibri (Body)"/>
              </a:rPr>
              <a:t>Header</a:t>
            </a:r>
            <a:endParaRPr lang="en-US" dirty="0">
              <a:latin typeface="Calibri (Body)"/>
            </a:endParaRPr>
          </a:p>
          <a:p>
            <a:r>
              <a:rPr lang="en-US" dirty="0" smtClean="0">
                <a:latin typeface="Calibri (Body)"/>
              </a:rPr>
              <a:t>- Các </a:t>
            </a:r>
            <a:r>
              <a:rPr lang="en-US" dirty="0">
                <a:latin typeface="Calibri (Body)"/>
              </a:rPr>
              <a:t>dòng </a:t>
            </a:r>
            <a:r>
              <a:rPr lang="en-US" dirty="0" err="1">
                <a:latin typeface="Calibri (Body)"/>
              </a:rPr>
              <a:t>này</a:t>
            </a:r>
            <a:r>
              <a:rPr lang="en-US" dirty="0">
                <a:latin typeface="Calibri (Body)"/>
              </a:rPr>
              <a:t> </a:t>
            </a:r>
            <a:r>
              <a:rPr lang="en-US" dirty="0" err="1">
                <a:latin typeface="Calibri (Body)"/>
              </a:rPr>
              <a:t>là</a:t>
            </a:r>
            <a:r>
              <a:rPr lang="en-US" dirty="0">
                <a:latin typeface="Calibri (Body)"/>
              </a:rPr>
              <a:t> không </a:t>
            </a:r>
            <a:r>
              <a:rPr lang="en-US" dirty="0" err="1">
                <a:latin typeface="Calibri (Body)"/>
              </a:rPr>
              <a:t>bắt</a:t>
            </a:r>
            <a:r>
              <a:rPr lang="en-US" dirty="0">
                <a:latin typeface="Calibri (Body)"/>
              </a:rPr>
              <a:t> </a:t>
            </a:r>
            <a:r>
              <a:rPr lang="en-US" dirty="0" err="1">
                <a:latin typeface="Calibri (Body)"/>
              </a:rPr>
              <a:t>buộc</a:t>
            </a:r>
            <a:r>
              <a:rPr lang="en-US" dirty="0">
                <a:latin typeface="Calibri (Body)"/>
              </a:rPr>
              <a:t>, </a:t>
            </a:r>
            <a:r>
              <a:rPr lang="en-US" dirty="0" err="1">
                <a:latin typeface="Calibri (Body)"/>
              </a:rPr>
              <a:t>viết</a:t>
            </a:r>
            <a:r>
              <a:rPr lang="en-US" dirty="0">
                <a:latin typeface="Calibri (Body)"/>
              </a:rPr>
              <a:t> ở định </a:t>
            </a:r>
            <a:r>
              <a:rPr lang="en-US" dirty="0" err="1" smtClean="0">
                <a:latin typeface="Calibri (Body)"/>
              </a:rPr>
              <a:t>dạng</a:t>
            </a:r>
            <a:r>
              <a:rPr lang="en-US" dirty="0">
                <a:latin typeface="Calibri (Body)"/>
              </a:rPr>
              <a:t> </a:t>
            </a:r>
            <a:r>
              <a:rPr lang="en-US" b="1" dirty="0" smtClean="0">
                <a:latin typeface="Calibri (Body)"/>
              </a:rPr>
              <a:t>“</a:t>
            </a:r>
            <a:r>
              <a:rPr lang="en-US" b="1" dirty="0" err="1" smtClean="0">
                <a:latin typeface="Calibri (Body)"/>
              </a:rPr>
              <a:t>Name:Value</a:t>
            </a:r>
            <a:r>
              <a:rPr lang="en-US" b="1" dirty="0" smtClean="0">
                <a:latin typeface="Calibri (Body)"/>
              </a:rPr>
              <a:t>”</a:t>
            </a:r>
            <a:endParaRPr lang="en-US" b="1" dirty="0">
              <a:latin typeface="Calibri (Body)"/>
            </a:endParaRPr>
          </a:p>
          <a:p>
            <a:r>
              <a:rPr lang="en-US" dirty="0" smtClean="0">
                <a:latin typeface="Calibri (Body)"/>
              </a:rPr>
              <a:t>- Cho </a:t>
            </a:r>
            <a:r>
              <a:rPr lang="en-US" dirty="0">
                <a:latin typeface="Calibri (Body)"/>
              </a:rPr>
              <a:t>phép client </a:t>
            </a:r>
            <a:r>
              <a:rPr lang="en-US" dirty="0" err="1">
                <a:latin typeface="Calibri (Body)"/>
              </a:rPr>
              <a:t>gửi</a:t>
            </a:r>
            <a:r>
              <a:rPr lang="en-US" dirty="0">
                <a:latin typeface="Calibri (Body)"/>
              </a:rPr>
              <a:t> thêm các </a:t>
            </a:r>
            <a:r>
              <a:rPr lang="en-US" dirty="0" err="1">
                <a:latin typeface="Calibri (Body)"/>
              </a:rPr>
              <a:t>thông</a:t>
            </a:r>
            <a:r>
              <a:rPr lang="en-US" dirty="0">
                <a:latin typeface="Calibri (Body)"/>
              </a:rPr>
              <a:t> tin </a:t>
            </a:r>
            <a:r>
              <a:rPr lang="en-US" dirty="0" err="1">
                <a:latin typeface="Calibri (Body)"/>
              </a:rPr>
              <a:t>bổ</a:t>
            </a:r>
            <a:r>
              <a:rPr lang="en-US" dirty="0">
                <a:latin typeface="Calibri (Body)"/>
              </a:rPr>
              <a:t> sung </a:t>
            </a:r>
            <a:r>
              <a:rPr lang="en-US" dirty="0" err="1" smtClean="0">
                <a:latin typeface="Calibri (Body)"/>
              </a:rPr>
              <a:t>về</a:t>
            </a:r>
            <a:r>
              <a:rPr lang="en-US" dirty="0">
                <a:latin typeface="Calibri (Body)"/>
              </a:rPr>
              <a:t> </a:t>
            </a:r>
            <a:r>
              <a:rPr lang="en-US" dirty="0" err="1" smtClean="0">
                <a:latin typeface="Calibri (Body)"/>
              </a:rPr>
              <a:t>thông</a:t>
            </a:r>
            <a:r>
              <a:rPr lang="en-US" dirty="0" smtClean="0">
                <a:latin typeface="Calibri (Body)"/>
              </a:rPr>
              <a:t> </a:t>
            </a:r>
            <a:r>
              <a:rPr lang="en-US" dirty="0" err="1">
                <a:latin typeface="Calibri (Body)"/>
              </a:rPr>
              <a:t>điệp</a:t>
            </a:r>
            <a:r>
              <a:rPr lang="en-US" dirty="0">
                <a:latin typeface="Calibri (Body)"/>
              </a:rPr>
              <a:t> HTTP request và </a:t>
            </a:r>
            <a:r>
              <a:rPr lang="en-US" dirty="0" err="1">
                <a:latin typeface="Calibri (Body)"/>
              </a:rPr>
              <a:t>thông</a:t>
            </a:r>
            <a:r>
              <a:rPr lang="en-US" dirty="0">
                <a:latin typeface="Calibri (Body)"/>
              </a:rPr>
              <a:t> tin </a:t>
            </a:r>
            <a:r>
              <a:rPr lang="en-US" dirty="0" err="1">
                <a:latin typeface="Calibri (Body)"/>
              </a:rPr>
              <a:t>về</a:t>
            </a:r>
            <a:r>
              <a:rPr lang="en-US" dirty="0">
                <a:latin typeface="Calibri (Body)"/>
              </a:rPr>
              <a:t> </a:t>
            </a:r>
            <a:r>
              <a:rPr lang="en-US" dirty="0" smtClean="0">
                <a:latin typeface="Calibri (Body)"/>
              </a:rPr>
              <a:t>chính</a:t>
            </a:r>
            <a:r>
              <a:rPr lang="en-US" dirty="0">
                <a:latin typeface="Calibri (Body)"/>
              </a:rPr>
              <a:t> </a:t>
            </a:r>
            <a:r>
              <a:rPr lang="en-US" dirty="0" smtClean="0">
                <a:latin typeface="Calibri (Body)"/>
              </a:rPr>
              <a:t>client</a:t>
            </a:r>
            <a:r>
              <a:rPr lang="en-US" dirty="0">
                <a:latin typeface="Calibri (Body)"/>
              </a:rPr>
              <a:t>. </a:t>
            </a:r>
            <a:br>
              <a:rPr lang="en-US" dirty="0">
                <a:latin typeface="Calibri (Body)"/>
              </a:rPr>
            </a:br>
            <a:endParaRPr lang="en-US" dirty="0">
              <a:latin typeface="Calibri (Body)"/>
            </a:endParaRPr>
          </a:p>
        </p:txBody>
      </p:sp>
    </p:spTree>
    <p:extLst>
      <p:ext uri="{BB962C8B-B14F-4D97-AF65-F5344CB8AC3E}">
        <p14:creationId xmlns:p14="http://schemas.microsoft.com/office/powerpoint/2010/main" val="35375924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286603"/>
            <a:ext cx="11551921" cy="1450757"/>
          </a:xfrm>
        </p:spPr>
        <p:txBody>
          <a:bodyPr>
            <a:normAutofit/>
          </a:bodyPr>
          <a:lstStyle/>
          <a:p>
            <a:r>
              <a:rPr lang="en-US" dirty="0" smtClean="0"/>
              <a:t>HTTP request</a:t>
            </a:r>
            <a:endParaRPr lang="en-US" dirty="0"/>
          </a:p>
        </p:txBody>
      </p:sp>
      <p:sp>
        <p:nvSpPr>
          <p:cNvPr id="3" name="Content Placeholder 2"/>
          <p:cNvSpPr>
            <a:spLocks noGrp="1"/>
          </p:cNvSpPr>
          <p:nvPr>
            <p:ph idx="1"/>
          </p:nvPr>
        </p:nvSpPr>
        <p:spPr/>
        <p:txBody>
          <a:bodyPr/>
          <a:lstStyle/>
          <a:p>
            <a:r>
              <a:rPr lang="en-US" b="1" dirty="0" err="1">
                <a:latin typeface="Calibri (Body)"/>
              </a:rPr>
              <a:t>Phần</a:t>
            </a:r>
            <a:r>
              <a:rPr lang="en-US" b="1" dirty="0">
                <a:latin typeface="Calibri (Body)"/>
              </a:rPr>
              <a:t> </a:t>
            </a:r>
            <a:r>
              <a:rPr lang="en-US" b="1" dirty="0" err="1">
                <a:latin typeface="Calibri (Body)"/>
              </a:rPr>
              <a:t>thân</a:t>
            </a:r>
            <a:r>
              <a:rPr lang="en-US" dirty="0">
                <a:latin typeface="Calibri (Body)"/>
              </a:rPr>
              <a:t/>
            </a:r>
            <a:br>
              <a:rPr lang="en-US" dirty="0">
                <a:latin typeface="Calibri (Body)"/>
              </a:rPr>
            </a:br>
            <a:r>
              <a:rPr lang="en-US" dirty="0" smtClean="0">
                <a:latin typeface="Calibri (Body)"/>
              </a:rPr>
              <a:t>- </a:t>
            </a:r>
            <a:r>
              <a:rPr lang="en-US" dirty="0" err="1" smtClean="0">
                <a:latin typeface="Calibri (Body)"/>
              </a:rPr>
              <a:t>Là</a:t>
            </a:r>
            <a:r>
              <a:rPr lang="en-US" dirty="0" smtClean="0">
                <a:latin typeface="Calibri (Body)"/>
              </a:rPr>
              <a:t> </a:t>
            </a:r>
            <a:r>
              <a:rPr lang="en-US" dirty="0">
                <a:latin typeface="Calibri (Body)"/>
              </a:rPr>
              <a:t>dữ </a:t>
            </a:r>
            <a:r>
              <a:rPr lang="en-US" dirty="0" err="1">
                <a:latin typeface="Calibri (Body)"/>
              </a:rPr>
              <a:t>liệu</a:t>
            </a:r>
            <a:r>
              <a:rPr lang="en-US" dirty="0">
                <a:latin typeface="Calibri (Body)"/>
              </a:rPr>
              <a:t> </a:t>
            </a:r>
            <a:r>
              <a:rPr lang="en-US" dirty="0" err="1">
                <a:latin typeface="Calibri (Body)"/>
              </a:rPr>
              <a:t>gửi</a:t>
            </a:r>
            <a:r>
              <a:rPr lang="en-US" dirty="0">
                <a:latin typeface="Calibri (Body)"/>
              </a:rPr>
              <a:t> </a:t>
            </a:r>
            <a:r>
              <a:rPr lang="en-US" dirty="0" err="1">
                <a:latin typeface="Calibri (Body)"/>
              </a:rPr>
              <a:t>từ</a:t>
            </a:r>
            <a:r>
              <a:rPr lang="en-US" dirty="0">
                <a:latin typeface="Calibri (Body)"/>
              </a:rPr>
              <a:t> client đến server trong </a:t>
            </a:r>
            <a:r>
              <a:rPr lang="en-US" dirty="0" err="1">
                <a:latin typeface="Calibri (Body)"/>
              </a:rPr>
              <a:t>gói</a:t>
            </a:r>
            <a:r>
              <a:rPr lang="en-US" dirty="0">
                <a:latin typeface="Calibri (Body)"/>
              </a:rPr>
              <a:t> </a:t>
            </a:r>
            <a:r>
              <a:rPr lang="en-US" dirty="0" smtClean="0">
                <a:latin typeface="Calibri (Body)"/>
              </a:rPr>
              <a:t>tin HTTP </a:t>
            </a:r>
            <a:r>
              <a:rPr lang="en-US" dirty="0">
                <a:latin typeface="Calibri (Body)"/>
              </a:rPr>
              <a:t>request </a:t>
            </a:r>
            <a:br>
              <a:rPr lang="en-US" dirty="0">
                <a:latin typeface="Calibri (Body)"/>
              </a:rPr>
            </a:br>
            <a:endParaRPr lang="en-US" dirty="0">
              <a:latin typeface="Calibri (Body)"/>
            </a:endParaRPr>
          </a:p>
        </p:txBody>
      </p:sp>
      <p:pic>
        <p:nvPicPr>
          <p:cNvPr id="4" name="Picture 3"/>
          <p:cNvPicPr>
            <a:picLocks noChangeAspect="1"/>
          </p:cNvPicPr>
          <p:nvPr/>
        </p:nvPicPr>
        <p:blipFill>
          <a:blip r:embed="rId2"/>
          <a:stretch>
            <a:fillRect/>
          </a:stretch>
        </p:blipFill>
        <p:spPr>
          <a:xfrm>
            <a:off x="3574163" y="3290054"/>
            <a:ext cx="5939655" cy="2161176"/>
          </a:xfrm>
          <a:prstGeom prst="rect">
            <a:avLst/>
          </a:prstGeom>
        </p:spPr>
      </p:pic>
    </p:spTree>
    <p:extLst>
      <p:ext uri="{BB962C8B-B14F-4D97-AF65-F5344CB8AC3E}">
        <p14:creationId xmlns:p14="http://schemas.microsoft.com/office/powerpoint/2010/main" val="42447517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286603"/>
            <a:ext cx="11551921" cy="1450757"/>
          </a:xfrm>
        </p:spPr>
        <p:txBody>
          <a:bodyPr>
            <a:normAutofit/>
          </a:bodyPr>
          <a:lstStyle/>
          <a:p>
            <a:r>
              <a:rPr lang="en-US" dirty="0" smtClean="0"/>
              <a:t>HTTP response</a:t>
            </a:r>
            <a:endParaRPr lang="en-US" dirty="0"/>
          </a:p>
        </p:txBody>
      </p:sp>
      <p:sp>
        <p:nvSpPr>
          <p:cNvPr id="3" name="Content Placeholder 2"/>
          <p:cNvSpPr>
            <a:spLocks noGrp="1"/>
          </p:cNvSpPr>
          <p:nvPr>
            <p:ph idx="1"/>
          </p:nvPr>
        </p:nvSpPr>
        <p:spPr/>
        <p:txBody>
          <a:bodyPr/>
          <a:lstStyle/>
          <a:p>
            <a:r>
              <a:rPr lang="en-US" dirty="0">
                <a:latin typeface="Calibri (Body)"/>
              </a:rPr>
              <a:t>Định </a:t>
            </a:r>
            <a:r>
              <a:rPr lang="en-US" dirty="0" err="1">
                <a:latin typeface="Calibri (Body)"/>
              </a:rPr>
              <a:t>dạng</a:t>
            </a:r>
            <a:r>
              <a:rPr lang="en-US" dirty="0">
                <a:latin typeface="Calibri (Body)"/>
              </a:rPr>
              <a:t> </a:t>
            </a:r>
            <a:r>
              <a:rPr lang="en-US" dirty="0" err="1">
                <a:latin typeface="Calibri (Body)"/>
              </a:rPr>
              <a:t>chung</a:t>
            </a:r>
            <a:r>
              <a:rPr lang="en-US" dirty="0">
                <a:latin typeface="Calibri (Body)"/>
              </a:rPr>
              <a:t>:</a:t>
            </a:r>
          </a:p>
          <a:p>
            <a:r>
              <a:rPr lang="en-US" dirty="0" smtClean="0">
                <a:latin typeface="Calibri (Body)"/>
              </a:rPr>
              <a:t>- Dòng </a:t>
            </a:r>
            <a:r>
              <a:rPr lang="en-US" dirty="0">
                <a:latin typeface="Calibri (Body)"/>
              </a:rPr>
              <a:t>trạng </a:t>
            </a:r>
            <a:r>
              <a:rPr lang="en-US" dirty="0" err="1">
                <a:latin typeface="Calibri (Body)"/>
              </a:rPr>
              <a:t>thái</a:t>
            </a:r>
            <a:endParaRPr lang="en-US" dirty="0">
              <a:latin typeface="Calibri (Body)"/>
            </a:endParaRPr>
          </a:p>
          <a:p>
            <a:r>
              <a:rPr lang="en-US" dirty="0" smtClean="0">
                <a:latin typeface="Calibri (Body)"/>
              </a:rPr>
              <a:t>- Dòng </a:t>
            </a:r>
            <a:r>
              <a:rPr lang="en-US" dirty="0">
                <a:latin typeface="Calibri (Body)"/>
              </a:rPr>
              <a:t>tiêu đề</a:t>
            </a:r>
          </a:p>
          <a:p>
            <a:r>
              <a:rPr lang="en-US" dirty="0" smtClean="0">
                <a:latin typeface="Calibri (Body)"/>
              </a:rPr>
              <a:t>- </a:t>
            </a:r>
            <a:r>
              <a:rPr lang="en-US" dirty="0" err="1" smtClean="0">
                <a:latin typeface="Calibri (Body)"/>
              </a:rPr>
              <a:t>Phần</a:t>
            </a:r>
            <a:r>
              <a:rPr lang="en-US" dirty="0" smtClean="0">
                <a:latin typeface="Calibri (Body)"/>
              </a:rPr>
              <a:t> </a:t>
            </a:r>
            <a:r>
              <a:rPr lang="en-US" dirty="0" err="1">
                <a:latin typeface="Calibri (Body)"/>
              </a:rPr>
              <a:t>thân</a:t>
            </a:r>
            <a:endParaRPr lang="en-US" dirty="0">
              <a:latin typeface="Calibri (Body)"/>
            </a:endParaRPr>
          </a:p>
          <a:p>
            <a:endParaRPr lang="en-US" dirty="0">
              <a:latin typeface="Calibri (Body)"/>
            </a:endParaRPr>
          </a:p>
        </p:txBody>
      </p:sp>
      <p:pic>
        <p:nvPicPr>
          <p:cNvPr id="4" name="Picture 3"/>
          <p:cNvPicPr>
            <a:picLocks noChangeAspect="1"/>
          </p:cNvPicPr>
          <p:nvPr/>
        </p:nvPicPr>
        <p:blipFill>
          <a:blip r:embed="rId2"/>
          <a:stretch>
            <a:fillRect/>
          </a:stretch>
        </p:blipFill>
        <p:spPr>
          <a:xfrm>
            <a:off x="5237780" y="2061701"/>
            <a:ext cx="6954220" cy="3591426"/>
          </a:xfrm>
          <a:prstGeom prst="rect">
            <a:avLst/>
          </a:prstGeom>
        </p:spPr>
      </p:pic>
    </p:spTree>
    <p:extLst>
      <p:ext uri="{BB962C8B-B14F-4D97-AF65-F5344CB8AC3E}">
        <p14:creationId xmlns:p14="http://schemas.microsoft.com/office/powerpoint/2010/main" val="11372104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286603"/>
            <a:ext cx="11551921" cy="1450757"/>
          </a:xfrm>
        </p:spPr>
        <p:txBody>
          <a:bodyPr>
            <a:normAutofit/>
          </a:bodyPr>
          <a:lstStyle/>
          <a:p>
            <a:r>
              <a:rPr lang="en-US" dirty="0" smtClean="0"/>
              <a:t>HTTP response</a:t>
            </a:r>
            <a:endParaRPr lang="en-US" dirty="0"/>
          </a:p>
        </p:txBody>
      </p:sp>
      <p:sp>
        <p:nvSpPr>
          <p:cNvPr id="3" name="Content Placeholder 2"/>
          <p:cNvSpPr>
            <a:spLocks noGrp="1"/>
          </p:cNvSpPr>
          <p:nvPr>
            <p:ph idx="1"/>
          </p:nvPr>
        </p:nvSpPr>
        <p:spPr/>
        <p:txBody>
          <a:bodyPr/>
          <a:lstStyle/>
          <a:p>
            <a:r>
              <a:rPr lang="vi-VN" b="1" dirty="0">
                <a:latin typeface="Calibri (Body)"/>
              </a:rPr>
              <a:t>Dòng trạng thái </a:t>
            </a:r>
            <a:r>
              <a:rPr lang="vi-VN" dirty="0">
                <a:latin typeface="Calibri (Body)"/>
              </a:rPr>
              <a:t>gồm 3 </a:t>
            </a:r>
            <a:r>
              <a:rPr lang="vi-VN" dirty="0" smtClean="0">
                <a:latin typeface="Calibri (Body)"/>
              </a:rPr>
              <a:t>trường</a:t>
            </a:r>
            <a:endParaRPr lang="en-US" dirty="0">
              <a:latin typeface="Calibri (Body)"/>
            </a:endParaRPr>
          </a:p>
          <a:p>
            <a:r>
              <a:rPr lang="en-US" dirty="0" smtClean="0">
                <a:latin typeface="Calibri (Body)"/>
              </a:rPr>
              <a:t>- </a:t>
            </a:r>
            <a:r>
              <a:rPr lang="vi-VN" dirty="0" smtClean="0">
                <a:latin typeface="Calibri (Body)"/>
              </a:rPr>
              <a:t>Phiên </a:t>
            </a:r>
            <a:r>
              <a:rPr lang="vi-VN" dirty="0">
                <a:latin typeface="Calibri (Body)"/>
              </a:rPr>
              <a:t>bản giao thức (HTTP </a:t>
            </a:r>
            <a:r>
              <a:rPr lang="vi-VN" dirty="0" smtClean="0">
                <a:latin typeface="Calibri (Body)"/>
              </a:rPr>
              <a:t>version)</a:t>
            </a:r>
            <a:r>
              <a:rPr lang="en-US" dirty="0" smtClean="0">
                <a:latin typeface="Calibri (Body)"/>
              </a:rPr>
              <a:t>: </a:t>
            </a:r>
            <a:r>
              <a:rPr lang="vi-VN" dirty="0" smtClean="0">
                <a:latin typeface="Calibri (Body)"/>
              </a:rPr>
              <a:t>Phiên </a:t>
            </a:r>
            <a:r>
              <a:rPr lang="vi-VN" dirty="0">
                <a:latin typeface="Calibri (Body)"/>
              </a:rPr>
              <a:t>bản của giao thức HTTP mà server hỗ trợ, thường </a:t>
            </a:r>
            <a:r>
              <a:rPr lang="vi-VN" dirty="0" smtClean="0">
                <a:latin typeface="Calibri (Body)"/>
              </a:rPr>
              <a:t>là</a:t>
            </a:r>
            <a:r>
              <a:rPr lang="en-US" dirty="0" smtClean="0">
                <a:latin typeface="Calibri (Body)"/>
              </a:rPr>
              <a:t> </a:t>
            </a:r>
            <a:r>
              <a:rPr lang="vi-VN" dirty="0" smtClean="0">
                <a:latin typeface="Calibri (Body)"/>
              </a:rPr>
              <a:t>HTTP/1.0 </a:t>
            </a:r>
            <a:r>
              <a:rPr lang="vi-VN" dirty="0">
                <a:latin typeface="Calibri (Body)"/>
              </a:rPr>
              <a:t>hoặc </a:t>
            </a:r>
            <a:r>
              <a:rPr lang="vi-VN" dirty="0" smtClean="0">
                <a:latin typeface="Calibri (Body)"/>
              </a:rPr>
              <a:t>HTTP/1.1</a:t>
            </a:r>
            <a:endParaRPr lang="en-US" dirty="0">
              <a:latin typeface="Calibri (Body)"/>
            </a:endParaRPr>
          </a:p>
          <a:p>
            <a:r>
              <a:rPr lang="en-US" dirty="0" smtClean="0">
                <a:latin typeface="Calibri (Body)"/>
              </a:rPr>
              <a:t>- </a:t>
            </a:r>
            <a:r>
              <a:rPr lang="vi-VN" dirty="0" smtClean="0">
                <a:latin typeface="Calibri (Body)"/>
              </a:rPr>
              <a:t>Mã </a:t>
            </a:r>
            <a:r>
              <a:rPr lang="vi-VN" dirty="0">
                <a:latin typeface="Calibri (Body)"/>
              </a:rPr>
              <a:t>trạng thái (Status </a:t>
            </a:r>
            <a:r>
              <a:rPr lang="vi-VN" dirty="0" smtClean="0">
                <a:latin typeface="Calibri (Body)"/>
              </a:rPr>
              <a:t>code)</a:t>
            </a:r>
            <a:r>
              <a:rPr lang="en-US" dirty="0" smtClean="0">
                <a:latin typeface="Calibri (Body)"/>
              </a:rPr>
              <a:t>: </a:t>
            </a:r>
            <a:r>
              <a:rPr lang="vi-VN" dirty="0" smtClean="0">
                <a:latin typeface="Calibri (Body)"/>
              </a:rPr>
              <a:t>Mô </a:t>
            </a:r>
            <a:r>
              <a:rPr lang="vi-VN" dirty="0">
                <a:latin typeface="Calibri (Body)"/>
              </a:rPr>
              <a:t>tả trạng thái kết nối dưới dạng số, mỗi trạng thái sẽ</a:t>
            </a:r>
            <a:br>
              <a:rPr lang="vi-VN" dirty="0">
                <a:latin typeface="Calibri (Body)"/>
              </a:rPr>
            </a:br>
            <a:r>
              <a:rPr lang="vi-VN" dirty="0">
                <a:latin typeface="Calibri (Body)"/>
              </a:rPr>
              <a:t>được biểu thị bởi một số nguyên. Ví dụ: 200, 404, 302</a:t>
            </a:r>
            <a:r>
              <a:rPr lang="vi-VN" dirty="0" smtClean="0">
                <a:latin typeface="Calibri (Body)"/>
              </a:rPr>
              <a:t>,…</a:t>
            </a:r>
            <a:endParaRPr lang="en-US" dirty="0">
              <a:latin typeface="Calibri (Body)"/>
            </a:endParaRPr>
          </a:p>
          <a:p>
            <a:r>
              <a:rPr lang="en-US" dirty="0" smtClean="0">
                <a:latin typeface="Calibri (Body)"/>
              </a:rPr>
              <a:t>- </a:t>
            </a:r>
            <a:r>
              <a:rPr lang="vi-VN" dirty="0" smtClean="0">
                <a:latin typeface="Calibri (Body)"/>
              </a:rPr>
              <a:t>Mô </a:t>
            </a:r>
            <a:r>
              <a:rPr lang="vi-VN" dirty="0">
                <a:latin typeface="Calibri (Body)"/>
              </a:rPr>
              <a:t>tả trạng thái (Status </a:t>
            </a:r>
            <a:r>
              <a:rPr lang="vi-VN" dirty="0" smtClean="0">
                <a:latin typeface="Calibri (Body)"/>
              </a:rPr>
              <a:t>text)</a:t>
            </a:r>
            <a:r>
              <a:rPr lang="en-US" dirty="0" smtClean="0">
                <a:latin typeface="Calibri (Body)"/>
              </a:rPr>
              <a:t>: </a:t>
            </a:r>
            <a:r>
              <a:rPr lang="vi-VN" dirty="0" smtClean="0">
                <a:latin typeface="Calibri (Body)"/>
              </a:rPr>
              <a:t>Mô </a:t>
            </a:r>
            <a:r>
              <a:rPr lang="vi-VN" dirty="0">
                <a:latin typeface="Calibri (Body)"/>
              </a:rPr>
              <a:t>tả trạng thái kết nối dưới dạng văn bản một cách </a:t>
            </a:r>
            <a:r>
              <a:rPr lang="vi-VN" dirty="0" smtClean="0">
                <a:latin typeface="Calibri (Body)"/>
              </a:rPr>
              <a:t>ngắn</a:t>
            </a:r>
            <a:r>
              <a:rPr lang="en-US" dirty="0" smtClean="0">
                <a:latin typeface="Calibri (Body)"/>
              </a:rPr>
              <a:t> </a:t>
            </a:r>
            <a:r>
              <a:rPr lang="vi-VN" dirty="0" smtClean="0">
                <a:latin typeface="Calibri (Body)"/>
              </a:rPr>
              <a:t>gọn</a:t>
            </a:r>
            <a:r>
              <a:rPr lang="vi-VN" dirty="0">
                <a:latin typeface="Calibri (Body)"/>
              </a:rPr>
              <a:t>, giúp người dùng dễ hiểu hơn so với mã trạng </a:t>
            </a:r>
            <a:r>
              <a:rPr lang="vi-VN" dirty="0" smtClean="0">
                <a:latin typeface="Calibri (Body)"/>
              </a:rPr>
              <a:t>thái.</a:t>
            </a:r>
            <a:r>
              <a:rPr lang="en-US" dirty="0">
                <a:latin typeface="Calibri (Body)"/>
              </a:rPr>
              <a:t> </a:t>
            </a:r>
            <a:r>
              <a:rPr lang="vi-VN" dirty="0" smtClean="0">
                <a:latin typeface="Calibri (Body)"/>
              </a:rPr>
              <a:t>Ví </a:t>
            </a:r>
            <a:r>
              <a:rPr lang="vi-VN" dirty="0">
                <a:latin typeface="Calibri (Body)"/>
              </a:rPr>
              <a:t>dụ: 200 OK, 404 Not Found, 403 Forbiden, </a:t>
            </a:r>
            <a:br>
              <a:rPr lang="vi-VN" dirty="0">
                <a:latin typeface="Calibri (Body)"/>
              </a:rPr>
            </a:br>
            <a:endParaRPr lang="en-US" dirty="0">
              <a:latin typeface="Calibri (Body)"/>
            </a:endParaRPr>
          </a:p>
        </p:txBody>
      </p:sp>
    </p:spTree>
    <p:extLst>
      <p:ext uri="{BB962C8B-B14F-4D97-AF65-F5344CB8AC3E}">
        <p14:creationId xmlns:p14="http://schemas.microsoft.com/office/powerpoint/2010/main" val="36244524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286603"/>
            <a:ext cx="11551921" cy="1450757"/>
          </a:xfrm>
        </p:spPr>
        <p:txBody>
          <a:bodyPr>
            <a:normAutofit/>
          </a:bodyPr>
          <a:lstStyle/>
          <a:p>
            <a:r>
              <a:rPr lang="en-US" dirty="0" smtClean="0"/>
              <a:t>HTTP response</a:t>
            </a:r>
            <a:endParaRPr lang="en-US" dirty="0"/>
          </a:p>
        </p:txBody>
      </p:sp>
      <p:sp>
        <p:nvSpPr>
          <p:cNvPr id="3" name="Content Placeholder 2"/>
          <p:cNvSpPr>
            <a:spLocks noGrp="1"/>
          </p:cNvSpPr>
          <p:nvPr>
            <p:ph idx="1"/>
          </p:nvPr>
        </p:nvSpPr>
        <p:spPr/>
        <p:txBody>
          <a:bodyPr/>
          <a:lstStyle/>
          <a:p>
            <a:r>
              <a:rPr lang="vi-VN" b="1" dirty="0">
                <a:latin typeface="Calibri (Body)"/>
              </a:rPr>
              <a:t>Các dòng tiêu </a:t>
            </a:r>
            <a:r>
              <a:rPr lang="vi-VN" b="1" dirty="0" smtClean="0">
                <a:latin typeface="Calibri (Body)"/>
              </a:rPr>
              <a:t>đề</a:t>
            </a:r>
            <a:endParaRPr lang="en-US" b="1" dirty="0">
              <a:latin typeface="Calibri (Body)"/>
            </a:endParaRPr>
          </a:p>
          <a:p>
            <a:r>
              <a:rPr lang="en-US" dirty="0" smtClean="0">
                <a:latin typeface="Calibri (Body)"/>
              </a:rPr>
              <a:t>- </a:t>
            </a:r>
            <a:r>
              <a:rPr lang="vi-VN" dirty="0" smtClean="0">
                <a:latin typeface="Calibri (Body)"/>
              </a:rPr>
              <a:t>Có </a:t>
            </a:r>
            <a:r>
              <a:rPr lang="vi-VN" dirty="0">
                <a:latin typeface="Calibri (Body)"/>
              </a:rPr>
              <a:t>chức năng tương tự như gói tin </a:t>
            </a:r>
            <a:r>
              <a:rPr lang="vi-VN" dirty="0" smtClean="0">
                <a:latin typeface="Calibri (Body)"/>
              </a:rPr>
              <a:t>request</a:t>
            </a:r>
            <a:endParaRPr lang="en-US" dirty="0">
              <a:latin typeface="Calibri (Body)"/>
            </a:endParaRPr>
          </a:p>
          <a:p>
            <a:r>
              <a:rPr lang="vi-VN" dirty="0" smtClean="0">
                <a:latin typeface="Calibri (Body)"/>
              </a:rPr>
              <a:t>Giúp </a:t>
            </a:r>
            <a:r>
              <a:rPr lang="vi-VN" dirty="0">
                <a:latin typeface="Calibri (Body)"/>
              </a:rPr>
              <a:t>server có thể truyền thêm các thông tin </a:t>
            </a:r>
            <a:r>
              <a:rPr lang="vi-VN" dirty="0" smtClean="0">
                <a:latin typeface="Calibri (Body)"/>
              </a:rPr>
              <a:t>bổ</a:t>
            </a:r>
            <a:r>
              <a:rPr lang="en-US" dirty="0" smtClean="0">
                <a:latin typeface="Calibri (Body)"/>
              </a:rPr>
              <a:t> </a:t>
            </a:r>
            <a:r>
              <a:rPr lang="vi-VN" dirty="0" smtClean="0">
                <a:latin typeface="Calibri (Body)"/>
              </a:rPr>
              <a:t>sung </a:t>
            </a:r>
            <a:r>
              <a:rPr lang="vi-VN" dirty="0">
                <a:latin typeface="Calibri (Body)"/>
              </a:rPr>
              <a:t>đến client dưới dạng các cặp </a:t>
            </a:r>
            <a:r>
              <a:rPr lang="vi-VN" b="1" dirty="0">
                <a:latin typeface="Calibri (Body)"/>
              </a:rPr>
              <a:t>“Name:Value”</a:t>
            </a:r>
            <a:r>
              <a:rPr lang="vi-VN" dirty="0">
                <a:latin typeface="Calibri (Body)"/>
              </a:rPr>
              <a:t>. </a:t>
            </a:r>
            <a:br>
              <a:rPr lang="vi-VN" dirty="0">
                <a:latin typeface="Calibri (Body)"/>
              </a:rPr>
            </a:br>
            <a:endParaRPr lang="en-US" dirty="0">
              <a:latin typeface="Calibri (Body)"/>
            </a:endParaRPr>
          </a:p>
        </p:txBody>
      </p:sp>
    </p:spTree>
    <p:extLst>
      <p:ext uri="{BB962C8B-B14F-4D97-AF65-F5344CB8AC3E}">
        <p14:creationId xmlns:p14="http://schemas.microsoft.com/office/powerpoint/2010/main" val="8980684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286603"/>
            <a:ext cx="11551921" cy="1450757"/>
          </a:xfrm>
        </p:spPr>
        <p:txBody>
          <a:bodyPr>
            <a:normAutofit/>
          </a:bodyPr>
          <a:lstStyle/>
          <a:p>
            <a:r>
              <a:rPr lang="en-US" dirty="0" smtClean="0"/>
              <a:t>HTTP response</a:t>
            </a:r>
            <a:endParaRPr lang="en-US" dirty="0"/>
          </a:p>
        </p:txBody>
      </p:sp>
      <p:sp>
        <p:nvSpPr>
          <p:cNvPr id="3" name="Content Placeholder 2"/>
          <p:cNvSpPr>
            <a:spLocks noGrp="1"/>
          </p:cNvSpPr>
          <p:nvPr>
            <p:ph idx="1"/>
          </p:nvPr>
        </p:nvSpPr>
        <p:spPr>
          <a:xfrm>
            <a:off x="1097280" y="1845734"/>
            <a:ext cx="4013982" cy="4023360"/>
          </a:xfrm>
        </p:spPr>
        <p:txBody>
          <a:bodyPr/>
          <a:lstStyle/>
          <a:p>
            <a:r>
              <a:rPr lang="vi-VN" b="1" dirty="0">
                <a:latin typeface="Calibri (Body)"/>
              </a:rPr>
              <a:t>Phần </a:t>
            </a:r>
            <a:r>
              <a:rPr lang="en-US" b="1" dirty="0" err="1" smtClean="0">
                <a:latin typeface="Calibri (Body)"/>
              </a:rPr>
              <a:t>thân</a:t>
            </a:r>
            <a:endParaRPr lang="en-US" dirty="0">
              <a:latin typeface="Calibri (Body)"/>
            </a:endParaRPr>
          </a:p>
          <a:p>
            <a:pPr algn="just"/>
            <a:r>
              <a:rPr lang="en-US" dirty="0" smtClean="0">
                <a:latin typeface="Calibri (Body)"/>
              </a:rPr>
              <a:t>- </a:t>
            </a:r>
            <a:r>
              <a:rPr lang="vi-VN" dirty="0" smtClean="0">
                <a:latin typeface="Calibri (Body)"/>
              </a:rPr>
              <a:t>Là </a:t>
            </a:r>
            <a:r>
              <a:rPr lang="vi-VN" dirty="0">
                <a:latin typeface="Calibri (Body)"/>
              </a:rPr>
              <a:t>nơi </a:t>
            </a:r>
            <a:r>
              <a:rPr lang="vi-VN" dirty="0" smtClean="0">
                <a:latin typeface="Calibri (Body)"/>
              </a:rPr>
              <a:t>đó</a:t>
            </a:r>
            <a:r>
              <a:rPr lang="en-US" dirty="0" smtClean="0">
                <a:latin typeface="Calibri (Body)"/>
              </a:rPr>
              <a:t>n</a:t>
            </a:r>
            <a:r>
              <a:rPr lang="vi-VN" dirty="0" smtClean="0">
                <a:latin typeface="Calibri (Body)"/>
              </a:rPr>
              <a:t>g </a:t>
            </a:r>
            <a:r>
              <a:rPr lang="vi-VN" dirty="0">
                <a:latin typeface="Calibri (Body)"/>
              </a:rPr>
              <a:t>gói dữ liệu để trả về cho client, </a:t>
            </a:r>
            <a:r>
              <a:rPr lang="vi-VN" dirty="0" smtClean="0">
                <a:latin typeface="Calibri (Body)"/>
              </a:rPr>
              <a:t>thông</a:t>
            </a:r>
            <a:r>
              <a:rPr lang="en-US" dirty="0" smtClean="0">
                <a:latin typeface="Calibri (Body)"/>
              </a:rPr>
              <a:t> </a:t>
            </a:r>
            <a:r>
              <a:rPr lang="vi-VN" dirty="0" smtClean="0">
                <a:latin typeface="Calibri (Body)"/>
              </a:rPr>
              <a:t>thường </a:t>
            </a:r>
            <a:r>
              <a:rPr lang="vi-VN" dirty="0">
                <a:latin typeface="Calibri (Body)"/>
              </a:rPr>
              <a:t>trong duyệt web thì dữ liệu trả về sẽ </a:t>
            </a:r>
            <a:r>
              <a:rPr lang="vi-VN" dirty="0" smtClean="0">
                <a:latin typeface="Calibri (Body)"/>
              </a:rPr>
              <a:t>ở</a:t>
            </a:r>
            <a:r>
              <a:rPr lang="en-US" dirty="0" smtClean="0">
                <a:latin typeface="Calibri (Body)"/>
              </a:rPr>
              <a:t> </a:t>
            </a:r>
            <a:r>
              <a:rPr lang="vi-VN" dirty="0" smtClean="0">
                <a:latin typeface="Calibri (Body)"/>
              </a:rPr>
              <a:t>dưới </a:t>
            </a:r>
            <a:r>
              <a:rPr lang="vi-VN" dirty="0">
                <a:latin typeface="Calibri (Body)"/>
              </a:rPr>
              <a:t>dạng một trang HTML để trình duyệt có </a:t>
            </a:r>
            <a:r>
              <a:rPr lang="vi-VN" dirty="0" smtClean="0">
                <a:latin typeface="Calibri (Body)"/>
              </a:rPr>
              <a:t>thể</a:t>
            </a:r>
            <a:r>
              <a:rPr lang="en-US" dirty="0" smtClean="0">
                <a:latin typeface="Calibri (Body)"/>
              </a:rPr>
              <a:t> </a:t>
            </a:r>
            <a:r>
              <a:rPr lang="vi-VN" dirty="0" smtClean="0">
                <a:latin typeface="Calibri (Body)"/>
              </a:rPr>
              <a:t>thông </a:t>
            </a:r>
            <a:r>
              <a:rPr lang="vi-VN" dirty="0">
                <a:latin typeface="Calibri (Body)"/>
              </a:rPr>
              <a:t>dịch được và hiển thị ra cho người dùng </a:t>
            </a:r>
            <a:br>
              <a:rPr lang="vi-VN" dirty="0">
                <a:latin typeface="Calibri (Body)"/>
              </a:rPr>
            </a:br>
            <a:endParaRPr lang="en-US" dirty="0">
              <a:latin typeface="Calibri (Body)"/>
            </a:endParaRPr>
          </a:p>
        </p:txBody>
      </p:sp>
      <p:pic>
        <p:nvPicPr>
          <p:cNvPr id="4" name="Picture 3"/>
          <p:cNvPicPr>
            <a:picLocks noChangeAspect="1"/>
          </p:cNvPicPr>
          <p:nvPr/>
        </p:nvPicPr>
        <p:blipFill>
          <a:blip r:embed="rId2"/>
          <a:stretch>
            <a:fillRect/>
          </a:stretch>
        </p:blipFill>
        <p:spPr>
          <a:xfrm>
            <a:off x="5324475" y="2018357"/>
            <a:ext cx="6867525" cy="4171950"/>
          </a:xfrm>
          <a:prstGeom prst="rect">
            <a:avLst/>
          </a:prstGeom>
        </p:spPr>
      </p:pic>
    </p:spTree>
    <p:extLst>
      <p:ext uri="{BB962C8B-B14F-4D97-AF65-F5344CB8AC3E}">
        <p14:creationId xmlns:p14="http://schemas.microsoft.com/office/powerpoint/2010/main" val="27898232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Cookies</a:t>
            </a:r>
            <a:endParaRPr lang="en-US" dirty="0"/>
          </a:p>
        </p:txBody>
      </p:sp>
      <p:sp>
        <p:nvSpPr>
          <p:cNvPr id="3" name="Content Placeholder 2"/>
          <p:cNvSpPr>
            <a:spLocks noGrp="1"/>
          </p:cNvSpPr>
          <p:nvPr>
            <p:ph idx="1"/>
          </p:nvPr>
        </p:nvSpPr>
        <p:spPr>
          <a:xfrm>
            <a:off x="1097281" y="1845734"/>
            <a:ext cx="4002258" cy="4023360"/>
          </a:xfrm>
        </p:spPr>
        <p:txBody>
          <a:bodyPr/>
          <a:lstStyle/>
          <a:p>
            <a:r>
              <a:rPr lang="en-US" dirty="0" smtClean="0"/>
              <a:t>- </a:t>
            </a:r>
            <a:r>
              <a:rPr lang="vi-VN" dirty="0" smtClean="0"/>
              <a:t>Cookies là file văn bản chứa thông tin</a:t>
            </a:r>
            <a:r>
              <a:rPr lang="en-US" dirty="0" smtClean="0"/>
              <a:t> </a:t>
            </a:r>
            <a:r>
              <a:rPr lang="vi-VN" dirty="0" smtClean="0"/>
              <a:t>của người dùng mà một Web server gửi đến và</a:t>
            </a:r>
            <a:r>
              <a:rPr lang="en-US" dirty="0" smtClean="0"/>
              <a:t> </a:t>
            </a:r>
            <a:r>
              <a:rPr lang="vi-VN" dirty="0" smtClean="0"/>
              <a:t>lưu trên máy tính của người dùng </a:t>
            </a:r>
            <a:endParaRPr lang="en-US" dirty="0" smtClean="0"/>
          </a:p>
          <a:p>
            <a:r>
              <a:rPr lang="en-US" dirty="0" smtClean="0"/>
              <a:t>- </a:t>
            </a:r>
            <a:r>
              <a:rPr lang="vi-VN" dirty="0" smtClean="0"/>
              <a:t>Trình duyệt web sẽ lưu và gửi lại máy chủ mỗi khi</a:t>
            </a:r>
            <a:r>
              <a:rPr lang="en-US" dirty="0" smtClean="0"/>
              <a:t> </a:t>
            </a:r>
            <a:r>
              <a:rPr lang="vi-VN" dirty="0" smtClean="0"/>
              <a:t>người dùng truy cập vào máy chủ.</a:t>
            </a:r>
            <a:br>
              <a:rPr lang="vi-VN" dirty="0" smtClean="0"/>
            </a:br>
            <a:endParaRPr lang="en-US" dirty="0" smtClean="0"/>
          </a:p>
        </p:txBody>
      </p:sp>
      <p:pic>
        <p:nvPicPr>
          <p:cNvPr id="4" name="Picture 3"/>
          <p:cNvPicPr>
            <a:picLocks noChangeAspect="1"/>
          </p:cNvPicPr>
          <p:nvPr/>
        </p:nvPicPr>
        <p:blipFill>
          <a:blip r:embed="rId3"/>
          <a:stretch>
            <a:fillRect/>
          </a:stretch>
        </p:blipFill>
        <p:spPr>
          <a:xfrm>
            <a:off x="5465675" y="1956371"/>
            <a:ext cx="6296968" cy="4021097"/>
          </a:xfrm>
          <a:prstGeom prst="rect">
            <a:avLst/>
          </a:prstGeom>
        </p:spPr>
      </p:pic>
    </p:spTree>
    <p:extLst>
      <p:ext uri="{BB962C8B-B14F-4D97-AF65-F5344CB8AC3E}">
        <p14:creationId xmlns:p14="http://schemas.microsoft.com/office/powerpoint/2010/main" val="35701644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Caching</a:t>
            </a:r>
            <a:endParaRPr lang="en-US" dirty="0"/>
          </a:p>
        </p:txBody>
      </p:sp>
      <p:sp>
        <p:nvSpPr>
          <p:cNvPr id="3" name="Content Placeholder 2"/>
          <p:cNvSpPr>
            <a:spLocks noGrp="1"/>
          </p:cNvSpPr>
          <p:nvPr>
            <p:ph idx="1"/>
          </p:nvPr>
        </p:nvSpPr>
        <p:spPr/>
        <p:txBody>
          <a:bodyPr/>
          <a:lstStyle/>
          <a:p>
            <a:r>
              <a:rPr lang="vi-VN" dirty="0">
                <a:latin typeface="Calibri (Body)"/>
              </a:rPr>
              <a:t>Caching là việc lưu trữ dữ liệu hoặc kết quả tính toán tạm thời trong một vùng lưu trữ nhanh chóng truy cập để giảm thiểu việc truy xuất dữ liệu từ nguồn gốc ban đầu, đồng thời cung cấp truy cập nhanh hơn cho dữ liệu đã được lưu trữ.</a:t>
            </a:r>
            <a:endParaRPr lang="en-US" dirty="0">
              <a:latin typeface="Calibri (Body)"/>
            </a:endParaRPr>
          </a:p>
        </p:txBody>
      </p:sp>
    </p:spTree>
    <p:extLst>
      <p:ext uri="{BB962C8B-B14F-4D97-AF65-F5344CB8AC3E}">
        <p14:creationId xmlns:p14="http://schemas.microsoft.com/office/powerpoint/2010/main" val="24041220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Overview </a:t>
            </a:r>
            <a:r>
              <a:rPr lang="en-US" dirty="0"/>
              <a:t>HTTP, HTTP request, HTTP response</a:t>
            </a:r>
          </a:p>
          <a:p>
            <a:pPr>
              <a:buFont typeface="Arial" panose="020B0604020202020204" pitchFamily="34" charset="0"/>
              <a:buChar char="•"/>
            </a:pPr>
            <a:r>
              <a:rPr lang="en-US" dirty="0" smtClean="0"/>
              <a:t> HTTP </a:t>
            </a:r>
            <a:r>
              <a:rPr lang="en-US" dirty="0"/>
              <a:t>message format</a:t>
            </a:r>
          </a:p>
          <a:p>
            <a:pPr>
              <a:buFont typeface="Arial" panose="020B0604020202020204" pitchFamily="34" charset="0"/>
              <a:buChar char="•"/>
            </a:pPr>
            <a:r>
              <a:rPr lang="en-US" dirty="0" smtClean="0"/>
              <a:t> Cookies</a:t>
            </a:r>
            <a:endParaRPr lang="en-US" dirty="0"/>
          </a:p>
          <a:p>
            <a:pPr>
              <a:buFont typeface="Arial" panose="020B0604020202020204" pitchFamily="34" charset="0"/>
              <a:buChar char="•"/>
            </a:pPr>
            <a:r>
              <a:rPr lang="en-US" dirty="0" smtClean="0"/>
              <a:t> Caching</a:t>
            </a:r>
            <a:endParaRPr lang="en-US" dirty="0"/>
          </a:p>
        </p:txBody>
      </p:sp>
    </p:spTree>
    <p:extLst>
      <p:ext uri="{BB962C8B-B14F-4D97-AF65-F5344CB8AC3E}">
        <p14:creationId xmlns:p14="http://schemas.microsoft.com/office/powerpoint/2010/main" val="34128637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caches</a:t>
            </a:r>
            <a:endParaRPr lang="en-US" dirty="0"/>
          </a:p>
        </p:txBody>
      </p:sp>
      <p:sp>
        <p:nvSpPr>
          <p:cNvPr id="3" name="Content Placeholder 2"/>
          <p:cNvSpPr>
            <a:spLocks noGrp="1"/>
          </p:cNvSpPr>
          <p:nvPr>
            <p:ph idx="1"/>
          </p:nvPr>
        </p:nvSpPr>
        <p:spPr/>
        <p:txBody>
          <a:bodyPr/>
          <a:lstStyle/>
          <a:p>
            <a:r>
              <a:rPr lang="en-US" dirty="0" smtClean="0"/>
              <a:t>- </a:t>
            </a:r>
            <a:r>
              <a:rPr lang="vi-VN" dirty="0"/>
              <a:t>Web cache có ổ lưu trữ riêng và lưu các </a:t>
            </a:r>
            <a:r>
              <a:rPr lang="vi-VN" dirty="0" smtClean="0"/>
              <a:t>bản</a:t>
            </a:r>
            <a:r>
              <a:rPr lang="en-US" dirty="0" smtClean="0"/>
              <a:t> </a:t>
            </a:r>
            <a:r>
              <a:rPr lang="vi-VN" dirty="0" smtClean="0"/>
              <a:t>sao </a:t>
            </a:r>
            <a:r>
              <a:rPr lang="vi-VN" dirty="0"/>
              <a:t>của các đối tượng được yêu cầu trong </a:t>
            </a:r>
            <a:r>
              <a:rPr lang="vi-VN" dirty="0" smtClean="0"/>
              <a:t>ổ</a:t>
            </a:r>
            <a:r>
              <a:rPr lang="en-US" dirty="0" smtClean="0"/>
              <a:t> </a:t>
            </a:r>
            <a:r>
              <a:rPr lang="vi-VN" dirty="0" smtClean="0"/>
              <a:t>lưu </a:t>
            </a:r>
            <a:r>
              <a:rPr lang="vi-VN" dirty="0"/>
              <a:t>trữ này. </a:t>
            </a:r>
            <a:br>
              <a:rPr lang="vi-VN" dirty="0"/>
            </a:br>
            <a:endParaRPr lang="en-US" dirty="0"/>
          </a:p>
        </p:txBody>
      </p:sp>
      <p:pic>
        <p:nvPicPr>
          <p:cNvPr id="4" name="Picture 3"/>
          <p:cNvPicPr>
            <a:picLocks noChangeAspect="1"/>
          </p:cNvPicPr>
          <p:nvPr/>
        </p:nvPicPr>
        <p:blipFill>
          <a:blip r:embed="rId3"/>
          <a:stretch>
            <a:fillRect/>
          </a:stretch>
        </p:blipFill>
        <p:spPr>
          <a:xfrm>
            <a:off x="6126480" y="2644094"/>
            <a:ext cx="5123500" cy="3574806"/>
          </a:xfrm>
          <a:prstGeom prst="rect">
            <a:avLst/>
          </a:prstGeom>
        </p:spPr>
      </p:pic>
      <p:sp>
        <p:nvSpPr>
          <p:cNvPr id="5" name="Rectangle 4"/>
          <p:cNvSpPr/>
          <p:nvPr/>
        </p:nvSpPr>
        <p:spPr>
          <a:xfrm>
            <a:off x="1097280" y="2597742"/>
            <a:ext cx="4934900" cy="1323439"/>
          </a:xfrm>
          <a:prstGeom prst="rect">
            <a:avLst/>
          </a:prstGeom>
        </p:spPr>
        <p:txBody>
          <a:bodyPr wrap="square">
            <a:spAutoFit/>
          </a:bodyPr>
          <a:lstStyle/>
          <a:p>
            <a:r>
              <a:rPr lang="en-US" sz="2000" dirty="0" smtClean="0">
                <a:solidFill>
                  <a:schemeClr val="tx1">
                    <a:lumMod val="75000"/>
                    <a:lumOff val="25000"/>
                  </a:schemeClr>
                </a:solidFill>
                <a:latin typeface="Calibri (Body)"/>
                <a:cs typeface="Calibri" panose="020F0502020204030204" pitchFamily="34" charset="0"/>
              </a:rPr>
              <a:t>- </a:t>
            </a:r>
            <a:r>
              <a:rPr lang="vi-VN" sz="2000" dirty="0" smtClean="0">
                <a:solidFill>
                  <a:schemeClr val="tx1">
                    <a:lumMod val="75000"/>
                    <a:lumOff val="25000"/>
                  </a:schemeClr>
                </a:solidFill>
                <a:latin typeface="Calibri (Body)"/>
                <a:cs typeface="Calibri" panose="020F0502020204030204" pitchFamily="34" charset="0"/>
              </a:rPr>
              <a:t>Làm </a:t>
            </a:r>
            <a:r>
              <a:rPr lang="vi-VN" sz="2000" dirty="0">
                <a:solidFill>
                  <a:schemeClr val="tx1">
                    <a:lumMod val="75000"/>
                    <a:lumOff val="25000"/>
                  </a:schemeClr>
                </a:solidFill>
                <a:latin typeface="Calibri (Body)"/>
                <a:cs typeface="Calibri" panose="020F0502020204030204" pitchFamily="34" charset="0"/>
              </a:rPr>
              <a:t>giảm thời gian đáp ứng cho yêu cầu </a:t>
            </a:r>
            <a:r>
              <a:rPr lang="vi-VN" sz="2000" dirty="0" smtClean="0">
                <a:solidFill>
                  <a:schemeClr val="tx1">
                    <a:lumMod val="75000"/>
                    <a:lumOff val="25000"/>
                  </a:schemeClr>
                </a:solidFill>
                <a:latin typeface="Calibri (Body)"/>
                <a:cs typeface="Calibri" panose="020F0502020204030204" pitchFamily="34" charset="0"/>
              </a:rPr>
              <a:t>của</a:t>
            </a:r>
            <a:r>
              <a:rPr lang="en-US" sz="2000" dirty="0" smtClean="0">
                <a:solidFill>
                  <a:schemeClr val="tx1">
                    <a:lumMod val="75000"/>
                    <a:lumOff val="25000"/>
                  </a:schemeClr>
                </a:solidFill>
                <a:latin typeface="Calibri (Body)"/>
                <a:cs typeface="Calibri" panose="020F0502020204030204" pitchFamily="34" charset="0"/>
              </a:rPr>
              <a:t> </a:t>
            </a:r>
            <a:r>
              <a:rPr lang="vi-VN" sz="2000" dirty="0" smtClean="0">
                <a:solidFill>
                  <a:schemeClr val="tx1">
                    <a:lumMod val="75000"/>
                    <a:lumOff val="25000"/>
                  </a:schemeClr>
                </a:solidFill>
                <a:latin typeface="Calibri (Body)"/>
                <a:cs typeface="Calibri" panose="020F0502020204030204" pitchFamily="34" charset="0"/>
              </a:rPr>
              <a:t>client</a:t>
            </a:r>
            <a:r>
              <a:rPr lang="vi-VN" sz="2000" dirty="0">
                <a:solidFill>
                  <a:schemeClr val="tx1">
                    <a:lumMod val="75000"/>
                    <a:lumOff val="25000"/>
                  </a:schemeClr>
                </a:solidFill>
                <a:latin typeface="Calibri (Body)"/>
                <a:cs typeface="Calibri" panose="020F0502020204030204" pitchFamily="34" charset="0"/>
              </a:rPr>
              <a:t/>
            </a:r>
            <a:br>
              <a:rPr lang="vi-VN" sz="2000" dirty="0">
                <a:solidFill>
                  <a:schemeClr val="tx1">
                    <a:lumMod val="75000"/>
                    <a:lumOff val="25000"/>
                  </a:schemeClr>
                </a:solidFill>
                <a:latin typeface="Calibri (Body)"/>
                <a:cs typeface="Calibri" panose="020F0502020204030204" pitchFamily="34" charset="0"/>
              </a:rPr>
            </a:br>
            <a:r>
              <a:rPr lang="en-US" sz="2000" dirty="0" smtClean="0">
                <a:solidFill>
                  <a:schemeClr val="tx1">
                    <a:lumMod val="75000"/>
                    <a:lumOff val="25000"/>
                  </a:schemeClr>
                </a:solidFill>
                <a:latin typeface="Calibri (Body)"/>
                <a:cs typeface="Calibri" panose="020F0502020204030204" pitchFamily="34" charset="0"/>
              </a:rPr>
              <a:t>- Giảm </a:t>
            </a:r>
            <a:r>
              <a:rPr lang="en-US" sz="2000" dirty="0" err="1" smtClean="0">
                <a:solidFill>
                  <a:schemeClr val="tx1">
                    <a:lumMod val="75000"/>
                    <a:lumOff val="25000"/>
                  </a:schemeClr>
                </a:solidFill>
                <a:latin typeface="Calibri (Body)"/>
                <a:cs typeface="Calibri" panose="020F0502020204030204" pitchFamily="34" charset="0"/>
              </a:rPr>
              <a:t>tải</a:t>
            </a:r>
            <a:r>
              <a:rPr lang="en-US" sz="2000" dirty="0" smtClean="0">
                <a:solidFill>
                  <a:schemeClr val="tx1">
                    <a:lumMod val="75000"/>
                    <a:lumOff val="25000"/>
                  </a:schemeClr>
                </a:solidFill>
                <a:latin typeface="Calibri (Body)"/>
                <a:cs typeface="Calibri" panose="020F0502020204030204" pitchFamily="34" charset="0"/>
              </a:rPr>
              <a:t> </a:t>
            </a:r>
            <a:r>
              <a:rPr lang="en-US" sz="2000" dirty="0" err="1" smtClean="0">
                <a:solidFill>
                  <a:schemeClr val="tx1">
                    <a:lumMod val="75000"/>
                    <a:lumOff val="25000"/>
                  </a:schemeClr>
                </a:solidFill>
                <a:latin typeface="Calibri (Body)"/>
                <a:cs typeface="Calibri" panose="020F0502020204030204" pitchFamily="34" charset="0"/>
              </a:rPr>
              <a:t>cho</a:t>
            </a:r>
            <a:r>
              <a:rPr lang="en-US" sz="2000" dirty="0" smtClean="0">
                <a:solidFill>
                  <a:schemeClr val="tx1">
                    <a:lumMod val="75000"/>
                    <a:lumOff val="25000"/>
                  </a:schemeClr>
                </a:solidFill>
                <a:latin typeface="Calibri (Body)"/>
                <a:cs typeface="Calibri" panose="020F0502020204030204" pitchFamily="34" charset="0"/>
              </a:rPr>
              <a:t> server</a:t>
            </a:r>
            <a:r>
              <a:rPr lang="vi-VN" sz="2000" dirty="0">
                <a:solidFill>
                  <a:schemeClr val="tx1">
                    <a:lumMod val="75000"/>
                    <a:lumOff val="25000"/>
                  </a:schemeClr>
                </a:solidFill>
                <a:latin typeface="Calibri (Body)"/>
                <a:cs typeface="Calibri" panose="020F0502020204030204" pitchFamily="34" charset="0"/>
              </a:rPr>
              <a:t/>
            </a:r>
            <a:br>
              <a:rPr lang="vi-VN" sz="2000" dirty="0">
                <a:solidFill>
                  <a:schemeClr val="tx1">
                    <a:lumMod val="75000"/>
                    <a:lumOff val="25000"/>
                  </a:schemeClr>
                </a:solidFill>
                <a:latin typeface="Calibri (Body)"/>
                <a:cs typeface="Calibri" panose="020F0502020204030204" pitchFamily="34" charset="0"/>
              </a:rPr>
            </a:br>
            <a:endParaRPr lang="en-US" sz="2000" dirty="0">
              <a:solidFill>
                <a:schemeClr val="tx1">
                  <a:lumMod val="75000"/>
                  <a:lumOff val="25000"/>
                </a:schemeClr>
              </a:solidFill>
              <a:latin typeface="Calibri (Body)"/>
              <a:cs typeface="Calibri" panose="020F0502020204030204" pitchFamily="34" charset="0"/>
            </a:endParaRPr>
          </a:p>
        </p:txBody>
      </p:sp>
    </p:spTree>
    <p:extLst>
      <p:ext uri="{BB962C8B-B14F-4D97-AF65-F5344CB8AC3E}">
        <p14:creationId xmlns:p14="http://schemas.microsoft.com/office/powerpoint/2010/main" val="4038482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286603"/>
            <a:ext cx="11551921" cy="1450757"/>
          </a:xfrm>
        </p:spPr>
        <p:txBody>
          <a:bodyPr>
            <a:normAutofit/>
          </a:bodyPr>
          <a:lstStyle/>
          <a:p>
            <a:r>
              <a:rPr lang="en-US" dirty="0" smtClean="0"/>
              <a:t>HTTP</a:t>
            </a:r>
            <a:r>
              <a:rPr lang="en-US" dirty="0"/>
              <a:t>, HTTP request, HTTP </a:t>
            </a:r>
            <a:r>
              <a:rPr lang="en-US" dirty="0" smtClean="0"/>
              <a:t>response</a:t>
            </a:r>
            <a:endParaRPr lang="en-US" dirty="0"/>
          </a:p>
        </p:txBody>
      </p:sp>
      <p:sp>
        <p:nvSpPr>
          <p:cNvPr id="3" name="Content Placeholder 2"/>
          <p:cNvSpPr>
            <a:spLocks noGrp="1"/>
          </p:cNvSpPr>
          <p:nvPr>
            <p:ph idx="1"/>
          </p:nvPr>
        </p:nvSpPr>
        <p:spPr/>
        <p:txBody>
          <a:bodyPr/>
          <a:lstStyle/>
          <a:p>
            <a:pPr algn="just"/>
            <a:r>
              <a:rPr lang="en-US" dirty="0" smtClean="0">
                <a:latin typeface="Calibri (Body)"/>
              </a:rPr>
              <a:t>- Hypertext </a:t>
            </a:r>
            <a:r>
              <a:rPr lang="en-US" dirty="0">
                <a:latin typeface="Calibri (Body)"/>
              </a:rPr>
              <a:t>Transfer Protocol (Giao thức truyền </a:t>
            </a:r>
            <a:r>
              <a:rPr lang="en-US" dirty="0" err="1">
                <a:latin typeface="Calibri (Body)"/>
              </a:rPr>
              <a:t>siêu</a:t>
            </a:r>
            <a:r>
              <a:rPr lang="en-US" dirty="0">
                <a:latin typeface="Calibri (Body)"/>
              </a:rPr>
              <a:t> văn </a:t>
            </a:r>
            <a:r>
              <a:rPr lang="en-US" dirty="0" err="1">
                <a:latin typeface="Calibri (Body)"/>
              </a:rPr>
              <a:t>bản</a:t>
            </a:r>
            <a:r>
              <a:rPr lang="en-US" dirty="0">
                <a:latin typeface="Calibri (Body)"/>
              </a:rPr>
              <a:t>) </a:t>
            </a:r>
            <a:r>
              <a:rPr lang="en-US" dirty="0" err="1">
                <a:latin typeface="Calibri (Body)"/>
              </a:rPr>
              <a:t>là</a:t>
            </a:r>
            <a:r>
              <a:rPr lang="en-US" dirty="0">
                <a:latin typeface="Calibri (Body)"/>
              </a:rPr>
              <a:t> giao thức căn </a:t>
            </a:r>
            <a:r>
              <a:rPr lang="en-US" dirty="0" err="1">
                <a:latin typeface="Calibri (Body)"/>
              </a:rPr>
              <a:t>bản</a:t>
            </a:r>
            <a:r>
              <a:rPr lang="en-US" dirty="0">
                <a:latin typeface="Calibri (Body)"/>
              </a:rPr>
              <a:t> sử </a:t>
            </a:r>
            <a:r>
              <a:rPr lang="en-US" dirty="0" err="1">
                <a:latin typeface="Calibri (Body)"/>
              </a:rPr>
              <a:t>dụng</a:t>
            </a:r>
            <a:r>
              <a:rPr lang="en-US" dirty="0">
                <a:latin typeface="Calibri (Body)"/>
              </a:rPr>
              <a:t> trong việc </a:t>
            </a:r>
            <a:r>
              <a:rPr lang="en-US" dirty="0" err="1">
                <a:latin typeface="Calibri (Body)"/>
              </a:rPr>
              <a:t>trao</a:t>
            </a:r>
            <a:r>
              <a:rPr lang="en-US" dirty="0">
                <a:latin typeface="Calibri (Body)"/>
              </a:rPr>
              <a:t> đổi </a:t>
            </a:r>
            <a:r>
              <a:rPr lang="en-US" dirty="0" err="1">
                <a:latin typeface="Calibri (Body)"/>
              </a:rPr>
              <a:t>thông</a:t>
            </a:r>
            <a:r>
              <a:rPr lang="en-US" dirty="0">
                <a:latin typeface="Calibri (Body)"/>
              </a:rPr>
              <a:t> tin </a:t>
            </a:r>
            <a:r>
              <a:rPr lang="en-US" dirty="0" err="1">
                <a:latin typeface="Calibri (Body)"/>
              </a:rPr>
              <a:t>giữa</a:t>
            </a:r>
            <a:r>
              <a:rPr lang="en-US" dirty="0">
                <a:latin typeface="Calibri (Body)"/>
              </a:rPr>
              <a:t> máy </a:t>
            </a:r>
            <a:r>
              <a:rPr lang="en-US" dirty="0" err="1">
                <a:latin typeface="Calibri (Body)"/>
              </a:rPr>
              <a:t>khách</a:t>
            </a:r>
            <a:r>
              <a:rPr lang="en-US" dirty="0">
                <a:latin typeface="Calibri (Body)"/>
              </a:rPr>
              <a:t> và máy chủ web.</a:t>
            </a:r>
          </a:p>
          <a:p>
            <a:pPr algn="just"/>
            <a:r>
              <a:rPr lang="en-US" dirty="0" smtClean="0">
                <a:latin typeface="Calibri (Body)"/>
              </a:rPr>
              <a:t>- Giao </a:t>
            </a:r>
            <a:r>
              <a:rPr lang="en-US" dirty="0">
                <a:latin typeface="Calibri (Body)"/>
              </a:rPr>
              <a:t>thức tầng ứng </a:t>
            </a:r>
            <a:r>
              <a:rPr lang="en-US" dirty="0" err="1">
                <a:latin typeface="Calibri (Body)"/>
              </a:rPr>
              <a:t>dụng</a:t>
            </a:r>
            <a:r>
              <a:rPr lang="en-US" dirty="0">
                <a:latin typeface="Calibri (Body)"/>
              </a:rPr>
              <a:t> </a:t>
            </a:r>
            <a:r>
              <a:rPr lang="en-US" dirty="0" err="1">
                <a:latin typeface="Calibri (Body)"/>
              </a:rPr>
              <a:t>của</a:t>
            </a:r>
            <a:r>
              <a:rPr lang="en-US" dirty="0">
                <a:latin typeface="Calibri (Body)"/>
              </a:rPr>
              <a:t> Web.</a:t>
            </a:r>
          </a:p>
          <a:p>
            <a:pPr algn="just"/>
            <a:r>
              <a:rPr lang="en-US" dirty="0">
                <a:latin typeface="Calibri (Body)"/>
              </a:rPr>
              <a:t/>
            </a:r>
            <a:br>
              <a:rPr lang="en-US" dirty="0">
                <a:latin typeface="Calibri (Body)"/>
              </a:rPr>
            </a:br>
            <a:endParaRPr lang="en-US" dirty="0">
              <a:latin typeface="Calibri (Body)"/>
            </a:endParaRPr>
          </a:p>
        </p:txBody>
      </p:sp>
    </p:spTree>
    <p:extLst>
      <p:ext uri="{BB962C8B-B14F-4D97-AF65-F5344CB8AC3E}">
        <p14:creationId xmlns:p14="http://schemas.microsoft.com/office/powerpoint/2010/main" val="31668071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286603"/>
            <a:ext cx="11551921" cy="1450757"/>
          </a:xfrm>
        </p:spPr>
        <p:txBody>
          <a:bodyPr>
            <a:normAutofit/>
          </a:bodyPr>
          <a:lstStyle/>
          <a:p>
            <a:r>
              <a:rPr lang="en-US" dirty="0" smtClean="0"/>
              <a:t>HTTP</a:t>
            </a:r>
            <a:r>
              <a:rPr lang="en-US" dirty="0"/>
              <a:t>, HTTP request, HTTP </a:t>
            </a:r>
            <a:r>
              <a:rPr lang="en-US" dirty="0" smtClean="0"/>
              <a:t>response</a:t>
            </a:r>
            <a:endParaRPr lang="en-US" dirty="0"/>
          </a:p>
        </p:txBody>
      </p:sp>
      <p:sp>
        <p:nvSpPr>
          <p:cNvPr id="3" name="Content Placeholder 2"/>
          <p:cNvSpPr>
            <a:spLocks noGrp="1"/>
          </p:cNvSpPr>
          <p:nvPr>
            <p:ph idx="1"/>
          </p:nvPr>
        </p:nvSpPr>
        <p:spPr>
          <a:xfrm>
            <a:off x="1097280" y="1845734"/>
            <a:ext cx="5491089" cy="4023360"/>
          </a:xfrm>
        </p:spPr>
        <p:txBody>
          <a:bodyPr>
            <a:normAutofit/>
          </a:bodyPr>
          <a:lstStyle/>
          <a:p>
            <a:pPr algn="just"/>
            <a:r>
              <a:rPr lang="vi-VN" sz="2400" dirty="0">
                <a:latin typeface="Calibri (Body)"/>
              </a:rPr>
              <a:t>Mô hình </a:t>
            </a:r>
            <a:r>
              <a:rPr lang="vi-VN" sz="2400" b="1" dirty="0">
                <a:latin typeface="Calibri (Body)"/>
              </a:rPr>
              <a:t>client/server</a:t>
            </a:r>
            <a:endParaRPr lang="vi-VN" sz="2400" dirty="0">
              <a:latin typeface="Calibri (Body)"/>
            </a:endParaRPr>
          </a:p>
          <a:p>
            <a:pPr lvl="1" algn="just"/>
            <a:r>
              <a:rPr lang="vi-VN" sz="2000" dirty="0">
                <a:latin typeface="Calibri (Body)"/>
              </a:rPr>
              <a:t>Client: Trình </a:t>
            </a:r>
            <a:r>
              <a:rPr lang="vi-VN" sz="2000" dirty="0" smtClean="0">
                <a:latin typeface="Calibri (Body)"/>
              </a:rPr>
              <a:t>duyệt </a:t>
            </a:r>
            <a:r>
              <a:rPr lang="vi-VN" sz="2000" dirty="0">
                <a:latin typeface="Calibri (Body)"/>
              </a:rPr>
              <a:t>yêu cầu, </a:t>
            </a:r>
            <a:r>
              <a:rPr lang="vi-VN" sz="2000" dirty="0" smtClean="0">
                <a:latin typeface="Calibri (Body)"/>
              </a:rPr>
              <a:t>nhận </a:t>
            </a:r>
            <a:r>
              <a:rPr lang="vi-VN" sz="2000" dirty="0">
                <a:latin typeface="Calibri (Body)"/>
              </a:rPr>
              <a:t>và hiển thị các đối tượng Web.</a:t>
            </a:r>
          </a:p>
          <a:p>
            <a:pPr lvl="1" algn="just"/>
            <a:r>
              <a:rPr lang="vi-VN" sz="2000" dirty="0">
                <a:latin typeface="Calibri (Body)"/>
              </a:rPr>
              <a:t>Server: Máy chủ Web </a:t>
            </a:r>
            <a:r>
              <a:rPr lang="vi-VN" sz="2000" dirty="0" smtClean="0">
                <a:latin typeface="Calibri (Body)"/>
              </a:rPr>
              <a:t>các </a:t>
            </a:r>
            <a:r>
              <a:rPr lang="vi-VN" sz="2000" dirty="0">
                <a:latin typeface="Calibri (Body)"/>
              </a:rPr>
              <a:t>đối tượng đáp ứng theo yêu cầu.</a:t>
            </a:r>
          </a:p>
          <a:p>
            <a:pPr algn="just"/>
            <a:endParaRPr lang="en-US" sz="2400" dirty="0">
              <a:latin typeface="Calibri (Body)"/>
            </a:endParaRPr>
          </a:p>
        </p:txBody>
      </p:sp>
      <p:pic>
        <p:nvPicPr>
          <p:cNvPr id="1026" name="Picture 2" descr="https://3.bp.blogspot.com/-5LzAAr6VSWU/U51ZfCEka-I/AAAAAAAAAFg/yYxPUkzbok8/s1600/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5975" y="2238163"/>
            <a:ext cx="4068777" cy="3630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1797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286603"/>
            <a:ext cx="11551921" cy="1450757"/>
          </a:xfrm>
        </p:spPr>
        <p:txBody>
          <a:bodyPr>
            <a:normAutofit/>
          </a:bodyPr>
          <a:lstStyle/>
          <a:p>
            <a:r>
              <a:rPr lang="en-US" dirty="0" smtClean="0"/>
              <a:t>HTTP</a:t>
            </a:r>
            <a:r>
              <a:rPr lang="en-US" dirty="0"/>
              <a:t>, HTTP request, HTTP </a:t>
            </a:r>
            <a:r>
              <a:rPr lang="en-US" dirty="0" smtClean="0"/>
              <a:t>response</a:t>
            </a:r>
            <a:endParaRPr lang="en-US" dirty="0"/>
          </a:p>
        </p:txBody>
      </p:sp>
      <p:sp>
        <p:nvSpPr>
          <p:cNvPr id="3" name="Content Placeholder 2"/>
          <p:cNvSpPr>
            <a:spLocks noGrp="1"/>
          </p:cNvSpPr>
          <p:nvPr>
            <p:ph idx="1"/>
          </p:nvPr>
        </p:nvSpPr>
        <p:spPr/>
        <p:txBody>
          <a:bodyPr/>
          <a:lstStyle/>
          <a:p>
            <a:r>
              <a:rPr lang="vi-VN" sz="2400" dirty="0">
                <a:latin typeface="Calibri (Body)"/>
              </a:rPr>
              <a:t>HTTP sử dụng TCP</a:t>
            </a:r>
          </a:p>
          <a:p>
            <a:pPr lvl="1"/>
            <a:r>
              <a:rPr lang="vi-VN" sz="2000" dirty="0">
                <a:latin typeface="Calibri (Body)"/>
              </a:rPr>
              <a:t>Client khởi tạo kết nối TCP tới server port </a:t>
            </a:r>
            <a:r>
              <a:rPr lang="vi-VN" sz="2000" b="1" dirty="0">
                <a:latin typeface="Calibri (Body)"/>
              </a:rPr>
              <a:t>80</a:t>
            </a:r>
            <a:endParaRPr lang="vi-VN" sz="2000" dirty="0">
              <a:latin typeface="Calibri (Body)"/>
            </a:endParaRPr>
          </a:p>
          <a:p>
            <a:pPr lvl="1"/>
            <a:r>
              <a:rPr lang="vi-VN" sz="2000" dirty="0">
                <a:latin typeface="Calibri (Body)"/>
              </a:rPr>
              <a:t>Server chấp nhận kết nối TCP từ client</a:t>
            </a:r>
          </a:p>
          <a:p>
            <a:pPr lvl="1"/>
            <a:r>
              <a:rPr lang="vi-VN" sz="2000" dirty="0">
                <a:latin typeface="Calibri (Body)"/>
              </a:rPr>
              <a:t>Thông điệp HTTP được trao đổi giữa trình duyệt (HTTP client) và máy chủ Web (HTTP server)</a:t>
            </a:r>
          </a:p>
          <a:p>
            <a:endParaRPr lang="en-US" dirty="0">
              <a:latin typeface="Calibri (Body)"/>
            </a:endParaRPr>
          </a:p>
        </p:txBody>
      </p:sp>
    </p:spTree>
    <p:extLst>
      <p:ext uri="{BB962C8B-B14F-4D97-AF65-F5344CB8AC3E}">
        <p14:creationId xmlns:p14="http://schemas.microsoft.com/office/powerpoint/2010/main" val="27469346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286603"/>
            <a:ext cx="11551921" cy="1450757"/>
          </a:xfrm>
        </p:spPr>
        <p:txBody>
          <a:bodyPr>
            <a:normAutofit/>
          </a:bodyPr>
          <a:lstStyle/>
          <a:p>
            <a:r>
              <a:rPr lang="en-US" dirty="0" smtClean="0"/>
              <a:t>HTTP</a:t>
            </a:r>
            <a:r>
              <a:rPr lang="en-US" dirty="0"/>
              <a:t>, HTTP request, HTTP </a:t>
            </a:r>
            <a:r>
              <a:rPr lang="en-US" dirty="0" smtClean="0"/>
              <a:t>response</a:t>
            </a:r>
            <a:endParaRPr lang="en-US" dirty="0"/>
          </a:p>
        </p:txBody>
      </p:sp>
      <p:sp>
        <p:nvSpPr>
          <p:cNvPr id="3" name="Content Placeholder 2"/>
          <p:cNvSpPr>
            <a:spLocks noGrp="1"/>
          </p:cNvSpPr>
          <p:nvPr>
            <p:ph idx="1"/>
          </p:nvPr>
        </p:nvSpPr>
        <p:spPr/>
        <p:txBody>
          <a:bodyPr>
            <a:normAutofit/>
          </a:bodyPr>
          <a:lstStyle/>
          <a:p>
            <a:r>
              <a:rPr lang="en-US" sz="2400" b="1" dirty="0">
                <a:latin typeface="Calibri (Body)"/>
              </a:rPr>
              <a:t>Kết nối HTTP</a:t>
            </a:r>
            <a:endParaRPr lang="en-US" sz="2400" dirty="0">
              <a:latin typeface="Calibri (Body)"/>
            </a:endParaRPr>
          </a:p>
          <a:p>
            <a:r>
              <a:rPr lang="en-US" sz="2400" dirty="0">
                <a:latin typeface="Calibri (Body)"/>
              </a:rPr>
              <a:t>Có 2 loại </a:t>
            </a:r>
            <a:r>
              <a:rPr lang="en-US" sz="2400" dirty="0" err="1">
                <a:latin typeface="Calibri (Body)"/>
              </a:rPr>
              <a:t>kết</a:t>
            </a:r>
            <a:r>
              <a:rPr lang="en-US" sz="2400" dirty="0">
                <a:latin typeface="Calibri (Body)"/>
              </a:rPr>
              <a:t> nối </a:t>
            </a:r>
            <a:r>
              <a:rPr lang="en-US" sz="2400" b="1" dirty="0">
                <a:latin typeface="Calibri (Body)"/>
              </a:rPr>
              <a:t>HTTP</a:t>
            </a:r>
            <a:r>
              <a:rPr lang="en-US" sz="2400" dirty="0">
                <a:latin typeface="Calibri (Body)"/>
              </a:rPr>
              <a:t>:</a:t>
            </a:r>
          </a:p>
          <a:p>
            <a:pPr lvl="1"/>
            <a:r>
              <a:rPr lang="en-US" sz="2000" dirty="0">
                <a:latin typeface="Calibri (Body)"/>
              </a:rPr>
              <a:t>Kết nối không </a:t>
            </a:r>
            <a:r>
              <a:rPr lang="en-US" sz="2000" dirty="0" err="1">
                <a:latin typeface="Calibri (Body)"/>
              </a:rPr>
              <a:t>bền</a:t>
            </a:r>
            <a:r>
              <a:rPr lang="en-US" sz="2000" dirty="0">
                <a:latin typeface="Calibri (Body)"/>
              </a:rPr>
              <a:t> </a:t>
            </a:r>
            <a:r>
              <a:rPr lang="en-US" sz="2000" dirty="0" err="1">
                <a:latin typeface="Calibri (Body)"/>
              </a:rPr>
              <a:t>vững</a:t>
            </a:r>
            <a:endParaRPr lang="en-US" sz="2000" dirty="0">
              <a:latin typeface="Calibri (Body)"/>
            </a:endParaRPr>
          </a:p>
          <a:p>
            <a:pPr lvl="1"/>
            <a:r>
              <a:rPr lang="en-US" sz="2000" dirty="0">
                <a:latin typeface="Calibri (Body)"/>
              </a:rPr>
              <a:t>Kết nối </a:t>
            </a:r>
            <a:r>
              <a:rPr lang="en-US" sz="2000" dirty="0" err="1">
                <a:latin typeface="Calibri (Body)"/>
              </a:rPr>
              <a:t>bền</a:t>
            </a:r>
            <a:r>
              <a:rPr lang="en-US" sz="2000" dirty="0">
                <a:latin typeface="Calibri (Body)"/>
              </a:rPr>
              <a:t> </a:t>
            </a:r>
            <a:r>
              <a:rPr lang="en-US" sz="2000" dirty="0" err="1">
                <a:latin typeface="Calibri (Body)"/>
              </a:rPr>
              <a:t>vững</a:t>
            </a:r>
            <a:endParaRPr lang="en-US" sz="2000" dirty="0">
              <a:latin typeface="Calibri (Body)"/>
            </a:endParaRPr>
          </a:p>
        </p:txBody>
      </p:sp>
    </p:spTree>
    <p:extLst>
      <p:ext uri="{BB962C8B-B14F-4D97-AF65-F5344CB8AC3E}">
        <p14:creationId xmlns:p14="http://schemas.microsoft.com/office/powerpoint/2010/main" val="9194614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286603"/>
            <a:ext cx="11551921" cy="1450757"/>
          </a:xfrm>
        </p:spPr>
        <p:txBody>
          <a:bodyPr>
            <a:normAutofit/>
          </a:bodyPr>
          <a:lstStyle/>
          <a:p>
            <a:r>
              <a:rPr lang="en-US" dirty="0" smtClean="0"/>
              <a:t>HTTP</a:t>
            </a:r>
            <a:r>
              <a:rPr lang="en-US" dirty="0"/>
              <a:t>, HTTP request, HTTP </a:t>
            </a:r>
            <a:r>
              <a:rPr lang="en-US" dirty="0" smtClean="0"/>
              <a:t>response</a:t>
            </a:r>
            <a:endParaRPr lang="en-US" dirty="0"/>
          </a:p>
        </p:txBody>
      </p:sp>
      <p:sp>
        <p:nvSpPr>
          <p:cNvPr id="3" name="Content Placeholder 2"/>
          <p:cNvSpPr>
            <a:spLocks noGrp="1"/>
          </p:cNvSpPr>
          <p:nvPr>
            <p:ph idx="1"/>
          </p:nvPr>
        </p:nvSpPr>
        <p:spPr>
          <a:xfrm>
            <a:off x="1097280" y="1845734"/>
            <a:ext cx="4930987" cy="4023360"/>
          </a:xfrm>
        </p:spPr>
        <p:txBody>
          <a:bodyPr>
            <a:normAutofit/>
          </a:bodyPr>
          <a:lstStyle/>
          <a:p>
            <a:r>
              <a:rPr lang="en-US" sz="2400" b="1" dirty="0">
                <a:latin typeface="Calibri (Body)"/>
              </a:rPr>
              <a:t>Kết </a:t>
            </a:r>
            <a:r>
              <a:rPr lang="en-US" sz="2400" b="1" dirty="0" smtClean="0">
                <a:latin typeface="Calibri (Body)"/>
              </a:rPr>
              <a:t>nối </a:t>
            </a:r>
            <a:r>
              <a:rPr lang="en-US" sz="2400" b="1" dirty="0">
                <a:latin typeface="Calibri (Body)"/>
              </a:rPr>
              <a:t>không </a:t>
            </a:r>
            <a:r>
              <a:rPr lang="en-US" sz="2400" b="1" dirty="0" err="1">
                <a:latin typeface="Calibri (Body)"/>
              </a:rPr>
              <a:t>bền</a:t>
            </a:r>
            <a:r>
              <a:rPr lang="en-US" sz="2400" b="1" dirty="0">
                <a:latin typeface="Calibri (Body)"/>
              </a:rPr>
              <a:t> </a:t>
            </a:r>
            <a:r>
              <a:rPr lang="en-US" sz="2400" b="1" dirty="0" err="1" smtClean="0">
                <a:latin typeface="Calibri (Body)"/>
              </a:rPr>
              <a:t>vững</a:t>
            </a:r>
            <a:endParaRPr lang="en-US" sz="2400" b="1" dirty="0" smtClean="0">
              <a:latin typeface="Calibri (Body)"/>
            </a:endParaRPr>
          </a:p>
          <a:p>
            <a:r>
              <a:rPr lang="en-US" dirty="0" smtClean="0">
                <a:latin typeface="Calibri (Body)"/>
              </a:rPr>
              <a:t>- </a:t>
            </a:r>
            <a:r>
              <a:rPr lang="vi-VN" dirty="0" smtClean="0">
                <a:latin typeface="Calibri (Body)"/>
              </a:rPr>
              <a:t>Trong </a:t>
            </a:r>
            <a:r>
              <a:rPr lang="vi-VN" dirty="0">
                <a:latin typeface="Calibri (Body)"/>
              </a:rPr>
              <a:t>kết nối không bền vững, mỗi yêu cầu HTTP (request) và phản hồi HTTP (response) được thực hiện trên một kết nối riêng </a:t>
            </a:r>
            <a:r>
              <a:rPr lang="vi-VN" dirty="0" smtClean="0">
                <a:latin typeface="Calibri (Body)"/>
              </a:rPr>
              <a:t>biệt.</a:t>
            </a:r>
            <a:endParaRPr lang="en-US" dirty="0">
              <a:latin typeface="Calibri (Body)"/>
            </a:endParaRPr>
          </a:p>
          <a:p>
            <a:r>
              <a:rPr lang="en-US" dirty="0" smtClean="0">
                <a:latin typeface="Calibri (Body)"/>
              </a:rPr>
              <a:t>- </a:t>
            </a:r>
            <a:r>
              <a:rPr lang="vi-VN" dirty="0" smtClean="0">
                <a:latin typeface="Calibri (Body)"/>
              </a:rPr>
              <a:t>Sau </a:t>
            </a:r>
            <a:r>
              <a:rPr lang="vi-VN" dirty="0">
                <a:latin typeface="Calibri (Body)"/>
              </a:rPr>
              <a:t>khi hoàn thành một yêu cầu và phản hồi, kết nối bị đóng lại. Điều này có nghĩa rằng mỗi yêu cầu yêu cầu một kết nối mới, và việc thiết lập và đóng kết nối này có </a:t>
            </a:r>
            <a:r>
              <a:rPr lang="vi-VN" dirty="0" smtClean="0">
                <a:latin typeface="Calibri (Body)"/>
              </a:rPr>
              <a:t>thể</a:t>
            </a:r>
            <a:r>
              <a:rPr lang="en-US" dirty="0" smtClean="0">
                <a:latin typeface="Calibri (Body)"/>
              </a:rPr>
              <a:t> </a:t>
            </a:r>
            <a:r>
              <a:rPr lang="vi-VN" dirty="0" smtClean="0">
                <a:latin typeface="Calibri (Body)"/>
              </a:rPr>
              <a:t>làm </a:t>
            </a:r>
            <a:r>
              <a:rPr lang="vi-VN" dirty="0">
                <a:latin typeface="Calibri (Body)"/>
              </a:rPr>
              <a:t>chậm quá trình truyền tải dữ liệu.</a:t>
            </a:r>
            <a:endParaRPr lang="en-US" sz="2400" dirty="0">
              <a:latin typeface="Calibri (Body)"/>
            </a:endParaRPr>
          </a:p>
        </p:txBody>
      </p:sp>
      <p:pic>
        <p:nvPicPr>
          <p:cNvPr id="2050" name="Picture 2" descr="markdow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0705" y="1947782"/>
            <a:ext cx="4912362" cy="3819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53265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286603"/>
            <a:ext cx="11551921" cy="1450757"/>
          </a:xfrm>
        </p:spPr>
        <p:txBody>
          <a:bodyPr>
            <a:normAutofit/>
          </a:bodyPr>
          <a:lstStyle/>
          <a:p>
            <a:r>
              <a:rPr lang="en-US" dirty="0" smtClean="0"/>
              <a:t>HTTP</a:t>
            </a:r>
            <a:r>
              <a:rPr lang="en-US" dirty="0"/>
              <a:t>, HTTP request, HTTP </a:t>
            </a:r>
            <a:r>
              <a:rPr lang="en-US" dirty="0" smtClean="0"/>
              <a:t>response</a:t>
            </a:r>
            <a:endParaRPr lang="en-US" dirty="0"/>
          </a:p>
        </p:txBody>
      </p:sp>
      <p:sp>
        <p:nvSpPr>
          <p:cNvPr id="3" name="Content Placeholder 2"/>
          <p:cNvSpPr>
            <a:spLocks noGrp="1"/>
          </p:cNvSpPr>
          <p:nvPr>
            <p:ph idx="1"/>
          </p:nvPr>
        </p:nvSpPr>
        <p:spPr>
          <a:xfrm>
            <a:off x="1097280" y="1845734"/>
            <a:ext cx="10180320" cy="4023360"/>
          </a:xfrm>
        </p:spPr>
        <p:txBody>
          <a:bodyPr>
            <a:normAutofit/>
          </a:bodyPr>
          <a:lstStyle/>
          <a:p>
            <a:r>
              <a:rPr lang="en-US" sz="2400" b="1" dirty="0">
                <a:latin typeface="Calibri (Body)"/>
              </a:rPr>
              <a:t>Kết nối </a:t>
            </a:r>
            <a:r>
              <a:rPr lang="en-US" sz="2400" b="1" dirty="0" err="1">
                <a:latin typeface="Calibri (Body)"/>
              </a:rPr>
              <a:t>bền</a:t>
            </a:r>
            <a:r>
              <a:rPr lang="en-US" sz="2400" b="1" dirty="0">
                <a:latin typeface="Calibri (Body)"/>
              </a:rPr>
              <a:t> </a:t>
            </a:r>
            <a:r>
              <a:rPr lang="en-US" sz="2400" b="1" dirty="0" err="1" smtClean="0">
                <a:latin typeface="Calibri (Body)"/>
              </a:rPr>
              <a:t>vững</a:t>
            </a:r>
            <a:endParaRPr lang="en-US" sz="2400" b="1" dirty="0" smtClean="0">
              <a:latin typeface="Calibri (Body)"/>
            </a:endParaRPr>
          </a:p>
          <a:p>
            <a:r>
              <a:rPr lang="en-US" dirty="0" smtClean="0">
                <a:latin typeface="Calibri (Body)"/>
              </a:rPr>
              <a:t>- </a:t>
            </a:r>
            <a:r>
              <a:rPr lang="vi-VN" dirty="0" smtClean="0">
                <a:latin typeface="Calibri (Body)"/>
              </a:rPr>
              <a:t>Server </a:t>
            </a:r>
            <a:r>
              <a:rPr lang="vi-VN" dirty="0">
                <a:latin typeface="Calibri (Body)"/>
              </a:rPr>
              <a:t>để mở kết nối sau khi gửi một response</a:t>
            </a:r>
          </a:p>
          <a:p>
            <a:r>
              <a:rPr lang="en-US" dirty="0" smtClean="0">
                <a:latin typeface="Calibri (Body)"/>
              </a:rPr>
              <a:t>- </a:t>
            </a:r>
            <a:r>
              <a:rPr lang="vi-VN" dirty="0" smtClean="0">
                <a:latin typeface="Calibri (Body)"/>
              </a:rPr>
              <a:t>Chuỗi </a:t>
            </a:r>
            <a:r>
              <a:rPr lang="vi-VN" dirty="0">
                <a:latin typeface="Calibri (Body)"/>
              </a:rPr>
              <a:t>các thông điệp HTTP </a:t>
            </a:r>
            <a:r>
              <a:rPr lang="vi-VN" dirty="0" smtClean="0">
                <a:latin typeface="Calibri (Body)"/>
              </a:rPr>
              <a:t>t</a:t>
            </a:r>
            <a:r>
              <a:rPr lang="en-US" dirty="0" err="1" smtClean="0">
                <a:latin typeface="Calibri (Body)"/>
              </a:rPr>
              <a:t>i</a:t>
            </a:r>
            <a:r>
              <a:rPr lang="vi-VN" dirty="0" smtClean="0">
                <a:latin typeface="Calibri (Body)"/>
              </a:rPr>
              <a:t>ếp </a:t>
            </a:r>
            <a:r>
              <a:rPr lang="vi-VN" dirty="0">
                <a:latin typeface="Calibri (Body)"/>
              </a:rPr>
              <a:t>theo giữa cùng client/server sẽ được gửi thông qua kết nối mở này</a:t>
            </a:r>
          </a:p>
          <a:p>
            <a:r>
              <a:rPr lang="en-US" dirty="0" smtClean="0">
                <a:latin typeface="Calibri (Body)"/>
              </a:rPr>
              <a:t>- </a:t>
            </a:r>
            <a:r>
              <a:rPr lang="vi-VN" dirty="0" smtClean="0">
                <a:latin typeface="Calibri (Body)"/>
              </a:rPr>
              <a:t>Client </a:t>
            </a:r>
            <a:r>
              <a:rPr lang="vi-VN" dirty="0">
                <a:latin typeface="Calibri (Body)"/>
              </a:rPr>
              <a:t>gửi yêu cầu ngay sau khi gặp một đối tượng được tham chiếu</a:t>
            </a:r>
          </a:p>
          <a:p>
            <a:r>
              <a:rPr lang="en-US" dirty="0" smtClean="0">
                <a:latin typeface="Calibri (Body)"/>
              </a:rPr>
              <a:t>- </a:t>
            </a:r>
            <a:r>
              <a:rPr lang="vi-VN" dirty="0" smtClean="0">
                <a:latin typeface="Calibri (Body)"/>
              </a:rPr>
              <a:t>Ít </a:t>
            </a:r>
            <a:r>
              <a:rPr lang="vi-VN" dirty="0">
                <a:latin typeface="Calibri (Body)"/>
              </a:rPr>
              <a:t>nhất là một RTT cho tất cả các đối tượng được tham chiếu</a:t>
            </a:r>
          </a:p>
          <a:p>
            <a:endParaRPr lang="en-US" dirty="0">
              <a:latin typeface="Calibri (Body)"/>
            </a:endParaRPr>
          </a:p>
        </p:txBody>
      </p:sp>
    </p:spTree>
    <p:extLst>
      <p:ext uri="{BB962C8B-B14F-4D97-AF65-F5344CB8AC3E}">
        <p14:creationId xmlns:p14="http://schemas.microsoft.com/office/powerpoint/2010/main" val="7555047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286603"/>
            <a:ext cx="11551921" cy="1450757"/>
          </a:xfrm>
        </p:spPr>
        <p:txBody>
          <a:bodyPr>
            <a:normAutofit/>
          </a:bodyPr>
          <a:lstStyle/>
          <a:p>
            <a:r>
              <a:rPr lang="en-US" dirty="0" smtClean="0"/>
              <a:t>HTTP</a:t>
            </a:r>
            <a:r>
              <a:rPr lang="en-US" dirty="0"/>
              <a:t>, HTTP request, HTTP </a:t>
            </a:r>
            <a:r>
              <a:rPr lang="en-US" dirty="0" smtClean="0"/>
              <a:t>response</a:t>
            </a:r>
            <a:endParaRPr lang="en-US" dirty="0"/>
          </a:p>
        </p:txBody>
      </p:sp>
      <p:sp>
        <p:nvSpPr>
          <p:cNvPr id="3" name="Content Placeholder 2"/>
          <p:cNvSpPr>
            <a:spLocks noGrp="1"/>
          </p:cNvSpPr>
          <p:nvPr>
            <p:ph idx="1"/>
          </p:nvPr>
        </p:nvSpPr>
        <p:spPr/>
        <p:txBody>
          <a:bodyPr/>
          <a:lstStyle/>
          <a:p>
            <a:r>
              <a:rPr lang="en-US" sz="2400" b="1" dirty="0" err="1">
                <a:latin typeface="Calibri (Body)"/>
              </a:rPr>
              <a:t>Thông</a:t>
            </a:r>
            <a:r>
              <a:rPr lang="en-US" sz="2400" b="1" dirty="0">
                <a:latin typeface="Calibri (Body)"/>
              </a:rPr>
              <a:t> </a:t>
            </a:r>
            <a:r>
              <a:rPr lang="en-US" sz="2400" b="1" dirty="0" err="1">
                <a:latin typeface="Calibri (Body)"/>
              </a:rPr>
              <a:t>điệp</a:t>
            </a:r>
            <a:r>
              <a:rPr lang="en-US" sz="2400" b="1" dirty="0">
                <a:latin typeface="Calibri (Body)"/>
              </a:rPr>
              <a:t> HTTP</a:t>
            </a:r>
            <a:endParaRPr lang="en-US" sz="2400" dirty="0">
              <a:latin typeface="Calibri (Body)"/>
            </a:endParaRPr>
          </a:p>
          <a:p>
            <a:r>
              <a:rPr lang="en-US" dirty="0">
                <a:latin typeface="Calibri (Body)"/>
              </a:rPr>
              <a:t>Có 2 </a:t>
            </a:r>
            <a:r>
              <a:rPr lang="en-US" dirty="0" err="1">
                <a:latin typeface="Calibri (Body)"/>
              </a:rPr>
              <a:t>dạng</a:t>
            </a:r>
            <a:r>
              <a:rPr lang="en-US" dirty="0">
                <a:latin typeface="Calibri (Body)"/>
              </a:rPr>
              <a:t> </a:t>
            </a:r>
            <a:r>
              <a:rPr lang="en-US" dirty="0" err="1">
                <a:latin typeface="Calibri (Body)"/>
              </a:rPr>
              <a:t>thông</a:t>
            </a:r>
            <a:r>
              <a:rPr lang="en-US" dirty="0">
                <a:latin typeface="Calibri (Body)"/>
              </a:rPr>
              <a:t> </a:t>
            </a:r>
            <a:r>
              <a:rPr lang="en-US" dirty="0" err="1">
                <a:latin typeface="Calibri (Body)"/>
              </a:rPr>
              <a:t>điệp</a:t>
            </a:r>
            <a:r>
              <a:rPr lang="en-US" dirty="0">
                <a:latin typeface="Calibri (Body)"/>
              </a:rPr>
              <a:t>:</a:t>
            </a:r>
          </a:p>
          <a:p>
            <a:r>
              <a:rPr lang="en-US" dirty="0" smtClean="0">
                <a:latin typeface="Calibri (Body)"/>
              </a:rPr>
              <a:t>- </a:t>
            </a:r>
            <a:r>
              <a:rPr lang="en-US" dirty="0" err="1" smtClean="0">
                <a:latin typeface="Calibri (Body)"/>
              </a:rPr>
              <a:t>Thông</a:t>
            </a:r>
            <a:r>
              <a:rPr lang="en-US" dirty="0" smtClean="0">
                <a:latin typeface="Calibri (Body)"/>
              </a:rPr>
              <a:t> </a:t>
            </a:r>
            <a:r>
              <a:rPr lang="en-US" dirty="0" err="1">
                <a:latin typeface="Calibri (Body)"/>
              </a:rPr>
              <a:t>điệp</a:t>
            </a:r>
            <a:r>
              <a:rPr lang="en-US" dirty="0">
                <a:latin typeface="Calibri (Body)"/>
              </a:rPr>
              <a:t> HTTP </a:t>
            </a:r>
            <a:r>
              <a:rPr lang="en-US" dirty="0" smtClean="0">
                <a:latin typeface="Calibri (Body)"/>
              </a:rPr>
              <a:t>request </a:t>
            </a:r>
          </a:p>
          <a:p>
            <a:r>
              <a:rPr lang="en-US" dirty="0" smtClean="0">
                <a:latin typeface="Calibri (Body)"/>
              </a:rPr>
              <a:t>- </a:t>
            </a:r>
            <a:r>
              <a:rPr lang="en-US" dirty="0" err="1" smtClean="0">
                <a:latin typeface="Calibri (Body)"/>
              </a:rPr>
              <a:t>Thông</a:t>
            </a:r>
            <a:r>
              <a:rPr lang="en-US" dirty="0" smtClean="0">
                <a:latin typeface="Calibri (Body)"/>
              </a:rPr>
              <a:t> </a:t>
            </a:r>
            <a:r>
              <a:rPr lang="en-US" dirty="0" err="1">
                <a:latin typeface="Calibri (Body)"/>
              </a:rPr>
              <a:t>điệp</a:t>
            </a:r>
            <a:r>
              <a:rPr lang="en-US" dirty="0">
                <a:latin typeface="Calibri (Body)"/>
              </a:rPr>
              <a:t> HTTP </a:t>
            </a:r>
            <a:r>
              <a:rPr lang="en-US" dirty="0" smtClean="0">
                <a:latin typeface="Calibri (Body)"/>
              </a:rPr>
              <a:t>response</a:t>
            </a:r>
            <a:endParaRPr lang="en-US" dirty="0">
              <a:latin typeface="Calibri (Body)"/>
            </a:endParaRPr>
          </a:p>
        </p:txBody>
      </p:sp>
    </p:spTree>
    <p:extLst>
      <p:ext uri="{BB962C8B-B14F-4D97-AF65-F5344CB8AC3E}">
        <p14:creationId xmlns:p14="http://schemas.microsoft.com/office/powerpoint/2010/main" val="259239795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99</TotalTime>
  <Words>1650</Words>
  <Application>Microsoft Office PowerPoint</Application>
  <PresentationFormat>Widescreen</PresentationFormat>
  <Paragraphs>132</Paragraphs>
  <Slides>20</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(Body)</vt:lpstr>
      <vt:lpstr>Calibri Light</vt:lpstr>
      <vt:lpstr>Retrospect</vt:lpstr>
      <vt:lpstr>HTTP/ HTTPS</vt:lpstr>
      <vt:lpstr>Content</vt:lpstr>
      <vt:lpstr>HTTP, HTTP request, HTTP response</vt:lpstr>
      <vt:lpstr>HTTP, HTTP request, HTTP response</vt:lpstr>
      <vt:lpstr>HTTP, HTTP request, HTTP response</vt:lpstr>
      <vt:lpstr>HTTP, HTTP request, HTTP response</vt:lpstr>
      <vt:lpstr>HTTP, HTTP request, HTTP response</vt:lpstr>
      <vt:lpstr>HTTP, HTTP request, HTTP response</vt:lpstr>
      <vt:lpstr>HTTP, HTTP request, HTTP response</vt:lpstr>
      <vt:lpstr>HTTP request</vt:lpstr>
      <vt:lpstr>HTTP request</vt:lpstr>
      <vt:lpstr>HTTP request</vt:lpstr>
      <vt:lpstr>HTTP request</vt:lpstr>
      <vt:lpstr>HTTP response</vt:lpstr>
      <vt:lpstr>HTTP response</vt:lpstr>
      <vt:lpstr>HTTP response</vt:lpstr>
      <vt:lpstr>HTTP response</vt:lpstr>
      <vt:lpstr>Cookies</vt:lpstr>
      <vt:lpstr>Caching</vt:lpstr>
      <vt:lpstr>Web caches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 HTTPS</dc:title>
  <dc:creator>NGUYEN THI UOC D20CN10</dc:creator>
  <cp:lastModifiedBy>NGUYEN THI UOC D20CN10</cp:lastModifiedBy>
  <cp:revision>81</cp:revision>
  <dcterms:created xsi:type="dcterms:W3CDTF">2023-09-01T11:36:47Z</dcterms:created>
  <dcterms:modified xsi:type="dcterms:W3CDTF">2023-09-01T13:19:58Z</dcterms:modified>
</cp:coreProperties>
</file>