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76" r:id="rId5"/>
    <p:sldId id="260" r:id="rId6"/>
    <p:sldId id="274" r:id="rId7"/>
    <p:sldId id="275" r:id="rId8"/>
    <p:sldId id="261" r:id="rId9"/>
    <p:sldId id="259" r:id="rId10"/>
    <p:sldId id="279"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1995" autoAdjust="0"/>
  </p:normalViewPr>
  <p:slideViewPr>
    <p:cSldViewPr snapToGrid="0">
      <p:cViewPr>
        <p:scale>
          <a:sx n="100" d="100"/>
          <a:sy n="100" d="100"/>
        </p:scale>
        <p:origin x="14" y="-22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9E2FF-D122-443B-B75F-7569223BF4DC}"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FE2BE-A231-48F1-A2D5-15A0FD3641D4}" type="slidenum">
              <a:rPr lang="en-US" smtClean="0"/>
              <a:t>‹#›</a:t>
            </a:fld>
            <a:endParaRPr lang="en-US"/>
          </a:p>
        </p:txBody>
      </p:sp>
    </p:spTree>
    <p:extLst>
      <p:ext uri="{BB962C8B-B14F-4D97-AF65-F5344CB8AC3E}">
        <p14:creationId xmlns:p14="http://schemas.microsoft.com/office/powerpoint/2010/main" val="920255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FE2BE-A231-48F1-A2D5-15A0FD3641D4}" type="slidenum">
              <a:rPr lang="en-US" smtClean="0"/>
              <a:t>5</a:t>
            </a:fld>
            <a:endParaRPr lang="en-US"/>
          </a:p>
        </p:txBody>
      </p:sp>
    </p:spTree>
    <p:extLst>
      <p:ext uri="{BB962C8B-B14F-4D97-AF65-F5344CB8AC3E}">
        <p14:creationId xmlns:p14="http://schemas.microsoft.com/office/powerpoint/2010/main" val="3811112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FE2BE-A231-48F1-A2D5-15A0FD3641D4}" type="slidenum">
              <a:rPr lang="en-US" smtClean="0"/>
              <a:t>8</a:t>
            </a:fld>
            <a:endParaRPr lang="en-US"/>
          </a:p>
        </p:txBody>
      </p:sp>
    </p:spTree>
    <p:extLst>
      <p:ext uri="{BB962C8B-B14F-4D97-AF65-F5344CB8AC3E}">
        <p14:creationId xmlns:p14="http://schemas.microsoft.com/office/powerpoint/2010/main" val="129874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182099-C9CC-4198-8ECB-AF064AD07E25}"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F24FD-B78F-42ED-93D1-570AAFB304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214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182099-C9CC-4198-8ECB-AF064AD07E25}"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F24FD-B78F-42ED-93D1-570AAFB30484}" type="slidenum">
              <a:rPr lang="en-US" smtClean="0"/>
              <a:t>‹#›</a:t>
            </a:fld>
            <a:endParaRPr lang="en-US"/>
          </a:p>
        </p:txBody>
      </p:sp>
    </p:spTree>
    <p:extLst>
      <p:ext uri="{BB962C8B-B14F-4D97-AF65-F5344CB8AC3E}">
        <p14:creationId xmlns:p14="http://schemas.microsoft.com/office/powerpoint/2010/main" val="372087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182099-C9CC-4198-8ECB-AF064AD07E25}"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F24FD-B78F-42ED-93D1-570AAFB30484}" type="slidenum">
              <a:rPr lang="en-US" smtClean="0"/>
              <a:t>‹#›</a:t>
            </a:fld>
            <a:endParaRPr lang="en-US"/>
          </a:p>
        </p:txBody>
      </p:sp>
    </p:spTree>
    <p:extLst>
      <p:ext uri="{BB962C8B-B14F-4D97-AF65-F5344CB8AC3E}">
        <p14:creationId xmlns:p14="http://schemas.microsoft.com/office/powerpoint/2010/main" val="406291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182099-C9CC-4198-8ECB-AF064AD07E25}"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F24FD-B78F-42ED-93D1-570AAFB30484}" type="slidenum">
              <a:rPr lang="en-US" smtClean="0"/>
              <a:t>‹#›</a:t>
            </a:fld>
            <a:endParaRPr lang="en-US"/>
          </a:p>
        </p:txBody>
      </p:sp>
    </p:spTree>
    <p:extLst>
      <p:ext uri="{BB962C8B-B14F-4D97-AF65-F5344CB8AC3E}">
        <p14:creationId xmlns:p14="http://schemas.microsoft.com/office/powerpoint/2010/main" val="109312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182099-C9CC-4198-8ECB-AF064AD07E25}"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F24FD-B78F-42ED-93D1-570AAFB304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78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182099-C9CC-4198-8ECB-AF064AD07E25}"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F24FD-B78F-42ED-93D1-570AAFB30484}" type="slidenum">
              <a:rPr lang="en-US" smtClean="0"/>
              <a:t>‹#›</a:t>
            </a:fld>
            <a:endParaRPr lang="en-US"/>
          </a:p>
        </p:txBody>
      </p:sp>
    </p:spTree>
    <p:extLst>
      <p:ext uri="{BB962C8B-B14F-4D97-AF65-F5344CB8AC3E}">
        <p14:creationId xmlns:p14="http://schemas.microsoft.com/office/powerpoint/2010/main" val="383734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182099-C9CC-4198-8ECB-AF064AD07E25}"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F24FD-B78F-42ED-93D1-570AAFB30484}" type="slidenum">
              <a:rPr lang="en-US" smtClean="0"/>
              <a:t>‹#›</a:t>
            </a:fld>
            <a:endParaRPr lang="en-US"/>
          </a:p>
        </p:txBody>
      </p:sp>
    </p:spTree>
    <p:extLst>
      <p:ext uri="{BB962C8B-B14F-4D97-AF65-F5344CB8AC3E}">
        <p14:creationId xmlns:p14="http://schemas.microsoft.com/office/powerpoint/2010/main" val="284511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182099-C9CC-4198-8ECB-AF064AD07E25}"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F24FD-B78F-42ED-93D1-570AAFB30484}" type="slidenum">
              <a:rPr lang="en-US" smtClean="0"/>
              <a:t>‹#›</a:t>
            </a:fld>
            <a:endParaRPr lang="en-US"/>
          </a:p>
        </p:txBody>
      </p:sp>
    </p:spTree>
    <p:extLst>
      <p:ext uri="{BB962C8B-B14F-4D97-AF65-F5344CB8AC3E}">
        <p14:creationId xmlns:p14="http://schemas.microsoft.com/office/powerpoint/2010/main" val="195282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6182099-C9CC-4198-8ECB-AF064AD07E25}" type="datetimeFigureOut">
              <a:rPr lang="en-US" smtClean="0"/>
              <a:t>10/6/2023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19F24FD-B78F-42ED-93D1-570AAFB30484}" type="slidenum">
              <a:rPr lang="en-US" smtClean="0"/>
              <a:t>‹#›</a:t>
            </a:fld>
            <a:endParaRPr lang="en-US"/>
          </a:p>
        </p:txBody>
      </p:sp>
    </p:spTree>
    <p:extLst>
      <p:ext uri="{BB962C8B-B14F-4D97-AF65-F5344CB8AC3E}">
        <p14:creationId xmlns:p14="http://schemas.microsoft.com/office/powerpoint/2010/main" val="163982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182099-C9CC-4198-8ECB-AF064AD07E25}" type="datetimeFigureOut">
              <a:rPr lang="en-US" smtClean="0"/>
              <a:t>10/6/2023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19F24FD-B78F-42ED-93D1-570AAFB30484}" type="slidenum">
              <a:rPr lang="en-US" smtClean="0"/>
              <a:t>‹#›</a:t>
            </a:fld>
            <a:endParaRPr lang="en-US"/>
          </a:p>
        </p:txBody>
      </p:sp>
    </p:spTree>
    <p:extLst>
      <p:ext uri="{BB962C8B-B14F-4D97-AF65-F5344CB8AC3E}">
        <p14:creationId xmlns:p14="http://schemas.microsoft.com/office/powerpoint/2010/main" val="362736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182099-C9CC-4198-8ECB-AF064AD07E25}"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F24FD-B78F-42ED-93D1-570AAFB30484}" type="slidenum">
              <a:rPr lang="en-US" smtClean="0"/>
              <a:t>‹#›</a:t>
            </a:fld>
            <a:endParaRPr lang="en-US"/>
          </a:p>
        </p:txBody>
      </p:sp>
    </p:spTree>
    <p:extLst>
      <p:ext uri="{BB962C8B-B14F-4D97-AF65-F5344CB8AC3E}">
        <p14:creationId xmlns:p14="http://schemas.microsoft.com/office/powerpoint/2010/main" val="139728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6182099-C9CC-4198-8ECB-AF064AD07E25}" type="datetimeFigureOut">
              <a:rPr lang="en-US" smtClean="0"/>
              <a:t>10/6/2023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19F24FD-B78F-42ED-93D1-570AAFB3048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122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9918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Cơ chế hoạt động </a:t>
            </a:r>
            <a:r>
              <a:rPr lang="en-US" dirty="0" err="1"/>
              <a:t>của</a:t>
            </a:r>
            <a:r>
              <a:rPr lang="en-US" dirty="0"/>
              <a:t> giao thức ARP</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511616" y="1845734"/>
            <a:ext cx="5229727" cy="3945739"/>
          </a:xfrm>
          <a:prstGeom prst="rect">
            <a:avLst/>
          </a:prstGeom>
        </p:spPr>
      </p:pic>
    </p:spTree>
    <p:extLst>
      <p:ext uri="{BB962C8B-B14F-4D97-AF65-F5344CB8AC3E}">
        <p14:creationId xmlns:p14="http://schemas.microsoft.com/office/powerpoint/2010/main" val="374017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Cơ chế hoạt động </a:t>
            </a:r>
            <a:r>
              <a:rPr lang="en-US" dirty="0" err="1"/>
              <a:t>của</a:t>
            </a:r>
            <a:r>
              <a:rPr lang="en-US" dirty="0"/>
              <a:t> giao thức ARP</a:t>
            </a:r>
          </a:p>
        </p:txBody>
      </p:sp>
      <p:sp>
        <p:nvSpPr>
          <p:cNvPr id="3" name="Content Placeholder 2"/>
          <p:cNvSpPr>
            <a:spLocks noGrp="1"/>
          </p:cNvSpPr>
          <p:nvPr>
            <p:ph idx="1"/>
          </p:nvPr>
        </p:nvSpPr>
        <p:spPr/>
        <p:txBody>
          <a:bodyPr>
            <a:normAutofit/>
          </a:bodyPr>
          <a:lstStyle/>
          <a:p>
            <a:pPr algn="just"/>
            <a:r>
              <a:rPr lang="en-US" dirty="0" smtClean="0"/>
              <a:t>1. </a:t>
            </a:r>
            <a:r>
              <a:rPr lang="vi-VN" dirty="0"/>
              <a:t>Router (Host) sẽ kiểm tra cache của mình. Nếu địa chỉ của Host đích đã có trong đó. </a:t>
            </a:r>
            <a:r>
              <a:rPr lang="en-US" dirty="0"/>
              <a:t>G</a:t>
            </a:r>
            <a:r>
              <a:rPr lang="vi-VN" dirty="0" smtClean="0"/>
              <a:t>ói </a:t>
            </a:r>
            <a:r>
              <a:rPr lang="vi-VN" dirty="0"/>
              <a:t>tin sẽ được gửi tới đích. </a:t>
            </a:r>
            <a:endParaRPr lang="en-US" dirty="0" smtClean="0"/>
          </a:p>
          <a:p>
            <a:pPr algn="just"/>
            <a:r>
              <a:rPr lang="en-US" dirty="0"/>
              <a:t>2. Router (Host) sẽ </a:t>
            </a:r>
            <a:r>
              <a:rPr lang="en-US" dirty="0" err="1"/>
              <a:t>gửi</a:t>
            </a:r>
            <a:r>
              <a:rPr lang="en-US" dirty="0"/>
              <a:t> </a:t>
            </a:r>
            <a:r>
              <a:rPr lang="en-US" dirty="0" err="1"/>
              <a:t>một</a:t>
            </a:r>
            <a:r>
              <a:rPr lang="en-US" dirty="0"/>
              <a:t> </a:t>
            </a:r>
            <a:r>
              <a:rPr lang="en-US" dirty="0" err="1"/>
              <a:t>gói</a:t>
            </a:r>
            <a:r>
              <a:rPr lang="en-US" dirty="0"/>
              <a:t> tin ARP Request </a:t>
            </a:r>
            <a:r>
              <a:rPr lang="en-US" dirty="0" err="1"/>
              <a:t>quảng</a:t>
            </a:r>
            <a:r>
              <a:rPr lang="en-US" dirty="0"/>
              <a:t> </a:t>
            </a:r>
            <a:r>
              <a:rPr lang="en-US" dirty="0" err="1"/>
              <a:t>bá</a:t>
            </a:r>
            <a:r>
              <a:rPr lang="en-US" dirty="0"/>
              <a:t> tới tất cả các máy trong hệ thống mạng với nội dung </a:t>
            </a:r>
            <a:r>
              <a:rPr lang="en-US" dirty="0" err="1"/>
              <a:t>gói</a:t>
            </a:r>
            <a:r>
              <a:rPr lang="en-US" dirty="0"/>
              <a:t> tin có </a:t>
            </a:r>
            <a:r>
              <a:rPr lang="en-US" dirty="0" err="1"/>
              <a:t>chứa</a:t>
            </a:r>
            <a:r>
              <a:rPr lang="en-US" dirty="0"/>
              <a:t> địa </a:t>
            </a:r>
            <a:r>
              <a:rPr lang="en-US" dirty="0" err="1"/>
              <a:t>chỉ</a:t>
            </a:r>
            <a:r>
              <a:rPr lang="en-US" dirty="0"/>
              <a:t> </a:t>
            </a:r>
            <a:r>
              <a:rPr lang="en-US" dirty="0" err="1"/>
              <a:t>của</a:t>
            </a:r>
            <a:r>
              <a:rPr lang="en-US" dirty="0"/>
              <a:t> </a:t>
            </a:r>
            <a:r>
              <a:rPr lang="en-US" dirty="0" err="1"/>
              <a:t>nó</a:t>
            </a:r>
            <a:r>
              <a:rPr lang="en-US" dirty="0"/>
              <a:t> cùng với địa </a:t>
            </a:r>
            <a:r>
              <a:rPr lang="en-US" dirty="0" err="1"/>
              <a:t>chỉ</a:t>
            </a:r>
            <a:r>
              <a:rPr lang="en-US" dirty="0"/>
              <a:t> máy </a:t>
            </a:r>
            <a:r>
              <a:rPr lang="en-US" dirty="0" err="1"/>
              <a:t>nhận</a:t>
            </a:r>
            <a:r>
              <a:rPr lang="en-US" dirty="0" smtClean="0"/>
              <a:t>.</a:t>
            </a:r>
          </a:p>
          <a:p>
            <a:pPr algn="just"/>
            <a:r>
              <a:rPr lang="en-US" dirty="0" smtClean="0"/>
              <a:t>3. </a:t>
            </a:r>
            <a:r>
              <a:rPr lang="vi-VN" dirty="0"/>
              <a:t>Sau khi tất cả các thiết bị mạng nhận được gói tin, chúng sẽ kiểm tra trường địa chỉ Target Protocol Address. Nếu trùng với địa chỉ của chúng thì gói tin sẽ được tiếp tục xử lý. Còn không gói tin đó sẽ bị hủy</a:t>
            </a:r>
            <a:r>
              <a:rPr lang="vi-VN" dirty="0" smtClean="0"/>
              <a:t>.</a:t>
            </a:r>
            <a:endParaRPr lang="en-US" dirty="0" smtClean="0"/>
          </a:p>
          <a:p>
            <a:pPr algn="just"/>
            <a:r>
              <a:rPr lang="en-US" dirty="0" smtClean="0"/>
              <a:t>4. </a:t>
            </a:r>
            <a:r>
              <a:rPr lang="vi-VN" dirty="0">
                <a:cs typeface="Calibri" panose="020F0502020204030204" pitchFamily="34" charset="0"/>
              </a:rPr>
              <a:t>Thiết bị với IP trùng với IP trong trường Target Protocol Address sẽ bắt đầu quá trình khởi tạo gói tin ARP Reply bằng cách lấy các trường Sender Hardware Address và Sender Protocol Address trong gói tin ARP nhận được đưa vào làm Target trong gói tin gửi đi. Đồng thời thiết bị sẽ lấy địa chỉ datalink của mình để đưa vào trường Sender Hardware Address</a:t>
            </a:r>
            <a:endParaRPr lang="en-US" dirty="0" smtClean="0">
              <a:cs typeface="Calibri" panose="020F0502020204030204" pitchFamily="34" charset="0"/>
            </a:endParaRPr>
          </a:p>
        </p:txBody>
      </p:sp>
    </p:spTree>
    <p:extLst>
      <p:ext uri="{BB962C8B-B14F-4D97-AF65-F5344CB8AC3E}">
        <p14:creationId xmlns:p14="http://schemas.microsoft.com/office/powerpoint/2010/main" val="312601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Cơ chế hoạt động </a:t>
            </a:r>
            <a:r>
              <a:rPr lang="en-US" dirty="0" err="1"/>
              <a:t>của</a:t>
            </a:r>
            <a:r>
              <a:rPr lang="en-US" dirty="0"/>
              <a:t> giao thức ARP</a:t>
            </a:r>
          </a:p>
        </p:txBody>
      </p:sp>
      <p:sp>
        <p:nvSpPr>
          <p:cNvPr id="3" name="Content Placeholder 2"/>
          <p:cNvSpPr>
            <a:spLocks noGrp="1"/>
          </p:cNvSpPr>
          <p:nvPr>
            <p:ph idx="1"/>
          </p:nvPr>
        </p:nvSpPr>
        <p:spPr>
          <a:xfrm>
            <a:off x="1097280" y="1829692"/>
            <a:ext cx="10058400" cy="4023360"/>
          </a:xfrm>
        </p:spPr>
        <p:txBody>
          <a:bodyPr>
            <a:normAutofit/>
          </a:bodyPr>
          <a:lstStyle/>
          <a:p>
            <a:pPr marL="0" indent="0" algn="just">
              <a:buNone/>
            </a:pPr>
            <a:r>
              <a:rPr lang="en-US" dirty="0" smtClean="0">
                <a:latin typeface="Calibri (Body)"/>
              </a:rPr>
              <a:t> 5. </a:t>
            </a:r>
            <a:r>
              <a:rPr lang="vi-VN" dirty="0" smtClean="0">
                <a:latin typeface="Calibri (Body)"/>
              </a:rPr>
              <a:t>Sau </a:t>
            </a:r>
            <a:r>
              <a:rPr lang="vi-VN" dirty="0">
                <a:latin typeface="Calibri (Body)"/>
              </a:rPr>
              <a:t>đó thiết bị B cập nhật địa chỉ IP và MAC của thiết bị gửi gói tin nguồn vào bảng ARP cache để rút ngắn thời gian xử lý cho các lần </a:t>
            </a:r>
            <a:r>
              <a:rPr lang="vi-VN" dirty="0" smtClean="0">
                <a:latin typeface="Calibri (Body)"/>
              </a:rPr>
              <a:t>sau.</a:t>
            </a:r>
            <a:endParaRPr lang="en-US" dirty="0" smtClean="0">
              <a:latin typeface="Calibri (Body)"/>
            </a:endParaRPr>
          </a:p>
          <a:p>
            <a:pPr algn="just"/>
            <a:r>
              <a:rPr lang="en-US" dirty="0" smtClean="0">
                <a:latin typeface="Calibri (Body)"/>
              </a:rPr>
              <a:t>6. </a:t>
            </a:r>
            <a:r>
              <a:rPr lang="vi-VN" dirty="0" smtClean="0">
                <a:latin typeface="Calibri (Body)"/>
              </a:rPr>
              <a:t>Thiết </a:t>
            </a:r>
            <a:r>
              <a:rPr lang="vi-VN" dirty="0">
                <a:latin typeface="Calibri (Body)"/>
              </a:rPr>
              <a:t>bị B bắt đầu gửi ngược trở lại gói tin ARP </a:t>
            </a:r>
            <a:r>
              <a:rPr lang="vi-VN" dirty="0" smtClean="0">
                <a:latin typeface="Calibri (Body)"/>
              </a:rPr>
              <a:t>Reply.</a:t>
            </a:r>
            <a:endParaRPr lang="en-US" dirty="0" smtClean="0">
              <a:latin typeface="Calibri (Body)"/>
            </a:endParaRPr>
          </a:p>
          <a:p>
            <a:pPr algn="just"/>
            <a:r>
              <a:rPr lang="en-US" dirty="0" smtClean="0">
                <a:latin typeface="Calibri (Body)"/>
              </a:rPr>
              <a:t>7. </a:t>
            </a:r>
            <a:r>
              <a:rPr lang="vi-VN" dirty="0" smtClean="0">
                <a:latin typeface="Calibri (Body)"/>
              </a:rPr>
              <a:t>Thiết </a:t>
            </a:r>
            <a:r>
              <a:rPr lang="vi-VN" dirty="0">
                <a:latin typeface="Calibri (Body)"/>
              </a:rPr>
              <a:t>bị Router (Host) sau khi nhận được gói tin sẽ xử lý và lưu thông tin ở trường Sender Hardware Address, Sender Protocol Hardware vào bảng ARP </a:t>
            </a:r>
            <a:r>
              <a:rPr lang="vi-VN" dirty="0" smtClean="0">
                <a:latin typeface="Calibri (Body)"/>
              </a:rPr>
              <a:t>Cache.</a:t>
            </a:r>
            <a:endParaRPr lang="en-US" dirty="0" smtClean="0">
              <a:latin typeface="Calibri (Body)"/>
            </a:endParaRPr>
          </a:p>
          <a:p>
            <a:pPr algn="just"/>
            <a:r>
              <a:rPr lang="en-US" dirty="0" smtClean="0">
                <a:latin typeface="Calibri (Body)"/>
              </a:rPr>
              <a:t>8. </a:t>
            </a:r>
            <a:r>
              <a:rPr lang="vi-VN" dirty="0" smtClean="0">
                <a:latin typeface="Calibri (Body)"/>
              </a:rPr>
              <a:t>Router </a:t>
            </a:r>
            <a:r>
              <a:rPr lang="vi-VN" dirty="0">
                <a:latin typeface="Calibri (Body)"/>
              </a:rPr>
              <a:t>(Host) bắt đầu thực hiện quá trình gửi các gói tin đến thẳng đích và không cần gửi các gói tin request.</a:t>
            </a:r>
            <a:endParaRPr lang="en-US" dirty="0">
              <a:latin typeface="Calibri (Body)"/>
            </a:endParaRPr>
          </a:p>
        </p:txBody>
      </p:sp>
    </p:spTree>
    <p:extLst>
      <p:ext uri="{BB962C8B-B14F-4D97-AF65-F5344CB8AC3E}">
        <p14:creationId xmlns:p14="http://schemas.microsoft.com/office/powerpoint/2010/main" val="2292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 </a:t>
            </a:r>
            <a:r>
              <a:rPr lang="vi-VN" dirty="0" smtClean="0"/>
              <a:t>MAC </a:t>
            </a:r>
            <a:r>
              <a:rPr lang="en-US" dirty="0" smtClean="0"/>
              <a:t>Address </a:t>
            </a:r>
          </a:p>
          <a:p>
            <a:r>
              <a:rPr lang="en-US" dirty="0" smtClean="0"/>
              <a:t>- ARP hoạt động </a:t>
            </a:r>
            <a:r>
              <a:rPr lang="en-US" dirty="0" err="1" smtClean="0"/>
              <a:t>như</a:t>
            </a:r>
            <a:r>
              <a:rPr lang="en-US" dirty="0" smtClean="0"/>
              <a:t> thế </a:t>
            </a:r>
            <a:r>
              <a:rPr lang="en-US" dirty="0" err="1" smtClean="0"/>
              <a:t>nào</a:t>
            </a:r>
            <a:r>
              <a:rPr lang="en-US" dirty="0"/>
              <a:t>?</a:t>
            </a:r>
            <a:endParaRPr lang="vi-VN" dirty="0"/>
          </a:p>
        </p:txBody>
      </p:sp>
    </p:spTree>
    <p:extLst>
      <p:ext uri="{BB962C8B-B14F-4D97-AF65-F5344CB8AC3E}">
        <p14:creationId xmlns:p14="http://schemas.microsoft.com/office/powerpoint/2010/main" val="3370740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a:t>
            </a:r>
            <a:endParaRPr lang="en-US" dirty="0"/>
          </a:p>
        </p:txBody>
      </p:sp>
      <p:sp>
        <p:nvSpPr>
          <p:cNvPr id="3" name="Content Placeholder 2"/>
          <p:cNvSpPr>
            <a:spLocks noGrp="1"/>
          </p:cNvSpPr>
          <p:nvPr>
            <p:ph idx="1"/>
          </p:nvPr>
        </p:nvSpPr>
        <p:spPr>
          <a:xfrm>
            <a:off x="1097281" y="1845734"/>
            <a:ext cx="3137836" cy="4023360"/>
          </a:xfrm>
        </p:spPr>
        <p:txBody>
          <a:bodyPr/>
          <a:lstStyle/>
          <a:p>
            <a:pPr algn="just"/>
            <a:r>
              <a:rPr lang="vi-VN" dirty="0">
                <a:latin typeface="CalibriCalibri (Body)"/>
                <a:cs typeface="Calibri" panose="020F0502020204030204" pitchFamily="34" charset="0"/>
              </a:rPr>
              <a:t>Mỗi giao diện mạng đều có địa chỉ MAC – Media Access Control, hay còn được gọi là địa chỉ vật </a:t>
            </a:r>
            <a:r>
              <a:rPr lang="vi-VN" dirty="0" smtClean="0">
                <a:latin typeface="CalibriCalibri (Body)"/>
                <a:cs typeface="Calibri" panose="020F0502020204030204" pitchFamily="34" charset="0"/>
              </a:rPr>
              <a:t>lí</a:t>
            </a:r>
            <a:r>
              <a:rPr lang="en-US" dirty="0" smtClean="0">
                <a:latin typeface="CalibriCalibri (Body)"/>
                <a:cs typeface="Calibri" panose="020F0502020204030204" pitchFamily="34" charset="0"/>
              </a:rPr>
              <a:t>    </a:t>
            </a:r>
            <a:r>
              <a:rPr lang="vi-VN" dirty="0" smtClean="0">
                <a:latin typeface="CalibriCalibri (Body)"/>
                <a:cs typeface="Calibri" panose="020F0502020204030204" pitchFamily="34" charset="0"/>
              </a:rPr>
              <a:t>(Physical Address). </a:t>
            </a:r>
            <a:endParaRPr lang="en-US" dirty="0" smtClean="0">
              <a:latin typeface="CalibriCalibri (Body)"/>
              <a:cs typeface="Calibri" panose="020F0502020204030204" pitchFamily="34" charset="0"/>
            </a:endParaRPr>
          </a:p>
          <a:p>
            <a:pPr algn="just"/>
            <a:r>
              <a:rPr lang="vi-VN" dirty="0" smtClean="0">
                <a:latin typeface="CalibriCalibri (Body)"/>
                <a:cs typeface="Calibri" panose="020F0502020204030204" pitchFamily="34" charset="0"/>
              </a:rPr>
              <a:t>Địa </a:t>
            </a:r>
            <a:r>
              <a:rPr lang="vi-VN" dirty="0">
                <a:latin typeface="CalibriCalibri (Body)"/>
                <a:cs typeface="Calibri" panose="020F0502020204030204" pitchFamily="34" charset="0"/>
              </a:rPr>
              <a:t>chỉ </a:t>
            </a:r>
            <a:r>
              <a:rPr lang="en-US" dirty="0" smtClean="0">
                <a:latin typeface="CalibriCalibri (Body)"/>
                <a:cs typeface="Calibri" panose="020F0502020204030204" pitchFamily="34" charset="0"/>
              </a:rPr>
              <a:t>MAC</a:t>
            </a:r>
            <a:r>
              <a:rPr lang="vi-VN" dirty="0" smtClean="0">
                <a:latin typeface="CalibriCalibri (Body)"/>
                <a:cs typeface="Calibri" panose="020F0502020204030204" pitchFamily="34" charset="0"/>
              </a:rPr>
              <a:t> </a:t>
            </a:r>
            <a:r>
              <a:rPr lang="vi-VN" dirty="0">
                <a:latin typeface="CalibriCalibri (Body)"/>
                <a:cs typeface="Calibri" panose="020F0502020204030204" pitchFamily="34" charset="0"/>
              </a:rPr>
              <a:t>là duy nhất được thiết kế để nhận dạng được các PC khác nhau trên mạng. </a:t>
            </a:r>
            <a:endParaRPr lang="en-US" dirty="0">
              <a:latin typeface="CalibriCalibri (Body)"/>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4684295" y="1845734"/>
            <a:ext cx="6933781" cy="4234224"/>
          </a:xfrm>
          <a:prstGeom prst="rect">
            <a:avLst/>
          </a:prstGeom>
        </p:spPr>
      </p:pic>
    </p:spTree>
    <p:extLst>
      <p:ext uri="{BB962C8B-B14F-4D97-AF65-F5344CB8AC3E}">
        <p14:creationId xmlns:p14="http://schemas.microsoft.com/office/powerpoint/2010/main" val="3056121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a:t>
            </a:r>
            <a:endParaRPr lang="en-US" dirty="0"/>
          </a:p>
        </p:txBody>
      </p:sp>
      <p:sp>
        <p:nvSpPr>
          <p:cNvPr id="3" name="Content Placeholder 2"/>
          <p:cNvSpPr>
            <a:spLocks noGrp="1"/>
          </p:cNvSpPr>
          <p:nvPr>
            <p:ph idx="1"/>
          </p:nvPr>
        </p:nvSpPr>
        <p:spPr/>
        <p:txBody>
          <a:bodyPr/>
          <a:lstStyle/>
          <a:p>
            <a:pPr algn="just"/>
            <a:r>
              <a:rPr lang="en-US" dirty="0" smtClean="0">
                <a:latin typeface="Calibri (Body)"/>
              </a:rPr>
              <a:t>- </a:t>
            </a:r>
            <a:r>
              <a:rPr lang="vi-VN" dirty="0">
                <a:latin typeface="Calibri (Body)"/>
              </a:rPr>
              <a:t>Địa chỉ MAC được nhà sản xuất thiết bị gán cho từng thiết bị và không thay đổi trong quá trình sử </a:t>
            </a:r>
            <a:r>
              <a:rPr lang="vi-VN" dirty="0" smtClean="0">
                <a:latin typeface="Calibri (Body)"/>
              </a:rPr>
              <a:t>dụng</a:t>
            </a:r>
            <a:endParaRPr lang="en-US" dirty="0" smtClean="0">
              <a:latin typeface="Calibri (Body)"/>
            </a:endParaRPr>
          </a:p>
          <a:p>
            <a:pPr algn="just"/>
            <a:r>
              <a:rPr lang="en-US" dirty="0" smtClean="0">
                <a:latin typeface="Calibri (Body)"/>
              </a:rPr>
              <a:t>- </a:t>
            </a:r>
            <a:r>
              <a:rPr lang="vi-VN" dirty="0">
                <a:latin typeface="Calibri (Body)"/>
              </a:rPr>
              <a:t>Địa chỉ MAC </a:t>
            </a:r>
            <a:r>
              <a:rPr lang="vi-VN" dirty="0" smtClean="0">
                <a:latin typeface="Calibri (Body)"/>
              </a:rPr>
              <a:t>xác </a:t>
            </a:r>
            <a:r>
              <a:rPr lang="vi-VN" dirty="0">
                <a:latin typeface="Calibri (Body)"/>
              </a:rPr>
              <a:t>định danh tính của các thiết bị trong mạng và thực hiện việc gửi và nhận dữ </a:t>
            </a:r>
            <a:r>
              <a:rPr lang="vi-VN" dirty="0" smtClean="0">
                <a:latin typeface="Calibri (Body)"/>
              </a:rPr>
              <a:t>liệu</a:t>
            </a:r>
            <a:endParaRPr lang="en-US" dirty="0">
              <a:latin typeface="Calibri (Body)"/>
            </a:endParaRPr>
          </a:p>
          <a:p>
            <a:pPr marL="0" indent="0" algn="just">
              <a:buNone/>
            </a:pPr>
            <a:r>
              <a:rPr lang="en-US" dirty="0" smtClean="0">
                <a:latin typeface="Calibri (Body)"/>
                <a:sym typeface="Wingdings" panose="05000000000000000000" pitchFamily="2" charset="2"/>
              </a:rPr>
              <a:t> </a:t>
            </a:r>
            <a:r>
              <a:rPr lang="vi-VN" dirty="0" smtClean="0">
                <a:latin typeface="Calibri (Body)"/>
              </a:rPr>
              <a:t>Khi </a:t>
            </a:r>
            <a:r>
              <a:rPr lang="vi-VN" dirty="0">
                <a:latin typeface="Calibri (Body)"/>
              </a:rPr>
              <a:t>thiết bị kết nối vào mạng, địa chỉ MAC được sử dụng để xác định đích của các gói dữ liệu </a:t>
            </a:r>
            <a:r>
              <a:rPr lang="vi-VN" dirty="0" smtClean="0">
                <a:latin typeface="Calibri (Body)"/>
              </a:rPr>
              <a:t>trong</a:t>
            </a:r>
            <a:r>
              <a:rPr lang="en-US" dirty="0">
                <a:latin typeface="Calibri (Body)"/>
              </a:rPr>
              <a:t> </a:t>
            </a:r>
            <a:r>
              <a:rPr lang="en-US" dirty="0" smtClean="0">
                <a:latin typeface="Calibri (Body)"/>
              </a:rPr>
              <a:t>mạng LAN</a:t>
            </a:r>
            <a:r>
              <a:rPr lang="vi-VN" dirty="0" smtClean="0">
                <a:latin typeface="Calibri (Body)"/>
              </a:rPr>
              <a:t> </a:t>
            </a:r>
            <a:r>
              <a:rPr lang="vi-VN" dirty="0">
                <a:latin typeface="Calibri (Body)"/>
              </a:rPr>
              <a:t>hoặc để xác định các thiết bị trong mạng WLAN </a:t>
            </a:r>
            <a:endParaRPr lang="en-US" dirty="0">
              <a:latin typeface="Calibri (Body)"/>
            </a:endParaRPr>
          </a:p>
        </p:txBody>
      </p:sp>
    </p:spTree>
    <p:extLst>
      <p:ext uri="{BB962C8B-B14F-4D97-AF65-F5344CB8AC3E}">
        <p14:creationId xmlns:p14="http://schemas.microsoft.com/office/powerpoint/2010/main" val="3376017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347658" y="1952414"/>
            <a:ext cx="7240010" cy="4382112"/>
          </a:xfrm>
          <a:prstGeom prst="rect">
            <a:avLst/>
          </a:prstGeom>
        </p:spPr>
      </p:pic>
    </p:spTree>
    <p:extLst>
      <p:ext uri="{BB962C8B-B14F-4D97-AF65-F5344CB8AC3E}">
        <p14:creationId xmlns:p14="http://schemas.microsoft.com/office/powerpoint/2010/main" val="1318107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a:t>
            </a:r>
            <a:endParaRPr lang="en-US" dirty="0"/>
          </a:p>
        </p:txBody>
      </p:sp>
      <p:sp>
        <p:nvSpPr>
          <p:cNvPr id="3" name="Content Placeholder 2"/>
          <p:cNvSpPr>
            <a:spLocks noGrp="1"/>
          </p:cNvSpPr>
          <p:nvPr>
            <p:ph idx="1"/>
          </p:nvPr>
        </p:nvSpPr>
        <p:spPr>
          <a:xfrm>
            <a:off x="1097280" y="3855720"/>
            <a:ext cx="10058400" cy="2013374"/>
          </a:xfrm>
        </p:spPr>
        <p:txBody>
          <a:bodyPr/>
          <a:lstStyle/>
          <a:p>
            <a:r>
              <a:rPr lang="vi-VN" dirty="0">
                <a:latin typeface="Calibri (Body)"/>
              </a:rPr>
              <a:t>Địa chỉ MAC gồm 6 cặp ký tự, mỗi cặp được biểu diễn bằng số từ 0 đến 9 và chữ cái từ A đến </a:t>
            </a:r>
            <a:r>
              <a:rPr lang="vi-VN" dirty="0" smtClean="0">
                <a:latin typeface="Calibri (Body)"/>
              </a:rPr>
              <a:t>F</a:t>
            </a:r>
            <a:endParaRPr lang="en-US" dirty="0" smtClean="0">
              <a:latin typeface="Calibri (Body)"/>
            </a:endParaRPr>
          </a:p>
          <a:p>
            <a:r>
              <a:rPr lang="en-US" dirty="0" smtClean="0">
                <a:latin typeface="Calibri (Body)"/>
              </a:rPr>
              <a:t>VD: 34-CF-F6-D5-8C-20</a:t>
            </a:r>
            <a:endParaRPr lang="en-US" dirty="0">
              <a:latin typeface="Calibri (Body)"/>
            </a:endParaRPr>
          </a:p>
        </p:txBody>
      </p:sp>
      <p:pic>
        <p:nvPicPr>
          <p:cNvPr id="4" name="Picture 3"/>
          <p:cNvPicPr>
            <a:picLocks noChangeAspect="1"/>
          </p:cNvPicPr>
          <p:nvPr/>
        </p:nvPicPr>
        <p:blipFill>
          <a:blip r:embed="rId2"/>
          <a:stretch>
            <a:fillRect/>
          </a:stretch>
        </p:blipFill>
        <p:spPr>
          <a:xfrm>
            <a:off x="1097280" y="1737360"/>
            <a:ext cx="10127989" cy="1766146"/>
          </a:xfrm>
          <a:prstGeom prst="rect">
            <a:avLst/>
          </a:prstGeom>
        </p:spPr>
      </p:pic>
    </p:spTree>
    <p:extLst>
      <p:ext uri="{BB962C8B-B14F-4D97-AF65-F5344CB8AC3E}">
        <p14:creationId xmlns:p14="http://schemas.microsoft.com/office/powerpoint/2010/main" val="2875190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a:t>
            </a:r>
            <a:endParaRPr lang="en-US" dirty="0"/>
          </a:p>
        </p:txBody>
      </p:sp>
      <p:sp>
        <p:nvSpPr>
          <p:cNvPr id="3" name="Content Placeholder 2"/>
          <p:cNvSpPr>
            <a:spLocks noGrp="1"/>
          </p:cNvSpPr>
          <p:nvPr>
            <p:ph idx="1"/>
          </p:nvPr>
        </p:nvSpPr>
        <p:spPr>
          <a:xfrm>
            <a:off x="1097280" y="4053840"/>
            <a:ext cx="10058400" cy="1815254"/>
          </a:xfrm>
        </p:spPr>
        <p:txBody>
          <a:bodyPr/>
          <a:lstStyle/>
          <a:p>
            <a:r>
              <a:rPr lang="vi-VN" b="1" dirty="0">
                <a:latin typeface="Calibri (Body)"/>
              </a:rPr>
              <a:t>Nhà sản xuất (OUI)</a:t>
            </a:r>
            <a:r>
              <a:rPr lang="vi-VN" dirty="0">
                <a:latin typeface="Calibri (Body)"/>
              </a:rPr>
              <a:t>: </a:t>
            </a:r>
            <a:r>
              <a:rPr lang="en-US" dirty="0">
                <a:latin typeface="Calibri (Body)"/>
              </a:rPr>
              <a:t>T</a:t>
            </a:r>
            <a:r>
              <a:rPr lang="vi-VN" dirty="0" smtClean="0">
                <a:latin typeface="Calibri (Body)"/>
              </a:rPr>
              <a:t>hường </a:t>
            </a:r>
            <a:r>
              <a:rPr lang="vi-VN" dirty="0">
                <a:latin typeface="Calibri (Body)"/>
              </a:rPr>
              <a:t>đại diện cho mã duy nhất của nhà sản xuất</a:t>
            </a:r>
            <a:r>
              <a:rPr lang="vi-VN" dirty="0" smtClean="0">
                <a:latin typeface="Calibri (Body)"/>
              </a:rPr>
              <a:t>.</a:t>
            </a:r>
            <a:r>
              <a:rPr lang="en-US" b="1" dirty="0">
                <a:latin typeface="Calibri (Body)"/>
              </a:rPr>
              <a:t> </a:t>
            </a:r>
            <a:endParaRPr lang="en-US" b="1" dirty="0" smtClean="0">
              <a:latin typeface="Calibri (Body)"/>
            </a:endParaRPr>
          </a:p>
          <a:p>
            <a:r>
              <a:rPr lang="en-US" b="1" dirty="0" smtClean="0">
                <a:latin typeface="Calibri (Body)"/>
              </a:rPr>
              <a:t>Địa </a:t>
            </a:r>
            <a:r>
              <a:rPr lang="en-US" b="1" dirty="0" err="1">
                <a:latin typeface="Calibri (Body)"/>
              </a:rPr>
              <a:t>chỉ</a:t>
            </a:r>
            <a:r>
              <a:rPr lang="en-US" b="1" dirty="0">
                <a:latin typeface="Calibri (Body)"/>
              </a:rPr>
              <a:t> duy </a:t>
            </a:r>
            <a:r>
              <a:rPr lang="en-US" b="1" dirty="0" err="1">
                <a:latin typeface="Calibri (Body)"/>
              </a:rPr>
              <a:t>nhất</a:t>
            </a:r>
            <a:r>
              <a:rPr lang="en-US" b="1" dirty="0">
                <a:latin typeface="Calibri (Body)"/>
              </a:rPr>
              <a:t> </a:t>
            </a:r>
            <a:r>
              <a:rPr lang="en-US" b="1" dirty="0" err="1">
                <a:latin typeface="Calibri (Body)"/>
              </a:rPr>
              <a:t>của</a:t>
            </a:r>
            <a:r>
              <a:rPr lang="en-US" b="1" dirty="0">
                <a:latin typeface="Calibri (Body)"/>
              </a:rPr>
              <a:t> thiết </a:t>
            </a:r>
            <a:r>
              <a:rPr lang="en-US" b="1" dirty="0" err="1">
                <a:latin typeface="Calibri (Body)"/>
              </a:rPr>
              <a:t>bị</a:t>
            </a:r>
            <a:r>
              <a:rPr lang="en-US" b="1" dirty="0">
                <a:latin typeface="Calibri (Body)"/>
              </a:rPr>
              <a:t> (</a:t>
            </a:r>
            <a:r>
              <a:rPr lang="en-US" b="1" dirty="0" smtClean="0">
                <a:latin typeface="Calibri (Body)"/>
              </a:rPr>
              <a:t>NIC): </a:t>
            </a:r>
            <a:r>
              <a:rPr lang="en-US" dirty="0" err="1" smtClean="0">
                <a:latin typeface="Calibri (Body)"/>
              </a:rPr>
              <a:t>Đại</a:t>
            </a:r>
            <a:r>
              <a:rPr lang="en-US" dirty="0" smtClean="0">
                <a:latin typeface="Calibri (Body)"/>
              </a:rPr>
              <a:t> diện </a:t>
            </a:r>
            <a:r>
              <a:rPr lang="en-US" dirty="0" err="1">
                <a:latin typeface="Calibri (Body)"/>
              </a:rPr>
              <a:t>cho</a:t>
            </a:r>
            <a:r>
              <a:rPr lang="en-US" dirty="0">
                <a:latin typeface="Calibri (Body)"/>
              </a:rPr>
              <a:t> địa </a:t>
            </a:r>
            <a:r>
              <a:rPr lang="en-US" dirty="0" err="1">
                <a:latin typeface="Calibri (Body)"/>
              </a:rPr>
              <a:t>chỉ</a:t>
            </a:r>
            <a:r>
              <a:rPr lang="en-US" dirty="0">
                <a:latin typeface="Calibri (Body)"/>
              </a:rPr>
              <a:t> duy </a:t>
            </a:r>
            <a:r>
              <a:rPr lang="en-US" dirty="0" err="1">
                <a:latin typeface="Calibri (Body)"/>
              </a:rPr>
              <a:t>nhất</a:t>
            </a:r>
            <a:r>
              <a:rPr lang="en-US" dirty="0">
                <a:latin typeface="Calibri (Body)"/>
              </a:rPr>
              <a:t> </a:t>
            </a:r>
            <a:r>
              <a:rPr lang="en-US" dirty="0" err="1">
                <a:latin typeface="Calibri (Body)"/>
              </a:rPr>
              <a:t>của</a:t>
            </a:r>
            <a:r>
              <a:rPr lang="en-US" dirty="0">
                <a:latin typeface="Calibri (Body)"/>
              </a:rPr>
              <a:t> từng thiết </a:t>
            </a:r>
            <a:r>
              <a:rPr lang="en-US" dirty="0" err="1">
                <a:latin typeface="Calibri (Body)"/>
              </a:rPr>
              <a:t>bị</a:t>
            </a:r>
            <a:r>
              <a:rPr lang="en-US" dirty="0">
                <a:latin typeface="Calibri (Body)"/>
              </a:rPr>
              <a:t> trong nhà sản xuất đó. D</a:t>
            </a:r>
            <a:r>
              <a:rPr lang="en-US" dirty="0" smtClean="0">
                <a:latin typeface="Calibri (Body)"/>
              </a:rPr>
              <a:t>uy </a:t>
            </a:r>
            <a:r>
              <a:rPr lang="en-US" dirty="0" err="1">
                <a:latin typeface="Calibri (Body)"/>
              </a:rPr>
              <a:t>nhất</a:t>
            </a:r>
            <a:r>
              <a:rPr lang="en-US" dirty="0">
                <a:latin typeface="Calibri (Body)"/>
              </a:rPr>
              <a:t> </a:t>
            </a:r>
            <a:r>
              <a:rPr lang="en-US" dirty="0" err="1">
                <a:latin typeface="Calibri (Body)"/>
              </a:rPr>
              <a:t>cho</a:t>
            </a:r>
            <a:r>
              <a:rPr lang="en-US" dirty="0">
                <a:latin typeface="Calibri (Body)"/>
              </a:rPr>
              <a:t> từng thiết </a:t>
            </a:r>
            <a:r>
              <a:rPr lang="en-US" dirty="0" err="1">
                <a:latin typeface="Calibri (Body)"/>
              </a:rPr>
              <a:t>bị</a:t>
            </a:r>
            <a:r>
              <a:rPr lang="en-US" dirty="0">
                <a:latin typeface="Calibri (Body)"/>
              </a:rPr>
              <a:t> và không trùng </a:t>
            </a:r>
            <a:r>
              <a:rPr lang="en-US" dirty="0" err="1">
                <a:latin typeface="Calibri (Body)"/>
              </a:rPr>
              <a:t>lặp</a:t>
            </a:r>
            <a:r>
              <a:rPr lang="en-US" dirty="0">
                <a:latin typeface="Calibri (Body)"/>
              </a:rPr>
              <a:t> trong mạng.</a:t>
            </a:r>
          </a:p>
          <a:p>
            <a:endParaRPr lang="en-US" dirty="0">
              <a:latin typeface="Calibri (Body)"/>
            </a:endParaRPr>
          </a:p>
        </p:txBody>
      </p:sp>
      <p:pic>
        <p:nvPicPr>
          <p:cNvPr id="4" name="Picture 3"/>
          <p:cNvPicPr>
            <a:picLocks noChangeAspect="1"/>
          </p:cNvPicPr>
          <p:nvPr/>
        </p:nvPicPr>
        <p:blipFill>
          <a:blip r:embed="rId2"/>
          <a:stretch>
            <a:fillRect/>
          </a:stretch>
        </p:blipFill>
        <p:spPr>
          <a:xfrm>
            <a:off x="2849880" y="1961928"/>
            <a:ext cx="6329571" cy="2091912"/>
          </a:xfrm>
          <a:prstGeom prst="rect">
            <a:avLst/>
          </a:prstGeom>
        </p:spPr>
      </p:pic>
    </p:spTree>
    <p:extLst>
      <p:ext uri="{BB962C8B-B14F-4D97-AF65-F5344CB8AC3E}">
        <p14:creationId xmlns:p14="http://schemas.microsoft.com/office/powerpoint/2010/main" val="2583211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 – Vai trò</a:t>
            </a:r>
            <a:endParaRPr lang="en-US" dirty="0"/>
          </a:p>
        </p:txBody>
      </p:sp>
      <p:sp>
        <p:nvSpPr>
          <p:cNvPr id="3" name="Content Placeholder 2"/>
          <p:cNvSpPr>
            <a:spLocks noGrp="1"/>
          </p:cNvSpPr>
          <p:nvPr>
            <p:ph idx="1"/>
          </p:nvPr>
        </p:nvSpPr>
        <p:spPr/>
        <p:txBody>
          <a:bodyPr/>
          <a:lstStyle/>
          <a:p>
            <a:r>
              <a:rPr lang="en-US" dirty="0" smtClean="0"/>
              <a:t>- Định danh duy </a:t>
            </a:r>
            <a:r>
              <a:rPr lang="en-US" dirty="0" err="1" smtClean="0"/>
              <a:t>nhất</a:t>
            </a:r>
            <a:r>
              <a:rPr lang="en-US" dirty="0" smtClean="0"/>
              <a:t> </a:t>
            </a:r>
          </a:p>
          <a:p>
            <a:r>
              <a:rPr lang="en-US" dirty="0" smtClean="0"/>
              <a:t>- Đảm </a:t>
            </a:r>
            <a:r>
              <a:rPr lang="en-US" dirty="0" err="1" smtClean="0"/>
              <a:t>bảo</a:t>
            </a:r>
            <a:r>
              <a:rPr lang="en-US" dirty="0" smtClean="0"/>
              <a:t> giao tiếp chính xác </a:t>
            </a:r>
          </a:p>
          <a:p>
            <a:r>
              <a:rPr lang="en-US" dirty="0" smtClean="0"/>
              <a:t>- Truyền </a:t>
            </a:r>
            <a:r>
              <a:rPr lang="en-US" dirty="0" err="1" smtClean="0"/>
              <a:t>thông</a:t>
            </a:r>
            <a:r>
              <a:rPr lang="en-US" dirty="0" smtClean="0"/>
              <a:t> trong mạng LAN </a:t>
            </a:r>
          </a:p>
          <a:p>
            <a:r>
              <a:rPr lang="en-US" dirty="0" smtClean="0"/>
              <a:t>- Định </a:t>
            </a:r>
            <a:r>
              <a:rPr lang="en-US" dirty="0" err="1" smtClean="0"/>
              <a:t>tuyến</a:t>
            </a:r>
            <a:r>
              <a:rPr lang="en-US" dirty="0" smtClean="0"/>
              <a:t> dữ </a:t>
            </a:r>
            <a:r>
              <a:rPr lang="en-US" dirty="0" err="1" smtClean="0"/>
              <a:t>liệu</a:t>
            </a:r>
            <a:r>
              <a:rPr lang="en-US" dirty="0" smtClean="0"/>
              <a:t> </a:t>
            </a:r>
          </a:p>
          <a:p>
            <a:endParaRPr lang="en-US" dirty="0" smtClean="0"/>
          </a:p>
        </p:txBody>
      </p:sp>
    </p:spTree>
    <p:extLst>
      <p:ext uri="{BB962C8B-B14F-4D97-AF65-F5344CB8AC3E}">
        <p14:creationId xmlns:p14="http://schemas.microsoft.com/office/powerpoint/2010/main" val="2138509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Cơ chế hoạt động </a:t>
            </a:r>
            <a:r>
              <a:rPr lang="en-US" dirty="0" err="1" smtClean="0"/>
              <a:t>của</a:t>
            </a:r>
            <a:r>
              <a:rPr lang="en-US" dirty="0" smtClean="0"/>
              <a:t> giao thức ARP</a:t>
            </a:r>
            <a:endParaRPr lang="en-US" dirty="0"/>
          </a:p>
        </p:txBody>
      </p:sp>
      <p:sp>
        <p:nvSpPr>
          <p:cNvPr id="3" name="Content Placeholder 2"/>
          <p:cNvSpPr>
            <a:spLocks noGrp="1"/>
          </p:cNvSpPr>
          <p:nvPr>
            <p:ph idx="1"/>
          </p:nvPr>
        </p:nvSpPr>
        <p:spPr/>
        <p:txBody>
          <a:bodyPr/>
          <a:lstStyle/>
          <a:p>
            <a:r>
              <a:rPr lang="en-US" dirty="0" smtClean="0"/>
              <a:t>ARP (Address Resolution Protocol) </a:t>
            </a:r>
            <a:r>
              <a:rPr lang="en-US" dirty="0" err="1" smtClean="0"/>
              <a:t>là</a:t>
            </a:r>
            <a:r>
              <a:rPr lang="en-US" dirty="0" smtClean="0"/>
              <a:t> giao thức mạng </a:t>
            </a:r>
            <a:r>
              <a:rPr lang="en-US" dirty="0" err="1" smtClean="0"/>
              <a:t>được</a:t>
            </a:r>
            <a:r>
              <a:rPr lang="en-US" dirty="0" smtClean="0"/>
              <a:t> dùng </a:t>
            </a:r>
            <a:r>
              <a:rPr lang="en-US" dirty="0" err="1" smtClean="0"/>
              <a:t>để</a:t>
            </a:r>
            <a:r>
              <a:rPr lang="en-US" dirty="0" smtClean="0"/>
              <a:t> tìm kiếm địa </a:t>
            </a:r>
            <a:r>
              <a:rPr lang="en-US" dirty="0" err="1" smtClean="0"/>
              <a:t>chỉ</a:t>
            </a:r>
            <a:r>
              <a:rPr lang="en-US" dirty="0" smtClean="0"/>
              <a:t> MAC </a:t>
            </a:r>
            <a:r>
              <a:rPr lang="en-US" dirty="0" err="1" smtClean="0"/>
              <a:t>của</a:t>
            </a:r>
            <a:r>
              <a:rPr lang="en-US" dirty="0" smtClean="0"/>
              <a:t> thiết </a:t>
            </a:r>
            <a:r>
              <a:rPr lang="en-US" dirty="0" err="1" smtClean="0"/>
              <a:t>bị</a:t>
            </a:r>
            <a:r>
              <a:rPr lang="en-US" dirty="0"/>
              <a:t> </a:t>
            </a:r>
            <a:r>
              <a:rPr lang="en-US" dirty="0" err="1" smtClean="0"/>
              <a:t>từ</a:t>
            </a:r>
            <a:r>
              <a:rPr lang="en-US" dirty="0" smtClean="0"/>
              <a:t> </a:t>
            </a:r>
            <a:r>
              <a:rPr lang="en-US" dirty="0" err="1" smtClean="0"/>
              <a:t>một</a:t>
            </a:r>
            <a:r>
              <a:rPr lang="en-US" dirty="0" smtClean="0"/>
              <a:t> địa </a:t>
            </a:r>
            <a:r>
              <a:rPr lang="en-US" dirty="0" err="1" smtClean="0"/>
              <a:t>chỉ</a:t>
            </a:r>
            <a:r>
              <a:rPr lang="en-US" dirty="0" smtClean="0"/>
              <a:t> IP </a:t>
            </a:r>
          </a:p>
          <a:p>
            <a:endParaRPr lang="en-US" dirty="0"/>
          </a:p>
        </p:txBody>
      </p:sp>
    </p:spTree>
    <p:extLst>
      <p:ext uri="{BB962C8B-B14F-4D97-AF65-F5344CB8AC3E}">
        <p14:creationId xmlns:p14="http://schemas.microsoft.com/office/powerpoint/2010/main" val="1317976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215</TotalTime>
  <Words>646</Words>
  <Application>Microsoft Office PowerPoint</Application>
  <PresentationFormat>Widescreen</PresentationFormat>
  <Paragraphs>38</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(Body)</vt:lpstr>
      <vt:lpstr>Calibri Light</vt:lpstr>
      <vt:lpstr>CalibriCalibri (Body)</vt:lpstr>
      <vt:lpstr>Wingdings</vt:lpstr>
      <vt:lpstr>Retrospect</vt:lpstr>
      <vt:lpstr>ARP</vt:lpstr>
      <vt:lpstr>Content</vt:lpstr>
      <vt:lpstr>MAC Address</vt:lpstr>
      <vt:lpstr>MAC Address</vt:lpstr>
      <vt:lpstr>MAC Address</vt:lpstr>
      <vt:lpstr>MAC Address</vt:lpstr>
      <vt:lpstr>MAC Address</vt:lpstr>
      <vt:lpstr>MAC Address – Vai trò</vt:lpstr>
      <vt:lpstr>Cơ chế hoạt động của giao thức ARP</vt:lpstr>
      <vt:lpstr>Cơ chế hoạt động của giao thức ARP</vt:lpstr>
      <vt:lpstr>Cơ chế hoạt động của giao thức ARP</vt:lpstr>
      <vt:lpstr>Cơ chế hoạt động của giao thức ARP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ARP</dc:title>
  <dc:creator>NGUYEN THI UOC D20CN10</dc:creator>
  <cp:lastModifiedBy>NGUYEN THI UOC D20CN10</cp:lastModifiedBy>
  <cp:revision>18</cp:revision>
  <dcterms:created xsi:type="dcterms:W3CDTF">2023-10-03T06:57:27Z</dcterms:created>
  <dcterms:modified xsi:type="dcterms:W3CDTF">2023-10-06T15:06:09Z</dcterms:modified>
</cp:coreProperties>
</file>