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7" r:id="rId8"/>
    <p:sldId id="265" r:id="rId9"/>
    <p:sldId id="269" r:id="rId10"/>
    <p:sldId id="262" r:id="rId11"/>
    <p:sldId id="270" r:id="rId12"/>
    <p:sldId id="277"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1" autoAdjust="0"/>
    <p:restoredTop sz="33538" autoAdjust="0"/>
  </p:normalViewPr>
  <p:slideViewPr>
    <p:cSldViewPr snapToGrid="0">
      <p:cViewPr varScale="1">
        <p:scale>
          <a:sx n="29" d="100"/>
          <a:sy n="29" d="100"/>
        </p:scale>
        <p:origin x="253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41AC72-A5F8-468A-B6DF-B374AAE9031B}" type="datetimeFigureOut">
              <a:rPr lang="en-US" smtClean="0"/>
              <a:t>10/3/2023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7E7C9D-BD0B-4A05-84C3-63266814B48A}" type="slidenum">
              <a:rPr lang="en-US" smtClean="0"/>
              <a:t>‹#›</a:t>
            </a:fld>
            <a:endParaRPr lang="en-US"/>
          </a:p>
        </p:txBody>
      </p:sp>
    </p:spTree>
    <p:extLst>
      <p:ext uri="{BB962C8B-B14F-4D97-AF65-F5344CB8AC3E}">
        <p14:creationId xmlns:p14="http://schemas.microsoft.com/office/powerpoint/2010/main" val="3630121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 Phạm vi từ vài m đến vài chục km</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Phòng, toà nhà, khu vực (trường học hay cơ quan)</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Băng thông lớn, có khả năng chạy các ứng</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dụng trực tuyến</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Xem phim, hội thảo qua mạng..</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Tốc độ truyền/nhận dữ liệu: 10 Mbps, 100</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Mbps, 1 Gbps, 10 Gbps..</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Kích thước mạng bị giới hạn bởi các thiết bị</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Chi phi thiết bị mạng LAN tương đối rẻ</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Quản trị đơn giản</a:t>
            </a:r>
            <a:r>
              <a:rPr lang="vi-VN" dirty="0" smtClean="0"/>
              <a:t> </a:t>
            </a:r>
            <a:endParaRPr lang="en-US" dirty="0" smtClean="0"/>
          </a:p>
          <a:p>
            <a:endParaRPr lang="en-US" dirty="0" smtClean="0"/>
          </a:p>
          <a:p>
            <a:r>
              <a:rPr lang="en-US" sz="1200" b="0" i="0" kern="1200" dirty="0" smtClean="0">
                <a:solidFill>
                  <a:schemeClr val="tx1"/>
                </a:solidFill>
                <a:effectLst/>
                <a:latin typeface="+mn-lt"/>
                <a:ea typeface="+mn-ea"/>
                <a:cs typeface="+mn-cs"/>
              </a:rPr>
              <a:t>Có </a:t>
            </a:r>
            <a:r>
              <a:rPr lang="en-US" sz="1200" b="0" i="0" kern="1200" dirty="0" err="1" smtClean="0">
                <a:solidFill>
                  <a:schemeClr val="tx1"/>
                </a:solidFill>
                <a:effectLst/>
                <a:latin typeface="+mn-lt"/>
                <a:ea typeface="+mn-ea"/>
                <a:cs typeface="+mn-cs"/>
              </a:rPr>
              <a:t>hai</a:t>
            </a:r>
            <a:r>
              <a:rPr lang="en-US" sz="1200" b="0" i="0" kern="1200" dirty="0" smtClean="0">
                <a:solidFill>
                  <a:schemeClr val="tx1"/>
                </a:solidFill>
                <a:effectLst/>
                <a:latin typeface="+mn-lt"/>
                <a:ea typeface="+mn-ea"/>
                <a:cs typeface="+mn-cs"/>
              </a:rPr>
              <a:t> loại mạng LAN chính: mạng LAN có </a:t>
            </a:r>
            <a:r>
              <a:rPr lang="en-US" sz="1200" b="0" i="0" kern="1200" dirty="0" err="1" smtClean="0">
                <a:solidFill>
                  <a:schemeClr val="tx1"/>
                </a:solidFill>
                <a:effectLst/>
                <a:latin typeface="+mn-lt"/>
                <a:ea typeface="+mn-ea"/>
                <a:cs typeface="+mn-cs"/>
              </a:rPr>
              <a:t>dây</a:t>
            </a:r>
            <a:r>
              <a:rPr lang="en-US" sz="1200" b="0" i="0" kern="1200" dirty="0" smtClean="0">
                <a:solidFill>
                  <a:schemeClr val="tx1"/>
                </a:solidFill>
                <a:effectLst/>
                <a:latin typeface="+mn-lt"/>
                <a:ea typeface="+mn-ea"/>
                <a:cs typeface="+mn-cs"/>
              </a:rPr>
              <a:t> (Wire LAN) và mạng LAN không </a:t>
            </a:r>
            <a:r>
              <a:rPr lang="en-US" sz="1200" b="0" i="0" kern="1200" dirty="0" err="1" smtClean="0">
                <a:solidFill>
                  <a:schemeClr val="tx1"/>
                </a:solidFill>
                <a:effectLst/>
                <a:latin typeface="+mn-lt"/>
                <a:ea typeface="+mn-ea"/>
                <a:cs typeface="+mn-cs"/>
              </a:rPr>
              <a:t>dây</a:t>
            </a:r>
            <a:r>
              <a:rPr lang="en-US" sz="1200" b="0" i="0" kern="1200" dirty="0" smtClean="0">
                <a:solidFill>
                  <a:schemeClr val="tx1"/>
                </a:solidFill>
                <a:effectLst/>
                <a:latin typeface="+mn-lt"/>
                <a:ea typeface="+mn-ea"/>
                <a:cs typeface="+mn-cs"/>
              </a:rPr>
              <a:t> (Wireless LAN hay WLAN).</a:t>
            </a:r>
            <a:r>
              <a:rPr lang="vi-VN" dirty="0" smtClean="0"/>
              <a:t/>
            </a:r>
            <a:br>
              <a:rPr lang="vi-VN" dirty="0" smtClean="0"/>
            </a:br>
            <a:endParaRPr lang="en-US" dirty="0"/>
          </a:p>
        </p:txBody>
      </p:sp>
      <p:sp>
        <p:nvSpPr>
          <p:cNvPr id="4" name="Slide Number Placeholder 3"/>
          <p:cNvSpPr>
            <a:spLocks noGrp="1"/>
          </p:cNvSpPr>
          <p:nvPr>
            <p:ph type="sldNum" sz="quarter" idx="10"/>
          </p:nvPr>
        </p:nvSpPr>
        <p:spPr/>
        <p:txBody>
          <a:bodyPr/>
          <a:lstStyle/>
          <a:p>
            <a:fld id="{547E7C9D-BD0B-4A05-84C3-63266814B48A}" type="slidenum">
              <a:rPr lang="en-US" smtClean="0"/>
              <a:t>3</a:t>
            </a:fld>
            <a:endParaRPr lang="en-US"/>
          </a:p>
        </p:txBody>
      </p:sp>
    </p:spTree>
    <p:extLst>
      <p:ext uri="{BB962C8B-B14F-4D97-AF65-F5344CB8AC3E}">
        <p14:creationId xmlns:p14="http://schemas.microsoft.com/office/powerpoint/2010/main" val="840905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VD:</a:t>
            </a:r>
            <a:r>
              <a:rPr lang="en-US" sz="1200" b="0" i="0" kern="1200" baseline="0" dirty="0" smtClean="0">
                <a:solidFill>
                  <a:schemeClr val="tx1"/>
                </a:solidFill>
                <a:effectLst/>
                <a:latin typeface="+mn-lt"/>
                <a:ea typeface="+mn-ea"/>
                <a:cs typeface="+mn-cs"/>
              </a:rPr>
              <a:t> </a:t>
            </a:r>
          </a:p>
          <a:p>
            <a:r>
              <a:rPr lang="vi-VN" sz="1200" b="0" i="0" kern="1200" dirty="0" smtClean="0">
                <a:solidFill>
                  <a:schemeClr val="tx1"/>
                </a:solidFill>
                <a:effectLst/>
                <a:latin typeface="+mn-lt"/>
                <a:ea typeface="+mn-ea"/>
                <a:cs typeface="+mn-cs"/>
              </a:rPr>
              <a:t>một văn phòng với năm máy tính và một máy chủ file. Bạn đã cài đặt một Switch để kết nối tất cả các thiết bị này với nhau và cung cấp truy cập internet. Dưới đây là cách Switch hoạt động trong tình huống này:</a:t>
            </a:r>
          </a:p>
          <a:p>
            <a:r>
              <a:rPr lang="vi-VN" sz="1200" b="1" i="0" kern="1200" dirty="0" smtClean="0">
                <a:solidFill>
                  <a:schemeClr val="tx1"/>
                </a:solidFill>
                <a:effectLst/>
                <a:latin typeface="+mn-lt"/>
                <a:ea typeface="+mn-ea"/>
                <a:cs typeface="+mn-cs"/>
              </a:rPr>
              <a:t>Kết nối thiết bị:</a:t>
            </a:r>
            <a:r>
              <a:rPr lang="vi-VN" sz="1200" b="0" i="0" kern="1200" dirty="0" smtClean="0">
                <a:solidFill>
                  <a:schemeClr val="tx1"/>
                </a:solidFill>
                <a:effectLst/>
                <a:latin typeface="+mn-lt"/>
                <a:ea typeface="+mn-ea"/>
                <a:cs typeface="+mn-cs"/>
              </a:rPr>
              <a:t> Bạn kết nối năm máy tính và máy chủ file vào các cổng trên Switch. Mỗi thiết bị có một địa chỉ MAC duy nhất mà Switch biết và ghi nhớ.</a:t>
            </a:r>
          </a:p>
          <a:p>
            <a:r>
              <a:rPr lang="vi-VN" sz="1200" b="1" i="0" kern="1200" dirty="0" smtClean="0">
                <a:solidFill>
                  <a:schemeClr val="tx1"/>
                </a:solidFill>
                <a:effectLst/>
                <a:latin typeface="+mn-lt"/>
                <a:ea typeface="+mn-ea"/>
                <a:cs typeface="+mn-cs"/>
              </a:rPr>
              <a:t>Địa chỉ MAC:</a:t>
            </a:r>
            <a:r>
              <a:rPr lang="vi-VN" sz="1200" b="0" i="0" kern="1200" dirty="0" smtClean="0">
                <a:solidFill>
                  <a:schemeClr val="tx1"/>
                </a:solidFill>
                <a:effectLst/>
                <a:latin typeface="+mn-lt"/>
                <a:ea typeface="+mn-ea"/>
                <a:cs typeface="+mn-cs"/>
              </a:rPr>
              <a:t> Switch sẽ học và ghi nhớ địa chỉ MAC của từng máy tính và máy chủ file được kết nối. Điều này được thực hiện thông qua quá trình gửi dữ liệu đầu tiên từ mỗi thiết bị vào Switch.</a:t>
            </a:r>
          </a:p>
          <a:p>
            <a:r>
              <a:rPr lang="vi-VN" sz="1200" b="1" i="0" kern="1200" dirty="0" smtClean="0">
                <a:solidFill>
                  <a:schemeClr val="tx1"/>
                </a:solidFill>
                <a:effectLst/>
                <a:latin typeface="+mn-lt"/>
                <a:ea typeface="+mn-ea"/>
                <a:cs typeface="+mn-cs"/>
              </a:rPr>
              <a:t>Truyền dữ liệu thông minh:</a:t>
            </a:r>
            <a:r>
              <a:rPr lang="vi-VN" sz="1200" b="0" i="0" kern="1200" dirty="0" smtClean="0">
                <a:solidFill>
                  <a:schemeClr val="tx1"/>
                </a:solidFill>
                <a:effectLst/>
                <a:latin typeface="+mn-lt"/>
                <a:ea typeface="+mn-ea"/>
                <a:cs typeface="+mn-cs"/>
              </a:rPr>
              <a:t> Giả sử máy tính A muốn gửi một tệp cho máy chủ file. Máy tính A biết địa chỉ MAC của máy chủ file. Thay vì gửi dữ liệu đến tất cả các máy tính trên mạng (như trong trường hợp của Hub), máy tính A chỉ gửi dữ liệu đến địa chỉ MAC của máy chủ file.</a:t>
            </a:r>
          </a:p>
          <a:p>
            <a:r>
              <a:rPr lang="vi-VN" sz="1200" b="1" i="0" kern="1200" dirty="0" smtClean="0">
                <a:solidFill>
                  <a:schemeClr val="tx1"/>
                </a:solidFill>
                <a:effectLst/>
                <a:latin typeface="+mn-lt"/>
                <a:ea typeface="+mn-ea"/>
                <a:cs typeface="+mn-cs"/>
              </a:rPr>
              <a:t>Switch xử lý dữ liệu:</a:t>
            </a:r>
            <a:r>
              <a:rPr lang="vi-VN" sz="1200" b="0" i="0" kern="1200" dirty="0" smtClean="0">
                <a:solidFill>
                  <a:schemeClr val="tx1"/>
                </a:solidFill>
                <a:effectLst/>
                <a:latin typeface="+mn-lt"/>
                <a:ea typeface="+mn-ea"/>
                <a:cs typeface="+mn-cs"/>
              </a:rPr>
              <a:t> Switch nhận dữ liệu từ máy tính A và kiểm tra địa chỉ MAC của nó. Khi Switch xác định rằng địa chỉ MAC của máy chủ file chính xác, nó chỉ chuyển tiếp dữ liệu đến cổng nơi máy chủ file được kết nối. Các máy tính khác không nhận dữ liệu này.</a:t>
            </a:r>
          </a:p>
          <a:p>
            <a:r>
              <a:rPr lang="vi-VN" sz="1200" b="1" i="0" kern="1200" dirty="0" smtClean="0">
                <a:solidFill>
                  <a:schemeClr val="tx1"/>
                </a:solidFill>
                <a:effectLst/>
                <a:latin typeface="+mn-lt"/>
                <a:ea typeface="+mn-ea"/>
                <a:cs typeface="+mn-cs"/>
              </a:rPr>
              <a:t>Bảo mật và hiệu suất:</a:t>
            </a:r>
            <a:r>
              <a:rPr lang="vi-VN" sz="1200" b="0" i="0" kern="1200" dirty="0" smtClean="0">
                <a:solidFill>
                  <a:schemeClr val="tx1"/>
                </a:solidFill>
                <a:effectLst/>
                <a:latin typeface="+mn-lt"/>
                <a:ea typeface="+mn-ea"/>
                <a:cs typeface="+mn-cs"/>
              </a:rPr>
              <a:t> Điều này giúp tối ưu hóa băng thông và đảm bảo tính bảo mật trong mạng. Các máy tính chỉ nhận dữ liệu dành riêng cho họ và không thấy thông tin gửi đến các máy tính khác.</a:t>
            </a:r>
          </a:p>
          <a:p>
            <a:r>
              <a:rPr lang="vi-VN" sz="1200" b="1" i="0" kern="1200" dirty="0" smtClean="0">
                <a:solidFill>
                  <a:schemeClr val="tx1"/>
                </a:solidFill>
                <a:effectLst/>
                <a:latin typeface="+mn-lt"/>
                <a:ea typeface="+mn-ea"/>
                <a:cs typeface="+mn-cs"/>
              </a:rPr>
              <a:t>Truyền dữ liệu nhanh chóng:</a:t>
            </a:r>
            <a:r>
              <a:rPr lang="vi-VN" sz="1200" b="0" i="0" kern="1200" dirty="0" smtClean="0">
                <a:solidFill>
                  <a:schemeClr val="tx1"/>
                </a:solidFill>
                <a:effectLst/>
                <a:latin typeface="+mn-lt"/>
                <a:ea typeface="+mn-ea"/>
                <a:cs typeface="+mn-cs"/>
              </a:rPr>
              <a:t> Switch cung cấp băng thông cao, vì vậy máy tính A có thể gửi tệp nhanh chóng và máy chủ file có thể nhận nó ở tốc độ cao.</a:t>
            </a:r>
          </a:p>
          <a:p>
            <a:endParaRPr lang="en-US" dirty="0"/>
          </a:p>
        </p:txBody>
      </p:sp>
      <p:sp>
        <p:nvSpPr>
          <p:cNvPr id="4" name="Slide Number Placeholder 3"/>
          <p:cNvSpPr>
            <a:spLocks noGrp="1"/>
          </p:cNvSpPr>
          <p:nvPr>
            <p:ph type="sldNum" sz="quarter" idx="10"/>
          </p:nvPr>
        </p:nvSpPr>
        <p:spPr/>
        <p:txBody>
          <a:bodyPr/>
          <a:lstStyle/>
          <a:p>
            <a:fld id="{547E7C9D-BD0B-4A05-84C3-63266814B48A}" type="slidenum">
              <a:rPr lang="en-US" smtClean="0"/>
              <a:t>13</a:t>
            </a:fld>
            <a:endParaRPr lang="en-US"/>
          </a:p>
        </p:txBody>
      </p:sp>
    </p:spTree>
    <p:extLst>
      <p:ext uri="{BB962C8B-B14F-4D97-AF65-F5344CB8AC3E}">
        <p14:creationId xmlns:p14="http://schemas.microsoft.com/office/powerpoint/2010/main" val="2713739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Bước 1: Kết nối Router</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Bạn cài đặt một Router ở Văn phòng A và một Router ở Văn phòng B. Đối với ví dụ này, chúng ta sẽ gọi Router ở Văn phòng A là "Router A" và Router ở Văn phòng B là "Router B".</a:t>
            </a:r>
          </a:p>
          <a:p>
            <a:r>
              <a:rPr lang="vi-VN" sz="1200" b="1" i="0" kern="1200" dirty="0" smtClean="0">
                <a:solidFill>
                  <a:schemeClr val="tx1"/>
                </a:solidFill>
                <a:effectLst/>
                <a:latin typeface="+mn-lt"/>
                <a:ea typeface="+mn-ea"/>
                <a:cs typeface="+mn-cs"/>
              </a:rPr>
              <a:t>Bước 2: Cấu hình địa chỉ IP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Bạn cấu hình địa chỉ IP cho Router A và Router B sao cho chúng thuộc vào hai mạng LAN khác nhau. Ví dụ, Router A có địa chỉ IP là 192.168.1.1 trong mạng LAN A và Router B có địa chỉ IP là 192.168.2.1 trong mạng LAN B.</a:t>
            </a:r>
          </a:p>
          <a:p>
            <a:r>
              <a:rPr lang="vi-VN" sz="1200" b="1" i="0" kern="1200" dirty="0" smtClean="0">
                <a:solidFill>
                  <a:schemeClr val="tx1"/>
                </a:solidFill>
                <a:effectLst/>
                <a:latin typeface="+mn-lt"/>
                <a:ea typeface="+mn-ea"/>
                <a:cs typeface="+mn-cs"/>
              </a:rPr>
              <a:t>Bước 3: Kết nối với Internet</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Cả hai Router cũng được kết nối với Internet thông qua cổng WAN của họ. Chúng sử dụng một kết nối Internet riêng biệt để có thể truy cập Internet.</a:t>
            </a:r>
          </a:p>
          <a:p>
            <a:r>
              <a:rPr lang="vi-VN" sz="1200" b="1" i="0" kern="1200" dirty="0" smtClean="0">
                <a:solidFill>
                  <a:schemeClr val="tx1"/>
                </a:solidFill>
                <a:effectLst/>
                <a:latin typeface="+mn-lt"/>
                <a:ea typeface="+mn-ea"/>
                <a:cs typeface="+mn-cs"/>
              </a:rPr>
              <a:t>Bước 4: Định tuyến dữ liệu</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Khi một máy tính trong mạng LAN A muốn truy cập dữ liệu từ mạng LAN B, nó gửi yêu cầu đến Router A.</a:t>
            </a:r>
          </a:p>
          <a:p>
            <a:r>
              <a:rPr lang="vi-VN" sz="1200" b="0" i="0" kern="1200" dirty="0" smtClean="0">
                <a:solidFill>
                  <a:schemeClr val="tx1"/>
                </a:solidFill>
                <a:effectLst/>
                <a:latin typeface="+mn-lt"/>
                <a:ea typeface="+mn-ea"/>
                <a:cs typeface="+mn-cs"/>
              </a:rPr>
              <a:t>Router A nhận yêu cầu và kiểm tra địa chỉ IP đích của nó. Bởi vì địa chỉ IP đích thuộc vào mạng LAN B, Router A biết rằng nó cần định tuyến dữ liệu qua mạng WAN đến Router B.</a:t>
            </a:r>
          </a:p>
          <a:p>
            <a:r>
              <a:rPr lang="vi-VN" sz="1200" b="1" i="0" kern="1200" dirty="0" smtClean="0">
                <a:solidFill>
                  <a:schemeClr val="tx1"/>
                </a:solidFill>
                <a:effectLst/>
                <a:latin typeface="+mn-lt"/>
                <a:ea typeface="+mn-ea"/>
                <a:cs typeface="+mn-cs"/>
              </a:rPr>
              <a:t>Bước 5: Chuyển dữ liệu qua mạng WAN</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Router A gửi gói tin chứa yêu cầu đến Router B qua mạng WAN.</a:t>
            </a:r>
          </a:p>
          <a:p>
            <a:r>
              <a:rPr lang="vi-VN" sz="1200" b="0" i="0" kern="1200" dirty="0" smtClean="0">
                <a:solidFill>
                  <a:schemeClr val="tx1"/>
                </a:solidFill>
                <a:effectLst/>
                <a:latin typeface="+mn-lt"/>
                <a:ea typeface="+mn-ea"/>
                <a:cs typeface="+mn-cs"/>
              </a:rPr>
              <a:t>Router B nhận gói tin và xác định rằng nó cần chuyển gói tin đến máy tính đích trong mạng LAN B.</a:t>
            </a:r>
          </a:p>
          <a:p>
            <a:r>
              <a:rPr lang="vi-VN" sz="1200" b="1" i="0" kern="1200" dirty="0" smtClean="0">
                <a:solidFill>
                  <a:schemeClr val="tx1"/>
                </a:solidFill>
                <a:effectLst/>
                <a:latin typeface="+mn-lt"/>
                <a:ea typeface="+mn-ea"/>
                <a:cs typeface="+mn-cs"/>
              </a:rPr>
              <a:t>Bước 6: Trả kết quả về máy tính nguồn</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Máy tính đích trong mạng LAN B xử lý yêu cầu và trả kết quả về Router B.</a:t>
            </a:r>
          </a:p>
          <a:p>
            <a:r>
              <a:rPr lang="vi-VN" sz="1200" b="0" i="0" kern="1200" dirty="0" smtClean="0">
                <a:solidFill>
                  <a:schemeClr val="tx1"/>
                </a:solidFill>
                <a:effectLst/>
                <a:latin typeface="+mn-lt"/>
                <a:ea typeface="+mn-ea"/>
                <a:cs typeface="+mn-cs"/>
              </a:rPr>
              <a:t>Router B sau đó gửi kết quả trở lại Router A qua mạng WAN.</a:t>
            </a:r>
          </a:p>
          <a:p>
            <a:r>
              <a:rPr lang="vi-VN" sz="1200" b="1" i="0" kern="1200" dirty="0" smtClean="0">
                <a:solidFill>
                  <a:schemeClr val="tx1"/>
                </a:solidFill>
                <a:effectLst/>
                <a:latin typeface="+mn-lt"/>
                <a:ea typeface="+mn-ea"/>
                <a:cs typeface="+mn-cs"/>
              </a:rPr>
              <a:t>Bước 7: Gửi kết quả đến máy tính nguồn</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Router A nhận kết quả và chuyển nó đến máy tính nguồn trong mạng LAN A.</a:t>
            </a:r>
          </a:p>
          <a:p>
            <a:r>
              <a:rPr lang="vi-VN" sz="1200" b="0" i="0" kern="1200" dirty="0" smtClean="0">
                <a:solidFill>
                  <a:schemeClr val="tx1"/>
                </a:solidFill>
                <a:effectLst/>
                <a:latin typeface="+mn-lt"/>
                <a:ea typeface="+mn-ea"/>
                <a:cs typeface="+mn-cs"/>
              </a:rPr>
              <a:t>Máy tính nguồn cuối cùng hiển thị kết quả cho người dùng.</a:t>
            </a:r>
          </a:p>
          <a:p>
            <a:endParaRPr lang="en-US" dirty="0"/>
          </a:p>
        </p:txBody>
      </p:sp>
      <p:sp>
        <p:nvSpPr>
          <p:cNvPr id="4" name="Slide Number Placeholder 3"/>
          <p:cNvSpPr>
            <a:spLocks noGrp="1"/>
          </p:cNvSpPr>
          <p:nvPr>
            <p:ph type="sldNum" sz="quarter" idx="10"/>
          </p:nvPr>
        </p:nvSpPr>
        <p:spPr/>
        <p:txBody>
          <a:bodyPr/>
          <a:lstStyle/>
          <a:p>
            <a:fld id="{547E7C9D-BD0B-4A05-84C3-63266814B48A}" type="slidenum">
              <a:rPr lang="en-US" smtClean="0"/>
              <a:t>15</a:t>
            </a:fld>
            <a:endParaRPr lang="en-US"/>
          </a:p>
        </p:txBody>
      </p:sp>
    </p:spTree>
    <p:extLst>
      <p:ext uri="{BB962C8B-B14F-4D97-AF65-F5344CB8AC3E}">
        <p14:creationId xmlns:p14="http://schemas.microsoft.com/office/powerpoint/2010/main" val="240568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 Phạm vi bán kính nhỏ hơn 100 km</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Băng thông: trung bình, phục vụ các ứng dụng cấp</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thành phố hay quốc gia như chính phủ điện tử,</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thương mại điện tử, các ứng dụng ngân hàng..</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Tốc độ truyền/nhận dữ liệu: lên đến 10 Gbps..</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Độ phức tạp tăng, quản trị khó khăn hơn.</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Do kết nối nhiều LAN</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Chi phí thiết bị mạng tương đối đắt tiền</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MAN có thể kết nối các trường học, bệnh viện, cơ quan chính phủ, doanh nghiệp và tổ chức khác ở trong cùng một thành phố hoặc</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 khu vực đô thị. MAN có thể được sử dụng để cung cấp truy cập internet, chia sẻ dữ liệu, và hỗ trợ các dự án công cộng như hệ thống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giám sát giao thông, giám sát an ninh, và các dịch vụ công cộng khác.</a:t>
            </a:r>
            <a:r>
              <a:rPr lang="vi-VN" dirty="0" smtClean="0"/>
              <a:t> </a:t>
            </a:r>
            <a:br>
              <a:rPr lang="vi-VN"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47E7C9D-BD0B-4A05-84C3-63266814B48A}" type="slidenum">
              <a:rPr lang="en-US" smtClean="0"/>
              <a:t>4</a:t>
            </a:fld>
            <a:endParaRPr lang="en-US"/>
          </a:p>
        </p:txBody>
      </p:sp>
    </p:spTree>
    <p:extLst>
      <p:ext uri="{BB962C8B-B14F-4D97-AF65-F5344CB8AC3E}">
        <p14:creationId xmlns:p14="http://schemas.microsoft.com/office/powerpoint/2010/main" val="4174760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 Phạm vi quốc gia hoặc châu lục</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WAN thường là mạng của các công ty đa quốc gia.</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VD:</a:t>
            </a:r>
            <a:r>
              <a:rPr lang="en-US" sz="1200" b="0" i="0" kern="1200" baseline="0" dirty="0" smtClean="0">
                <a:solidFill>
                  <a:schemeClr val="tx1"/>
                </a:solidFill>
                <a:effectLst/>
                <a:latin typeface="+mn-lt"/>
                <a:ea typeface="+mn-ea"/>
                <a:cs typeface="+mn-cs"/>
              </a:rPr>
              <a:t> C</a:t>
            </a:r>
            <a:r>
              <a:rPr lang="en-US" sz="1200" b="0" i="0" kern="1200" dirty="0" smtClean="0">
                <a:solidFill>
                  <a:schemeClr val="tx1"/>
                </a:solidFill>
                <a:effectLst/>
                <a:latin typeface="+mn-lt"/>
                <a:ea typeface="+mn-ea"/>
                <a:cs typeface="+mn-cs"/>
              </a:rPr>
              <a:t>ác </a:t>
            </a:r>
            <a:r>
              <a:rPr lang="en-US" sz="1200" b="0" i="0" kern="1200" dirty="0" err="1" smtClean="0">
                <a:solidFill>
                  <a:schemeClr val="tx1"/>
                </a:solidFill>
                <a:effectLst/>
                <a:latin typeface="+mn-lt"/>
                <a:ea typeface="+mn-ea"/>
                <a:cs typeface="+mn-cs"/>
              </a:rPr>
              <a:t>doanh</a:t>
            </a:r>
            <a:r>
              <a:rPr lang="en-US" sz="1200" b="0" i="0" kern="1200" dirty="0" smtClean="0">
                <a:solidFill>
                  <a:schemeClr val="tx1"/>
                </a:solidFill>
                <a:effectLst/>
                <a:latin typeface="+mn-lt"/>
                <a:ea typeface="+mn-ea"/>
                <a:cs typeface="+mn-cs"/>
              </a:rPr>
              <a:t> nghiệp có </a:t>
            </a:r>
            <a:r>
              <a:rPr lang="en-US" sz="1200" b="0" i="0" kern="1200" dirty="0" err="1" smtClean="0">
                <a:solidFill>
                  <a:schemeClr val="tx1"/>
                </a:solidFill>
                <a:effectLst/>
                <a:latin typeface="+mn-lt"/>
                <a:ea typeface="+mn-ea"/>
                <a:cs typeface="+mn-cs"/>
              </a:rPr>
              <a:t>nhiều</a:t>
            </a:r>
            <a:r>
              <a:rPr lang="en-US" sz="1200" b="0" i="0" kern="1200" dirty="0" smtClean="0">
                <a:solidFill>
                  <a:schemeClr val="tx1"/>
                </a:solidFill>
                <a:effectLst/>
                <a:latin typeface="+mn-lt"/>
                <a:ea typeface="+mn-ea"/>
                <a:cs typeface="+mn-cs"/>
              </a:rPr>
              <a:t> văn phòng chi </a:t>
            </a:r>
            <a:r>
              <a:rPr lang="en-US" sz="1200" b="0" i="0" kern="1200" dirty="0" err="1" smtClean="0">
                <a:solidFill>
                  <a:schemeClr val="tx1"/>
                </a:solidFill>
                <a:effectLst/>
                <a:latin typeface="+mn-lt"/>
                <a:ea typeface="+mn-ea"/>
                <a:cs typeface="+mn-cs"/>
              </a:rPr>
              <a:t>nhánh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quốc</a:t>
            </a:r>
            <a:r>
              <a:rPr lang="en-US" sz="1200" b="0" i="0" kern="1200" dirty="0" smtClean="0">
                <a:solidFill>
                  <a:schemeClr val="tx1"/>
                </a:solidFill>
                <a:effectLst/>
                <a:latin typeface="+mn-lt"/>
                <a:ea typeface="+mn-ea"/>
                <a:cs typeface="+mn-cs"/>
              </a:rPr>
              <a:t> tế sử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mạng WAN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kết</a:t>
            </a:r>
            <a:r>
              <a:rPr lang="en-US" sz="1200" b="0" i="0" kern="1200" dirty="0" smtClean="0">
                <a:solidFill>
                  <a:schemeClr val="tx1"/>
                </a:solidFill>
                <a:effectLst/>
                <a:latin typeface="+mn-lt"/>
                <a:ea typeface="+mn-ea"/>
                <a:cs typeface="+mn-cs"/>
              </a:rPr>
              <a:t> nối các mạng văn phòng với </a:t>
            </a:r>
            <a:r>
              <a:rPr lang="en-US" sz="1200" b="0" i="0" kern="1200" dirty="0" err="1" smtClean="0">
                <a:solidFill>
                  <a:schemeClr val="tx1"/>
                </a:solidFill>
                <a:effectLst/>
                <a:latin typeface="+mn-lt"/>
                <a:ea typeface="+mn-ea"/>
                <a:cs typeface="+mn-cs"/>
              </a:rPr>
              <a:t>nhau</a:t>
            </a:r>
            <a:r>
              <a:rPr lang="en-US" sz="1200" b="0" i="0" kern="1200" dirty="0" smtClean="0">
                <a:solidFill>
                  <a:schemeClr val="tx1"/>
                </a:solidFill>
                <a:effectLst/>
                <a:latin typeface="+mn-lt"/>
                <a:ea typeface="+mn-ea"/>
                <a:cs typeface="+mn-cs"/>
              </a:rPr>
              <a:t>. </a:t>
            </a:r>
          </a:p>
          <a:p>
            <a:r>
              <a:rPr lang="vi-VN" sz="1200" b="0" i="0" kern="1200" dirty="0" smtClean="0">
                <a:solidFill>
                  <a:schemeClr val="tx1"/>
                </a:solidFill>
                <a:effectLst/>
                <a:latin typeface="+mn-lt"/>
                <a:ea typeface="+mn-ea"/>
                <a:cs typeface="+mn-cs"/>
              </a:rPr>
              <a:t/>
            </a:r>
            <a:br>
              <a:rPr lang="vi-VN"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WAN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viết</a:t>
            </a:r>
            <a:r>
              <a:rPr lang="en-US" sz="1200" b="0" i="0" kern="1200" dirty="0" smtClean="0">
                <a:solidFill>
                  <a:schemeClr val="tx1"/>
                </a:solidFill>
                <a:effectLst/>
                <a:latin typeface="+mn-lt"/>
                <a:ea typeface="+mn-ea"/>
                <a:cs typeface="+mn-cs"/>
              </a:rPr>
              <a:t> tắt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cụm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tiếng </a:t>
            </a:r>
            <a:r>
              <a:rPr lang="en-US" sz="1200" b="0" i="0" kern="1200" dirty="0" err="1" smtClean="0">
                <a:solidFill>
                  <a:schemeClr val="tx1"/>
                </a:solidFill>
                <a:effectLst/>
                <a:latin typeface="+mn-lt"/>
                <a:ea typeface="+mn-ea"/>
                <a:cs typeface="+mn-cs"/>
              </a:rPr>
              <a:t>anh</a:t>
            </a:r>
            <a:r>
              <a:rPr lang="en-US" sz="1200" b="0" i="0" kern="1200" dirty="0" smtClean="0">
                <a:solidFill>
                  <a:schemeClr val="tx1"/>
                </a:solidFill>
                <a:effectLst/>
                <a:latin typeface="+mn-lt"/>
                <a:ea typeface="+mn-ea"/>
                <a:cs typeface="+mn-cs"/>
              </a:rPr>
              <a:t> “Wide Area Network” có </a:t>
            </a:r>
            <a:r>
              <a:rPr lang="en-US" sz="1200" b="0" i="0" kern="1200" dirty="0" err="1" smtClean="0">
                <a:solidFill>
                  <a:schemeClr val="tx1"/>
                </a:solidFill>
                <a:effectLst/>
                <a:latin typeface="+mn-lt"/>
                <a:ea typeface="+mn-ea"/>
                <a:cs typeface="+mn-cs"/>
              </a:rPr>
              <a:t>thể</a:t>
            </a:r>
            <a:r>
              <a:rPr lang="en-US" sz="1200" b="0" i="0" kern="1200" dirty="0" smtClean="0">
                <a:solidFill>
                  <a:schemeClr val="tx1"/>
                </a:solidFill>
                <a:effectLst/>
                <a:latin typeface="+mn-lt"/>
                <a:ea typeface="+mn-ea"/>
                <a:cs typeface="+mn-cs"/>
              </a:rPr>
              <a:t> dịch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mạng diện </a:t>
            </a:r>
            <a:r>
              <a:rPr lang="en-US" sz="1200" b="0" i="0" kern="1200" dirty="0" err="1" smtClean="0">
                <a:solidFill>
                  <a:schemeClr val="tx1"/>
                </a:solidFill>
                <a:effectLst/>
                <a:latin typeface="+mn-lt"/>
                <a:ea typeface="+mn-ea"/>
                <a:cs typeface="+mn-cs"/>
              </a:rPr>
              <a:t>rộng</a:t>
            </a:r>
            <a:r>
              <a:rPr lang="en-US" sz="1200" b="0" i="0" kern="1200" dirty="0" smtClean="0">
                <a:solidFill>
                  <a:schemeClr val="tx1"/>
                </a:solidFill>
                <a:effectLst/>
                <a:latin typeface="+mn-lt"/>
                <a:ea typeface="+mn-ea"/>
                <a:cs typeface="+mn-cs"/>
              </a:rPr>
              <a:t>. Mạng WAN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sự </a:t>
            </a:r>
            <a:r>
              <a:rPr lang="en-US" sz="1200" b="0" i="0" kern="1200" dirty="0" err="1" smtClean="0">
                <a:solidFill>
                  <a:schemeClr val="tx1"/>
                </a:solidFill>
                <a:effectLst/>
                <a:latin typeface="+mn-lt"/>
                <a:ea typeface="+mn-ea"/>
                <a:cs typeface="+mn-cs"/>
              </a:rPr>
              <a:t>kết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hợp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giữa</a:t>
            </a:r>
            <a:r>
              <a:rPr lang="en-US" sz="1200" b="0" i="0" kern="1200" dirty="0" smtClean="0">
                <a:solidFill>
                  <a:schemeClr val="tx1"/>
                </a:solidFill>
                <a:effectLst/>
                <a:latin typeface="+mn-lt"/>
                <a:ea typeface="+mn-ea"/>
                <a:cs typeface="+mn-cs"/>
              </a:rPr>
              <a:t> mạng </a:t>
            </a:r>
          </a:p>
          <a:p>
            <a:r>
              <a:rPr lang="en-US" sz="1200" b="0" i="0" kern="1200" dirty="0" smtClean="0">
                <a:solidFill>
                  <a:schemeClr val="tx1"/>
                </a:solidFill>
                <a:effectLst/>
                <a:latin typeface="+mn-lt"/>
                <a:ea typeface="+mn-ea"/>
                <a:cs typeface="+mn-cs"/>
              </a:rPr>
              <a:t>LAN và mạng MAN nối lại với </a:t>
            </a:r>
            <a:r>
              <a:rPr lang="en-US" sz="1200" b="0" i="0" kern="1200" dirty="0" err="1" smtClean="0">
                <a:solidFill>
                  <a:schemeClr val="tx1"/>
                </a:solidFill>
                <a:effectLst/>
                <a:latin typeface="+mn-lt"/>
                <a:ea typeface="+mn-ea"/>
                <a:cs typeface="+mn-cs"/>
              </a:rPr>
              <a:t>nhau</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Băng thông thấp.</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Tốc độ truyền nhận dữ liệu:</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Thời kỳ đầu 2400 bps</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Ngày nay: 40 Gbps - 100 Gbps.</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Quản trị phức tạp</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Chi phí thiết bị và công nghệ đắt tiền</a:t>
            </a:r>
            <a:r>
              <a:rPr lang="vi-VN" dirty="0" smtClean="0"/>
              <a:t> </a:t>
            </a:r>
            <a:br>
              <a:rPr lang="vi-VN" dirty="0" smtClean="0"/>
            </a:br>
            <a:endParaRPr lang="en-US" dirty="0"/>
          </a:p>
        </p:txBody>
      </p:sp>
      <p:sp>
        <p:nvSpPr>
          <p:cNvPr id="4" name="Slide Number Placeholder 3"/>
          <p:cNvSpPr>
            <a:spLocks noGrp="1"/>
          </p:cNvSpPr>
          <p:nvPr>
            <p:ph type="sldNum" sz="quarter" idx="10"/>
          </p:nvPr>
        </p:nvSpPr>
        <p:spPr/>
        <p:txBody>
          <a:bodyPr/>
          <a:lstStyle/>
          <a:p>
            <a:fld id="{547E7C9D-BD0B-4A05-84C3-63266814B48A}" type="slidenum">
              <a:rPr lang="en-US" smtClean="0"/>
              <a:t>5</a:t>
            </a:fld>
            <a:endParaRPr lang="en-US"/>
          </a:p>
        </p:txBody>
      </p:sp>
    </p:spTree>
    <p:extLst>
      <p:ext uri="{BB962C8B-B14F-4D97-AF65-F5344CB8AC3E}">
        <p14:creationId xmlns:p14="http://schemas.microsoft.com/office/powerpoint/2010/main" val="2248824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Chương trình Server được khởi động trên một máy chủ và ở trạng thái sẵn sàng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nhận các yêu cầu từ phía Client. Chương trình Client cũng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được khởi động một cách độc lập với chương trình Server. Yêu cầu dịch vụ được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chương trình Client gửi đến máy chủ cung cấp dịch vụ và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chương trình Server trên máy chủ sẽ đáp ứng các yêu cầu của Client. Sau khi thực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hiện các yêu cầu từ phía Client, Server sẽ trở về trạng thái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chờ các yêu cầu khác.</a:t>
            </a:r>
            <a:endParaRPr lang="en-US" dirty="0"/>
          </a:p>
        </p:txBody>
      </p:sp>
      <p:sp>
        <p:nvSpPr>
          <p:cNvPr id="4" name="Slide Number Placeholder 3"/>
          <p:cNvSpPr>
            <a:spLocks noGrp="1"/>
          </p:cNvSpPr>
          <p:nvPr>
            <p:ph type="sldNum" sz="quarter" idx="10"/>
          </p:nvPr>
        </p:nvSpPr>
        <p:spPr/>
        <p:txBody>
          <a:bodyPr/>
          <a:lstStyle/>
          <a:p>
            <a:fld id="{547E7C9D-BD0B-4A05-84C3-63266814B48A}" type="slidenum">
              <a:rPr lang="en-US" smtClean="0"/>
              <a:t>6</a:t>
            </a:fld>
            <a:endParaRPr lang="en-US"/>
          </a:p>
        </p:txBody>
      </p:sp>
    </p:spTree>
    <p:extLst>
      <p:ext uri="{BB962C8B-B14F-4D97-AF65-F5344CB8AC3E}">
        <p14:creationId xmlns:p14="http://schemas.microsoft.com/office/powerpoint/2010/main" val="3491595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Ưu điểm</a:t>
            </a:r>
            <a:r>
              <a:rPr lang="vi-VN" sz="1200" b="0" i="0" kern="1200" dirty="0" smtClean="0">
                <a:solidFill>
                  <a:schemeClr val="tx1"/>
                </a:solidFill>
                <a:effectLst/>
                <a:latin typeface="+mn-lt"/>
                <a:ea typeface="+mn-ea"/>
                <a:cs typeface="+mn-cs"/>
              </a:rPr>
              <a:t>:</a:t>
            </a:r>
          </a:p>
          <a:p>
            <a:r>
              <a:rPr lang="vi-VN" sz="1200" b="1" i="0" kern="1200" dirty="0" smtClean="0">
                <a:solidFill>
                  <a:schemeClr val="tx1"/>
                </a:solidFill>
                <a:effectLst/>
                <a:latin typeface="+mn-lt"/>
                <a:ea typeface="+mn-ea"/>
                <a:cs typeface="+mn-cs"/>
              </a:rPr>
              <a:t>Bảo mật dữ liệu</a:t>
            </a:r>
            <a:r>
              <a:rPr lang="vi-VN" sz="1200" b="0" i="0" kern="1200" dirty="0" smtClean="0">
                <a:solidFill>
                  <a:schemeClr val="tx1"/>
                </a:solidFill>
                <a:effectLst/>
                <a:latin typeface="+mn-lt"/>
                <a:ea typeface="+mn-ea"/>
                <a:cs typeface="+mn-cs"/>
              </a:rPr>
              <a:t>: Dữ liệu email của tổ chức được lưu trữ tập trung trên máy chủ, nơi có thể triển khai các biện pháp bảo mật cao hơn, chẳng hạn như mã hóa và kiểm soát truy cập. Điều này giúp bảo vệ thông tin quan trọng khỏi sự xâm nhập và mất mát dữ liệu.</a:t>
            </a:r>
          </a:p>
          <a:p>
            <a:r>
              <a:rPr lang="vi-VN" sz="1200" b="1" i="0" kern="1200" dirty="0" smtClean="0">
                <a:solidFill>
                  <a:schemeClr val="tx1"/>
                </a:solidFill>
                <a:effectLst/>
                <a:latin typeface="+mn-lt"/>
                <a:ea typeface="+mn-ea"/>
                <a:cs typeface="+mn-cs"/>
              </a:rPr>
              <a:t>Backup và phục hồi dữ liệu dễ dàng</a:t>
            </a:r>
            <a:r>
              <a:rPr lang="vi-VN" sz="1200" b="0" i="0" kern="1200" dirty="0" smtClean="0">
                <a:solidFill>
                  <a:schemeClr val="tx1"/>
                </a:solidFill>
                <a:effectLst/>
                <a:latin typeface="+mn-lt"/>
                <a:ea typeface="+mn-ea"/>
                <a:cs typeface="+mn-cs"/>
              </a:rPr>
              <a:t>: Dữ liệu email trên máy chủ có thể được sao lưu định kỳ, giúp đảm bảo rằng không có dữ liệu quan trọng nào bị mất. Trong trường hợp cần thiết, các email bị xóa có thể được phục hồi từ các bản sao lưu.</a:t>
            </a:r>
          </a:p>
          <a:p>
            <a:r>
              <a:rPr lang="vi-VN" sz="1200" b="1" i="0" kern="1200" dirty="0" smtClean="0">
                <a:solidFill>
                  <a:schemeClr val="tx1"/>
                </a:solidFill>
                <a:effectLst/>
                <a:latin typeface="+mn-lt"/>
                <a:ea typeface="+mn-ea"/>
                <a:cs typeface="+mn-cs"/>
              </a:rPr>
              <a:t>Quản lý tập trung</a:t>
            </a:r>
            <a:r>
              <a:rPr lang="vi-VN" sz="1200" b="0" i="0" kern="1200" dirty="0" smtClean="0">
                <a:solidFill>
                  <a:schemeClr val="tx1"/>
                </a:solidFill>
                <a:effectLst/>
                <a:latin typeface="+mn-lt"/>
                <a:ea typeface="+mn-ea"/>
                <a:cs typeface="+mn-cs"/>
              </a:rPr>
              <a:t>: Quản trị viên hệ thống có thể quản lý và kiểm soát toàn bộ hệ thống email từ máy chủ. Họ có khả năng quản lý tài khoản người dùng, thiết lập quyền truy cập, và thực hiện các chức năng quản trị khác một cách dễ dàng.</a:t>
            </a:r>
          </a:p>
          <a:p>
            <a:r>
              <a:rPr lang="vi-VN" sz="1200" b="1" i="0" kern="1200" dirty="0" smtClean="0">
                <a:solidFill>
                  <a:schemeClr val="tx1"/>
                </a:solidFill>
                <a:effectLst/>
                <a:latin typeface="+mn-lt"/>
                <a:ea typeface="+mn-ea"/>
                <a:cs typeface="+mn-cs"/>
              </a:rPr>
              <a:t>Chia sẻ tài nguyên và dịch vụ</a:t>
            </a:r>
            <a:r>
              <a:rPr lang="vi-VN" sz="1200" b="0" i="0" kern="1200" dirty="0" smtClean="0">
                <a:solidFill>
                  <a:schemeClr val="tx1"/>
                </a:solidFill>
                <a:effectLst/>
                <a:latin typeface="+mn-lt"/>
                <a:ea typeface="+mn-ea"/>
                <a:cs typeface="+mn-cs"/>
              </a:rPr>
              <a:t>: Tất cả người dùng trong tổ chức có thể sử dụng cùng một hệ thống email chung. Điều này đồng nghĩa rằng họ có thể chia sẻ thông tin và tài nguyên dễ dàng thông qua email, chẳng hạn như chia sẻ tài liệu và thực hiện các cuộc họp trực tuyến.</a:t>
            </a:r>
          </a:p>
          <a:p>
            <a:r>
              <a:rPr lang="vi-VN" sz="1200" b="1" i="0" kern="1200" dirty="0" smtClean="0">
                <a:solidFill>
                  <a:schemeClr val="tx1"/>
                </a:solidFill>
                <a:effectLst/>
                <a:latin typeface="+mn-lt"/>
                <a:ea typeface="+mn-ea"/>
                <a:cs typeface="+mn-cs"/>
              </a:rPr>
              <a:t>Nhược điểm</a:t>
            </a:r>
            <a:r>
              <a:rPr lang="vi-VN" sz="1200" b="0" i="0" kern="1200" dirty="0" smtClean="0">
                <a:solidFill>
                  <a:schemeClr val="tx1"/>
                </a:solidFill>
                <a:effectLst/>
                <a:latin typeface="+mn-lt"/>
                <a:ea typeface="+mn-ea"/>
                <a:cs typeface="+mn-cs"/>
              </a:rPr>
              <a:t>:</a:t>
            </a:r>
          </a:p>
          <a:p>
            <a:r>
              <a:rPr lang="vi-VN" sz="1200" b="1" i="0" kern="1200" dirty="0" smtClean="0">
                <a:solidFill>
                  <a:schemeClr val="tx1"/>
                </a:solidFill>
                <a:effectLst/>
                <a:latin typeface="+mn-lt"/>
                <a:ea typeface="+mn-ea"/>
                <a:cs typeface="+mn-cs"/>
              </a:rPr>
              <a:t>Chi phí máy chủ chuyên dụng</a:t>
            </a:r>
            <a:r>
              <a:rPr lang="vi-VN" sz="1200" b="0" i="0" kern="1200" dirty="0" smtClean="0">
                <a:solidFill>
                  <a:schemeClr val="tx1"/>
                </a:solidFill>
                <a:effectLst/>
                <a:latin typeface="+mn-lt"/>
                <a:ea typeface="+mn-ea"/>
                <a:cs typeface="+mn-cs"/>
              </a:rPr>
              <a:t>: Xây dựng và duy trì một máy chủ email chuyên dụng có thể đắt tiền. Cần phải đầu tư vào phần cứng, phần mềm, và công việc duy trì.</a:t>
            </a:r>
          </a:p>
          <a:p>
            <a:r>
              <a:rPr lang="vi-VN" sz="1200" b="1" i="0" kern="1200" dirty="0" smtClean="0">
                <a:solidFill>
                  <a:schemeClr val="tx1"/>
                </a:solidFill>
                <a:effectLst/>
                <a:latin typeface="+mn-lt"/>
                <a:ea typeface="+mn-ea"/>
                <a:cs typeface="+mn-cs"/>
              </a:rPr>
              <a:t>Yêu cầu chuyên gia quản trị hệ thống</a:t>
            </a:r>
            <a:r>
              <a:rPr lang="vi-VN" sz="1200" b="0" i="0" kern="1200" dirty="0" smtClean="0">
                <a:solidFill>
                  <a:schemeClr val="tx1"/>
                </a:solidFill>
                <a:effectLst/>
                <a:latin typeface="+mn-lt"/>
                <a:ea typeface="+mn-ea"/>
                <a:cs typeface="+mn-cs"/>
              </a:rPr>
              <a:t>: Để duy trì và quản lý máy chủ email chuyên dụng, tổ chức cần phải có nhân viên hoặc chuyên gia bên ngoài có kinh nghiệm trong việc quản trị hệ thống.</a:t>
            </a:r>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47E7C9D-BD0B-4A05-84C3-63266814B48A}" type="slidenum">
              <a:rPr lang="en-US" smtClean="0"/>
              <a:t>7</a:t>
            </a:fld>
            <a:endParaRPr lang="en-US"/>
          </a:p>
        </p:txBody>
      </p:sp>
    </p:spTree>
    <p:extLst>
      <p:ext uri="{BB962C8B-B14F-4D97-AF65-F5344CB8AC3E}">
        <p14:creationId xmlns:p14="http://schemas.microsoft.com/office/powerpoint/2010/main" val="1404667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Mỗi máy tính trong mạng có khả năng chia sẻ tài nguyên và </a:t>
            </a:r>
            <a:r>
              <a:rPr lang="en-US" sz="1200" b="0" i="0" kern="1200" dirty="0" err="1" smtClean="0">
                <a:solidFill>
                  <a:schemeClr val="tx1"/>
                </a:solidFill>
                <a:effectLst/>
                <a:latin typeface="+mn-lt"/>
                <a:ea typeface="+mn-ea"/>
                <a:cs typeface="+mn-cs"/>
              </a:rPr>
              <a:t>cũng</a:t>
            </a:r>
            <a:r>
              <a:rPr lang="en-US" sz="1200" b="0" i="0" kern="1200" dirty="0" smtClean="0">
                <a:solidFill>
                  <a:schemeClr val="tx1"/>
                </a:solidFill>
                <a:effectLst/>
                <a:latin typeface="+mn-lt"/>
                <a:ea typeface="+mn-ea"/>
                <a:cs typeface="+mn-cs"/>
              </a:rPr>
              <a:t> có </a:t>
            </a:r>
            <a:r>
              <a:rPr lang="en-US" sz="1200" b="0" i="0" kern="1200" dirty="0" err="1" smtClean="0">
                <a:solidFill>
                  <a:schemeClr val="tx1"/>
                </a:solidFill>
                <a:effectLst/>
                <a:latin typeface="+mn-lt"/>
                <a:ea typeface="+mn-ea"/>
                <a:cs typeface="+mn-cs"/>
              </a:rPr>
              <a:t>thể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truy</a:t>
            </a:r>
            <a:r>
              <a:rPr lang="en-US" sz="1200" b="0" i="0" kern="1200" dirty="0" smtClean="0">
                <a:solidFill>
                  <a:schemeClr val="tx1"/>
                </a:solidFill>
                <a:effectLst/>
                <a:latin typeface="+mn-lt"/>
                <a:ea typeface="+mn-ea"/>
                <a:cs typeface="+mn-cs"/>
              </a:rPr>
              <a:t> cập tài nguyên </a:t>
            </a:r>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các máy tính </a:t>
            </a:r>
            <a:r>
              <a:rPr lang="en-US" sz="1200" b="0" i="0" kern="1200" dirty="0" err="1" smtClean="0">
                <a:solidFill>
                  <a:schemeClr val="tx1"/>
                </a:solidFill>
                <a:effectLst/>
                <a:latin typeface="+mn-lt"/>
                <a:ea typeface="+mn-ea"/>
                <a:cs typeface="+mn-cs"/>
              </a:rPr>
              <a:t>khác</a:t>
            </a:r>
            <a:r>
              <a:rPr lang="en-US" sz="1200" b="0" i="0" kern="1200" dirty="0" smtClean="0">
                <a:solidFill>
                  <a:schemeClr val="tx1"/>
                </a:solidFill>
                <a:effectLst/>
                <a:latin typeface="+mn-lt"/>
                <a:ea typeface="+mn-ea"/>
                <a:cs typeface="+mn-cs"/>
              </a:rPr>
              <a:t> trong mạng. </a:t>
            </a:r>
            <a:r>
              <a:rPr lang="en-US" sz="1200" b="0" i="0" kern="1200" dirty="0" err="1" smtClean="0">
                <a:solidFill>
                  <a:schemeClr val="tx1"/>
                </a:solidFill>
                <a:effectLst/>
                <a:latin typeface="+mn-lt"/>
                <a:ea typeface="+mn-ea"/>
                <a:cs typeface="+mn-cs"/>
              </a:rPr>
              <a:t>Điều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này</a:t>
            </a:r>
            <a:r>
              <a:rPr lang="en-US" sz="1200" b="0" i="0" kern="1200" dirty="0" smtClean="0">
                <a:solidFill>
                  <a:schemeClr val="tx1"/>
                </a:solidFill>
                <a:effectLst/>
                <a:latin typeface="+mn-lt"/>
                <a:ea typeface="+mn-ea"/>
                <a:cs typeface="+mn-cs"/>
              </a:rPr>
              <a:t> có nghĩa rằng mỗi máy tính đều đóng vai trò cả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máy chủ (do chia sẻ tài nguyên) và máy </a:t>
            </a:r>
            <a:r>
              <a:rPr lang="en-US" sz="1200" b="0" i="0" kern="1200" dirty="0" err="1" smtClean="0">
                <a:solidFill>
                  <a:schemeClr val="tx1"/>
                </a:solidFill>
                <a:effectLst/>
                <a:latin typeface="+mn-lt"/>
                <a:ea typeface="+mn-ea"/>
                <a:cs typeface="+mn-cs"/>
              </a:rPr>
              <a:t>khách</a:t>
            </a:r>
            <a:r>
              <a:rPr lang="en-US" sz="1200" b="0" i="0" kern="1200" dirty="0" smtClean="0">
                <a:solidFill>
                  <a:schemeClr val="tx1"/>
                </a:solidFill>
                <a:effectLst/>
                <a:latin typeface="+mn-lt"/>
                <a:ea typeface="+mn-ea"/>
                <a:cs typeface="+mn-cs"/>
              </a:rPr>
              <a:t> (do </a:t>
            </a:r>
            <a:r>
              <a:rPr lang="en-US" sz="1200" b="0" i="0" kern="1200" dirty="0" err="1" smtClean="0">
                <a:solidFill>
                  <a:schemeClr val="tx1"/>
                </a:solidFill>
                <a:effectLst/>
                <a:latin typeface="+mn-lt"/>
                <a:ea typeface="+mn-ea"/>
                <a:cs typeface="+mn-cs"/>
              </a:rPr>
              <a:t>truy</a:t>
            </a:r>
            <a:r>
              <a:rPr lang="en-US" sz="1200" b="0" i="0" kern="1200" dirty="0" smtClean="0">
                <a:solidFill>
                  <a:schemeClr val="tx1"/>
                </a:solidFill>
                <a:effectLst/>
                <a:latin typeface="+mn-lt"/>
                <a:ea typeface="+mn-ea"/>
                <a:cs typeface="+mn-cs"/>
              </a:rPr>
              <a:t> cập tài nguyên </a:t>
            </a:r>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các máy tính </a:t>
            </a:r>
            <a:r>
              <a:rPr lang="en-US" sz="1200" b="0" i="0" kern="1200" dirty="0" err="1" smtClean="0">
                <a:solidFill>
                  <a:schemeClr val="tx1"/>
                </a:solidFill>
                <a:effectLst/>
                <a:latin typeface="+mn-lt"/>
                <a:ea typeface="+mn-ea"/>
                <a:cs typeface="+mn-cs"/>
              </a:rPr>
              <a:t>khác</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Người dùng trên từng máy tính tự quản lý tài nguyên của máy tính mình và quyết định liệu họ muốn chia sẻ tài nguyên đó với các máy tính khác trong mạng hay không. Điều này có thể bao gồm chia sẻ tệp tin, máy in, ổ đĩa cứng, hoặc bất kỳ tài nguyên nào khác có thể được truy cập từ xa.</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47E7C9D-BD0B-4A05-84C3-63266814B48A}" type="slidenum">
              <a:rPr lang="en-US" smtClean="0"/>
              <a:t>8</a:t>
            </a:fld>
            <a:endParaRPr lang="en-US"/>
          </a:p>
        </p:txBody>
      </p:sp>
    </p:spTree>
    <p:extLst>
      <p:ext uri="{BB962C8B-B14F-4D97-AF65-F5344CB8AC3E}">
        <p14:creationId xmlns:p14="http://schemas.microsoft.com/office/powerpoint/2010/main" val="310639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Ưu điểm</a:t>
            </a:r>
            <a:r>
              <a:rPr lang="vi-VN" sz="1200" b="0" i="0" kern="1200" dirty="0" smtClean="0">
                <a:solidFill>
                  <a:schemeClr val="tx1"/>
                </a:solidFill>
                <a:effectLst/>
                <a:latin typeface="+mn-lt"/>
                <a:ea typeface="+mn-ea"/>
                <a:cs typeface="+mn-cs"/>
              </a:rPr>
              <a:t>:</a:t>
            </a:r>
          </a:p>
          <a:p>
            <a:r>
              <a:rPr lang="vi-VN" sz="1200" b="1" i="0" kern="1200" dirty="0" smtClean="0">
                <a:solidFill>
                  <a:schemeClr val="tx1"/>
                </a:solidFill>
                <a:effectLst/>
                <a:latin typeface="+mn-lt"/>
                <a:ea typeface="+mn-ea"/>
                <a:cs typeface="+mn-cs"/>
              </a:rPr>
              <a:t>Dễ cài đặt, tổ chức và quản trị</a:t>
            </a:r>
            <a:r>
              <a:rPr lang="vi-VN" sz="1200" b="0" i="0" kern="1200" dirty="0" smtClean="0">
                <a:solidFill>
                  <a:schemeClr val="tx1"/>
                </a:solidFill>
                <a:effectLst/>
                <a:latin typeface="+mn-lt"/>
                <a:ea typeface="+mn-ea"/>
                <a:cs typeface="+mn-cs"/>
              </a:rPr>
              <a:t>: Mô hình P2P không đòi hỏi một máy chủ trung tâm</a:t>
            </a:r>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Người dùng có thể thiết lập và quản lý mạng P2P một cách dễ dàng trên các thiết bị</a:t>
            </a:r>
            <a:r>
              <a:rPr lang="en-US" sz="1200" b="0" i="0" kern="1200" dirty="0" smtClean="0">
                <a:solidFill>
                  <a:schemeClr val="tx1"/>
                </a:solidFill>
                <a:effectLst/>
                <a:latin typeface="+mn-lt"/>
                <a:ea typeface="+mn-ea"/>
                <a:cs typeface="+mn-cs"/>
              </a:rPr>
              <a:t>.</a:t>
            </a:r>
            <a:endParaRPr lang="vi-VN" sz="1200" b="0" i="0" kern="1200" dirty="0" smtClean="0">
              <a:solidFill>
                <a:schemeClr val="tx1"/>
              </a:solidFill>
              <a:effectLst/>
              <a:latin typeface="+mn-lt"/>
              <a:ea typeface="+mn-ea"/>
              <a:cs typeface="+mn-cs"/>
            </a:endParaRPr>
          </a:p>
          <a:p>
            <a:r>
              <a:rPr lang="vi-VN" sz="1200" b="1" i="0" kern="1200" dirty="0" smtClean="0">
                <a:solidFill>
                  <a:schemeClr val="tx1"/>
                </a:solidFill>
                <a:effectLst/>
                <a:latin typeface="+mn-lt"/>
                <a:ea typeface="+mn-ea"/>
                <a:cs typeface="+mn-cs"/>
              </a:rPr>
              <a:t>Chi phí thiết bị thấp</a:t>
            </a:r>
            <a:r>
              <a:rPr lang="vi-VN" sz="1200" b="0" i="0" kern="1200" dirty="0" smtClean="0">
                <a:solidFill>
                  <a:schemeClr val="tx1"/>
                </a:solidFill>
                <a:effectLst/>
                <a:latin typeface="+mn-lt"/>
                <a:ea typeface="+mn-ea"/>
                <a:cs typeface="+mn-cs"/>
              </a:rPr>
              <a:t>: Vì không cần các máy chủ, các thiết bị có thể đóng vai trò cả máy chủ và máy khách đồng thời, do đó giảm thiểu chi phí cho phần cứng và phần mềm máy chủ.</a:t>
            </a:r>
          </a:p>
          <a:p>
            <a:r>
              <a:rPr lang="vi-VN" sz="1200" b="1" i="0" kern="1200" dirty="0" smtClean="0">
                <a:solidFill>
                  <a:schemeClr val="tx1"/>
                </a:solidFill>
                <a:effectLst/>
                <a:latin typeface="+mn-lt"/>
                <a:ea typeface="+mn-ea"/>
                <a:cs typeface="+mn-cs"/>
              </a:rPr>
              <a:t>Nhược điểm</a:t>
            </a:r>
            <a:r>
              <a:rPr lang="vi-VN" sz="1200" b="0" i="0" kern="1200" dirty="0" smtClean="0">
                <a:solidFill>
                  <a:schemeClr val="tx1"/>
                </a:solidFill>
                <a:effectLst/>
                <a:latin typeface="+mn-lt"/>
                <a:ea typeface="+mn-ea"/>
                <a:cs typeface="+mn-cs"/>
              </a:rPr>
              <a:t>:</a:t>
            </a:r>
          </a:p>
          <a:p>
            <a:r>
              <a:rPr lang="vi-VN" sz="1200" b="1" i="0" kern="1200" dirty="0" smtClean="0">
                <a:solidFill>
                  <a:schemeClr val="tx1"/>
                </a:solidFill>
                <a:effectLst/>
                <a:latin typeface="+mn-lt"/>
                <a:ea typeface="+mn-ea"/>
                <a:cs typeface="+mn-cs"/>
              </a:rPr>
              <a:t>Không quản lý tập trung và dữ liệu phân tán</a:t>
            </a:r>
            <a:r>
              <a:rPr lang="vi-VN" sz="1200" b="0" i="0" kern="1200" dirty="0" smtClean="0">
                <a:solidFill>
                  <a:schemeClr val="tx1"/>
                </a:solidFill>
                <a:effectLst/>
                <a:latin typeface="+mn-lt"/>
                <a:ea typeface="+mn-ea"/>
                <a:cs typeface="+mn-cs"/>
              </a:rPr>
              <a:t>: Mô hình P2P không cho phép quản lý tập trung, dẫn đến việc dữ liệu phân tán trên nhiều máy tính khó quản lý. </a:t>
            </a:r>
            <a:r>
              <a:rPr lang="en-US" sz="1200" b="0" i="0" kern="1200" dirty="0" smtClean="0">
                <a:solidFill>
                  <a:schemeClr val="tx1"/>
                </a:solidFill>
                <a:effectLst/>
                <a:latin typeface="+mn-lt"/>
                <a:ea typeface="+mn-ea"/>
                <a:cs typeface="+mn-cs"/>
              </a:rPr>
              <a:t>C</a:t>
            </a:r>
            <a:r>
              <a:rPr lang="vi-VN" sz="1200" b="0" i="0" kern="1200" dirty="0" smtClean="0">
                <a:solidFill>
                  <a:schemeClr val="tx1"/>
                </a:solidFill>
                <a:effectLst/>
                <a:latin typeface="+mn-lt"/>
                <a:ea typeface="+mn-ea"/>
                <a:cs typeface="+mn-cs"/>
              </a:rPr>
              <a:t>ó thể gây khó khăn trong việc sao lưu, phục hồi dữ liệu</a:t>
            </a:r>
            <a:r>
              <a:rPr lang="en-US" sz="1200" b="0" i="0" kern="1200" dirty="0" smtClean="0">
                <a:solidFill>
                  <a:schemeClr val="tx1"/>
                </a:solidFill>
                <a:effectLst/>
                <a:latin typeface="+mn-lt"/>
                <a:ea typeface="+mn-ea"/>
                <a:cs typeface="+mn-cs"/>
              </a:rPr>
              <a:t>.</a:t>
            </a:r>
          </a:p>
          <a:p>
            <a:r>
              <a:rPr lang="vi-VN" sz="1200" b="1" i="0" kern="1200" dirty="0" smtClean="0">
                <a:solidFill>
                  <a:schemeClr val="tx1"/>
                </a:solidFill>
                <a:effectLst/>
                <a:latin typeface="+mn-lt"/>
                <a:ea typeface="+mn-ea"/>
                <a:cs typeface="+mn-cs"/>
              </a:rPr>
              <a:t>Khả năng bảo mật thấp và dễ bị xâm nhập</a:t>
            </a:r>
            <a:r>
              <a:rPr lang="vi-VN" sz="1200" b="0" i="0" kern="1200" dirty="0" smtClean="0">
                <a:solidFill>
                  <a:schemeClr val="tx1"/>
                </a:solidFill>
                <a:effectLst/>
                <a:latin typeface="+mn-lt"/>
                <a:ea typeface="+mn-ea"/>
                <a:cs typeface="+mn-cs"/>
              </a:rPr>
              <a:t>: Vì tính phi tập trung, mạng P2P thường có khả năng bảo mật thấp hơn. Dữ liệu có thể dễ dàng bị truy cập bởi các người dùng không được ủy quyền hoặc bởi các hacker nếu không có biện pháp bảo mật phù hợp.</a:t>
            </a:r>
          </a:p>
          <a:p>
            <a:r>
              <a:rPr lang="vi-VN" sz="1200" b="1" i="0" kern="1200" dirty="0" smtClean="0">
                <a:solidFill>
                  <a:schemeClr val="tx1"/>
                </a:solidFill>
                <a:effectLst/>
                <a:latin typeface="+mn-lt"/>
                <a:ea typeface="+mn-ea"/>
                <a:cs typeface="+mn-cs"/>
              </a:rPr>
              <a:t>Các tài nguyên không được sắp xếp và khó định vị</a:t>
            </a:r>
            <a:r>
              <a:rPr lang="vi-VN" sz="1200" b="0" i="0" kern="1200" dirty="0" smtClean="0">
                <a:solidFill>
                  <a:schemeClr val="tx1"/>
                </a:solidFill>
                <a:effectLst/>
                <a:latin typeface="+mn-lt"/>
                <a:ea typeface="+mn-ea"/>
                <a:cs typeface="+mn-cs"/>
              </a:rPr>
              <a:t>: Do tính phi tập trung, việc tìm kiếm và quản lý tài nguyên trong mạng P2P có thể khá khó khăn. Người dùng có thể gặp khó khăn trong việc xác định nguồn tài nguyên và định vị thông tin cụ thể trên mạng.</a:t>
            </a:r>
          </a:p>
          <a:p>
            <a:r>
              <a:rPr lang="vi-VN" dirty="0" smtClean="0"/>
              <a:t/>
            </a:r>
            <a:br>
              <a:rPr lang="vi-VN" dirty="0" smtClean="0"/>
            </a:br>
            <a:endParaRPr lang="en-US" dirty="0"/>
          </a:p>
        </p:txBody>
      </p:sp>
      <p:sp>
        <p:nvSpPr>
          <p:cNvPr id="4" name="Slide Number Placeholder 3"/>
          <p:cNvSpPr>
            <a:spLocks noGrp="1"/>
          </p:cNvSpPr>
          <p:nvPr>
            <p:ph type="sldNum" sz="quarter" idx="10"/>
          </p:nvPr>
        </p:nvSpPr>
        <p:spPr/>
        <p:txBody>
          <a:bodyPr/>
          <a:lstStyle/>
          <a:p>
            <a:fld id="{547E7C9D-BD0B-4A05-84C3-63266814B48A}" type="slidenum">
              <a:rPr lang="en-US" smtClean="0"/>
              <a:t>9</a:t>
            </a:fld>
            <a:endParaRPr lang="en-US"/>
          </a:p>
        </p:txBody>
      </p:sp>
    </p:spTree>
    <p:extLst>
      <p:ext uri="{BB962C8B-B14F-4D97-AF65-F5344CB8AC3E}">
        <p14:creationId xmlns:p14="http://schemas.microsoft.com/office/powerpoint/2010/main" val="2267707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Trong một mạng LAN, giới hạn của cáp mạng là 100m (cho loại cáp mạng CAT 5 UTP –</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là cáp được dùng phổ biến nhất), bởi tín hiệu bị suy hao trên đường truyền nên không thể đi xa hơn. Vì vậy, để có thể kết nối các thiết bị ở xa hơn, mạng cần các thiết bị để khuếch đại và định thời lại tín hiệu, giúp tín hiệu có thể truyền dẫn đi xa hơn giới hạn này.</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Trong tình huống này, bạn sử dụng Repeater để mở rộng khoảng cách truyền dẫn giữa các tầng. Mỗi tầng có một Repeater được đặt cách xa khoảng 90 mét từ Repeater ở tầng trên hoặc dưới. Repeater sẽ khuếch đại tín hiệu từ một tầng và chuyển tiếp nó đến tầng khác.</a:t>
            </a:r>
          </a:p>
          <a:p>
            <a:r>
              <a:rPr lang="vi-VN" sz="1200" b="0" i="0" kern="1200" dirty="0" smtClean="0">
                <a:solidFill>
                  <a:schemeClr val="tx1"/>
                </a:solidFill>
                <a:effectLst/>
                <a:latin typeface="+mn-lt"/>
                <a:ea typeface="+mn-ea"/>
                <a:cs typeface="+mn-cs"/>
              </a:rPr>
              <a:t>Ví dụ:</a:t>
            </a:r>
          </a:p>
          <a:p>
            <a:r>
              <a:rPr lang="vi-VN" sz="1200" b="0" i="0" kern="1200" dirty="0" smtClean="0">
                <a:solidFill>
                  <a:schemeClr val="tx1"/>
                </a:solidFill>
                <a:effectLst/>
                <a:latin typeface="+mn-lt"/>
                <a:ea typeface="+mn-ea"/>
                <a:cs typeface="+mn-cs"/>
              </a:rPr>
              <a:t>Tầng 1 có máy tính A và Repeater A.</a:t>
            </a:r>
          </a:p>
          <a:p>
            <a:r>
              <a:rPr lang="vi-VN" sz="1200" b="0" i="0" kern="1200" dirty="0" smtClean="0">
                <a:solidFill>
                  <a:schemeClr val="tx1"/>
                </a:solidFill>
                <a:effectLst/>
                <a:latin typeface="+mn-lt"/>
                <a:ea typeface="+mn-ea"/>
                <a:cs typeface="+mn-cs"/>
              </a:rPr>
              <a:t>Tầng 2 có máy tính B và Repeater B.</a:t>
            </a:r>
          </a:p>
          <a:p>
            <a:r>
              <a:rPr lang="vi-VN" sz="1200" b="0" i="0" kern="1200" dirty="0" smtClean="0">
                <a:solidFill>
                  <a:schemeClr val="tx1"/>
                </a:solidFill>
                <a:effectLst/>
                <a:latin typeface="+mn-lt"/>
                <a:ea typeface="+mn-ea"/>
                <a:cs typeface="+mn-cs"/>
              </a:rPr>
              <a:t>Tầng 3 có máy tính C và Repeater C.</a:t>
            </a:r>
          </a:p>
          <a:p>
            <a:r>
              <a:rPr lang="vi-VN" sz="1200" b="0" i="0" kern="1200" dirty="0" smtClean="0">
                <a:solidFill>
                  <a:schemeClr val="tx1"/>
                </a:solidFill>
                <a:effectLst/>
                <a:latin typeface="+mn-lt"/>
                <a:ea typeface="+mn-ea"/>
                <a:cs typeface="+mn-cs"/>
              </a:rPr>
              <a:t>Khi máy tính A gửi dữ liệu đến máy tính C, dữ liệu sẽ đi từ máy tính A đến Repeater A, sau đó Repeater A khuếch đại và chuyển tiếp dữ liệu đến Repeater B ở tầng 2, và Repeater B tiếp tục khuếch đại và chuyển tiếp dữ liệu đến máy tính C ở tầng 3. Như vậy, bạn đã vượt qua giới hạn khoảng cách của cáp mạng để kết nối các máy tính ở các tầng khác nhau trong tòa nhà mà không cần chạy thêm cáp mới.</a:t>
            </a:r>
          </a:p>
          <a:p>
            <a:endParaRPr lang="en-US" dirty="0"/>
          </a:p>
        </p:txBody>
      </p:sp>
      <p:sp>
        <p:nvSpPr>
          <p:cNvPr id="4" name="Slide Number Placeholder 3"/>
          <p:cNvSpPr>
            <a:spLocks noGrp="1"/>
          </p:cNvSpPr>
          <p:nvPr>
            <p:ph type="sldNum" sz="quarter" idx="10"/>
          </p:nvPr>
        </p:nvSpPr>
        <p:spPr/>
        <p:txBody>
          <a:bodyPr/>
          <a:lstStyle/>
          <a:p>
            <a:fld id="{547E7C9D-BD0B-4A05-84C3-63266814B48A}" type="slidenum">
              <a:rPr lang="en-US" smtClean="0"/>
              <a:t>10</a:t>
            </a:fld>
            <a:endParaRPr lang="en-US"/>
          </a:p>
        </p:txBody>
      </p:sp>
    </p:spTree>
    <p:extLst>
      <p:ext uri="{BB962C8B-B14F-4D97-AF65-F5344CB8AC3E}">
        <p14:creationId xmlns:p14="http://schemas.microsoft.com/office/powerpoint/2010/main" val="161125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7E7C9D-BD0B-4A05-84C3-63266814B48A}" type="slidenum">
              <a:rPr lang="en-US" smtClean="0"/>
              <a:t>12</a:t>
            </a:fld>
            <a:endParaRPr lang="en-US"/>
          </a:p>
        </p:txBody>
      </p:sp>
    </p:spTree>
    <p:extLst>
      <p:ext uri="{BB962C8B-B14F-4D97-AF65-F5344CB8AC3E}">
        <p14:creationId xmlns:p14="http://schemas.microsoft.com/office/powerpoint/2010/main" val="3742099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FE80D9-79AF-49CF-A5F2-48DFC03A7B1F}"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3F205-ABC9-40B6-800A-677904D5195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101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FE80D9-79AF-49CF-A5F2-48DFC03A7B1F}"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3F205-ABC9-40B6-800A-677904D51958}" type="slidenum">
              <a:rPr lang="en-US" smtClean="0"/>
              <a:t>‹#›</a:t>
            </a:fld>
            <a:endParaRPr lang="en-US"/>
          </a:p>
        </p:txBody>
      </p:sp>
    </p:spTree>
    <p:extLst>
      <p:ext uri="{BB962C8B-B14F-4D97-AF65-F5344CB8AC3E}">
        <p14:creationId xmlns:p14="http://schemas.microsoft.com/office/powerpoint/2010/main" val="2966434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FE80D9-79AF-49CF-A5F2-48DFC03A7B1F}"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3F205-ABC9-40B6-800A-677904D51958}" type="slidenum">
              <a:rPr lang="en-US" smtClean="0"/>
              <a:t>‹#›</a:t>
            </a:fld>
            <a:endParaRPr lang="en-US"/>
          </a:p>
        </p:txBody>
      </p:sp>
    </p:spTree>
    <p:extLst>
      <p:ext uri="{BB962C8B-B14F-4D97-AF65-F5344CB8AC3E}">
        <p14:creationId xmlns:p14="http://schemas.microsoft.com/office/powerpoint/2010/main" val="38971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FE80D9-79AF-49CF-A5F2-48DFC03A7B1F}"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3F205-ABC9-40B6-800A-677904D51958}" type="slidenum">
              <a:rPr lang="en-US" smtClean="0"/>
              <a:t>‹#›</a:t>
            </a:fld>
            <a:endParaRPr lang="en-US"/>
          </a:p>
        </p:txBody>
      </p:sp>
    </p:spTree>
    <p:extLst>
      <p:ext uri="{BB962C8B-B14F-4D97-AF65-F5344CB8AC3E}">
        <p14:creationId xmlns:p14="http://schemas.microsoft.com/office/powerpoint/2010/main" val="55064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FE80D9-79AF-49CF-A5F2-48DFC03A7B1F}"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3F205-ABC9-40B6-800A-677904D5195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94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FE80D9-79AF-49CF-A5F2-48DFC03A7B1F}"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3F205-ABC9-40B6-800A-677904D51958}" type="slidenum">
              <a:rPr lang="en-US" smtClean="0"/>
              <a:t>‹#›</a:t>
            </a:fld>
            <a:endParaRPr lang="en-US"/>
          </a:p>
        </p:txBody>
      </p:sp>
    </p:spTree>
    <p:extLst>
      <p:ext uri="{BB962C8B-B14F-4D97-AF65-F5344CB8AC3E}">
        <p14:creationId xmlns:p14="http://schemas.microsoft.com/office/powerpoint/2010/main" val="3593340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FE80D9-79AF-49CF-A5F2-48DFC03A7B1F}" type="datetimeFigureOut">
              <a:rPr lang="en-US" smtClean="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A3F205-ABC9-40B6-800A-677904D51958}" type="slidenum">
              <a:rPr lang="en-US" smtClean="0"/>
              <a:t>‹#›</a:t>
            </a:fld>
            <a:endParaRPr lang="en-US"/>
          </a:p>
        </p:txBody>
      </p:sp>
    </p:spTree>
    <p:extLst>
      <p:ext uri="{BB962C8B-B14F-4D97-AF65-F5344CB8AC3E}">
        <p14:creationId xmlns:p14="http://schemas.microsoft.com/office/powerpoint/2010/main" val="72930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FE80D9-79AF-49CF-A5F2-48DFC03A7B1F}"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A3F205-ABC9-40B6-800A-677904D51958}" type="slidenum">
              <a:rPr lang="en-US" smtClean="0"/>
              <a:t>‹#›</a:t>
            </a:fld>
            <a:endParaRPr lang="en-US"/>
          </a:p>
        </p:txBody>
      </p:sp>
    </p:spTree>
    <p:extLst>
      <p:ext uri="{BB962C8B-B14F-4D97-AF65-F5344CB8AC3E}">
        <p14:creationId xmlns:p14="http://schemas.microsoft.com/office/powerpoint/2010/main" val="823422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9FE80D9-79AF-49CF-A5F2-48DFC03A7B1F}" type="datetimeFigureOut">
              <a:rPr lang="en-US" smtClean="0"/>
              <a:t>10/3/2023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DA3F205-ABC9-40B6-800A-677904D51958}" type="slidenum">
              <a:rPr lang="en-US" smtClean="0"/>
              <a:t>‹#›</a:t>
            </a:fld>
            <a:endParaRPr lang="en-US"/>
          </a:p>
        </p:txBody>
      </p:sp>
    </p:spTree>
    <p:extLst>
      <p:ext uri="{BB962C8B-B14F-4D97-AF65-F5344CB8AC3E}">
        <p14:creationId xmlns:p14="http://schemas.microsoft.com/office/powerpoint/2010/main" val="3359705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9FE80D9-79AF-49CF-A5F2-48DFC03A7B1F}" type="datetimeFigureOut">
              <a:rPr lang="en-US" smtClean="0"/>
              <a:t>10/3/2023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DA3F205-ABC9-40B6-800A-677904D51958}" type="slidenum">
              <a:rPr lang="en-US" smtClean="0"/>
              <a:t>‹#›</a:t>
            </a:fld>
            <a:endParaRPr lang="en-US"/>
          </a:p>
        </p:txBody>
      </p:sp>
    </p:spTree>
    <p:extLst>
      <p:ext uri="{BB962C8B-B14F-4D97-AF65-F5344CB8AC3E}">
        <p14:creationId xmlns:p14="http://schemas.microsoft.com/office/powerpoint/2010/main" val="2665504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FE80D9-79AF-49CF-A5F2-48DFC03A7B1F}"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3F205-ABC9-40B6-800A-677904D51958}" type="slidenum">
              <a:rPr lang="en-US" smtClean="0"/>
              <a:t>‹#›</a:t>
            </a:fld>
            <a:endParaRPr lang="en-US"/>
          </a:p>
        </p:txBody>
      </p:sp>
    </p:spTree>
    <p:extLst>
      <p:ext uri="{BB962C8B-B14F-4D97-AF65-F5344CB8AC3E}">
        <p14:creationId xmlns:p14="http://schemas.microsoft.com/office/powerpoint/2010/main" val="271040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9FE80D9-79AF-49CF-A5F2-48DFC03A7B1F}" type="datetimeFigureOut">
              <a:rPr lang="en-US" smtClean="0"/>
              <a:t>10/3/2023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DA3F205-ABC9-40B6-800A-677904D5195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543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Network term</a:t>
            </a:r>
          </a:p>
        </p:txBody>
      </p:sp>
    </p:spTree>
    <p:extLst>
      <p:ext uri="{BB962C8B-B14F-4D97-AF65-F5344CB8AC3E}">
        <p14:creationId xmlns:p14="http://schemas.microsoft.com/office/powerpoint/2010/main" val="25655043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Network </a:t>
            </a:r>
            <a:r>
              <a:rPr lang="en-US" dirty="0" smtClean="0"/>
              <a:t>devices – Repeater</a:t>
            </a:r>
            <a:endParaRPr lang="en-US" dirty="0"/>
          </a:p>
        </p:txBody>
      </p:sp>
      <p:sp>
        <p:nvSpPr>
          <p:cNvPr id="3" name="Content Placeholder 2"/>
          <p:cNvSpPr>
            <a:spLocks noGrp="1"/>
          </p:cNvSpPr>
          <p:nvPr>
            <p:ph idx="1"/>
          </p:nvPr>
        </p:nvSpPr>
        <p:spPr/>
        <p:txBody>
          <a:bodyPr/>
          <a:lstStyle/>
          <a:p>
            <a:r>
              <a:rPr lang="en-US" b="1" dirty="0" smtClean="0">
                <a:latin typeface="Calibri (Body)"/>
              </a:rPr>
              <a:t>Repeater</a:t>
            </a:r>
          </a:p>
          <a:p>
            <a:r>
              <a:rPr lang="en-US" dirty="0" smtClean="0">
                <a:latin typeface="Calibri (Body)"/>
              </a:rPr>
              <a:t>- </a:t>
            </a:r>
            <a:r>
              <a:rPr lang="vi-VN" dirty="0" smtClean="0">
                <a:latin typeface="Calibri (Body)"/>
              </a:rPr>
              <a:t>Repeater </a:t>
            </a:r>
            <a:r>
              <a:rPr lang="vi-VN" dirty="0">
                <a:latin typeface="Calibri (Body)"/>
              </a:rPr>
              <a:t>là một thiết bị ở lớp 1 (Physical Layer) trong mô hình OSI</a:t>
            </a:r>
            <a:r>
              <a:rPr lang="vi-VN" dirty="0" smtClean="0">
                <a:latin typeface="Calibri (Body)"/>
              </a:rPr>
              <a:t>.</a:t>
            </a:r>
            <a:endParaRPr lang="en-US" dirty="0" smtClean="0">
              <a:latin typeface="Calibri (Body)"/>
            </a:endParaRPr>
          </a:p>
          <a:p>
            <a:r>
              <a:rPr lang="vi-VN" dirty="0" smtClean="0">
                <a:latin typeface="Calibri (Body)"/>
              </a:rPr>
              <a:t> </a:t>
            </a:r>
            <a:r>
              <a:rPr lang="en-US" dirty="0" smtClean="0">
                <a:latin typeface="Calibri (Body)"/>
              </a:rPr>
              <a:t>- R</a:t>
            </a:r>
            <a:r>
              <a:rPr lang="vi-VN" dirty="0" smtClean="0">
                <a:latin typeface="Calibri (Body)"/>
              </a:rPr>
              <a:t>epeater </a:t>
            </a:r>
            <a:r>
              <a:rPr lang="vi-VN" dirty="0">
                <a:latin typeface="Calibri (Body)"/>
              </a:rPr>
              <a:t>có vai trò khuếch đại tín hiệu vật lý ở đầu vào và cung cấp năng lượng cho tín hiệu ở đầu ra để có thể đến được những chặng đường tiếp theo trong mạng.</a:t>
            </a:r>
            <a:r>
              <a:rPr lang="en-US" b="1" dirty="0" smtClean="0">
                <a:latin typeface="Calibri (Body)"/>
              </a:rPr>
              <a:t> </a:t>
            </a:r>
            <a:endParaRPr lang="en-US" b="1" dirty="0">
              <a:latin typeface="Calibri (Body)"/>
            </a:endParaRPr>
          </a:p>
        </p:txBody>
      </p:sp>
    </p:spTree>
    <p:extLst>
      <p:ext uri="{BB962C8B-B14F-4D97-AF65-F5344CB8AC3E}">
        <p14:creationId xmlns:p14="http://schemas.microsoft.com/office/powerpoint/2010/main" val="33628837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Network </a:t>
            </a:r>
            <a:r>
              <a:rPr lang="en-US" dirty="0" smtClean="0"/>
              <a:t>devices - Hub</a:t>
            </a:r>
            <a:endParaRPr lang="en-US" dirty="0"/>
          </a:p>
        </p:txBody>
      </p:sp>
      <p:sp>
        <p:nvSpPr>
          <p:cNvPr id="3" name="Content Placeholder 2"/>
          <p:cNvSpPr>
            <a:spLocks noGrp="1"/>
          </p:cNvSpPr>
          <p:nvPr>
            <p:ph idx="1"/>
          </p:nvPr>
        </p:nvSpPr>
        <p:spPr>
          <a:xfrm>
            <a:off x="1097279" y="1845734"/>
            <a:ext cx="10366587" cy="4023360"/>
          </a:xfrm>
        </p:spPr>
        <p:txBody>
          <a:bodyPr>
            <a:normAutofit/>
          </a:bodyPr>
          <a:lstStyle/>
          <a:p>
            <a:r>
              <a:rPr lang="en-US" b="1" dirty="0" smtClean="0">
                <a:latin typeface="Calibri (Body)"/>
              </a:rPr>
              <a:t>Hub</a:t>
            </a:r>
            <a:endParaRPr lang="en-US" b="1" dirty="0">
              <a:latin typeface="Calibri (Body)"/>
            </a:endParaRPr>
          </a:p>
          <a:p>
            <a:r>
              <a:rPr lang="en-US" dirty="0" smtClean="0">
                <a:latin typeface="Calibri (Body)"/>
              </a:rPr>
              <a:t>- </a:t>
            </a:r>
            <a:r>
              <a:rPr lang="vi-VN" dirty="0" smtClean="0">
                <a:latin typeface="Calibri (Body)"/>
              </a:rPr>
              <a:t>Nhiều </a:t>
            </a:r>
            <a:r>
              <a:rPr lang="vi-VN" dirty="0">
                <a:latin typeface="Calibri (Body)"/>
              </a:rPr>
              <a:t>cổng từ 4 lên tới 24 cổng, được coi </a:t>
            </a:r>
            <a:r>
              <a:rPr lang="vi-VN" dirty="0" smtClean="0">
                <a:latin typeface="Calibri (Body)"/>
              </a:rPr>
              <a:t>như</a:t>
            </a:r>
            <a:r>
              <a:rPr lang="en-US" dirty="0" smtClean="0">
                <a:latin typeface="Calibri (Body)"/>
              </a:rPr>
              <a:t> </a:t>
            </a:r>
            <a:r>
              <a:rPr lang="vi-VN" dirty="0" smtClean="0">
                <a:latin typeface="Calibri (Body)"/>
              </a:rPr>
              <a:t>Repeater </a:t>
            </a:r>
            <a:r>
              <a:rPr lang="vi-VN" dirty="0">
                <a:latin typeface="Calibri (Body)"/>
              </a:rPr>
              <a:t>nhiều cổng.</a:t>
            </a:r>
            <a:br>
              <a:rPr lang="vi-VN" dirty="0">
                <a:latin typeface="Calibri (Body)"/>
              </a:rPr>
            </a:br>
            <a:r>
              <a:rPr lang="en-US" dirty="0" smtClean="0">
                <a:latin typeface="Calibri (Body)"/>
              </a:rPr>
              <a:t>- </a:t>
            </a:r>
            <a:r>
              <a:rPr lang="vi-VN" dirty="0" smtClean="0">
                <a:latin typeface="Calibri (Body)"/>
              </a:rPr>
              <a:t>Khi </a:t>
            </a:r>
            <a:r>
              <a:rPr lang="vi-VN" dirty="0">
                <a:latin typeface="Calibri (Body)"/>
              </a:rPr>
              <a:t>tín hiệu truyền vào một cổng Hub, các </a:t>
            </a:r>
            <a:r>
              <a:rPr lang="vi-VN" dirty="0" smtClean="0">
                <a:latin typeface="Calibri (Body)"/>
              </a:rPr>
              <a:t>cổng</a:t>
            </a:r>
            <a:r>
              <a:rPr lang="en-US" dirty="0" smtClean="0">
                <a:latin typeface="Calibri (Body)"/>
              </a:rPr>
              <a:t> </a:t>
            </a:r>
            <a:r>
              <a:rPr lang="vi-VN" dirty="0" smtClean="0">
                <a:latin typeface="Calibri (Body)"/>
              </a:rPr>
              <a:t>khác </a:t>
            </a:r>
            <a:r>
              <a:rPr lang="vi-VN" dirty="0">
                <a:latin typeface="Calibri (Body)"/>
              </a:rPr>
              <a:t>cũng sẽ nhận được thông tin ngay lập tức.</a:t>
            </a:r>
            <a:br>
              <a:rPr lang="vi-VN" dirty="0">
                <a:latin typeface="Calibri (Body)"/>
              </a:rPr>
            </a:br>
            <a:r>
              <a:rPr lang="en-US" dirty="0" smtClean="0">
                <a:latin typeface="Calibri (Body)"/>
              </a:rPr>
              <a:t>- </a:t>
            </a:r>
            <a:r>
              <a:rPr lang="vi-VN" dirty="0" smtClean="0">
                <a:latin typeface="Calibri (Body)"/>
              </a:rPr>
              <a:t>Có </a:t>
            </a:r>
            <a:r>
              <a:rPr lang="vi-VN" dirty="0">
                <a:latin typeface="Calibri (Body)"/>
              </a:rPr>
              <a:t>2 loại Hub phổ </a:t>
            </a:r>
            <a:r>
              <a:rPr lang="vi-VN" dirty="0" smtClean="0">
                <a:latin typeface="Calibri (Body)"/>
              </a:rPr>
              <a:t>biến</a:t>
            </a:r>
            <a:r>
              <a:rPr lang="en-US" dirty="0" smtClean="0">
                <a:latin typeface="Calibri (Body)"/>
              </a:rPr>
              <a:t>:</a:t>
            </a:r>
            <a:r>
              <a:rPr lang="vi-VN" dirty="0">
                <a:latin typeface="Calibri (Body)"/>
              </a:rPr>
              <a:t/>
            </a:r>
            <a:br>
              <a:rPr lang="vi-VN" dirty="0">
                <a:latin typeface="Calibri (Body)"/>
              </a:rPr>
            </a:br>
            <a:r>
              <a:rPr lang="en-US" dirty="0">
                <a:latin typeface="Calibri (Body)"/>
              </a:rPr>
              <a:t>	</a:t>
            </a:r>
            <a:r>
              <a:rPr lang="vi-VN" b="1" dirty="0" smtClean="0">
                <a:latin typeface="Calibri (Body)"/>
              </a:rPr>
              <a:t>Active </a:t>
            </a:r>
            <a:r>
              <a:rPr lang="vi-VN" b="1" dirty="0">
                <a:latin typeface="Calibri (Body)"/>
              </a:rPr>
              <a:t>Hub</a:t>
            </a:r>
            <a:r>
              <a:rPr lang="vi-VN" dirty="0">
                <a:latin typeface="Calibri (Body)"/>
              </a:rPr>
              <a:t>: </a:t>
            </a:r>
            <a:r>
              <a:rPr lang="vi-VN" dirty="0" smtClean="0">
                <a:latin typeface="Calibri (Body)"/>
              </a:rPr>
              <a:t>dùng </a:t>
            </a:r>
            <a:r>
              <a:rPr lang="vi-VN" dirty="0">
                <a:latin typeface="Calibri (Body)"/>
              </a:rPr>
              <a:t>để </a:t>
            </a:r>
            <a:r>
              <a:rPr lang="vi-VN" dirty="0" smtClean="0">
                <a:latin typeface="Calibri (Body)"/>
              </a:rPr>
              <a:t>khuếch</a:t>
            </a:r>
            <a:r>
              <a:rPr lang="en-US" dirty="0" smtClean="0">
                <a:latin typeface="Calibri (Body)"/>
              </a:rPr>
              <a:t> </a:t>
            </a:r>
            <a:r>
              <a:rPr lang="vi-VN" dirty="0" smtClean="0">
                <a:latin typeface="Calibri (Body)"/>
              </a:rPr>
              <a:t>đại </a:t>
            </a:r>
            <a:r>
              <a:rPr lang="vi-VN" dirty="0">
                <a:latin typeface="Calibri (Body)"/>
              </a:rPr>
              <a:t>tín hiện đến và chia </a:t>
            </a:r>
            <a:r>
              <a:rPr lang="vi-VN" dirty="0" smtClean="0">
                <a:latin typeface="Calibri (Body)"/>
              </a:rPr>
              <a:t>ra</a:t>
            </a:r>
            <a:r>
              <a:rPr lang="en-US" dirty="0" smtClean="0">
                <a:latin typeface="Calibri (Body)"/>
              </a:rPr>
              <a:t> </a:t>
            </a:r>
            <a:r>
              <a:rPr lang="vi-VN" dirty="0" smtClean="0">
                <a:latin typeface="Calibri (Body)"/>
              </a:rPr>
              <a:t>những </a:t>
            </a:r>
            <a:r>
              <a:rPr lang="vi-VN" dirty="0">
                <a:latin typeface="Calibri (Body)"/>
              </a:rPr>
              <a:t>cổng còn lại để đảm bảo tốc độ tín hiệu cần </a:t>
            </a:r>
            <a:r>
              <a:rPr lang="vi-VN" dirty="0" smtClean="0">
                <a:latin typeface="Calibri (Body)"/>
              </a:rPr>
              <a:t>thiết</a:t>
            </a:r>
            <a:r>
              <a:rPr lang="en-US" dirty="0" smtClean="0">
                <a:latin typeface="Calibri (Body)"/>
              </a:rPr>
              <a:t> </a:t>
            </a:r>
            <a:r>
              <a:rPr lang="vi-VN" dirty="0" smtClean="0">
                <a:latin typeface="Calibri (Body)"/>
              </a:rPr>
              <a:t>khi </a:t>
            </a:r>
            <a:r>
              <a:rPr lang="vi-VN" dirty="0">
                <a:latin typeface="Calibri (Body)"/>
              </a:rPr>
              <a:t>sử dụng.</a:t>
            </a:r>
            <a:br>
              <a:rPr lang="vi-VN" dirty="0">
                <a:latin typeface="Calibri (Body)"/>
              </a:rPr>
            </a:br>
            <a:r>
              <a:rPr lang="en-US" dirty="0">
                <a:latin typeface="Calibri (Body)"/>
              </a:rPr>
              <a:t>	</a:t>
            </a:r>
            <a:r>
              <a:rPr lang="vi-VN" b="1" dirty="0" smtClean="0">
                <a:latin typeface="Calibri (Body)"/>
              </a:rPr>
              <a:t>Smart </a:t>
            </a:r>
            <a:r>
              <a:rPr lang="vi-VN" b="1" dirty="0">
                <a:latin typeface="Calibri (Body)"/>
              </a:rPr>
              <a:t>Hub </a:t>
            </a:r>
            <a:r>
              <a:rPr lang="en-US" b="1" dirty="0" smtClean="0">
                <a:latin typeface="Calibri (Body)"/>
              </a:rPr>
              <a:t>:</a:t>
            </a:r>
            <a:r>
              <a:rPr lang="vi-VN" dirty="0" smtClean="0">
                <a:latin typeface="Calibri (Body)"/>
              </a:rPr>
              <a:t>có </a:t>
            </a:r>
            <a:r>
              <a:rPr lang="vi-VN" dirty="0">
                <a:latin typeface="Calibri (Body)"/>
              </a:rPr>
              <a:t>chức năng tương </a:t>
            </a:r>
            <a:r>
              <a:rPr lang="vi-VN" dirty="0" smtClean="0">
                <a:latin typeface="Calibri (Body)"/>
              </a:rPr>
              <a:t>tự</a:t>
            </a:r>
            <a:r>
              <a:rPr lang="en-US" dirty="0" smtClean="0">
                <a:latin typeface="Calibri (Body)"/>
              </a:rPr>
              <a:t> </a:t>
            </a:r>
            <a:r>
              <a:rPr lang="vi-VN" dirty="0" smtClean="0">
                <a:latin typeface="Calibri (Body)"/>
              </a:rPr>
              <a:t>như </a:t>
            </a:r>
            <a:r>
              <a:rPr lang="vi-VN" dirty="0">
                <a:latin typeface="Calibri (Body)"/>
              </a:rPr>
              <a:t>Active Hub, nhưng được tích hợp thêm chip có </a:t>
            </a:r>
            <a:r>
              <a:rPr lang="vi-VN" dirty="0" smtClean="0">
                <a:latin typeface="Calibri (Body)"/>
              </a:rPr>
              <a:t>khả</a:t>
            </a:r>
            <a:r>
              <a:rPr lang="en-US" dirty="0" smtClean="0">
                <a:latin typeface="Calibri (Body)"/>
              </a:rPr>
              <a:t> </a:t>
            </a:r>
            <a:r>
              <a:rPr lang="vi-VN" dirty="0" smtClean="0">
                <a:latin typeface="Calibri (Body)"/>
              </a:rPr>
              <a:t>năng </a:t>
            </a:r>
            <a:r>
              <a:rPr lang="vi-VN" dirty="0">
                <a:latin typeface="Calibri (Body)"/>
              </a:rPr>
              <a:t>tự động dò lỗi trên mạng </a:t>
            </a:r>
            <a:br>
              <a:rPr lang="vi-VN" dirty="0">
                <a:latin typeface="Calibri (Body)"/>
              </a:rPr>
            </a:br>
            <a:endParaRPr lang="en-US" dirty="0">
              <a:latin typeface="Calibri (Body)"/>
            </a:endParaRPr>
          </a:p>
        </p:txBody>
      </p:sp>
    </p:spTree>
    <p:extLst>
      <p:ext uri="{BB962C8B-B14F-4D97-AF65-F5344CB8AC3E}">
        <p14:creationId xmlns:p14="http://schemas.microsoft.com/office/powerpoint/2010/main" val="3287359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Network </a:t>
            </a:r>
            <a:r>
              <a:rPr lang="en-US" dirty="0" smtClean="0"/>
              <a:t>devices - Hub</a:t>
            </a:r>
            <a:endParaRPr lang="en-US" dirty="0"/>
          </a:p>
        </p:txBody>
      </p:sp>
      <p:pic>
        <p:nvPicPr>
          <p:cNvPr id="4" name="Content Placeholder 3"/>
          <p:cNvPicPr>
            <a:picLocks noGrp="1" noChangeAspect="1"/>
          </p:cNvPicPr>
          <p:nvPr>
            <p:ph idx="1"/>
          </p:nvPr>
        </p:nvPicPr>
        <p:blipFill>
          <a:blip r:embed="rId3"/>
          <a:stretch>
            <a:fillRect/>
          </a:stretch>
        </p:blipFill>
        <p:spPr>
          <a:xfrm>
            <a:off x="2729653" y="1881189"/>
            <a:ext cx="6793653" cy="4327717"/>
          </a:xfrm>
          <a:prstGeom prst="rect">
            <a:avLst/>
          </a:prstGeom>
        </p:spPr>
      </p:pic>
    </p:spTree>
    <p:extLst>
      <p:ext uri="{BB962C8B-B14F-4D97-AF65-F5344CB8AC3E}">
        <p14:creationId xmlns:p14="http://schemas.microsoft.com/office/powerpoint/2010/main" val="2317276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Network </a:t>
            </a:r>
            <a:r>
              <a:rPr lang="en-US" dirty="0" smtClean="0"/>
              <a:t>devices – Switch</a:t>
            </a:r>
            <a:endParaRPr lang="en-US" dirty="0"/>
          </a:p>
        </p:txBody>
      </p:sp>
      <p:sp>
        <p:nvSpPr>
          <p:cNvPr id="3" name="Content Placeholder 2"/>
          <p:cNvSpPr>
            <a:spLocks noGrp="1"/>
          </p:cNvSpPr>
          <p:nvPr>
            <p:ph idx="1"/>
          </p:nvPr>
        </p:nvSpPr>
        <p:spPr/>
        <p:txBody>
          <a:bodyPr/>
          <a:lstStyle/>
          <a:p>
            <a:r>
              <a:rPr lang="en-US" b="1" dirty="0" smtClean="0"/>
              <a:t>Switch </a:t>
            </a:r>
            <a:endParaRPr lang="en-US" b="1" dirty="0"/>
          </a:p>
          <a:p>
            <a:r>
              <a:rPr lang="vi-VN" dirty="0"/>
              <a:t>– </a:t>
            </a:r>
            <a:r>
              <a:rPr lang="vi-VN" dirty="0" smtClean="0"/>
              <a:t>Bridge </a:t>
            </a:r>
            <a:r>
              <a:rPr lang="vi-VN" dirty="0"/>
              <a:t>có nhiều cổng.</a:t>
            </a:r>
            <a:br>
              <a:rPr lang="vi-VN" dirty="0"/>
            </a:br>
            <a:r>
              <a:rPr lang="vi-VN" dirty="0"/>
              <a:t>– Kết nối nhiều segment tuỳ thuộc vào số </a:t>
            </a:r>
            <a:r>
              <a:rPr lang="vi-VN" dirty="0" smtClean="0"/>
              <a:t>cổng</a:t>
            </a:r>
            <a:r>
              <a:rPr lang="en-US" dirty="0" smtClean="0"/>
              <a:t> </a:t>
            </a:r>
            <a:r>
              <a:rPr lang="vi-VN" dirty="0" smtClean="0"/>
              <a:t>(port</a:t>
            </a:r>
            <a:r>
              <a:rPr lang="vi-VN" dirty="0"/>
              <a:t>) trên Switch.</a:t>
            </a:r>
            <a:br>
              <a:rPr lang="vi-VN" dirty="0"/>
            </a:br>
            <a:r>
              <a:rPr lang="vi-VN" dirty="0"/>
              <a:t>– Hoạt động ở tốc độ cao hơn nhiều so </a:t>
            </a:r>
            <a:r>
              <a:rPr lang="vi-VN" dirty="0" smtClean="0"/>
              <a:t>với</a:t>
            </a:r>
            <a:r>
              <a:rPr lang="en-US" dirty="0" smtClean="0"/>
              <a:t> </a:t>
            </a:r>
            <a:r>
              <a:rPr lang="vi-VN" dirty="0" smtClean="0"/>
              <a:t>Repeater </a:t>
            </a:r>
            <a:r>
              <a:rPr lang="vi-VN" dirty="0"/>
              <a:t>và có thể cung cấp nhiều chức</a:t>
            </a:r>
            <a:br>
              <a:rPr lang="vi-VN" dirty="0"/>
            </a:br>
            <a:r>
              <a:rPr lang="vi-VN" dirty="0"/>
              <a:t>năng hơn như khả năng tạo mạng LAN </a:t>
            </a:r>
            <a:r>
              <a:rPr lang="vi-VN" dirty="0" smtClean="0"/>
              <a:t>ảo</a:t>
            </a:r>
            <a:r>
              <a:rPr lang="en-US" dirty="0" smtClean="0"/>
              <a:t> </a:t>
            </a:r>
            <a:r>
              <a:rPr lang="vi-VN" dirty="0" smtClean="0"/>
              <a:t>(VLAN</a:t>
            </a:r>
            <a:r>
              <a:rPr lang="vi-VN" dirty="0"/>
              <a:t>) </a:t>
            </a:r>
            <a:br>
              <a:rPr lang="vi-VN" dirty="0"/>
            </a:br>
            <a:endParaRPr lang="en-US" b="1" dirty="0"/>
          </a:p>
        </p:txBody>
      </p:sp>
      <p:pic>
        <p:nvPicPr>
          <p:cNvPr id="5" name="Picture 4"/>
          <p:cNvPicPr>
            <a:picLocks noChangeAspect="1"/>
          </p:cNvPicPr>
          <p:nvPr/>
        </p:nvPicPr>
        <p:blipFill>
          <a:blip r:embed="rId3"/>
          <a:stretch>
            <a:fillRect/>
          </a:stretch>
        </p:blipFill>
        <p:spPr>
          <a:xfrm>
            <a:off x="4009744" y="3651815"/>
            <a:ext cx="4981856" cy="2325653"/>
          </a:xfrm>
          <a:prstGeom prst="rect">
            <a:avLst/>
          </a:prstGeom>
        </p:spPr>
      </p:pic>
    </p:spTree>
    <p:extLst>
      <p:ext uri="{BB962C8B-B14F-4D97-AF65-F5344CB8AC3E}">
        <p14:creationId xmlns:p14="http://schemas.microsoft.com/office/powerpoint/2010/main" val="2183682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Network </a:t>
            </a:r>
            <a:r>
              <a:rPr lang="en-US" dirty="0" smtClean="0"/>
              <a:t>devices – Router</a:t>
            </a:r>
            <a:endParaRPr lang="en-US" dirty="0"/>
          </a:p>
        </p:txBody>
      </p:sp>
      <p:sp>
        <p:nvSpPr>
          <p:cNvPr id="3" name="Content Placeholder 2"/>
          <p:cNvSpPr>
            <a:spLocks noGrp="1"/>
          </p:cNvSpPr>
          <p:nvPr>
            <p:ph idx="1"/>
          </p:nvPr>
        </p:nvSpPr>
        <p:spPr/>
        <p:txBody>
          <a:bodyPr/>
          <a:lstStyle/>
          <a:p>
            <a:r>
              <a:rPr lang="en-US" b="1" dirty="0" smtClean="0"/>
              <a:t>Router</a:t>
            </a:r>
            <a:endParaRPr lang="en-US" b="1" dirty="0"/>
          </a:p>
          <a:p>
            <a:r>
              <a:rPr lang="en-US" dirty="0"/>
              <a:t>– Thiết </a:t>
            </a:r>
            <a:r>
              <a:rPr lang="en-US" dirty="0" err="1"/>
              <a:t>bị</a:t>
            </a:r>
            <a:r>
              <a:rPr lang="en-US" dirty="0"/>
              <a:t> định </a:t>
            </a:r>
            <a:r>
              <a:rPr lang="en-US" dirty="0" err="1"/>
              <a:t>tuyến</a:t>
            </a:r>
            <a:r>
              <a:rPr lang="en-US" dirty="0"/>
              <a:t> hoặc bộ định </a:t>
            </a:r>
            <a:r>
              <a:rPr lang="en-US" dirty="0" err="1"/>
              <a:t>tuyến</a:t>
            </a:r>
            <a:r>
              <a:rPr lang="en-US" dirty="0"/>
              <a:t>, </a:t>
            </a:r>
            <a:r>
              <a:rPr lang="en-US" dirty="0" smtClean="0"/>
              <a:t>dùng </a:t>
            </a:r>
            <a:r>
              <a:rPr lang="en-US" dirty="0" err="1" smtClean="0"/>
              <a:t>để</a:t>
            </a:r>
            <a:r>
              <a:rPr lang="en-US" dirty="0" smtClean="0"/>
              <a:t> </a:t>
            </a:r>
            <a:r>
              <a:rPr lang="en-US" dirty="0"/>
              <a:t>chuyển các </a:t>
            </a:r>
            <a:r>
              <a:rPr lang="en-US" dirty="0" err="1"/>
              <a:t>gói</a:t>
            </a:r>
            <a:r>
              <a:rPr lang="en-US" dirty="0"/>
              <a:t> dữ </a:t>
            </a:r>
            <a:r>
              <a:rPr lang="en-US" dirty="0" err="1"/>
              <a:t>liệu</a:t>
            </a:r>
            <a:r>
              <a:rPr lang="en-US" dirty="0"/>
              <a:t> qua </a:t>
            </a:r>
            <a:r>
              <a:rPr lang="en-US" dirty="0" err="1"/>
              <a:t>một</a:t>
            </a:r>
            <a:r>
              <a:rPr lang="en-US" dirty="0"/>
              <a:t> </a:t>
            </a:r>
            <a:r>
              <a:rPr lang="en-US" dirty="0" err="1"/>
              <a:t>liên</a:t>
            </a:r>
            <a:r>
              <a:rPr lang="en-US" dirty="0"/>
              <a:t> </a:t>
            </a:r>
            <a:r>
              <a:rPr lang="en-US" dirty="0" smtClean="0"/>
              <a:t>mạng và </a:t>
            </a:r>
            <a:r>
              <a:rPr lang="en-US" dirty="0"/>
              <a:t>đến các đầu cuối, </a:t>
            </a:r>
            <a:r>
              <a:rPr lang="en-US" dirty="0" err="1"/>
              <a:t>thông</a:t>
            </a:r>
            <a:r>
              <a:rPr lang="en-US" dirty="0"/>
              <a:t> qua tiến trình </a:t>
            </a:r>
            <a:r>
              <a:rPr lang="en-US" dirty="0" smtClean="0"/>
              <a:t>định </a:t>
            </a:r>
            <a:r>
              <a:rPr lang="en-US" dirty="0" err="1" smtClean="0"/>
              <a:t>tuyến</a:t>
            </a:r>
            <a:r>
              <a:rPr lang="en-US" dirty="0"/>
              <a:t>.</a:t>
            </a:r>
            <a:br>
              <a:rPr lang="en-US" dirty="0"/>
            </a:br>
            <a:r>
              <a:rPr lang="en-US" dirty="0"/>
              <a:t>– Chức năng chủ </a:t>
            </a:r>
            <a:r>
              <a:rPr lang="en-US" dirty="0" err="1"/>
              <a:t>yếu</a:t>
            </a:r>
            <a:r>
              <a:rPr lang="en-US" dirty="0"/>
              <a:t> </a:t>
            </a:r>
            <a:r>
              <a:rPr lang="en-US" dirty="0" err="1"/>
              <a:t>của</a:t>
            </a:r>
            <a:r>
              <a:rPr lang="en-US" dirty="0"/>
              <a:t> Router </a:t>
            </a:r>
            <a:r>
              <a:rPr lang="en-US" dirty="0" err="1"/>
              <a:t>là</a:t>
            </a:r>
            <a:r>
              <a:rPr lang="en-US" dirty="0"/>
              <a:t> </a:t>
            </a:r>
            <a:r>
              <a:rPr lang="en-US" dirty="0" err="1"/>
              <a:t>gửi</a:t>
            </a:r>
            <a:r>
              <a:rPr lang="en-US" dirty="0"/>
              <a:t> các </a:t>
            </a:r>
            <a:r>
              <a:rPr lang="en-US" dirty="0" err="1" smtClean="0"/>
              <a:t>gói</a:t>
            </a:r>
            <a:r>
              <a:rPr lang="en-US" dirty="0"/>
              <a:t> </a:t>
            </a:r>
            <a:r>
              <a:rPr lang="en-US" dirty="0" smtClean="0"/>
              <a:t>dữ </a:t>
            </a:r>
            <a:r>
              <a:rPr lang="en-US" dirty="0" err="1"/>
              <a:t>liệu</a:t>
            </a:r>
            <a:r>
              <a:rPr lang="en-US" dirty="0"/>
              <a:t> </a:t>
            </a:r>
            <a:r>
              <a:rPr lang="en-US" dirty="0" err="1"/>
              <a:t>giữa</a:t>
            </a:r>
            <a:r>
              <a:rPr lang="en-US" dirty="0"/>
              <a:t> 2 hoặc </a:t>
            </a:r>
            <a:r>
              <a:rPr lang="en-US" dirty="0" err="1"/>
              <a:t>nhiều</a:t>
            </a:r>
            <a:r>
              <a:rPr lang="en-US" dirty="0"/>
              <a:t> mạng, </a:t>
            </a:r>
            <a:r>
              <a:rPr lang="en-US" dirty="0" err="1"/>
              <a:t>từ</a:t>
            </a:r>
            <a:r>
              <a:rPr lang="en-US" dirty="0"/>
              <a:t> </a:t>
            </a:r>
            <a:r>
              <a:rPr lang="en-US" dirty="0" err="1"/>
              <a:t>một</a:t>
            </a:r>
            <a:r>
              <a:rPr lang="en-US" dirty="0"/>
              <a:t> </a:t>
            </a:r>
            <a:r>
              <a:rPr lang="en-US" dirty="0" smtClean="0"/>
              <a:t>tới </a:t>
            </a:r>
            <a:r>
              <a:rPr lang="en-US" dirty="0" err="1" smtClean="0"/>
              <a:t>nhiều</a:t>
            </a:r>
            <a:r>
              <a:rPr lang="en-US" dirty="0" smtClean="0"/>
              <a:t> </a:t>
            </a:r>
            <a:r>
              <a:rPr lang="en-US" dirty="0"/>
              <a:t>điểm đích đúng địa </a:t>
            </a:r>
            <a:r>
              <a:rPr lang="en-US" dirty="0" err="1"/>
              <a:t>chỉ</a:t>
            </a:r>
            <a:r>
              <a:rPr lang="en-US" dirty="0"/>
              <a:t> </a:t>
            </a:r>
            <a:br>
              <a:rPr lang="en-US" dirty="0"/>
            </a:br>
            <a:endParaRPr lang="en-US" b="1" dirty="0"/>
          </a:p>
        </p:txBody>
      </p:sp>
    </p:spTree>
    <p:extLst>
      <p:ext uri="{BB962C8B-B14F-4D97-AF65-F5344CB8AC3E}">
        <p14:creationId xmlns:p14="http://schemas.microsoft.com/office/powerpoint/2010/main" val="1892385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Network </a:t>
            </a:r>
            <a:r>
              <a:rPr lang="en-US" dirty="0" smtClean="0"/>
              <a:t>devices</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2430306" y="1845734"/>
            <a:ext cx="7787954" cy="4189306"/>
          </a:xfrm>
          <a:prstGeom prst="rect">
            <a:avLst/>
          </a:prstGeom>
        </p:spPr>
      </p:pic>
    </p:spTree>
    <p:extLst>
      <p:ext uri="{BB962C8B-B14F-4D97-AF65-F5344CB8AC3E}">
        <p14:creationId xmlns:p14="http://schemas.microsoft.com/office/powerpoint/2010/main" val="3168333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Most </a:t>
            </a:r>
            <a:r>
              <a:rPr lang="en-US" dirty="0"/>
              <a:t>basic type of network (LAN, WAN,…)</a:t>
            </a:r>
          </a:p>
          <a:p>
            <a:pPr>
              <a:buFont typeface="Arial" panose="020B0604020202020204" pitchFamily="34" charset="0"/>
              <a:buChar char="•"/>
            </a:pPr>
            <a:r>
              <a:rPr lang="en-US" dirty="0" smtClean="0"/>
              <a:t> Difference </a:t>
            </a:r>
            <a:r>
              <a:rPr lang="en-US" dirty="0"/>
              <a:t>between client-server and p2p</a:t>
            </a:r>
          </a:p>
          <a:p>
            <a:pPr>
              <a:buFont typeface="Arial" panose="020B0604020202020204" pitchFamily="34" charset="0"/>
              <a:buChar char="•"/>
            </a:pPr>
            <a:r>
              <a:rPr lang="en-US" dirty="0" smtClean="0"/>
              <a:t> Network </a:t>
            </a:r>
            <a:r>
              <a:rPr lang="en-US" dirty="0"/>
              <a:t>devices (Repeater, Hub, Switch , Router)</a:t>
            </a:r>
          </a:p>
          <a:p>
            <a:pPr>
              <a:buFont typeface="Arial" panose="020B0604020202020204" pitchFamily="34" charset="0"/>
              <a:buChar char="•"/>
            </a:pPr>
            <a:r>
              <a:rPr lang="en-US" dirty="0" smtClean="0"/>
              <a:t> Network </a:t>
            </a:r>
            <a:r>
              <a:rPr lang="en-US" dirty="0"/>
              <a:t>cabling</a:t>
            </a:r>
          </a:p>
        </p:txBody>
      </p:sp>
    </p:spTree>
    <p:extLst>
      <p:ext uri="{BB962C8B-B14F-4D97-AF65-F5344CB8AC3E}">
        <p14:creationId xmlns:p14="http://schemas.microsoft.com/office/powerpoint/2010/main" val="3383309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basic type of </a:t>
            </a:r>
            <a:r>
              <a:rPr lang="en-US" dirty="0" smtClean="0"/>
              <a:t>network - LAN</a:t>
            </a:r>
            <a:endParaRPr lang="en-US" dirty="0"/>
          </a:p>
        </p:txBody>
      </p:sp>
      <p:sp>
        <p:nvSpPr>
          <p:cNvPr id="3" name="Content Placeholder 2"/>
          <p:cNvSpPr>
            <a:spLocks noGrp="1"/>
          </p:cNvSpPr>
          <p:nvPr>
            <p:ph idx="1"/>
          </p:nvPr>
        </p:nvSpPr>
        <p:spPr>
          <a:xfrm>
            <a:off x="1097280" y="1845734"/>
            <a:ext cx="6415428" cy="4023360"/>
          </a:xfrm>
        </p:spPr>
        <p:txBody>
          <a:bodyPr>
            <a:normAutofit/>
          </a:bodyPr>
          <a:lstStyle/>
          <a:p>
            <a:pPr algn="just"/>
            <a:r>
              <a:rPr lang="en-US" b="1" dirty="0" smtClean="0">
                <a:latin typeface="Calibri (Body)"/>
              </a:rPr>
              <a:t>LAN (Local Area Network)</a:t>
            </a:r>
          </a:p>
          <a:p>
            <a:pPr algn="just"/>
            <a:r>
              <a:rPr lang="en-US" dirty="0" smtClean="0">
                <a:latin typeface="Calibri (Body)"/>
              </a:rPr>
              <a:t>- M</a:t>
            </a:r>
            <a:r>
              <a:rPr lang="vi-VN" dirty="0" smtClean="0">
                <a:latin typeface="Calibri (Body)"/>
                <a:cs typeface="Calibri" panose="020F0502020204030204" pitchFamily="34" charset="0"/>
              </a:rPr>
              <a:t>ạng </a:t>
            </a:r>
            <a:r>
              <a:rPr lang="vi-VN" dirty="0">
                <a:latin typeface="Calibri (Body)"/>
                <a:cs typeface="Calibri" panose="020F0502020204030204" pitchFamily="34" charset="0"/>
              </a:rPr>
              <a:t>cục bộ được dùng trong khu vực giới hạn nhất định, tốc độ truyền tải cao.</a:t>
            </a:r>
            <a:endParaRPr lang="en-US" dirty="0" smtClean="0">
              <a:latin typeface="Calibri (Body)"/>
              <a:cs typeface="Calibri" panose="020F0502020204030204" pitchFamily="34" charset="0"/>
            </a:endParaRPr>
          </a:p>
          <a:p>
            <a:pPr algn="just"/>
            <a:r>
              <a:rPr lang="en-US" dirty="0" smtClean="0">
                <a:latin typeface="Calibri (Body)"/>
              </a:rPr>
              <a:t>- Các </a:t>
            </a:r>
            <a:r>
              <a:rPr lang="en-US" dirty="0">
                <a:latin typeface="Calibri (Body)"/>
              </a:rPr>
              <a:t>thiết </a:t>
            </a:r>
            <a:r>
              <a:rPr lang="en-US" dirty="0" err="1">
                <a:latin typeface="Calibri (Body)"/>
              </a:rPr>
              <a:t>bị</a:t>
            </a:r>
            <a:r>
              <a:rPr lang="en-US" dirty="0">
                <a:latin typeface="Calibri (Body)"/>
              </a:rPr>
              <a:t> sử </a:t>
            </a:r>
            <a:r>
              <a:rPr lang="en-US" dirty="0" err="1">
                <a:latin typeface="Calibri (Body)"/>
              </a:rPr>
              <a:t>dụng</a:t>
            </a:r>
            <a:r>
              <a:rPr lang="en-US" dirty="0">
                <a:latin typeface="Calibri (Body)"/>
              </a:rPr>
              <a:t> mạng LAN có </a:t>
            </a:r>
            <a:r>
              <a:rPr lang="en-US" dirty="0" err="1">
                <a:latin typeface="Calibri (Body)"/>
              </a:rPr>
              <a:t>thể</a:t>
            </a:r>
            <a:r>
              <a:rPr lang="en-US" dirty="0">
                <a:latin typeface="Calibri (Body)"/>
              </a:rPr>
              <a:t> chia sẻ tài nguyên với </a:t>
            </a:r>
            <a:r>
              <a:rPr lang="en-US" dirty="0" err="1">
                <a:latin typeface="Calibri (Body)"/>
              </a:rPr>
              <a:t>nhau</a:t>
            </a:r>
            <a:r>
              <a:rPr lang="en-US" dirty="0">
                <a:latin typeface="Calibri (Body)"/>
              </a:rPr>
              <a:t>, </a:t>
            </a:r>
            <a:r>
              <a:rPr lang="en-US" dirty="0" err="1">
                <a:latin typeface="Calibri (Body)"/>
              </a:rPr>
              <a:t>mà</a:t>
            </a:r>
            <a:r>
              <a:rPr lang="en-US" dirty="0">
                <a:latin typeface="Calibri (Body)"/>
              </a:rPr>
              <a:t> </a:t>
            </a:r>
            <a:r>
              <a:rPr lang="en-US" dirty="0" err="1">
                <a:latin typeface="Calibri (Body)"/>
              </a:rPr>
              <a:t>điển</a:t>
            </a:r>
            <a:r>
              <a:rPr lang="en-US" dirty="0">
                <a:latin typeface="Calibri (Body)"/>
              </a:rPr>
              <a:t> hình </a:t>
            </a:r>
            <a:r>
              <a:rPr lang="en-US" dirty="0" err="1">
                <a:latin typeface="Calibri (Body)"/>
              </a:rPr>
              <a:t>là</a:t>
            </a:r>
            <a:r>
              <a:rPr lang="en-US" dirty="0">
                <a:latin typeface="Calibri (Body)"/>
              </a:rPr>
              <a:t> chia sẻ tập tin, máy in,... và </a:t>
            </a:r>
            <a:r>
              <a:rPr lang="en-US" dirty="0" err="1">
                <a:latin typeface="Calibri (Body)"/>
              </a:rPr>
              <a:t>một</a:t>
            </a:r>
            <a:r>
              <a:rPr lang="en-US" dirty="0">
                <a:latin typeface="Calibri (Body)"/>
              </a:rPr>
              <a:t> số thiết </a:t>
            </a:r>
            <a:r>
              <a:rPr lang="en-US" dirty="0" err="1">
                <a:latin typeface="Calibri (Body)"/>
              </a:rPr>
              <a:t>bị</a:t>
            </a:r>
            <a:r>
              <a:rPr lang="en-US" dirty="0">
                <a:latin typeface="Calibri (Body)"/>
              </a:rPr>
              <a:t> </a:t>
            </a:r>
            <a:r>
              <a:rPr lang="en-US" dirty="0" err="1">
                <a:latin typeface="Calibri (Body)"/>
              </a:rPr>
              <a:t>khác</a:t>
            </a:r>
            <a:r>
              <a:rPr lang="en-US" dirty="0">
                <a:latin typeface="Calibri (Body)"/>
              </a:rPr>
              <a:t>.</a:t>
            </a:r>
          </a:p>
        </p:txBody>
      </p:sp>
      <p:pic>
        <p:nvPicPr>
          <p:cNvPr id="5" name="Picture 4"/>
          <p:cNvPicPr>
            <a:picLocks noChangeAspect="1"/>
          </p:cNvPicPr>
          <p:nvPr/>
        </p:nvPicPr>
        <p:blipFill>
          <a:blip r:embed="rId3"/>
          <a:stretch>
            <a:fillRect/>
          </a:stretch>
        </p:blipFill>
        <p:spPr>
          <a:xfrm>
            <a:off x="7512708" y="2042160"/>
            <a:ext cx="4241934" cy="4122146"/>
          </a:xfrm>
          <a:prstGeom prst="rect">
            <a:avLst/>
          </a:prstGeom>
        </p:spPr>
      </p:pic>
    </p:spTree>
    <p:extLst>
      <p:ext uri="{BB962C8B-B14F-4D97-AF65-F5344CB8AC3E}">
        <p14:creationId xmlns:p14="http://schemas.microsoft.com/office/powerpoint/2010/main" val="3225418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basic type of network - M</a:t>
            </a:r>
            <a:r>
              <a:rPr lang="en-US" dirty="0" smtClean="0"/>
              <a:t>AN</a:t>
            </a:r>
            <a:endParaRPr lang="en-US" dirty="0"/>
          </a:p>
        </p:txBody>
      </p:sp>
      <p:sp>
        <p:nvSpPr>
          <p:cNvPr id="3" name="Content Placeholder 2"/>
          <p:cNvSpPr>
            <a:spLocks noGrp="1"/>
          </p:cNvSpPr>
          <p:nvPr>
            <p:ph idx="1"/>
          </p:nvPr>
        </p:nvSpPr>
        <p:spPr>
          <a:xfrm>
            <a:off x="1097279" y="1845734"/>
            <a:ext cx="4592321" cy="4023360"/>
          </a:xfrm>
        </p:spPr>
        <p:txBody>
          <a:bodyPr/>
          <a:lstStyle/>
          <a:p>
            <a:pPr algn="just"/>
            <a:r>
              <a:rPr lang="en-US" b="1" dirty="0">
                <a:latin typeface="Calibri (Body)"/>
              </a:rPr>
              <a:t>MAN (Metropolitan Area Network</a:t>
            </a:r>
            <a:r>
              <a:rPr lang="en-US" b="1" dirty="0" smtClean="0">
                <a:latin typeface="Calibri (Body)"/>
              </a:rPr>
              <a:t>)</a:t>
            </a:r>
          </a:p>
          <a:p>
            <a:pPr algn="just"/>
            <a:r>
              <a:rPr lang="en-US" dirty="0" smtClean="0">
                <a:latin typeface="Calibri (Body)"/>
              </a:rPr>
              <a:t>- </a:t>
            </a:r>
            <a:r>
              <a:rPr lang="en-US" dirty="0">
                <a:latin typeface="Calibri (Body)"/>
              </a:rPr>
              <a:t> </a:t>
            </a:r>
            <a:r>
              <a:rPr lang="en-US" dirty="0" smtClean="0">
                <a:latin typeface="Calibri (Body)"/>
              </a:rPr>
              <a:t>M</a:t>
            </a:r>
            <a:r>
              <a:rPr lang="vi-VN" dirty="0" smtClean="0">
                <a:latin typeface="Calibri (Body)"/>
              </a:rPr>
              <a:t>ạng </a:t>
            </a:r>
            <a:r>
              <a:rPr lang="vi-VN" dirty="0">
                <a:latin typeface="Calibri (Body)"/>
              </a:rPr>
              <a:t>đô thị liên kết từ nhiều mạng LAN qua dây cáp, các phương tiện truyền dẫn khác,... </a:t>
            </a:r>
            <a:endParaRPr lang="en-US" dirty="0" smtClean="0">
              <a:latin typeface="Calibri (Body)"/>
            </a:endParaRPr>
          </a:p>
          <a:p>
            <a:pPr algn="just"/>
            <a:r>
              <a:rPr lang="en-US" dirty="0" smtClean="0">
                <a:latin typeface="Calibri (Body)"/>
              </a:rPr>
              <a:t>- </a:t>
            </a:r>
            <a:r>
              <a:rPr lang="vi-VN" dirty="0" smtClean="0">
                <a:latin typeface="Calibri (Body)"/>
              </a:rPr>
              <a:t>Khả </a:t>
            </a:r>
            <a:r>
              <a:rPr lang="vi-VN" dirty="0">
                <a:latin typeface="Calibri (Body)"/>
              </a:rPr>
              <a:t>năng kết nối trong phạm vi lớn như trong một thị trấn, thành phố, tỉnh.</a:t>
            </a:r>
            <a:endParaRPr lang="en-US" dirty="0">
              <a:latin typeface="Calibri (Body)"/>
            </a:endParaRPr>
          </a:p>
        </p:txBody>
      </p:sp>
      <p:pic>
        <p:nvPicPr>
          <p:cNvPr id="5" name="Picture 4"/>
          <p:cNvPicPr>
            <a:picLocks noChangeAspect="1"/>
          </p:cNvPicPr>
          <p:nvPr/>
        </p:nvPicPr>
        <p:blipFill>
          <a:blip r:embed="rId3"/>
          <a:stretch>
            <a:fillRect/>
          </a:stretch>
        </p:blipFill>
        <p:spPr>
          <a:xfrm>
            <a:off x="5974899" y="1981200"/>
            <a:ext cx="5546397" cy="3290096"/>
          </a:xfrm>
          <a:prstGeom prst="rect">
            <a:avLst/>
          </a:prstGeom>
        </p:spPr>
      </p:pic>
    </p:spTree>
    <p:extLst>
      <p:ext uri="{BB962C8B-B14F-4D97-AF65-F5344CB8AC3E}">
        <p14:creationId xmlns:p14="http://schemas.microsoft.com/office/powerpoint/2010/main" val="2132191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basic type of network - </a:t>
            </a:r>
            <a:r>
              <a:rPr lang="en-US" dirty="0" smtClean="0"/>
              <a:t>WAN</a:t>
            </a:r>
            <a:endParaRPr lang="en-US" dirty="0"/>
          </a:p>
        </p:txBody>
      </p:sp>
      <p:sp>
        <p:nvSpPr>
          <p:cNvPr id="3" name="Content Placeholder 2"/>
          <p:cNvSpPr>
            <a:spLocks noGrp="1"/>
          </p:cNvSpPr>
          <p:nvPr>
            <p:ph idx="1"/>
          </p:nvPr>
        </p:nvSpPr>
        <p:spPr>
          <a:xfrm>
            <a:off x="1097280" y="1845734"/>
            <a:ext cx="4812453" cy="4023360"/>
          </a:xfrm>
        </p:spPr>
        <p:txBody>
          <a:bodyPr/>
          <a:lstStyle/>
          <a:p>
            <a:pPr algn="just"/>
            <a:r>
              <a:rPr lang="en-US" b="1" dirty="0" smtClean="0">
                <a:latin typeface="Calibri (Body)"/>
              </a:rPr>
              <a:t>WAN (Wide Area Network)</a:t>
            </a:r>
          </a:p>
          <a:p>
            <a:pPr algn="just"/>
            <a:r>
              <a:rPr lang="en-US" dirty="0" smtClean="0">
                <a:latin typeface="Calibri (Body)"/>
              </a:rPr>
              <a:t>- Mạng </a:t>
            </a:r>
            <a:r>
              <a:rPr lang="en-US" dirty="0">
                <a:latin typeface="Calibri (Body)"/>
              </a:rPr>
              <a:t>WAN </a:t>
            </a:r>
            <a:r>
              <a:rPr lang="en-US" dirty="0" err="1">
                <a:latin typeface="Calibri (Body)"/>
              </a:rPr>
              <a:t>là</a:t>
            </a:r>
            <a:r>
              <a:rPr lang="en-US" dirty="0">
                <a:latin typeface="Calibri (Body)"/>
              </a:rPr>
              <a:t> sự </a:t>
            </a:r>
            <a:r>
              <a:rPr lang="en-US" dirty="0" err="1">
                <a:latin typeface="Calibri (Body)"/>
              </a:rPr>
              <a:t>kết</a:t>
            </a:r>
            <a:r>
              <a:rPr lang="en-US" dirty="0">
                <a:latin typeface="Calibri (Body)"/>
              </a:rPr>
              <a:t> </a:t>
            </a:r>
            <a:r>
              <a:rPr lang="en-US" dirty="0" err="1">
                <a:latin typeface="Calibri (Body)"/>
              </a:rPr>
              <a:t>hợp</a:t>
            </a:r>
            <a:r>
              <a:rPr lang="en-US" dirty="0">
                <a:latin typeface="Calibri (Body)"/>
              </a:rPr>
              <a:t> </a:t>
            </a:r>
            <a:r>
              <a:rPr lang="en-US" dirty="0" err="1">
                <a:latin typeface="Calibri (Body)"/>
              </a:rPr>
              <a:t>giữa</a:t>
            </a:r>
            <a:r>
              <a:rPr lang="en-US" dirty="0">
                <a:latin typeface="Calibri (Body)"/>
              </a:rPr>
              <a:t> mạng LAN và mạng </a:t>
            </a:r>
            <a:r>
              <a:rPr lang="en-US" dirty="0" smtClean="0">
                <a:latin typeface="Calibri (Body)"/>
              </a:rPr>
              <a:t>MAN</a:t>
            </a:r>
          </a:p>
          <a:p>
            <a:pPr algn="just"/>
            <a:r>
              <a:rPr lang="en-US" dirty="0" smtClean="0">
                <a:latin typeface="Calibri (Body)"/>
              </a:rPr>
              <a:t>- </a:t>
            </a:r>
            <a:r>
              <a:rPr lang="en-US" dirty="0" err="1" smtClean="0">
                <a:latin typeface="Calibri (Body)"/>
              </a:rPr>
              <a:t>Phạm</a:t>
            </a:r>
            <a:r>
              <a:rPr lang="en-US" dirty="0" smtClean="0">
                <a:latin typeface="Calibri (Body)"/>
              </a:rPr>
              <a:t> vi </a:t>
            </a:r>
            <a:r>
              <a:rPr lang="en-US" dirty="0" err="1" smtClean="0">
                <a:latin typeface="Calibri (Body)"/>
              </a:rPr>
              <a:t>quốc</a:t>
            </a:r>
            <a:r>
              <a:rPr lang="en-US" dirty="0" smtClean="0">
                <a:latin typeface="Calibri (Body)"/>
              </a:rPr>
              <a:t> </a:t>
            </a:r>
            <a:r>
              <a:rPr lang="en-US" dirty="0" err="1" smtClean="0">
                <a:latin typeface="Calibri (Body)"/>
              </a:rPr>
              <a:t>gia</a:t>
            </a:r>
            <a:r>
              <a:rPr lang="en-US" dirty="0" smtClean="0">
                <a:latin typeface="Calibri (Body)"/>
              </a:rPr>
              <a:t> </a:t>
            </a:r>
            <a:r>
              <a:rPr lang="en-US" dirty="0" err="1" smtClean="0">
                <a:latin typeface="Calibri (Body)"/>
              </a:rPr>
              <a:t>châu</a:t>
            </a:r>
            <a:r>
              <a:rPr lang="en-US" dirty="0" smtClean="0">
                <a:latin typeface="Calibri (Body)"/>
              </a:rPr>
              <a:t> </a:t>
            </a:r>
            <a:r>
              <a:rPr lang="en-US" dirty="0" err="1" smtClean="0">
                <a:latin typeface="Calibri (Body)"/>
              </a:rPr>
              <a:t>lục</a:t>
            </a:r>
            <a:endParaRPr lang="en-US" dirty="0">
              <a:latin typeface="Calibri (Body)"/>
            </a:endParaRPr>
          </a:p>
        </p:txBody>
      </p:sp>
      <p:pic>
        <p:nvPicPr>
          <p:cNvPr id="6" name="Picture 5"/>
          <p:cNvPicPr>
            <a:picLocks noChangeAspect="1"/>
          </p:cNvPicPr>
          <p:nvPr/>
        </p:nvPicPr>
        <p:blipFill>
          <a:blip r:embed="rId3"/>
          <a:stretch>
            <a:fillRect/>
          </a:stretch>
        </p:blipFill>
        <p:spPr>
          <a:xfrm>
            <a:off x="6851227" y="2006308"/>
            <a:ext cx="4304453" cy="4092867"/>
          </a:xfrm>
          <a:prstGeom prst="rect">
            <a:avLst/>
          </a:prstGeom>
        </p:spPr>
      </p:pic>
    </p:spTree>
    <p:extLst>
      <p:ext uri="{BB962C8B-B14F-4D97-AF65-F5344CB8AC3E}">
        <p14:creationId xmlns:p14="http://schemas.microsoft.com/office/powerpoint/2010/main" val="3270702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417387" cy="1450757"/>
          </a:xfrm>
        </p:spPr>
        <p:txBody>
          <a:bodyPr/>
          <a:lstStyle/>
          <a:p>
            <a:r>
              <a:rPr lang="en-US" dirty="0" smtClean="0"/>
              <a:t>Difference </a:t>
            </a:r>
            <a:r>
              <a:rPr lang="en-US" dirty="0"/>
              <a:t>between client-server and p2p</a:t>
            </a:r>
          </a:p>
        </p:txBody>
      </p:sp>
      <p:sp>
        <p:nvSpPr>
          <p:cNvPr id="3" name="Content Placeholder 2"/>
          <p:cNvSpPr>
            <a:spLocks noGrp="1"/>
          </p:cNvSpPr>
          <p:nvPr>
            <p:ph idx="1"/>
          </p:nvPr>
        </p:nvSpPr>
        <p:spPr>
          <a:xfrm>
            <a:off x="1097281" y="1845734"/>
            <a:ext cx="5100320" cy="4023360"/>
          </a:xfrm>
        </p:spPr>
        <p:txBody>
          <a:bodyPr/>
          <a:lstStyle/>
          <a:p>
            <a:pPr algn="just"/>
            <a:r>
              <a:rPr lang="en-US" b="1" dirty="0" err="1" smtClean="0">
                <a:latin typeface="Calibri (Body)"/>
              </a:rPr>
              <a:t>Mô</a:t>
            </a:r>
            <a:r>
              <a:rPr lang="en-US" b="1" dirty="0" smtClean="0">
                <a:latin typeface="Calibri (Body)"/>
              </a:rPr>
              <a:t> hình client-server</a:t>
            </a:r>
          </a:p>
          <a:p>
            <a:pPr algn="just"/>
            <a:r>
              <a:rPr lang="en-US" dirty="0" smtClean="0">
                <a:latin typeface="Calibri (Body)"/>
              </a:rPr>
              <a:t>- </a:t>
            </a:r>
            <a:r>
              <a:rPr lang="en-US" dirty="0" err="1" smtClean="0">
                <a:latin typeface="Calibri (Body)"/>
              </a:rPr>
              <a:t>Mô</a:t>
            </a:r>
            <a:r>
              <a:rPr lang="en-US" dirty="0" smtClean="0">
                <a:latin typeface="Calibri (Body)"/>
              </a:rPr>
              <a:t> hình </a:t>
            </a:r>
            <a:r>
              <a:rPr lang="en-US" dirty="0" err="1" smtClean="0">
                <a:latin typeface="Calibri (Body)"/>
              </a:rPr>
              <a:t>gồm</a:t>
            </a:r>
            <a:r>
              <a:rPr lang="en-US" dirty="0" smtClean="0">
                <a:latin typeface="Calibri (Body)"/>
              </a:rPr>
              <a:t> 2 </a:t>
            </a:r>
            <a:r>
              <a:rPr lang="en-US" dirty="0" err="1" smtClean="0">
                <a:latin typeface="Calibri (Body)"/>
              </a:rPr>
              <a:t>thành</a:t>
            </a:r>
            <a:r>
              <a:rPr lang="en-US" dirty="0" smtClean="0">
                <a:latin typeface="Calibri (Body)"/>
              </a:rPr>
              <a:t> </a:t>
            </a:r>
            <a:r>
              <a:rPr lang="en-US" dirty="0" err="1" smtClean="0">
                <a:latin typeface="Calibri (Body)"/>
              </a:rPr>
              <a:t>phần</a:t>
            </a:r>
            <a:r>
              <a:rPr lang="en-US" dirty="0" smtClean="0">
                <a:latin typeface="Calibri (Body)"/>
              </a:rPr>
              <a:t> chính client và server</a:t>
            </a:r>
            <a:endParaRPr lang="en-US" dirty="0">
              <a:latin typeface="Calibri (Body)"/>
            </a:endParaRPr>
          </a:p>
          <a:p>
            <a:pPr algn="just"/>
            <a:r>
              <a:rPr lang="en-US" dirty="0" smtClean="0">
                <a:latin typeface="Calibri (Body)"/>
              </a:rPr>
              <a:t>- Hệ </a:t>
            </a:r>
            <a:r>
              <a:rPr lang="en-US" dirty="0">
                <a:latin typeface="Calibri (Body)"/>
              </a:rPr>
              <a:t>thống máy tính </a:t>
            </a:r>
            <a:r>
              <a:rPr lang="en-US" dirty="0" err="1">
                <a:latin typeface="Calibri (Body)"/>
              </a:rPr>
              <a:t>cung</a:t>
            </a:r>
            <a:r>
              <a:rPr lang="en-US" dirty="0">
                <a:latin typeface="Calibri (Body)"/>
              </a:rPr>
              <a:t> cấp các tài nguyên </a:t>
            </a:r>
            <a:r>
              <a:rPr lang="en-US" dirty="0" smtClean="0">
                <a:latin typeface="Calibri (Body)"/>
              </a:rPr>
              <a:t>và dịch </a:t>
            </a:r>
            <a:r>
              <a:rPr lang="en-US" dirty="0" err="1">
                <a:latin typeface="Calibri (Body)"/>
              </a:rPr>
              <a:t>vụ</a:t>
            </a:r>
            <a:r>
              <a:rPr lang="en-US" dirty="0">
                <a:latin typeface="Calibri (Body)"/>
              </a:rPr>
              <a:t> </a:t>
            </a:r>
            <a:r>
              <a:rPr lang="en-US" dirty="0" err="1">
                <a:latin typeface="Calibri (Body)"/>
              </a:rPr>
              <a:t>cho</a:t>
            </a:r>
            <a:r>
              <a:rPr lang="en-US" dirty="0">
                <a:latin typeface="Calibri (Body)"/>
              </a:rPr>
              <a:t> cả hệ thống mạng sử </a:t>
            </a:r>
            <a:r>
              <a:rPr lang="en-US" dirty="0" err="1">
                <a:latin typeface="Calibri (Body)"/>
              </a:rPr>
              <a:t>dụng</a:t>
            </a:r>
            <a:r>
              <a:rPr lang="en-US" dirty="0">
                <a:latin typeface="Calibri (Body)"/>
              </a:rPr>
              <a:t> </a:t>
            </a:r>
            <a:r>
              <a:rPr lang="en-US" dirty="0" err="1">
                <a:latin typeface="Calibri (Body)"/>
              </a:rPr>
              <a:t>là</a:t>
            </a:r>
            <a:r>
              <a:rPr lang="en-US" dirty="0">
                <a:latin typeface="Calibri (Body)"/>
              </a:rPr>
              <a:t> </a:t>
            </a:r>
            <a:r>
              <a:rPr lang="en-US" b="1" dirty="0">
                <a:latin typeface="Calibri (Body)"/>
              </a:rPr>
              <a:t>server</a:t>
            </a:r>
            <a:r>
              <a:rPr lang="en-US" dirty="0">
                <a:latin typeface="Calibri (Body)"/>
              </a:rPr>
              <a:t>. </a:t>
            </a:r>
            <a:endParaRPr lang="en-US" dirty="0" smtClean="0">
              <a:latin typeface="Calibri (Body)"/>
            </a:endParaRPr>
          </a:p>
          <a:p>
            <a:pPr algn="just"/>
            <a:r>
              <a:rPr lang="en-US" dirty="0" smtClean="0">
                <a:latin typeface="Calibri (Body)"/>
              </a:rPr>
              <a:t>- Hệ thống máy tính sử </a:t>
            </a:r>
            <a:r>
              <a:rPr lang="en-US" dirty="0" err="1" smtClean="0">
                <a:latin typeface="Calibri (Body)"/>
              </a:rPr>
              <a:t>dụng</a:t>
            </a:r>
            <a:r>
              <a:rPr lang="en-US" dirty="0" smtClean="0">
                <a:latin typeface="Calibri (Body)"/>
              </a:rPr>
              <a:t> tài nguyên và dịch </a:t>
            </a:r>
            <a:r>
              <a:rPr lang="en-US" dirty="0" err="1" smtClean="0">
                <a:latin typeface="Calibri (Body)"/>
              </a:rPr>
              <a:t>vụ</a:t>
            </a:r>
            <a:r>
              <a:rPr lang="en-US" dirty="0" smtClean="0">
                <a:latin typeface="Calibri (Body)"/>
              </a:rPr>
              <a:t> </a:t>
            </a:r>
            <a:r>
              <a:rPr lang="en-US" dirty="0" err="1" smtClean="0">
                <a:latin typeface="Calibri (Body)"/>
              </a:rPr>
              <a:t>được</a:t>
            </a:r>
            <a:r>
              <a:rPr lang="en-US" dirty="0" smtClean="0">
                <a:latin typeface="Calibri (Body)"/>
              </a:rPr>
              <a:t> gọi </a:t>
            </a:r>
            <a:r>
              <a:rPr lang="en-US" dirty="0" err="1" smtClean="0">
                <a:latin typeface="Calibri (Body)"/>
              </a:rPr>
              <a:t>là</a:t>
            </a:r>
            <a:r>
              <a:rPr lang="en-US" dirty="0" smtClean="0">
                <a:latin typeface="Calibri (Body)"/>
              </a:rPr>
              <a:t> </a:t>
            </a:r>
            <a:r>
              <a:rPr lang="en-US" b="1" dirty="0" smtClean="0">
                <a:latin typeface="Calibri (Body)"/>
              </a:rPr>
              <a:t>client.</a:t>
            </a:r>
          </a:p>
          <a:p>
            <a:pPr algn="just"/>
            <a:endParaRPr lang="en-US" b="1" dirty="0" smtClean="0">
              <a:latin typeface="Calibri (Body)"/>
            </a:endParaRPr>
          </a:p>
        </p:txBody>
      </p:sp>
      <p:pic>
        <p:nvPicPr>
          <p:cNvPr id="5" name="Picture 4"/>
          <p:cNvPicPr>
            <a:picLocks noChangeAspect="1"/>
          </p:cNvPicPr>
          <p:nvPr/>
        </p:nvPicPr>
        <p:blipFill>
          <a:blip r:embed="rId3"/>
          <a:stretch>
            <a:fillRect/>
          </a:stretch>
        </p:blipFill>
        <p:spPr>
          <a:xfrm>
            <a:off x="6585476" y="2153920"/>
            <a:ext cx="5183191" cy="3075947"/>
          </a:xfrm>
          <a:prstGeom prst="rect">
            <a:avLst/>
          </a:prstGeom>
        </p:spPr>
      </p:pic>
    </p:spTree>
    <p:extLst>
      <p:ext uri="{BB962C8B-B14F-4D97-AF65-F5344CB8AC3E}">
        <p14:creationId xmlns:p14="http://schemas.microsoft.com/office/powerpoint/2010/main" val="2012246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417387" cy="1450757"/>
          </a:xfrm>
        </p:spPr>
        <p:txBody>
          <a:bodyPr/>
          <a:lstStyle/>
          <a:p>
            <a:r>
              <a:rPr lang="en-US" dirty="0" smtClean="0"/>
              <a:t>Difference </a:t>
            </a:r>
            <a:r>
              <a:rPr lang="en-US" dirty="0"/>
              <a:t>between client-server and p2p</a:t>
            </a:r>
          </a:p>
        </p:txBody>
      </p:sp>
      <p:sp>
        <p:nvSpPr>
          <p:cNvPr id="3" name="Content Placeholder 2"/>
          <p:cNvSpPr>
            <a:spLocks noGrp="1"/>
          </p:cNvSpPr>
          <p:nvPr>
            <p:ph idx="1"/>
          </p:nvPr>
        </p:nvSpPr>
        <p:spPr>
          <a:xfrm>
            <a:off x="1097280" y="1845734"/>
            <a:ext cx="5489787" cy="4023360"/>
          </a:xfrm>
        </p:spPr>
        <p:txBody>
          <a:bodyPr/>
          <a:lstStyle/>
          <a:p>
            <a:r>
              <a:rPr lang="en-US" b="1" dirty="0" err="1" smtClean="0">
                <a:latin typeface="Calibri (Body)"/>
              </a:rPr>
              <a:t>Mô</a:t>
            </a:r>
            <a:r>
              <a:rPr lang="en-US" b="1" dirty="0" smtClean="0">
                <a:latin typeface="Calibri (Body)"/>
              </a:rPr>
              <a:t> hình client-server</a:t>
            </a:r>
          </a:p>
          <a:p>
            <a:r>
              <a:rPr lang="vi-VN" b="1" dirty="0" smtClean="0"/>
              <a:t>– </a:t>
            </a:r>
            <a:r>
              <a:rPr lang="vi-VN" b="1" dirty="0"/>
              <a:t>Ưu điểm</a:t>
            </a:r>
            <a:r>
              <a:rPr lang="vi-VN" dirty="0"/>
              <a:t/>
            </a:r>
            <a:br>
              <a:rPr lang="vi-VN" dirty="0"/>
            </a:br>
            <a:r>
              <a:rPr lang="en-US" dirty="0"/>
              <a:t>	</a:t>
            </a:r>
            <a:r>
              <a:rPr lang="vi-VN" dirty="0" smtClean="0"/>
              <a:t>Do </a:t>
            </a:r>
            <a:r>
              <a:rPr lang="vi-VN" dirty="0"/>
              <a:t>dữ liệu được lưu trữ tập trung nên dễ bảo </a:t>
            </a:r>
            <a:r>
              <a:rPr lang="vi-VN" dirty="0" smtClean="0"/>
              <a:t>mật,</a:t>
            </a:r>
            <a:r>
              <a:rPr lang="en-US" dirty="0" smtClean="0"/>
              <a:t> </a:t>
            </a:r>
            <a:r>
              <a:rPr lang="vi-VN" dirty="0" smtClean="0"/>
              <a:t>backup </a:t>
            </a:r>
            <a:r>
              <a:rPr lang="vi-VN" dirty="0"/>
              <a:t>và đồng bộ với nhau.</a:t>
            </a:r>
            <a:br>
              <a:rPr lang="vi-VN" dirty="0"/>
            </a:br>
            <a:r>
              <a:rPr lang="en-US" dirty="0"/>
              <a:t>	</a:t>
            </a:r>
            <a:r>
              <a:rPr lang="vi-VN" dirty="0" smtClean="0"/>
              <a:t>Tài </a:t>
            </a:r>
            <a:r>
              <a:rPr lang="vi-VN" dirty="0"/>
              <a:t>nguyên và dịch vụ tập trung nên dễ chia </a:t>
            </a:r>
            <a:r>
              <a:rPr lang="vi-VN" dirty="0" smtClean="0"/>
              <a:t>sẻ,</a:t>
            </a:r>
            <a:r>
              <a:rPr lang="en-US" dirty="0" smtClean="0"/>
              <a:t> </a:t>
            </a:r>
            <a:r>
              <a:rPr lang="vi-VN" dirty="0" smtClean="0"/>
              <a:t>quản </a:t>
            </a:r>
            <a:r>
              <a:rPr lang="vi-VN" dirty="0"/>
              <a:t>lý và có thể phục vụ cho nhiều người dùng</a:t>
            </a:r>
            <a:r>
              <a:rPr lang="vi-VN" dirty="0" smtClean="0"/>
              <a:t>.</a:t>
            </a:r>
            <a:endParaRPr lang="en-US" dirty="0" smtClean="0"/>
          </a:p>
          <a:p>
            <a:r>
              <a:rPr lang="vi-VN" dirty="0"/>
              <a:t/>
            </a:r>
            <a:br>
              <a:rPr lang="vi-VN" dirty="0"/>
            </a:br>
            <a:r>
              <a:rPr lang="vi-VN" b="1" dirty="0"/>
              <a:t>– Nhược điểm:</a:t>
            </a:r>
            <a:r>
              <a:rPr lang="vi-VN" dirty="0"/>
              <a:t/>
            </a:r>
            <a:br>
              <a:rPr lang="vi-VN" dirty="0"/>
            </a:br>
            <a:r>
              <a:rPr lang="en-US" dirty="0"/>
              <a:t>	</a:t>
            </a:r>
            <a:r>
              <a:rPr lang="vi-VN" dirty="0" smtClean="0"/>
              <a:t>Các </a:t>
            </a:r>
            <a:r>
              <a:rPr lang="vi-VN" dirty="0"/>
              <a:t>server chuyên dụng đắt tiền</a:t>
            </a:r>
            <a:br>
              <a:rPr lang="vi-VN" dirty="0"/>
            </a:br>
            <a:r>
              <a:rPr lang="en-US" dirty="0"/>
              <a:t>	</a:t>
            </a:r>
            <a:r>
              <a:rPr lang="vi-VN" dirty="0" smtClean="0"/>
              <a:t>Phải </a:t>
            </a:r>
            <a:r>
              <a:rPr lang="vi-VN" dirty="0"/>
              <a:t>có chuyên gia quản trị hệ thống </a:t>
            </a:r>
            <a:br>
              <a:rPr lang="vi-VN" dirty="0"/>
            </a:br>
            <a:endParaRPr lang="en-US" b="1" dirty="0" smtClean="0">
              <a:latin typeface="Calibri (Body)"/>
            </a:endParaRPr>
          </a:p>
        </p:txBody>
      </p:sp>
      <p:pic>
        <p:nvPicPr>
          <p:cNvPr id="4" name="Picture 3"/>
          <p:cNvPicPr>
            <a:picLocks noChangeAspect="1"/>
          </p:cNvPicPr>
          <p:nvPr/>
        </p:nvPicPr>
        <p:blipFill>
          <a:blip r:embed="rId3"/>
          <a:stretch>
            <a:fillRect/>
          </a:stretch>
        </p:blipFill>
        <p:spPr>
          <a:xfrm>
            <a:off x="7395896" y="2235492"/>
            <a:ext cx="4118770" cy="3633602"/>
          </a:xfrm>
          <a:prstGeom prst="rect">
            <a:avLst/>
          </a:prstGeom>
        </p:spPr>
      </p:pic>
    </p:spTree>
    <p:extLst>
      <p:ext uri="{BB962C8B-B14F-4D97-AF65-F5344CB8AC3E}">
        <p14:creationId xmlns:p14="http://schemas.microsoft.com/office/powerpoint/2010/main" val="18060472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45734"/>
            <a:ext cx="5523653" cy="4023360"/>
          </a:xfrm>
        </p:spPr>
        <p:txBody>
          <a:bodyPr>
            <a:normAutofit/>
          </a:bodyPr>
          <a:lstStyle/>
          <a:p>
            <a:pPr algn="just"/>
            <a:r>
              <a:rPr lang="en-US" b="1" dirty="0" err="1" smtClean="0">
                <a:latin typeface="Calibri (Body)"/>
              </a:rPr>
              <a:t>Mô</a:t>
            </a:r>
            <a:r>
              <a:rPr lang="en-US" b="1" dirty="0" smtClean="0">
                <a:latin typeface="Calibri (Body)"/>
              </a:rPr>
              <a:t> hình peer to peer</a:t>
            </a:r>
          </a:p>
          <a:p>
            <a:pPr algn="just"/>
            <a:r>
              <a:rPr lang="en-US" dirty="0" smtClean="0">
                <a:latin typeface="Calibri (Body)"/>
              </a:rPr>
              <a:t>Tất cả máy đều </a:t>
            </a:r>
            <a:r>
              <a:rPr lang="en-US" dirty="0" err="1" smtClean="0">
                <a:latin typeface="Calibri (Body)"/>
              </a:rPr>
              <a:t>là</a:t>
            </a:r>
            <a:r>
              <a:rPr lang="en-US" dirty="0" smtClean="0">
                <a:latin typeface="Calibri (Body)"/>
              </a:rPr>
              <a:t> máy chủ </a:t>
            </a:r>
            <a:r>
              <a:rPr lang="en-US" dirty="0" err="1" smtClean="0">
                <a:latin typeface="Calibri (Body)"/>
              </a:rPr>
              <a:t>đồng</a:t>
            </a:r>
            <a:r>
              <a:rPr lang="en-US" dirty="0" smtClean="0">
                <a:latin typeface="Calibri (Body)"/>
              </a:rPr>
              <a:t> </a:t>
            </a:r>
            <a:r>
              <a:rPr lang="en-US" dirty="0" err="1" smtClean="0">
                <a:latin typeface="Calibri (Body)"/>
              </a:rPr>
              <a:t>thời</a:t>
            </a:r>
            <a:r>
              <a:rPr lang="en-US" dirty="0" smtClean="0">
                <a:latin typeface="Calibri (Body)"/>
              </a:rPr>
              <a:t> </a:t>
            </a:r>
            <a:r>
              <a:rPr lang="en-US" dirty="0" err="1" smtClean="0">
                <a:latin typeface="Calibri (Body)"/>
              </a:rPr>
              <a:t>cũng</a:t>
            </a:r>
            <a:r>
              <a:rPr lang="en-US" dirty="0" smtClean="0">
                <a:latin typeface="Calibri (Body)"/>
              </a:rPr>
              <a:t> </a:t>
            </a:r>
            <a:r>
              <a:rPr lang="en-US" dirty="0" err="1" smtClean="0">
                <a:latin typeface="Calibri (Body)"/>
              </a:rPr>
              <a:t>là</a:t>
            </a:r>
            <a:r>
              <a:rPr lang="en-US" dirty="0" smtClean="0">
                <a:latin typeface="Calibri (Body)"/>
              </a:rPr>
              <a:t> máy </a:t>
            </a:r>
            <a:r>
              <a:rPr lang="en-US" dirty="0" err="1" smtClean="0">
                <a:latin typeface="Calibri (Body)"/>
              </a:rPr>
              <a:t>khách</a:t>
            </a:r>
            <a:endParaRPr lang="en-US" dirty="0" smtClean="0">
              <a:latin typeface="Calibri (Body)"/>
            </a:endParaRPr>
          </a:p>
          <a:p>
            <a:pPr algn="just"/>
            <a:r>
              <a:rPr lang="vi-VN" dirty="0">
                <a:latin typeface="Calibri (Body)"/>
              </a:rPr>
              <a:t>Người dùng trên từng máy tính chịu trách </a:t>
            </a:r>
            <a:r>
              <a:rPr lang="vi-VN" dirty="0" smtClean="0">
                <a:latin typeface="Calibri (Body)"/>
              </a:rPr>
              <a:t>nhiệm</a:t>
            </a:r>
            <a:r>
              <a:rPr lang="en-US" dirty="0" smtClean="0">
                <a:latin typeface="Calibri (Body)"/>
              </a:rPr>
              <a:t> </a:t>
            </a:r>
            <a:r>
              <a:rPr lang="vi-VN" dirty="0" smtClean="0">
                <a:latin typeface="Calibri (Body)"/>
              </a:rPr>
              <a:t>điều </a:t>
            </a:r>
            <a:r>
              <a:rPr lang="vi-VN" dirty="0">
                <a:latin typeface="Calibri (Body)"/>
              </a:rPr>
              <a:t>hành và chia sẻ các tài nguyên của máy </a:t>
            </a:r>
            <a:r>
              <a:rPr lang="vi-VN" dirty="0" smtClean="0">
                <a:latin typeface="Calibri (Body)"/>
              </a:rPr>
              <a:t>tính</a:t>
            </a:r>
            <a:r>
              <a:rPr lang="en-US" dirty="0" smtClean="0">
                <a:latin typeface="Calibri (Body)"/>
              </a:rPr>
              <a:t> </a:t>
            </a:r>
            <a:r>
              <a:rPr lang="vi-VN" dirty="0" smtClean="0">
                <a:latin typeface="Calibri (Body)"/>
              </a:rPr>
              <a:t>mình </a:t>
            </a:r>
            <a:r>
              <a:rPr lang="vi-VN" dirty="0">
                <a:latin typeface="Calibri (Body)"/>
              </a:rPr>
              <a:t/>
            </a:r>
            <a:br>
              <a:rPr lang="vi-VN" dirty="0">
                <a:latin typeface="Calibri (Body)"/>
              </a:rPr>
            </a:br>
            <a:r>
              <a:rPr lang="vi-VN" dirty="0">
                <a:latin typeface="Calibri (Body)"/>
              </a:rPr>
              <a:t/>
            </a:r>
            <a:br>
              <a:rPr lang="vi-VN" dirty="0">
                <a:latin typeface="Calibri (Body)"/>
              </a:rPr>
            </a:br>
            <a:r>
              <a:rPr lang="vi-VN" dirty="0">
                <a:latin typeface="Calibri (Body)"/>
              </a:rPr>
              <a:t/>
            </a:r>
            <a:br>
              <a:rPr lang="vi-VN" dirty="0">
                <a:latin typeface="Calibri (Body)"/>
              </a:rPr>
            </a:br>
            <a:endParaRPr lang="en-US" dirty="0">
              <a:latin typeface="Calibri (Body)"/>
            </a:endParaRPr>
          </a:p>
        </p:txBody>
      </p:sp>
      <p:pic>
        <p:nvPicPr>
          <p:cNvPr id="4" name="Picture 3"/>
          <p:cNvPicPr>
            <a:picLocks noChangeAspect="1"/>
          </p:cNvPicPr>
          <p:nvPr/>
        </p:nvPicPr>
        <p:blipFill>
          <a:blip r:embed="rId3"/>
          <a:stretch>
            <a:fillRect/>
          </a:stretch>
        </p:blipFill>
        <p:spPr>
          <a:xfrm>
            <a:off x="6788443" y="1737360"/>
            <a:ext cx="4367237" cy="4023360"/>
          </a:xfrm>
          <a:prstGeom prst="rect">
            <a:avLst/>
          </a:prstGeom>
        </p:spPr>
      </p:pic>
      <p:sp>
        <p:nvSpPr>
          <p:cNvPr id="7" name="Title 1"/>
          <p:cNvSpPr>
            <a:spLocks noGrp="1"/>
          </p:cNvSpPr>
          <p:nvPr>
            <p:ph type="title"/>
          </p:nvPr>
        </p:nvSpPr>
        <p:spPr>
          <a:xfrm>
            <a:off x="1097279" y="286603"/>
            <a:ext cx="10417387" cy="1450757"/>
          </a:xfrm>
        </p:spPr>
        <p:txBody>
          <a:bodyPr/>
          <a:lstStyle/>
          <a:p>
            <a:r>
              <a:rPr lang="en-US" dirty="0" smtClean="0"/>
              <a:t>Difference </a:t>
            </a:r>
            <a:r>
              <a:rPr lang="en-US" dirty="0"/>
              <a:t>between client-server and p2p</a:t>
            </a:r>
          </a:p>
        </p:txBody>
      </p:sp>
    </p:spTree>
    <p:extLst>
      <p:ext uri="{BB962C8B-B14F-4D97-AF65-F5344CB8AC3E}">
        <p14:creationId xmlns:p14="http://schemas.microsoft.com/office/powerpoint/2010/main" val="2690970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45734"/>
            <a:ext cx="5235787" cy="4023360"/>
          </a:xfrm>
        </p:spPr>
        <p:txBody>
          <a:bodyPr/>
          <a:lstStyle/>
          <a:p>
            <a:r>
              <a:rPr lang="vi-VN" b="1" dirty="0">
                <a:latin typeface="Calibri (Body)"/>
              </a:rPr>
              <a:t>– Ưu điểm:</a:t>
            </a:r>
            <a:r>
              <a:rPr lang="vi-VN" dirty="0">
                <a:latin typeface="Calibri (Body)"/>
              </a:rPr>
              <a:t/>
            </a:r>
            <a:br>
              <a:rPr lang="vi-VN" dirty="0">
                <a:latin typeface="Calibri (Body)"/>
              </a:rPr>
            </a:br>
            <a:r>
              <a:rPr lang="en-US" dirty="0">
                <a:latin typeface="Calibri (Body)"/>
              </a:rPr>
              <a:t>	</a:t>
            </a:r>
            <a:r>
              <a:rPr lang="vi-VN" dirty="0" smtClean="0">
                <a:latin typeface="Calibri (Body)"/>
              </a:rPr>
              <a:t>Dễ </a:t>
            </a:r>
            <a:r>
              <a:rPr lang="vi-VN" dirty="0">
                <a:latin typeface="Calibri (Body)"/>
              </a:rPr>
              <a:t>cài đặt, tổ chức và quản trị, chi phí thiết bị thấp</a:t>
            </a:r>
            <a:r>
              <a:rPr lang="vi-VN" dirty="0" smtClean="0">
                <a:latin typeface="Calibri (Body)"/>
              </a:rPr>
              <a:t>.</a:t>
            </a:r>
            <a:endParaRPr lang="en-US" dirty="0" smtClean="0">
              <a:latin typeface="Calibri (Body)"/>
            </a:endParaRPr>
          </a:p>
          <a:p>
            <a:r>
              <a:rPr lang="vi-VN" dirty="0">
                <a:latin typeface="Calibri (Body)"/>
              </a:rPr>
              <a:t/>
            </a:r>
            <a:br>
              <a:rPr lang="vi-VN" dirty="0">
                <a:latin typeface="Calibri (Body)"/>
              </a:rPr>
            </a:br>
            <a:r>
              <a:rPr lang="vi-VN" b="1" dirty="0">
                <a:latin typeface="Calibri (Body)"/>
              </a:rPr>
              <a:t>– Nhược điểm:</a:t>
            </a:r>
            <a:r>
              <a:rPr lang="vi-VN" dirty="0">
                <a:latin typeface="Calibri (Body)"/>
              </a:rPr>
              <a:t/>
            </a:r>
            <a:br>
              <a:rPr lang="vi-VN" dirty="0">
                <a:latin typeface="Calibri (Body)"/>
              </a:rPr>
            </a:br>
            <a:r>
              <a:rPr lang="en-US" dirty="0">
                <a:latin typeface="Calibri (Body)"/>
              </a:rPr>
              <a:t>	</a:t>
            </a:r>
            <a:r>
              <a:rPr lang="vi-VN" dirty="0" smtClean="0">
                <a:latin typeface="Calibri (Body)"/>
              </a:rPr>
              <a:t>Không </a:t>
            </a:r>
            <a:r>
              <a:rPr lang="vi-VN" dirty="0">
                <a:latin typeface="Calibri (Body)"/>
              </a:rPr>
              <a:t>cho phép quản lý tập trung nên dữ </a:t>
            </a:r>
            <a:r>
              <a:rPr lang="vi-VN" dirty="0" smtClean="0">
                <a:latin typeface="Calibri (Body)"/>
              </a:rPr>
              <a:t>liệu</a:t>
            </a:r>
            <a:r>
              <a:rPr lang="en-US" dirty="0" smtClean="0">
                <a:latin typeface="Calibri (Body)"/>
              </a:rPr>
              <a:t> </a:t>
            </a:r>
            <a:r>
              <a:rPr lang="vi-VN" dirty="0" smtClean="0">
                <a:latin typeface="Calibri (Body)"/>
              </a:rPr>
              <a:t>phân </a:t>
            </a:r>
            <a:r>
              <a:rPr lang="vi-VN" dirty="0">
                <a:latin typeface="Calibri (Body)"/>
              </a:rPr>
              <a:t>tán, khả năng bảo mật thấp, dễ bị </a:t>
            </a:r>
            <a:r>
              <a:rPr lang="vi-VN" dirty="0" smtClean="0">
                <a:latin typeface="Calibri (Body)"/>
              </a:rPr>
              <a:t>xâm</a:t>
            </a:r>
            <a:r>
              <a:rPr lang="en-US" dirty="0" smtClean="0">
                <a:latin typeface="Calibri (Body)"/>
              </a:rPr>
              <a:t> </a:t>
            </a:r>
            <a:r>
              <a:rPr lang="vi-VN" dirty="0" smtClean="0">
                <a:latin typeface="Calibri (Body)"/>
              </a:rPr>
              <a:t>nhập</a:t>
            </a:r>
            <a:r>
              <a:rPr lang="vi-VN" dirty="0">
                <a:latin typeface="Calibri (Body)"/>
              </a:rPr>
              <a:t>.</a:t>
            </a:r>
            <a:br>
              <a:rPr lang="vi-VN" dirty="0">
                <a:latin typeface="Calibri (Body)"/>
              </a:rPr>
            </a:br>
            <a:r>
              <a:rPr lang="en-US" dirty="0">
                <a:latin typeface="Calibri (Body)"/>
              </a:rPr>
              <a:t>	</a:t>
            </a:r>
            <a:r>
              <a:rPr lang="vi-VN" dirty="0" smtClean="0">
                <a:latin typeface="Calibri (Body)"/>
              </a:rPr>
              <a:t>Các </a:t>
            </a:r>
            <a:r>
              <a:rPr lang="vi-VN" dirty="0">
                <a:latin typeface="Calibri (Body)"/>
              </a:rPr>
              <a:t>tài nguyên không được sắp xếp nên khó </a:t>
            </a:r>
            <a:r>
              <a:rPr lang="vi-VN" dirty="0" smtClean="0">
                <a:latin typeface="Calibri (Body)"/>
              </a:rPr>
              <a:t>định</a:t>
            </a:r>
            <a:r>
              <a:rPr lang="en-US" dirty="0" smtClean="0">
                <a:latin typeface="Calibri (Body)"/>
              </a:rPr>
              <a:t> </a:t>
            </a:r>
            <a:r>
              <a:rPr lang="vi-VN" dirty="0" smtClean="0">
                <a:latin typeface="Calibri (Body)"/>
              </a:rPr>
              <a:t>vị </a:t>
            </a:r>
            <a:r>
              <a:rPr lang="vi-VN" dirty="0">
                <a:latin typeface="Calibri (Body)"/>
              </a:rPr>
              <a:t>và tìm kiếm </a:t>
            </a:r>
            <a:br>
              <a:rPr lang="vi-VN" dirty="0">
                <a:latin typeface="Calibri (Body)"/>
              </a:rPr>
            </a:br>
            <a:r>
              <a:rPr lang="vi-VN" dirty="0">
                <a:latin typeface="Calibri (Body)"/>
              </a:rPr>
              <a:t/>
            </a:r>
            <a:br>
              <a:rPr lang="vi-VN" dirty="0">
                <a:latin typeface="Calibri (Body)"/>
              </a:rPr>
            </a:br>
            <a:r>
              <a:rPr lang="vi-VN" dirty="0">
                <a:latin typeface="Calibri (Body)"/>
              </a:rPr>
              <a:t/>
            </a:r>
            <a:br>
              <a:rPr lang="vi-VN" dirty="0">
                <a:latin typeface="Calibri (Body)"/>
              </a:rPr>
            </a:br>
            <a:endParaRPr lang="en-US" dirty="0">
              <a:latin typeface="Calibri (Body)"/>
            </a:endParaRPr>
          </a:p>
        </p:txBody>
      </p:sp>
      <p:pic>
        <p:nvPicPr>
          <p:cNvPr id="4" name="Picture 3"/>
          <p:cNvPicPr>
            <a:picLocks noChangeAspect="1"/>
          </p:cNvPicPr>
          <p:nvPr/>
        </p:nvPicPr>
        <p:blipFill>
          <a:blip r:embed="rId3"/>
          <a:stretch>
            <a:fillRect/>
          </a:stretch>
        </p:blipFill>
        <p:spPr>
          <a:xfrm>
            <a:off x="6788443" y="1737360"/>
            <a:ext cx="4367237" cy="4023360"/>
          </a:xfrm>
          <a:prstGeom prst="rect">
            <a:avLst/>
          </a:prstGeom>
        </p:spPr>
      </p:pic>
      <p:sp>
        <p:nvSpPr>
          <p:cNvPr id="6" name="Title 1"/>
          <p:cNvSpPr>
            <a:spLocks noGrp="1"/>
          </p:cNvSpPr>
          <p:nvPr>
            <p:ph type="title"/>
          </p:nvPr>
        </p:nvSpPr>
        <p:spPr>
          <a:xfrm>
            <a:off x="1097279" y="286603"/>
            <a:ext cx="10417387" cy="1450757"/>
          </a:xfrm>
        </p:spPr>
        <p:txBody>
          <a:bodyPr/>
          <a:lstStyle/>
          <a:p>
            <a:r>
              <a:rPr lang="en-US" dirty="0" smtClean="0"/>
              <a:t>Difference </a:t>
            </a:r>
            <a:r>
              <a:rPr lang="en-US" dirty="0"/>
              <a:t>between client-server and p2p</a:t>
            </a:r>
          </a:p>
        </p:txBody>
      </p:sp>
    </p:spTree>
    <p:extLst>
      <p:ext uri="{BB962C8B-B14F-4D97-AF65-F5344CB8AC3E}">
        <p14:creationId xmlns:p14="http://schemas.microsoft.com/office/powerpoint/2010/main" val="215835085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199</TotalTime>
  <Words>2314</Words>
  <Application>Microsoft Office PowerPoint</Application>
  <PresentationFormat>Widescreen</PresentationFormat>
  <Paragraphs>135</Paragraphs>
  <Slides>15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(Body)</vt:lpstr>
      <vt:lpstr>Calibri Light</vt:lpstr>
      <vt:lpstr>Retrospect</vt:lpstr>
      <vt:lpstr>Network term</vt:lpstr>
      <vt:lpstr>Content</vt:lpstr>
      <vt:lpstr>Most basic type of network - LAN</vt:lpstr>
      <vt:lpstr>Most basic type of network - MAN</vt:lpstr>
      <vt:lpstr>Most basic type of network - WAN</vt:lpstr>
      <vt:lpstr>Difference between client-server and p2p</vt:lpstr>
      <vt:lpstr>Difference between client-server and p2p</vt:lpstr>
      <vt:lpstr>Difference between client-server and p2p</vt:lpstr>
      <vt:lpstr>Difference between client-server and p2p</vt:lpstr>
      <vt:lpstr> Network devices – Repeater</vt:lpstr>
      <vt:lpstr> Network devices - Hub</vt:lpstr>
      <vt:lpstr> Network devices - Hub</vt:lpstr>
      <vt:lpstr> Network devices – Switch</vt:lpstr>
      <vt:lpstr> Network devices – Router</vt:lpstr>
      <vt:lpstr> Network devices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THI UOC D20CN10</dc:creator>
  <cp:lastModifiedBy>NGUYEN THI UOC D20CN10</cp:lastModifiedBy>
  <cp:revision>91</cp:revision>
  <dcterms:created xsi:type="dcterms:W3CDTF">2023-09-01T08:32:14Z</dcterms:created>
  <dcterms:modified xsi:type="dcterms:W3CDTF">2023-10-03T07:16:34Z</dcterms:modified>
</cp:coreProperties>
</file>